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 id="2147483696" r:id="rId5"/>
    <p:sldMasterId id="2147483708" r:id="rId6"/>
  </p:sldMasterIdLst>
  <p:notesMasterIdLst>
    <p:notesMasterId r:id="rId92"/>
  </p:notesMasterIdLst>
  <p:handoutMasterIdLst>
    <p:handoutMasterId r:id="rId93"/>
  </p:handoutMasterIdLst>
  <p:sldIdLst>
    <p:sldId id="299" r:id="rId7"/>
    <p:sldId id="300" r:id="rId8"/>
    <p:sldId id="301" r:id="rId9"/>
    <p:sldId id="302" r:id="rId10"/>
    <p:sldId id="303" r:id="rId11"/>
    <p:sldId id="304" r:id="rId12"/>
    <p:sldId id="305" r:id="rId13"/>
    <p:sldId id="306" r:id="rId14"/>
    <p:sldId id="307" r:id="rId15"/>
    <p:sldId id="308" r:id="rId16"/>
    <p:sldId id="309" r:id="rId17"/>
    <p:sldId id="310" r:id="rId18"/>
    <p:sldId id="311" r:id="rId19"/>
    <p:sldId id="312" r:id="rId20"/>
    <p:sldId id="313" r:id="rId21"/>
    <p:sldId id="314" r:id="rId22"/>
    <p:sldId id="315" r:id="rId23"/>
    <p:sldId id="316" r:id="rId24"/>
    <p:sldId id="317" r:id="rId25"/>
    <p:sldId id="262" r:id="rId26"/>
    <p:sldId id="298" r:id="rId27"/>
    <p:sldId id="264" r:id="rId28"/>
    <p:sldId id="263" r:id="rId29"/>
    <p:sldId id="265" r:id="rId30"/>
    <p:sldId id="266" r:id="rId31"/>
    <p:sldId id="366" r:id="rId32"/>
    <p:sldId id="367" r:id="rId33"/>
    <p:sldId id="368" r:id="rId34"/>
    <p:sldId id="369" r:id="rId35"/>
    <p:sldId id="370" r:id="rId36"/>
    <p:sldId id="267" r:id="rId37"/>
    <p:sldId id="268" r:id="rId38"/>
    <p:sldId id="269" r:id="rId39"/>
    <p:sldId id="353" r:id="rId40"/>
    <p:sldId id="270" r:id="rId41"/>
    <p:sldId id="272" r:id="rId42"/>
    <p:sldId id="332" r:id="rId43"/>
    <p:sldId id="354" r:id="rId44"/>
    <p:sldId id="278" r:id="rId45"/>
    <p:sldId id="371" r:id="rId46"/>
    <p:sldId id="372" r:id="rId47"/>
    <p:sldId id="373" r:id="rId48"/>
    <p:sldId id="374" r:id="rId49"/>
    <p:sldId id="279" r:id="rId50"/>
    <p:sldId id="280" r:id="rId51"/>
    <p:sldId id="375" r:id="rId52"/>
    <p:sldId id="376" r:id="rId53"/>
    <p:sldId id="377" r:id="rId54"/>
    <p:sldId id="283" r:id="rId55"/>
    <p:sldId id="284" r:id="rId56"/>
    <p:sldId id="285" r:id="rId57"/>
    <p:sldId id="286" r:id="rId58"/>
    <p:sldId id="287" r:id="rId59"/>
    <p:sldId id="288" r:id="rId60"/>
    <p:sldId id="289" r:id="rId61"/>
    <p:sldId id="290" r:id="rId62"/>
    <p:sldId id="291" r:id="rId63"/>
    <p:sldId id="292" r:id="rId64"/>
    <p:sldId id="293" r:id="rId65"/>
    <p:sldId id="294" r:id="rId66"/>
    <p:sldId id="295" r:id="rId67"/>
    <p:sldId id="296" r:id="rId68"/>
    <p:sldId id="297" r:id="rId69"/>
    <p:sldId id="329" r:id="rId70"/>
    <p:sldId id="330" r:id="rId71"/>
    <p:sldId id="344" r:id="rId72"/>
    <p:sldId id="365" r:id="rId73"/>
    <p:sldId id="345" r:id="rId74"/>
    <p:sldId id="346" r:id="rId75"/>
    <p:sldId id="347" r:id="rId76"/>
    <p:sldId id="348" r:id="rId77"/>
    <p:sldId id="349" r:id="rId78"/>
    <p:sldId id="350" r:id="rId79"/>
    <p:sldId id="351" r:id="rId80"/>
    <p:sldId id="355" r:id="rId81"/>
    <p:sldId id="356" r:id="rId82"/>
    <p:sldId id="357" r:id="rId83"/>
    <p:sldId id="358" r:id="rId84"/>
    <p:sldId id="359" r:id="rId85"/>
    <p:sldId id="360" r:id="rId86"/>
    <p:sldId id="361" r:id="rId87"/>
    <p:sldId id="362" r:id="rId88"/>
    <p:sldId id="363" r:id="rId89"/>
    <p:sldId id="364" r:id="rId90"/>
    <p:sldId id="259" r:id="rId91"/>
  </p:sldIdLst>
  <p:sldSz cx="9144000" cy="6858000" type="screen4x3"/>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38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p:scale>
          <a:sx n="76" d="100"/>
          <a:sy n="76" d="100"/>
        </p:scale>
        <p:origin x="-1194" y="66"/>
      </p:cViewPr>
      <p:guideLst>
        <p:guide orient="horz" pos="2160"/>
        <p:guide pos="2880"/>
      </p:guideLst>
    </p:cSldViewPr>
  </p:slideViewPr>
  <p:notesTextViewPr>
    <p:cViewPr>
      <p:scale>
        <a:sx n="100" d="100"/>
        <a:sy n="100" d="100"/>
      </p:scale>
      <p:origin x="0" y="0"/>
    </p:cViewPr>
  </p:notesTextViewPr>
  <p:notesViewPr>
    <p:cSldViewPr snapToObjects="1">
      <p:cViewPr varScale="1">
        <p:scale>
          <a:sx n="154" d="100"/>
          <a:sy n="154" d="100"/>
        </p:scale>
        <p:origin x="-5656" y="-104"/>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slide" Target="slides/slide83.xml"/><Relationship Id="rId97"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Pt>
            <c:idx val="1"/>
            <c:invertIfNegative val="0"/>
            <c:bubble3D val="0"/>
            <c:spPr>
              <a:solidFill>
                <a:srgbClr val="C00000"/>
              </a:solidFill>
            </c:spPr>
          </c:dPt>
          <c:dLbls>
            <c:dLbl>
              <c:idx val="0"/>
              <c:layout>
                <c:manualLayout>
                  <c:x val="2.7777777777777349E-3"/>
                  <c:y val="-6.9444444444444531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6666666666666684E-2"/>
                  <c:y val="-6.018518518518516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800" b="1"/>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Sheet3!$B$2:$B$3</c:f>
              <c:strCache>
                <c:ptCount val="2"/>
                <c:pt idx="0">
                  <c:v>Okullar arası SO</c:v>
                </c:pt>
                <c:pt idx="1">
                  <c:v>Karma SO</c:v>
                </c:pt>
              </c:strCache>
            </c:strRef>
          </c:cat>
          <c:val>
            <c:numRef>
              <c:f>Sheet3!$C$2:$C$3</c:f>
              <c:numCache>
                <c:formatCode>General</c:formatCode>
                <c:ptCount val="2"/>
                <c:pt idx="0">
                  <c:v>628</c:v>
                </c:pt>
                <c:pt idx="1">
                  <c:v>189</c:v>
                </c:pt>
              </c:numCache>
            </c:numRef>
          </c:val>
        </c:ser>
        <c:dLbls>
          <c:showLegendKey val="0"/>
          <c:showVal val="0"/>
          <c:showCatName val="0"/>
          <c:showSerName val="0"/>
          <c:showPercent val="0"/>
          <c:showBubbleSize val="0"/>
        </c:dLbls>
        <c:gapWidth val="150"/>
        <c:shape val="cylinder"/>
        <c:axId val="107353216"/>
        <c:axId val="107354752"/>
        <c:axId val="0"/>
      </c:bar3DChart>
      <c:catAx>
        <c:axId val="107353216"/>
        <c:scaling>
          <c:orientation val="minMax"/>
        </c:scaling>
        <c:delete val="0"/>
        <c:axPos val="b"/>
        <c:numFmt formatCode="General" sourceLinked="0"/>
        <c:majorTickMark val="out"/>
        <c:minorTickMark val="none"/>
        <c:tickLblPos val="nextTo"/>
        <c:txPr>
          <a:bodyPr/>
          <a:lstStyle/>
          <a:p>
            <a:pPr>
              <a:defRPr sz="1600" b="1"/>
            </a:pPr>
            <a:endParaRPr lang="tr-TR"/>
          </a:p>
        </c:txPr>
        <c:crossAx val="107354752"/>
        <c:crosses val="autoZero"/>
        <c:auto val="1"/>
        <c:lblAlgn val="ctr"/>
        <c:lblOffset val="100"/>
        <c:noMultiLvlLbl val="0"/>
      </c:catAx>
      <c:valAx>
        <c:axId val="107354752"/>
        <c:scaling>
          <c:orientation val="minMax"/>
        </c:scaling>
        <c:delete val="1"/>
        <c:axPos val="l"/>
        <c:numFmt formatCode="General" sourceLinked="1"/>
        <c:majorTickMark val="out"/>
        <c:minorTickMark val="none"/>
        <c:tickLblPos val="none"/>
        <c:crossAx val="107353216"/>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bar3DChart>
        <c:barDir val="col"/>
        <c:grouping val="clustered"/>
        <c:varyColors val="0"/>
        <c:ser>
          <c:idx val="0"/>
          <c:order val="0"/>
          <c:invertIfNegative val="0"/>
          <c:dPt>
            <c:idx val="1"/>
            <c:invertIfNegative val="0"/>
            <c:bubble3D val="0"/>
            <c:spPr>
              <a:solidFill>
                <a:srgbClr val="C00000"/>
              </a:solidFill>
            </c:spPr>
          </c:dPt>
          <c:dLbls>
            <c:dLbl>
              <c:idx val="0"/>
              <c:layout>
                <c:manualLayout>
                  <c:x val="2.3841429242895364E-2"/>
                  <c:y val="-6.2648434293086294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6740936919999037E-2"/>
                  <c:y val="-5.984493721255582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2000" b="1"/>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Sonuç!$E$72:$E$73</c:f>
              <c:strCache>
                <c:ptCount val="2"/>
                <c:pt idx="0">
                  <c:v>Okullararası SO</c:v>
                </c:pt>
                <c:pt idx="1">
                  <c:v>Karma SO</c:v>
                </c:pt>
              </c:strCache>
            </c:strRef>
          </c:cat>
          <c:val>
            <c:numRef>
              <c:f>Sonuç!$F$72:$F$73</c:f>
              <c:numCache>
                <c:formatCode>General</c:formatCode>
                <c:ptCount val="2"/>
                <c:pt idx="0">
                  <c:v>31</c:v>
                </c:pt>
                <c:pt idx="1">
                  <c:v>19</c:v>
                </c:pt>
              </c:numCache>
            </c:numRef>
          </c:val>
        </c:ser>
        <c:dLbls>
          <c:showLegendKey val="0"/>
          <c:showVal val="0"/>
          <c:showCatName val="0"/>
          <c:showSerName val="0"/>
          <c:showPercent val="0"/>
          <c:showBubbleSize val="0"/>
        </c:dLbls>
        <c:gapWidth val="150"/>
        <c:shape val="cylinder"/>
        <c:axId val="107401600"/>
        <c:axId val="107403136"/>
        <c:axId val="0"/>
      </c:bar3DChart>
      <c:catAx>
        <c:axId val="107401600"/>
        <c:scaling>
          <c:orientation val="minMax"/>
        </c:scaling>
        <c:delete val="0"/>
        <c:axPos val="b"/>
        <c:numFmt formatCode="General" sourceLinked="1"/>
        <c:majorTickMark val="out"/>
        <c:minorTickMark val="none"/>
        <c:tickLblPos val="nextTo"/>
        <c:txPr>
          <a:bodyPr/>
          <a:lstStyle/>
          <a:p>
            <a:pPr>
              <a:defRPr sz="1400" b="1"/>
            </a:pPr>
            <a:endParaRPr lang="tr-TR"/>
          </a:p>
        </c:txPr>
        <c:crossAx val="107403136"/>
        <c:crosses val="autoZero"/>
        <c:auto val="1"/>
        <c:lblAlgn val="ctr"/>
        <c:lblOffset val="100"/>
        <c:noMultiLvlLbl val="0"/>
      </c:catAx>
      <c:valAx>
        <c:axId val="107403136"/>
        <c:scaling>
          <c:orientation val="minMax"/>
        </c:scaling>
        <c:delete val="1"/>
        <c:axPos val="l"/>
        <c:numFmt formatCode="General" sourceLinked="1"/>
        <c:majorTickMark val="out"/>
        <c:minorTickMark val="none"/>
        <c:tickLblPos val="none"/>
        <c:crossAx val="107401600"/>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Sheet1!$A$16</c:f>
              <c:strCache>
                <c:ptCount val="1"/>
                <c:pt idx="0">
                  <c:v>Okullar Arası Okul Eğitimi Stratejik Ortaklıklar(Ortak)</c:v>
                </c:pt>
              </c:strCache>
            </c:strRef>
          </c:tx>
          <c:invertIfNegative val="0"/>
          <c:dPt>
            <c:idx val="1"/>
            <c:invertIfNegative val="0"/>
            <c:bubble3D val="0"/>
            <c:spPr>
              <a:solidFill>
                <a:srgbClr val="C00000"/>
              </a:solidFill>
            </c:spPr>
          </c:dPt>
          <c:dLbls>
            <c:dLbl>
              <c:idx val="0"/>
              <c:layout>
                <c:manualLayout>
                  <c:x val="2.4899194207179648E-2"/>
                  <c:y val="-5.5115403844017377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2824261356581287E-2"/>
                  <c:y val="-7.991733557382513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b="1"/>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Sheet1!$B$15:$C$15</c:f>
              <c:strCache>
                <c:ptCount val="2"/>
                <c:pt idx="0">
                  <c:v>Başvuru</c:v>
                </c:pt>
                <c:pt idx="1">
                  <c:v>Kabul</c:v>
                </c:pt>
              </c:strCache>
            </c:strRef>
          </c:cat>
          <c:val>
            <c:numRef>
              <c:f>Sheet1!$B$16:$C$16</c:f>
              <c:numCache>
                <c:formatCode>General</c:formatCode>
                <c:ptCount val="2"/>
                <c:pt idx="0">
                  <c:v>1072</c:v>
                </c:pt>
                <c:pt idx="1">
                  <c:v>212</c:v>
                </c:pt>
              </c:numCache>
            </c:numRef>
          </c:val>
        </c:ser>
        <c:dLbls>
          <c:showLegendKey val="0"/>
          <c:showVal val="0"/>
          <c:showCatName val="0"/>
          <c:showSerName val="0"/>
          <c:showPercent val="0"/>
          <c:showBubbleSize val="0"/>
        </c:dLbls>
        <c:gapWidth val="150"/>
        <c:shape val="cylinder"/>
        <c:axId val="108117376"/>
        <c:axId val="108119168"/>
        <c:axId val="0"/>
      </c:bar3DChart>
      <c:catAx>
        <c:axId val="108117376"/>
        <c:scaling>
          <c:orientation val="minMax"/>
        </c:scaling>
        <c:delete val="0"/>
        <c:axPos val="b"/>
        <c:numFmt formatCode="General" sourceLinked="0"/>
        <c:majorTickMark val="out"/>
        <c:minorTickMark val="none"/>
        <c:tickLblPos val="nextTo"/>
        <c:txPr>
          <a:bodyPr/>
          <a:lstStyle/>
          <a:p>
            <a:pPr>
              <a:defRPr sz="1600" b="1"/>
            </a:pPr>
            <a:endParaRPr lang="tr-TR"/>
          </a:p>
        </c:txPr>
        <c:crossAx val="108119168"/>
        <c:crosses val="autoZero"/>
        <c:auto val="1"/>
        <c:lblAlgn val="ctr"/>
        <c:lblOffset val="100"/>
        <c:noMultiLvlLbl val="0"/>
      </c:catAx>
      <c:valAx>
        <c:axId val="108119168"/>
        <c:scaling>
          <c:orientation val="minMax"/>
        </c:scaling>
        <c:delete val="1"/>
        <c:axPos val="l"/>
        <c:numFmt formatCode="General" sourceLinked="1"/>
        <c:majorTickMark val="out"/>
        <c:minorTickMark val="none"/>
        <c:tickLblPos val="none"/>
        <c:crossAx val="108117376"/>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75"/>
      <c:rotY val="0"/>
      <c:rAngAx val="0"/>
      <c:perspective val="30"/>
    </c:view3D>
    <c:floor>
      <c:thickness val="0"/>
    </c:floor>
    <c:sideWall>
      <c:thickness val="0"/>
    </c:sideWall>
    <c:backWall>
      <c:thickness val="0"/>
    </c:backWall>
    <c:plotArea>
      <c:layout/>
      <c:pie3DChart>
        <c:varyColors val="1"/>
        <c:ser>
          <c:idx val="0"/>
          <c:order val="0"/>
          <c:explosion val="6"/>
          <c:dLbls>
            <c:spPr>
              <a:noFill/>
              <a:ln>
                <a:noFill/>
              </a:ln>
              <a:effectLst/>
            </c:spPr>
            <c:txPr>
              <a:bodyPr/>
              <a:lstStyle/>
              <a:p>
                <a:pPr>
                  <a:defRPr sz="1400" b="1"/>
                </a:pPr>
                <a:endParaRPr lang="tr-TR"/>
              </a:p>
            </c:txPr>
            <c:showLegendKey val="0"/>
            <c:showVal val="1"/>
            <c:showCatName val="1"/>
            <c:showSerName val="0"/>
            <c:showPercent val="0"/>
            <c:showBubbleSize val="0"/>
            <c:showLeaderLines val="1"/>
            <c:extLst>
              <c:ext xmlns:c15="http://schemas.microsoft.com/office/drawing/2012/chart" uri="{CE6537A1-D6FC-4f65-9D91-7224C49458BB}"/>
            </c:extLst>
          </c:dLbls>
          <c:cat>
            <c:strRef>
              <c:f>Sheet2!$G$3:$G$8</c:f>
              <c:strCache>
                <c:ptCount val="6"/>
                <c:pt idx="0">
                  <c:v>İl Milli Eğitim Müdürlüğü</c:v>
                </c:pt>
                <c:pt idx="1">
                  <c:v>İlçe Milli Eğitim Müdürlüğü</c:v>
                </c:pt>
                <c:pt idx="2">
                  <c:v>İlkokul</c:v>
                </c:pt>
                <c:pt idx="3">
                  <c:v>Lise</c:v>
                </c:pt>
                <c:pt idx="4">
                  <c:v>Ortaokul</c:v>
                </c:pt>
                <c:pt idx="5">
                  <c:v>Üniversite</c:v>
                </c:pt>
              </c:strCache>
            </c:strRef>
          </c:cat>
          <c:val>
            <c:numRef>
              <c:f>Sheet2!$H$3:$H$8</c:f>
              <c:numCache>
                <c:formatCode>General</c:formatCode>
                <c:ptCount val="6"/>
                <c:pt idx="0">
                  <c:v>6</c:v>
                </c:pt>
                <c:pt idx="1">
                  <c:v>1</c:v>
                </c:pt>
                <c:pt idx="2">
                  <c:v>3</c:v>
                </c:pt>
                <c:pt idx="3">
                  <c:v>5</c:v>
                </c:pt>
                <c:pt idx="4">
                  <c:v>3</c:v>
                </c:pt>
                <c:pt idx="5">
                  <c:v>1</c:v>
                </c:pt>
              </c:numCache>
            </c:numRef>
          </c:val>
        </c:ser>
        <c:dLbls>
          <c:showLegendKey val="0"/>
          <c:showVal val="0"/>
          <c:showCatName val="0"/>
          <c:showSerName val="0"/>
          <c:showPercent val="0"/>
          <c:showBubbleSize val="0"/>
          <c:showLeaderLines val="1"/>
        </c:dLbls>
      </c:pie3DChart>
    </c:plotArea>
    <c:plotVisOnly val="1"/>
    <c:dispBlanksAs val="zero"/>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1"/>
        <c:ser>
          <c:idx val="0"/>
          <c:order val="0"/>
          <c:invertIfNegative val="0"/>
          <c:dLbls>
            <c:spPr>
              <a:noFill/>
              <a:ln>
                <a:noFill/>
              </a:ln>
              <a:effectLst/>
            </c:spPr>
            <c:txPr>
              <a:bodyPr/>
              <a:lstStyle/>
              <a:p>
                <a:pPr>
                  <a:defRPr sz="1100" b="1"/>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Sheet3!$A$1:$A$52</c:f>
              <c:strCache>
                <c:ptCount val="52"/>
                <c:pt idx="0">
                  <c:v>İstanbul</c:v>
                </c:pt>
                <c:pt idx="1">
                  <c:v>Ankara</c:v>
                </c:pt>
                <c:pt idx="2">
                  <c:v>Antalya</c:v>
                </c:pt>
                <c:pt idx="3">
                  <c:v>Mersin</c:v>
                </c:pt>
                <c:pt idx="4">
                  <c:v>İzmir</c:v>
                </c:pt>
                <c:pt idx="5">
                  <c:v>Bursa</c:v>
                </c:pt>
                <c:pt idx="6">
                  <c:v>Kocaeli</c:v>
                </c:pt>
                <c:pt idx="7">
                  <c:v>Samsun</c:v>
                </c:pt>
                <c:pt idx="8">
                  <c:v>Adana</c:v>
                </c:pt>
                <c:pt idx="9">
                  <c:v>Balıkesir</c:v>
                </c:pt>
                <c:pt idx="10">
                  <c:v>Gaziantep</c:v>
                </c:pt>
                <c:pt idx="11">
                  <c:v>Kayseri</c:v>
                </c:pt>
                <c:pt idx="12">
                  <c:v>Denizli</c:v>
                </c:pt>
                <c:pt idx="13">
                  <c:v>Yalova</c:v>
                </c:pt>
                <c:pt idx="14">
                  <c:v>Elazığ</c:v>
                </c:pt>
                <c:pt idx="15">
                  <c:v>Konya</c:v>
                </c:pt>
                <c:pt idx="16">
                  <c:v>Nevşehir</c:v>
                </c:pt>
                <c:pt idx="17">
                  <c:v>Afyonkarahisar</c:v>
                </c:pt>
                <c:pt idx="18">
                  <c:v>Aydın</c:v>
                </c:pt>
                <c:pt idx="19">
                  <c:v>Çanakkale</c:v>
                </c:pt>
                <c:pt idx="20">
                  <c:v>Hatay</c:v>
                </c:pt>
                <c:pt idx="21">
                  <c:v>Kahramanmaraş</c:v>
                </c:pt>
                <c:pt idx="22">
                  <c:v>Manisa</c:v>
                </c:pt>
                <c:pt idx="23">
                  <c:v>Tokat</c:v>
                </c:pt>
                <c:pt idx="24">
                  <c:v>Amasya</c:v>
                </c:pt>
                <c:pt idx="25">
                  <c:v>Burdur</c:v>
                </c:pt>
                <c:pt idx="26">
                  <c:v>Edirne</c:v>
                </c:pt>
                <c:pt idx="27">
                  <c:v>Karaman</c:v>
                </c:pt>
                <c:pt idx="28">
                  <c:v>Ordu</c:v>
                </c:pt>
                <c:pt idx="29">
                  <c:v>Rize</c:v>
                </c:pt>
                <c:pt idx="30">
                  <c:v>Sinop</c:v>
                </c:pt>
                <c:pt idx="31">
                  <c:v>Sivas</c:v>
                </c:pt>
                <c:pt idx="32">
                  <c:v>Şanlıurfa</c:v>
                </c:pt>
                <c:pt idx="33">
                  <c:v>Trabzon</c:v>
                </c:pt>
                <c:pt idx="34">
                  <c:v>Uşak</c:v>
                </c:pt>
                <c:pt idx="35">
                  <c:v>Zonguldak</c:v>
                </c:pt>
                <c:pt idx="36">
                  <c:v>Adıyaman</c:v>
                </c:pt>
                <c:pt idx="37">
                  <c:v>Bartın</c:v>
                </c:pt>
                <c:pt idx="38">
                  <c:v>Diyarbakır</c:v>
                </c:pt>
                <c:pt idx="39">
                  <c:v>Düzce</c:v>
                </c:pt>
                <c:pt idx="40">
                  <c:v>Eskişehir</c:v>
                </c:pt>
                <c:pt idx="41">
                  <c:v>Isparta</c:v>
                </c:pt>
                <c:pt idx="42">
                  <c:v>Kars</c:v>
                </c:pt>
                <c:pt idx="43">
                  <c:v>Kastamonu</c:v>
                </c:pt>
                <c:pt idx="44">
                  <c:v>Kırşehir</c:v>
                </c:pt>
                <c:pt idx="45">
                  <c:v>Kilis</c:v>
                </c:pt>
                <c:pt idx="46">
                  <c:v>Kütahya</c:v>
                </c:pt>
                <c:pt idx="47">
                  <c:v>Malatya</c:v>
                </c:pt>
                <c:pt idx="48">
                  <c:v>Mardin</c:v>
                </c:pt>
                <c:pt idx="49">
                  <c:v>Sakarya</c:v>
                </c:pt>
                <c:pt idx="50">
                  <c:v>Tekirdağ</c:v>
                </c:pt>
                <c:pt idx="51">
                  <c:v>Yozgat</c:v>
                </c:pt>
              </c:strCache>
            </c:strRef>
          </c:cat>
          <c:val>
            <c:numRef>
              <c:f>Sheet3!$B$1:$B$52</c:f>
              <c:numCache>
                <c:formatCode>General</c:formatCode>
                <c:ptCount val="52"/>
                <c:pt idx="0">
                  <c:v>56</c:v>
                </c:pt>
                <c:pt idx="1">
                  <c:v>26</c:v>
                </c:pt>
                <c:pt idx="2">
                  <c:v>17</c:v>
                </c:pt>
                <c:pt idx="3">
                  <c:v>16</c:v>
                </c:pt>
                <c:pt idx="4">
                  <c:v>15</c:v>
                </c:pt>
                <c:pt idx="5">
                  <c:v>9</c:v>
                </c:pt>
                <c:pt idx="6">
                  <c:v>9</c:v>
                </c:pt>
                <c:pt idx="7">
                  <c:v>7</c:v>
                </c:pt>
                <c:pt idx="8">
                  <c:v>6</c:v>
                </c:pt>
                <c:pt idx="9">
                  <c:v>6</c:v>
                </c:pt>
                <c:pt idx="10">
                  <c:v>6</c:v>
                </c:pt>
                <c:pt idx="11">
                  <c:v>6</c:v>
                </c:pt>
                <c:pt idx="12">
                  <c:v>5</c:v>
                </c:pt>
                <c:pt idx="13">
                  <c:v>5</c:v>
                </c:pt>
                <c:pt idx="14">
                  <c:v>4</c:v>
                </c:pt>
                <c:pt idx="15">
                  <c:v>4</c:v>
                </c:pt>
                <c:pt idx="16">
                  <c:v>4</c:v>
                </c:pt>
                <c:pt idx="17">
                  <c:v>3</c:v>
                </c:pt>
                <c:pt idx="18">
                  <c:v>3</c:v>
                </c:pt>
                <c:pt idx="19">
                  <c:v>3</c:v>
                </c:pt>
                <c:pt idx="20">
                  <c:v>3</c:v>
                </c:pt>
                <c:pt idx="21">
                  <c:v>3</c:v>
                </c:pt>
                <c:pt idx="22">
                  <c:v>3</c:v>
                </c:pt>
                <c:pt idx="23">
                  <c:v>3</c:v>
                </c:pt>
                <c:pt idx="24">
                  <c:v>2</c:v>
                </c:pt>
                <c:pt idx="25">
                  <c:v>2</c:v>
                </c:pt>
                <c:pt idx="26">
                  <c:v>2</c:v>
                </c:pt>
                <c:pt idx="27">
                  <c:v>2</c:v>
                </c:pt>
                <c:pt idx="28">
                  <c:v>2</c:v>
                </c:pt>
                <c:pt idx="29">
                  <c:v>2</c:v>
                </c:pt>
                <c:pt idx="30">
                  <c:v>2</c:v>
                </c:pt>
                <c:pt idx="31">
                  <c:v>2</c:v>
                </c:pt>
                <c:pt idx="32">
                  <c:v>2</c:v>
                </c:pt>
                <c:pt idx="33">
                  <c:v>2</c:v>
                </c:pt>
                <c:pt idx="34">
                  <c:v>2</c:v>
                </c:pt>
                <c:pt idx="35">
                  <c:v>2</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numCache>
            </c:numRef>
          </c:val>
        </c:ser>
        <c:dLbls>
          <c:showLegendKey val="0"/>
          <c:showVal val="0"/>
          <c:showCatName val="0"/>
          <c:showSerName val="0"/>
          <c:showPercent val="0"/>
          <c:showBubbleSize val="0"/>
        </c:dLbls>
        <c:gapWidth val="150"/>
        <c:axId val="108542976"/>
        <c:axId val="108544768"/>
      </c:barChart>
      <c:catAx>
        <c:axId val="108542976"/>
        <c:scaling>
          <c:orientation val="minMax"/>
        </c:scaling>
        <c:delete val="0"/>
        <c:axPos val="b"/>
        <c:numFmt formatCode="General" sourceLinked="0"/>
        <c:majorTickMark val="out"/>
        <c:minorTickMark val="none"/>
        <c:tickLblPos val="nextTo"/>
        <c:txPr>
          <a:bodyPr/>
          <a:lstStyle/>
          <a:p>
            <a:pPr>
              <a:defRPr sz="1100" b="1">
                <a:latin typeface="Times" panose="02020603050405020304" pitchFamily="18" charset="0"/>
                <a:cs typeface="Times" panose="02020603050405020304" pitchFamily="18" charset="0"/>
              </a:defRPr>
            </a:pPr>
            <a:endParaRPr lang="tr-TR"/>
          </a:p>
        </c:txPr>
        <c:crossAx val="108544768"/>
        <c:crosses val="autoZero"/>
        <c:auto val="1"/>
        <c:lblAlgn val="ctr"/>
        <c:lblOffset val="100"/>
        <c:noMultiLvlLbl val="0"/>
      </c:catAx>
      <c:valAx>
        <c:axId val="108544768"/>
        <c:scaling>
          <c:orientation val="minMax"/>
        </c:scaling>
        <c:delete val="1"/>
        <c:axPos val="l"/>
        <c:numFmt formatCode="General" sourceLinked="1"/>
        <c:majorTickMark val="out"/>
        <c:minorTickMark val="none"/>
        <c:tickLblPos val="none"/>
        <c:crossAx val="108542976"/>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pPr>
        <a:noFill/>
      </c:spPr>
    </c:sideWall>
    <c:backWall>
      <c:thickness val="0"/>
      <c:spPr>
        <a:noFill/>
      </c:spPr>
    </c:backWall>
    <c:plotArea>
      <c:layout>
        <c:manualLayout>
          <c:layoutTarget val="inner"/>
          <c:xMode val="edge"/>
          <c:yMode val="edge"/>
          <c:x val="3.6063141679939632E-2"/>
          <c:y val="1.6903472024214272E-2"/>
          <c:w val="0.97495086531070163"/>
          <c:h val="0.91038726055873498"/>
        </c:manualLayout>
      </c:layout>
      <c:bar3DChart>
        <c:barDir val="col"/>
        <c:grouping val="clustered"/>
        <c:varyColors val="0"/>
        <c:ser>
          <c:idx val="0"/>
          <c:order val="0"/>
          <c:invertIfNegative val="0"/>
          <c:dLbls>
            <c:numFmt formatCode="0%" sourceLinked="0"/>
            <c:spPr>
              <a:noFill/>
              <a:ln>
                <a:noFill/>
              </a:ln>
              <a:effectLst/>
            </c:spPr>
            <c:txPr>
              <a:bodyPr/>
              <a:lstStyle/>
              <a:p>
                <a:pPr>
                  <a:defRPr sz="1200" b="1"/>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Sheet2!$A$1:$A$10</c:f>
              <c:strCache>
                <c:ptCount val="10"/>
                <c:pt idx="0">
                  <c:v>LU, SE, LI, MK, MT, NO</c:v>
                </c:pt>
                <c:pt idx="1">
                  <c:v>DK, CY, IS, SI, IE, EE, HU,  BE,
 LV, BE, SK,  LT,  HR,  PT, SE </c:v>
                </c:pt>
                <c:pt idx="2">
                  <c:v>FI, NL</c:v>
                </c:pt>
                <c:pt idx="3">
                  <c:v>FR, AT, BG</c:v>
                </c:pt>
                <c:pt idx="4">
                  <c:v>CZ, GR</c:v>
                </c:pt>
                <c:pt idx="5">
                  <c:v>GB, PL</c:v>
                </c:pt>
                <c:pt idx="6">
                  <c:v>RO, DE</c:v>
                </c:pt>
                <c:pt idx="7">
                  <c:v>ES</c:v>
                </c:pt>
                <c:pt idx="8">
                  <c:v>IT</c:v>
                </c:pt>
                <c:pt idx="9">
                  <c:v>TR</c:v>
                </c:pt>
              </c:strCache>
            </c:strRef>
          </c:cat>
          <c:val>
            <c:numRef>
              <c:f>Sheet2!$B$1:$B$10</c:f>
              <c:numCache>
                <c:formatCode>0.00</c:formatCode>
                <c:ptCount val="10"/>
                <c:pt idx="0">
                  <c:v>0</c:v>
                </c:pt>
                <c:pt idx="1">
                  <c:v>5.5304172951231899E-3</c:v>
                </c:pt>
                <c:pt idx="2">
                  <c:v>1.9859225741578702E-2</c:v>
                </c:pt>
                <c:pt idx="3">
                  <c:v>2.7233115468409695E-2</c:v>
                </c:pt>
                <c:pt idx="4">
                  <c:v>3.5277358806770638E-2</c:v>
                </c:pt>
                <c:pt idx="5">
                  <c:v>4.7176135411429516E-2</c:v>
                </c:pt>
                <c:pt idx="6">
                  <c:v>5.5723143958438186E-2</c:v>
                </c:pt>
                <c:pt idx="7">
                  <c:v>9.4687447628624202E-2</c:v>
                </c:pt>
                <c:pt idx="8">
                  <c:v>0.12518853695324267</c:v>
                </c:pt>
                <c:pt idx="9">
                  <c:v>0.20906653259594457</c:v>
                </c:pt>
              </c:numCache>
            </c:numRef>
          </c:val>
        </c:ser>
        <c:dLbls>
          <c:showLegendKey val="0"/>
          <c:showVal val="0"/>
          <c:showCatName val="0"/>
          <c:showSerName val="0"/>
          <c:showPercent val="0"/>
          <c:showBubbleSize val="0"/>
        </c:dLbls>
        <c:gapWidth val="150"/>
        <c:shape val="box"/>
        <c:axId val="108236800"/>
        <c:axId val="108238336"/>
        <c:axId val="0"/>
      </c:bar3DChart>
      <c:catAx>
        <c:axId val="108236800"/>
        <c:scaling>
          <c:orientation val="minMax"/>
        </c:scaling>
        <c:delete val="0"/>
        <c:axPos val="b"/>
        <c:numFmt formatCode="General" sourceLinked="0"/>
        <c:majorTickMark val="out"/>
        <c:minorTickMark val="none"/>
        <c:tickLblPos val="nextTo"/>
        <c:txPr>
          <a:bodyPr rot="-5400000" vert="horz" anchor="ctr" anchorCtr="0"/>
          <a:lstStyle/>
          <a:p>
            <a:pPr>
              <a:defRPr sz="900" b="1"/>
            </a:pPr>
            <a:endParaRPr lang="tr-TR"/>
          </a:p>
        </c:txPr>
        <c:crossAx val="108238336"/>
        <c:crosses val="autoZero"/>
        <c:auto val="1"/>
        <c:lblAlgn val="ctr"/>
        <c:lblOffset val="60"/>
        <c:noMultiLvlLbl val="0"/>
      </c:catAx>
      <c:valAx>
        <c:axId val="108238336"/>
        <c:scaling>
          <c:orientation val="minMax"/>
        </c:scaling>
        <c:delete val="0"/>
        <c:axPos val="l"/>
        <c:majorGridlines/>
        <c:numFmt formatCode="0.00" sourceLinked="1"/>
        <c:majorTickMark val="out"/>
        <c:minorTickMark val="none"/>
        <c:tickLblPos val="nextTo"/>
        <c:crossAx val="108236800"/>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0"/>
      <c:perspective val="30"/>
    </c:view3D>
    <c:floor>
      <c:thickness val="0"/>
    </c:floor>
    <c:sideWall>
      <c:thickness val="0"/>
      <c:spPr>
        <a:noFill/>
        <a:ln>
          <a:noFill/>
        </a:ln>
      </c:spPr>
    </c:sideWall>
    <c:backWall>
      <c:thickness val="0"/>
      <c:spPr>
        <a:noFill/>
        <a:ln>
          <a:noFill/>
        </a:ln>
      </c:spPr>
    </c:backWall>
    <c:plotArea>
      <c:layout/>
      <c:bar3DChart>
        <c:barDir val="col"/>
        <c:grouping val="clustered"/>
        <c:varyColors val="0"/>
        <c:ser>
          <c:idx val="0"/>
          <c:order val="0"/>
          <c:tx>
            <c:strRef>
              <c:f>Sheet1!$B$1</c:f>
              <c:strCache>
                <c:ptCount val="1"/>
                <c:pt idx="0">
                  <c:v>Hareketlilik Sayısı</c:v>
                </c:pt>
              </c:strCache>
            </c:strRef>
          </c:tx>
          <c:invertIfNegative val="0"/>
          <c:dLbls>
            <c:dLbl>
              <c:idx val="0"/>
              <c:showLegendKey val="0"/>
              <c:showVal val="1"/>
              <c:showCatName val="0"/>
              <c:showSerName val="0"/>
              <c:showPercent val="0"/>
              <c:showBubbleSize val="0"/>
              <c:extLst>
                <c:ext xmlns:c15="http://schemas.microsoft.com/office/drawing/2012/chart" uri="{CE6537A1-D6FC-4f65-9D91-7224C49458BB}">
                  <c15:layout/>
                </c:ext>
              </c:extLst>
            </c:dLbl>
            <c:dLbl>
              <c:idx val="1"/>
              <c:showLegendKey val="0"/>
              <c:showVal val="1"/>
              <c:showCatName val="0"/>
              <c:showSerName val="0"/>
              <c:showPercent val="0"/>
              <c:showBubbleSize val="0"/>
              <c:extLst>
                <c:ext xmlns:c15="http://schemas.microsoft.com/office/drawing/2012/chart" uri="{CE6537A1-D6FC-4f65-9D91-7224C49458BB}">
                  <c15:layout/>
                </c:ext>
              </c:extLst>
            </c:dLbl>
            <c:dLbl>
              <c:idx val="2"/>
              <c:showLegendKey val="0"/>
              <c:showVal val="1"/>
              <c:showCatName val="0"/>
              <c:showSerName val="0"/>
              <c:showPercent val="0"/>
              <c:showBubbleSize val="0"/>
              <c:extLst>
                <c:ext xmlns:c15="http://schemas.microsoft.com/office/drawing/2012/chart" uri="{CE6537A1-D6FC-4f65-9D91-7224C49458BB}">
                  <c15:layout/>
                </c:ext>
              </c:extLst>
            </c:dLbl>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Sheet1!$A$2:$A$4</c:f>
              <c:numCache>
                <c:formatCode>General</c:formatCode>
                <c:ptCount val="3"/>
                <c:pt idx="0">
                  <c:v>2012</c:v>
                </c:pt>
                <c:pt idx="1">
                  <c:v>2013</c:v>
                </c:pt>
                <c:pt idx="2">
                  <c:v>2014</c:v>
                </c:pt>
              </c:numCache>
            </c:numRef>
          </c:cat>
          <c:val>
            <c:numRef>
              <c:f>Sheet1!$B$2:$B$4</c:f>
              <c:numCache>
                <c:formatCode>General</c:formatCode>
                <c:ptCount val="3"/>
                <c:pt idx="0">
                  <c:v>564</c:v>
                </c:pt>
                <c:pt idx="1">
                  <c:v>670</c:v>
                </c:pt>
                <c:pt idx="2">
                  <c:v>1137</c:v>
                </c:pt>
              </c:numCache>
            </c:numRef>
          </c:val>
        </c:ser>
        <c:dLbls>
          <c:showLegendKey val="0"/>
          <c:showVal val="0"/>
          <c:showCatName val="0"/>
          <c:showSerName val="0"/>
          <c:showPercent val="0"/>
          <c:showBubbleSize val="0"/>
        </c:dLbls>
        <c:gapWidth val="150"/>
        <c:shape val="cylinder"/>
        <c:axId val="108384640"/>
        <c:axId val="108386176"/>
        <c:axId val="0"/>
      </c:bar3DChart>
      <c:catAx>
        <c:axId val="108384640"/>
        <c:scaling>
          <c:orientation val="minMax"/>
        </c:scaling>
        <c:delete val="0"/>
        <c:axPos val="b"/>
        <c:numFmt formatCode="General" sourceLinked="1"/>
        <c:majorTickMark val="out"/>
        <c:minorTickMark val="none"/>
        <c:tickLblPos val="nextTo"/>
        <c:crossAx val="108386176"/>
        <c:crosses val="autoZero"/>
        <c:auto val="1"/>
        <c:lblAlgn val="ctr"/>
        <c:lblOffset val="100"/>
        <c:noMultiLvlLbl val="0"/>
      </c:catAx>
      <c:valAx>
        <c:axId val="108386176"/>
        <c:scaling>
          <c:orientation val="minMax"/>
        </c:scaling>
        <c:delete val="0"/>
        <c:axPos val="l"/>
        <c:numFmt formatCode="General" sourceLinked="1"/>
        <c:majorTickMark val="out"/>
        <c:minorTickMark val="none"/>
        <c:tickLblPos val="nextTo"/>
        <c:crossAx val="108384640"/>
        <c:crosses val="autoZero"/>
        <c:crossBetween val="between"/>
      </c:valAx>
    </c:plotArea>
    <c:legend>
      <c:legendPos val="r"/>
      <c:overlay val="0"/>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89DC12-BC15-4ACB-8522-9C5C17E1C3C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33A8929A-66DB-40B7-943A-9EC68C390DD4}">
      <dgm:prSet phldrT="[Text]" custT="1"/>
      <dgm:spPr/>
      <dgm:t>
        <a:bodyPr/>
        <a:lstStyle/>
        <a:p>
          <a:r>
            <a:rPr lang="tr-TR" sz="12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Bireylerin Öğrenme Hareketliliği (KA1)</a:t>
          </a:r>
          <a:endParaRPr lang="tr-TR"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AE0818F2-446E-477A-AA81-4B94DD8A4682}" type="parTrans" cxnId="{56C1A6C1-A63D-40EF-85D4-BC328B39FAE8}">
      <dgm:prSet/>
      <dgm:spPr/>
      <dgm:t>
        <a:bodyPr/>
        <a:lstStyle/>
        <a:p>
          <a:endParaRPr lang="tr-TR" sz="1200"/>
        </a:p>
      </dgm:t>
    </dgm:pt>
    <dgm:pt modelId="{C94E4A56-621A-4590-A4E7-12B3AAF3F38E}" type="sibTrans" cxnId="{56C1A6C1-A63D-40EF-85D4-BC328B39FAE8}">
      <dgm:prSet/>
      <dgm:spPr/>
      <dgm:t>
        <a:bodyPr/>
        <a:lstStyle/>
        <a:p>
          <a:endParaRPr lang="tr-TR" sz="1200"/>
        </a:p>
      </dgm:t>
    </dgm:pt>
    <dgm:pt modelId="{0A78D398-67B8-4A4C-8E60-3A088A34EAE4}">
      <dgm:prSet phldrT="[Text]" custT="1"/>
      <dgm:spPr/>
      <dgm:t>
        <a:bodyPr/>
        <a:lstStyle/>
        <a:p>
          <a:pPr marL="179388" indent="-179388">
            <a:lnSpc>
              <a:spcPct val="100000"/>
            </a:lnSpc>
            <a:spcAft>
              <a:spcPts val="0"/>
            </a:spcAft>
          </a:pPr>
          <a:r>
            <a:rPr lang="tr-TR" sz="1200" b="1" dirty="0" smtClean="0">
              <a:solidFill>
                <a:schemeClr val="tx1"/>
              </a:solidFill>
              <a:latin typeface="Tahoma" pitchFamily="34" charset="0"/>
              <a:ea typeface="Tahoma" pitchFamily="34" charset="0"/>
              <a:cs typeface="Tahoma" pitchFamily="34" charset="0"/>
            </a:rPr>
            <a:t>Personel Hareketliliği </a:t>
          </a:r>
          <a:r>
            <a:rPr lang="tr-TR" sz="1200" b="0" dirty="0" smtClean="0">
              <a:solidFill>
                <a:schemeClr val="tx1"/>
              </a:solidFill>
              <a:latin typeface="Tahoma" pitchFamily="34" charset="0"/>
              <a:ea typeface="Tahoma" pitchFamily="34" charset="0"/>
              <a:cs typeface="Tahoma" pitchFamily="34" charset="0"/>
            </a:rPr>
            <a:t>(Okul eğitimi, mesleki eğitim, yüksek öğretim)</a:t>
          </a:r>
          <a:endParaRPr lang="tr-TR" sz="1200" b="1" dirty="0">
            <a:solidFill>
              <a:schemeClr val="tx1"/>
            </a:solidFill>
            <a:latin typeface="Tahoma" pitchFamily="34" charset="0"/>
            <a:ea typeface="Tahoma" pitchFamily="34" charset="0"/>
            <a:cs typeface="Tahoma" pitchFamily="34" charset="0"/>
          </a:endParaRPr>
        </a:p>
      </dgm:t>
    </dgm:pt>
    <dgm:pt modelId="{69ECFA1C-F2AA-481D-97A0-EBD94927ABB5}" type="parTrans" cxnId="{F8E13EC0-FCF7-4E66-958B-C46D12EBD7F2}">
      <dgm:prSet/>
      <dgm:spPr/>
      <dgm:t>
        <a:bodyPr/>
        <a:lstStyle/>
        <a:p>
          <a:endParaRPr lang="tr-TR" sz="1200"/>
        </a:p>
      </dgm:t>
    </dgm:pt>
    <dgm:pt modelId="{7BA30933-C873-437C-97E3-09D0C5639E07}" type="sibTrans" cxnId="{F8E13EC0-FCF7-4E66-958B-C46D12EBD7F2}">
      <dgm:prSet/>
      <dgm:spPr/>
      <dgm:t>
        <a:bodyPr/>
        <a:lstStyle/>
        <a:p>
          <a:endParaRPr lang="tr-TR" sz="1200"/>
        </a:p>
      </dgm:t>
    </dgm:pt>
    <dgm:pt modelId="{15ACEF39-BE6D-4333-B399-CB577CEB1C95}">
      <dgm:prSet phldrT="[Text]" custT="1"/>
      <dgm:spPr/>
      <dgm:t>
        <a:bodyPr/>
        <a:lstStyle/>
        <a:p>
          <a:endParaRPr lang="tr-TR" sz="1200"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tr-TR" sz="12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Yenilik ve İyi Ugulama Değişimi İçin İşbirliği (KA2)</a:t>
          </a:r>
          <a:endParaRPr lang="tr-TR"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5B92BEF5-DC99-42F8-9973-193FEDCFBAAD}" type="parTrans" cxnId="{725AB3C3-4461-4C1F-B105-FDFD1A07E0A8}">
      <dgm:prSet/>
      <dgm:spPr/>
      <dgm:t>
        <a:bodyPr/>
        <a:lstStyle/>
        <a:p>
          <a:endParaRPr lang="tr-TR" sz="1200"/>
        </a:p>
      </dgm:t>
    </dgm:pt>
    <dgm:pt modelId="{29011A30-A8D3-4968-A529-17471BE5E133}" type="sibTrans" cxnId="{725AB3C3-4461-4C1F-B105-FDFD1A07E0A8}">
      <dgm:prSet/>
      <dgm:spPr/>
      <dgm:t>
        <a:bodyPr/>
        <a:lstStyle/>
        <a:p>
          <a:endParaRPr lang="tr-TR" sz="1200"/>
        </a:p>
      </dgm:t>
    </dgm:pt>
    <dgm:pt modelId="{2E878608-C29A-4C31-948E-B4F15F892B12}">
      <dgm:prSet phldrT="[Text]" custT="1"/>
      <dgm:spPr>
        <a:ln>
          <a:solidFill>
            <a:schemeClr val="accent1">
              <a:alpha val="90000"/>
            </a:schemeClr>
          </a:solidFill>
        </a:ln>
      </dgm:spPr>
      <dgm:t>
        <a:bodyPr/>
        <a:lstStyle/>
        <a:p>
          <a:pPr marL="179388" indent="-179388">
            <a:lnSpc>
              <a:spcPct val="100000"/>
            </a:lnSpc>
            <a:spcAft>
              <a:spcPts val="0"/>
            </a:spcAft>
          </a:pPr>
          <a:r>
            <a:rPr lang="tr-TR" sz="1200" b="1" dirty="0" smtClean="0">
              <a:solidFill>
                <a:schemeClr val="tx1"/>
              </a:solidFill>
              <a:latin typeface="Tahoma" pitchFamily="34" charset="0"/>
              <a:ea typeface="Tahoma" pitchFamily="34" charset="0"/>
              <a:cs typeface="Tahoma" pitchFamily="34" charset="0"/>
            </a:rPr>
            <a:t>Stratejik Ortaklıklar</a:t>
          </a:r>
          <a:endParaRPr lang="tr-TR" sz="1200" b="1" dirty="0">
            <a:solidFill>
              <a:schemeClr val="tx1"/>
            </a:solidFill>
            <a:latin typeface="Tahoma" pitchFamily="34" charset="0"/>
            <a:ea typeface="Tahoma" pitchFamily="34" charset="0"/>
            <a:cs typeface="Tahoma" pitchFamily="34" charset="0"/>
          </a:endParaRPr>
        </a:p>
      </dgm:t>
    </dgm:pt>
    <dgm:pt modelId="{EF5D63D8-1BB6-49AA-8785-C0D4BA4DB331}" type="parTrans" cxnId="{A9F3A982-0247-4D74-A128-D02B1B8058E5}">
      <dgm:prSet/>
      <dgm:spPr/>
      <dgm:t>
        <a:bodyPr/>
        <a:lstStyle/>
        <a:p>
          <a:endParaRPr lang="tr-TR"/>
        </a:p>
      </dgm:t>
    </dgm:pt>
    <dgm:pt modelId="{1DF3E10E-D080-4CF8-A6AF-C073BC32B4CA}" type="sibTrans" cxnId="{A9F3A982-0247-4D74-A128-D02B1B8058E5}">
      <dgm:prSet/>
      <dgm:spPr/>
      <dgm:t>
        <a:bodyPr/>
        <a:lstStyle/>
        <a:p>
          <a:endParaRPr lang="tr-TR"/>
        </a:p>
      </dgm:t>
    </dgm:pt>
    <dgm:pt modelId="{CD10562C-C0B9-4421-908F-4DA5C2AF3442}">
      <dgm:prSet phldrT="[Text]" custT="1"/>
      <dgm:spPr>
        <a:ln>
          <a:solidFill>
            <a:schemeClr val="accent1">
              <a:alpha val="90000"/>
            </a:schemeClr>
          </a:solidFill>
        </a:ln>
      </dgm:spPr>
      <dgm:t>
        <a:bodyPr/>
        <a:lstStyle/>
        <a:p>
          <a:pPr marL="179388" indent="-179388">
            <a:lnSpc>
              <a:spcPct val="100000"/>
            </a:lnSpc>
            <a:spcAft>
              <a:spcPts val="0"/>
            </a:spcAft>
          </a:pPr>
          <a:endParaRPr lang="tr-TR" sz="1200" dirty="0">
            <a:latin typeface="Tahoma" pitchFamily="34" charset="0"/>
            <a:ea typeface="Tahoma" pitchFamily="34" charset="0"/>
            <a:cs typeface="Tahoma" pitchFamily="34" charset="0"/>
          </a:endParaRPr>
        </a:p>
      </dgm:t>
    </dgm:pt>
    <dgm:pt modelId="{83CCD6B8-F90B-4D34-AE90-B01C9D1BA483}" type="parTrans" cxnId="{CF30058B-07FA-4897-B40E-86AA246B089F}">
      <dgm:prSet/>
      <dgm:spPr/>
      <dgm:t>
        <a:bodyPr/>
        <a:lstStyle/>
        <a:p>
          <a:endParaRPr lang="tr-TR"/>
        </a:p>
      </dgm:t>
    </dgm:pt>
    <dgm:pt modelId="{D32A4B6B-A452-4A34-9999-444CFC7307CC}" type="sibTrans" cxnId="{CF30058B-07FA-4897-B40E-86AA246B089F}">
      <dgm:prSet/>
      <dgm:spPr/>
      <dgm:t>
        <a:bodyPr/>
        <a:lstStyle/>
        <a:p>
          <a:endParaRPr lang="tr-TR"/>
        </a:p>
      </dgm:t>
    </dgm:pt>
    <dgm:pt modelId="{4FDAB283-1DA9-4BED-9FC4-9518E83CEB8C}">
      <dgm:prSet phldrT="[Text]" custT="1"/>
      <dgm:spPr/>
      <dgm:t>
        <a:bodyPr/>
        <a:lstStyle/>
        <a:p>
          <a:pPr marL="179388" indent="-179388">
            <a:lnSpc>
              <a:spcPct val="100000"/>
            </a:lnSpc>
            <a:spcAft>
              <a:spcPts val="0"/>
            </a:spcAft>
          </a:pPr>
          <a:endParaRPr lang="tr-TR" sz="1200" dirty="0">
            <a:latin typeface="Tahoma" pitchFamily="34" charset="0"/>
            <a:ea typeface="Tahoma" pitchFamily="34" charset="0"/>
            <a:cs typeface="Tahoma" pitchFamily="34" charset="0"/>
          </a:endParaRPr>
        </a:p>
      </dgm:t>
    </dgm:pt>
    <dgm:pt modelId="{C33AB746-1563-48EA-876A-16D591574145}" type="parTrans" cxnId="{E9F1AB4B-7DA3-4F3F-AF7C-6F233D887DD5}">
      <dgm:prSet/>
      <dgm:spPr/>
      <dgm:t>
        <a:bodyPr/>
        <a:lstStyle/>
        <a:p>
          <a:endParaRPr lang="tr-TR"/>
        </a:p>
      </dgm:t>
    </dgm:pt>
    <dgm:pt modelId="{BC1C4F9D-7D1F-4F92-BBE4-2D54573F6255}" type="sibTrans" cxnId="{E9F1AB4B-7DA3-4F3F-AF7C-6F233D887DD5}">
      <dgm:prSet/>
      <dgm:spPr/>
      <dgm:t>
        <a:bodyPr/>
        <a:lstStyle/>
        <a:p>
          <a:endParaRPr lang="tr-TR"/>
        </a:p>
      </dgm:t>
    </dgm:pt>
    <dgm:pt modelId="{006D535F-6337-4184-B0D7-B185025CF313}">
      <dgm:prSet phldrT="[Text]" custT="1"/>
      <dgm:spPr>
        <a:ln>
          <a:solidFill>
            <a:schemeClr val="accent1">
              <a:alpha val="90000"/>
            </a:schemeClr>
          </a:solidFill>
        </a:ln>
      </dgm:spPr>
      <dgm:t>
        <a:bodyPr/>
        <a:lstStyle/>
        <a:p>
          <a:pPr marL="179388" indent="-179388">
            <a:lnSpc>
              <a:spcPct val="100000"/>
            </a:lnSpc>
            <a:spcAft>
              <a:spcPts val="0"/>
            </a:spcAft>
          </a:pPr>
          <a:endParaRPr lang="tr-TR" sz="1200" dirty="0">
            <a:latin typeface="Tahoma" pitchFamily="34" charset="0"/>
            <a:ea typeface="Tahoma" pitchFamily="34" charset="0"/>
            <a:cs typeface="Tahoma" pitchFamily="34" charset="0"/>
          </a:endParaRPr>
        </a:p>
      </dgm:t>
    </dgm:pt>
    <dgm:pt modelId="{9C571A15-E050-4427-AF14-8FE2FF03127A}" type="sibTrans" cxnId="{2AFF5EDF-7FF5-44A2-837A-128C6F05747C}">
      <dgm:prSet/>
      <dgm:spPr/>
      <dgm:t>
        <a:bodyPr/>
        <a:lstStyle/>
        <a:p>
          <a:endParaRPr lang="tr-TR"/>
        </a:p>
      </dgm:t>
    </dgm:pt>
    <dgm:pt modelId="{1E40CC59-E6F3-44EA-8ADB-FC0BE3A91D70}" type="parTrans" cxnId="{2AFF5EDF-7FF5-44A2-837A-128C6F05747C}">
      <dgm:prSet/>
      <dgm:spPr/>
      <dgm:t>
        <a:bodyPr/>
        <a:lstStyle/>
        <a:p>
          <a:endParaRPr lang="tr-TR"/>
        </a:p>
      </dgm:t>
    </dgm:pt>
    <dgm:pt modelId="{4A2BA7BE-039D-4D73-94DD-A89D38A2FE72}" type="pres">
      <dgm:prSet presAssocID="{D989DC12-BC15-4ACB-8522-9C5C17E1C3C3}" presName="Name0" presStyleCnt="0">
        <dgm:presLayoutVars>
          <dgm:dir/>
          <dgm:animLvl val="lvl"/>
          <dgm:resizeHandles val="exact"/>
        </dgm:presLayoutVars>
      </dgm:prSet>
      <dgm:spPr/>
      <dgm:t>
        <a:bodyPr/>
        <a:lstStyle/>
        <a:p>
          <a:endParaRPr lang="tr-TR"/>
        </a:p>
      </dgm:t>
    </dgm:pt>
    <dgm:pt modelId="{F36D117B-F130-4A5A-9BBD-B79F02A0F476}" type="pres">
      <dgm:prSet presAssocID="{33A8929A-66DB-40B7-943A-9EC68C390DD4}" presName="composite" presStyleCnt="0"/>
      <dgm:spPr/>
    </dgm:pt>
    <dgm:pt modelId="{A78D65C4-4320-49EA-BE88-E93791E8FC03}" type="pres">
      <dgm:prSet presAssocID="{33A8929A-66DB-40B7-943A-9EC68C390DD4}" presName="parTx" presStyleLbl="alignNode1" presStyleIdx="0" presStyleCnt="2">
        <dgm:presLayoutVars>
          <dgm:chMax val="0"/>
          <dgm:chPref val="0"/>
          <dgm:bulletEnabled val="1"/>
        </dgm:presLayoutVars>
      </dgm:prSet>
      <dgm:spPr/>
      <dgm:t>
        <a:bodyPr/>
        <a:lstStyle/>
        <a:p>
          <a:endParaRPr lang="tr-TR"/>
        </a:p>
      </dgm:t>
    </dgm:pt>
    <dgm:pt modelId="{2EC357AF-ABBF-4AB8-811A-7C42E4ACAFAD}" type="pres">
      <dgm:prSet presAssocID="{33A8929A-66DB-40B7-943A-9EC68C390DD4}" presName="desTx" presStyleLbl="alignAccFollowNode1" presStyleIdx="0" presStyleCnt="2">
        <dgm:presLayoutVars>
          <dgm:bulletEnabled val="1"/>
        </dgm:presLayoutVars>
      </dgm:prSet>
      <dgm:spPr/>
      <dgm:t>
        <a:bodyPr/>
        <a:lstStyle/>
        <a:p>
          <a:endParaRPr lang="tr-TR"/>
        </a:p>
      </dgm:t>
    </dgm:pt>
    <dgm:pt modelId="{948E5DF5-FFE6-48C3-A7D6-15A8BC1A7A4F}" type="pres">
      <dgm:prSet presAssocID="{C94E4A56-621A-4590-A4E7-12B3AAF3F38E}" presName="space" presStyleCnt="0"/>
      <dgm:spPr/>
    </dgm:pt>
    <dgm:pt modelId="{65265685-E4DF-41FC-98DF-2A9AC9D551D0}" type="pres">
      <dgm:prSet presAssocID="{15ACEF39-BE6D-4333-B399-CB577CEB1C95}" presName="composite" presStyleCnt="0"/>
      <dgm:spPr/>
    </dgm:pt>
    <dgm:pt modelId="{E1D307A2-1D5C-4E46-BA47-4785BAA79386}" type="pres">
      <dgm:prSet presAssocID="{15ACEF39-BE6D-4333-B399-CB577CEB1C95}" presName="parTx" presStyleLbl="alignNode1" presStyleIdx="1" presStyleCnt="2">
        <dgm:presLayoutVars>
          <dgm:chMax val="0"/>
          <dgm:chPref val="0"/>
          <dgm:bulletEnabled val="1"/>
        </dgm:presLayoutVars>
      </dgm:prSet>
      <dgm:spPr/>
      <dgm:t>
        <a:bodyPr/>
        <a:lstStyle/>
        <a:p>
          <a:endParaRPr lang="tr-TR"/>
        </a:p>
      </dgm:t>
    </dgm:pt>
    <dgm:pt modelId="{67C14079-12D1-45D6-8C37-404094CBC13D}" type="pres">
      <dgm:prSet presAssocID="{15ACEF39-BE6D-4333-B399-CB577CEB1C95}" presName="desTx" presStyleLbl="alignAccFollowNode1" presStyleIdx="1" presStyleCnt="2">
        <dgm:presLayoutVars>
          <dgm:bulletEnabled val="1"/>
        </dgm:presLayoutVars>
      </dgm:prSet>
      <dgm:spPr/>
      <dgm:t>
        <a:bodyPr/>
        <a:lstStyle/>
        <a:p>
          <a:endParaRPr lang="tr-TR"/>
        </a:p>
      </dgm:t>
    </dgm:pt>
  </dgm:ptLst>
  <dgm:cxnLst>
    <dgm:cxn modelId="{C9D4A10B-3817-4636-AE7F-E4D5EFDCA954}" type="presOf" srcId="{CD10562C-C0B9-4421-908F-4DA5C2AF3442}" destId="{67C14079-12D1-45D6-8C37-404094CBC13D}" srcOrd="0" destOrd="0" presId="urn:microsoft.com/office/officeart/2005/8/layout/hList1"/>
    <dgm:cxn modelId="{24AD755D-A511-43CC-9878-B244C450220E}" type="presOf" srcId="{4FDAB283-1DA9-4BED-9FC4-9518E83CEB8C}" destId="{2EC357AF-ABBF-4AB8-811A-7C42E4ACAFAD}" srcOrd="0" destOrd="0" presId="urn:microsoft.com/office/officeart/2005/8/layout/hList1"/>
    <dgm:cxn modelId="{56C48F6E-4073-4E2D-B416-17DD111F7347}" type="presOf" srcId="{D989DC12-BC15-4ACB-8522-9C5C17E1C3C3}" destId="{4A2BA7BE-039D-4D73-94DD-A89D38A2FE72}" srcOrd="0" destOrd="0" presId="urn:microsoft.com/office/officeart/2005/8/layout/hList1"/>
    <dgm:cxn modelId="{A9F3A982-0247-4D74-A128-D02B1B8058E5}" srcId="{15ACEF39-BE6D-4333-B399-CB577CEB1C95}" destId="{2E878608-C29A-4C31-948E-B4F15F892B12}" srcOrd="1" destOrd="0" parTransId="{EF5D63D8-1BB6-49AA-8785-C0D4BA4DB331}" sibTransId="{1DF3E10E-D080-4CF8-A6AF-C073BC32B4CA}"/>
    <dgm:cxn modelId="{F8E13EC0-FCF7-4E66-958B-C46D12EBD7F2}" srcId="{33A8929A-66DB-40B7-943A-9EC68C390DD4}" destId="{0A78D398-67B8-4A4C-8E60-3A088A34EAE4}" srcOrd="1" destOrd="0" parTransId="{69ECFA1C-F2AA-481D-97A0-EBD94927ABB5}" sibTransId="{7BA30933-C873-437C-97E3-09D0C5639E07}"/>
    <dgm:cxn modelId="{725AB3C3-4461-4C1F-B105-FDFD1A07E0A8}" srcId="{D989DC12-BC15-4ACB-8522-9C5C17E1C3C3}" destId="{15ACEF39-BE6D-4333-B399-CB577CEB1C95}" srcOrd="1" destOrd="0" parTransId="{5B92BEF5-DC99-42F8-9973-193FEDCFBAAD}" sibTransId="{29011A30-A8D3-4968-A529-17471BE5E133}"/>
    <dgm:cxn modelId="{26505F3F-E8AB-4F83-AF91-AC9EE0336601}" type="presOf" srcId="{2E878608-C29A-4C31-948E-B4F15F892B12}" destId="{67C14079-12D1-45D6-8C37-404094CBC13D}" srcOrd="0" destOrd="1" presId="urn:microsoft.com/office/officeart/2005/8/layout/hList1"/>
    <dgm:cxn modelId="{90A51A85-6ADA-4508-AD25-4AD190459E78}" type="presOf" srcId="{15ACEF39-BE6D-4333-B399-CB577CEB1C95}" destId="{E1D307A2-1D5C-4E46-BA47-4785BAA79386}" srcOrd="0" destOrd="0" presId="urn:microsoft.com/office/officeart/2005/8/layout/hList1"/>
    <dgm:cxn modelId="{27622A46-28B7-434D-A544-2BF28B96218C}" type="presOf" srcId="{0A78D398-67B8-4A4C-8E60-3A088A34EAE4}" destId="{2EC357AF-ABBF-4AB8-811A-7C42E4ACAFAD}" srcOrd="0" destOrd="1" presId="urn:microsoft.com/office/officeart/2005/8/layout/hList1"/>
    <dgm:cxn modelId="{FC9152CE-DB65-467D-8093-B51386694A74}" type="presOf" srcId="{33A8929A-66DB-40B7-943A-9EC68C390DD4}" destId="{A78D65C4-4320-49EA-BE88-E93791E8FC03}" srcOrd="0" destOrd="0" presId="urn:microsoft.com/office/officeart/2005/8/layout/hList1"/>
    <dgm:cxn modelId="{2AFF5EDF-7FF5-44A2-837A-128C6F05747C}" srcId="{15ACEF39-BE6D-4333-B399-CB577CEB1C95}" destId="{006D535F-6337-4184-B0D7-B185025CF313}" srcOrd="2" destOrd="0" parTransId="{1E40CC59-E6F3-44EA-8ADB-FC0BE3A91D70}" sibTransId="{9C571A15-E050-4427-AF14-8FE2FF03127A}"/>
    <dgm:cxn modelId="{56C1A6C1-A63D-40EF-85D4-BC328B39FAE8}" srcId="{D989DC12-BC15-4ACB-8522-9C5C17E1C3C3}" destId="{33A8929A-66DB-40B7-943A-9EC68C390DD4}" srcOrd="0" destOrd="0" parTransId="{AE0818F2-446E-477A-AA81-4B94DD8A4682}" sibTransId="{C94E4A56-621A-4590-A4E7-12B3AAF3F38E}"/>
    <dgm:cxn modelId="{C3D8CAE5-9633-4B9F-B0A8-EA7C9181B4F6}" type="presOf" srcId="{006D535F-6337-4184-B0D7-B185025CF313}" destId="{67C14079-12D1-45D6-8C37-404094CBC13D}" srcOrd="0" destOrd="2" presId="urn:microsoft.com/office/officeart/2005/8/layout/hList1"/>
    <dgm:cxn modelId="{E9F1AB4B-7DA3-4F3F-AF7C-6F233D887DD5}" srcId="{33A8929A-66DB-40B7-943A-9EC68C390DD4}" destId="{4FDAB283-1DA9-4BED-9FC4-9518E83CEB8C}" srcOrd="0" destOrd="0" parTransId="{C33AB746-1563-48EA-876A-16D591574145}" sibTransId="{BC1C4F9D-7D1F-4F92-BBE4-2D54573F6255}"/>
    <dgm:cxn modelId="{CF30058B-07FA-4897-B40E-86AA246B089F}" srcId="{15ACEF39-BE6D-4333-B399-CB577CEB1C95}" destId="{CD10562C-C0B9-4421-908F-4DA5C2AF3442}" srcOrd="0" destOrd="0" parTransId="{83CCD6B8-F90B-4D34-AE90-B01C9D1BA483}" sibTransId="{D32A4B6B-A452-4A34-9999-444CFC7307CC}"/>
    <dgm:cxn modelId="{7923B54C-A1FA-4C15-8ED2-B1C3B28543A0}" type="presParOf" srcId="{4A2BA7BE-039D-4D73-94DD-A89D38A2FE72}" destId="{F36D117B-F130-4A5A-9BBD-B79F02A0F476}" srcOrd="0" destOrd="0" presId="urn:microsoft.com/office/officeart/2005/8/layout/hList1"/>
    <dgm:cxn modelId="{8343F979-DA86-490F-B05B-C5EE77090502}" type="presParOf" srcId="{F36D117B-F130-4A5A-9BBD-B79F02A0F476}" destId="{A78D65C4-4320-49EA-BE88-E93791E8FC03}" srcOrd="0" destOrd="0" presId="urn:microsoft.com/office/officeart/2005/8/layout/hList1"/>
    <dgm:cxn modelId="{BC6C1571-7B83-4188-8E4F-9333124856C2}" type="presParOf" srcId="{F36D117B-F130-4A5A-9BBD-B79F02A0F476}" destId="{2EC357AF-ABBF-4AB8-811A-7C42E4ACAFAD}" srcOrd="1" destOrd="0" presId="urn:microsoft.com/office/officeart/2005/8/layout/hList1"/>
    <dgm:cxn modelId="{A07ED3DC-DC84-480D-8441-4061F231428F}" type="presParOf" srcId="{4A2BA7BE-039D-4D73-94DD-A89D38A2FE72}" destId="{948E5DF5-FFE6-48C3-A7D6-15A8BC1A7A4F}" srcOrd="1" destOrd="0" presId="urn:microsoft.com/office/officeart/2005/8/layout/hList1"/>
    <dgm:cxn modelId="{711334DF-D5CD-4434-945D-BFB9A0A91F9F}" type="presParOf" srcId="{4A2BA7BE-039D-4D73-94DD-A89D38A2FE72}" destId="{65265685-E4DF-41FC-98DF-2A9AC9D551D0}" srcOrd="2" destOrd="0" presId="urn:microsoft.com/office/officeart/2005/8/layout/hList1"/>
    <dgm:cxn modelId="{0C8C4C74-4045-4871-9158-78F1F7A65728}" type="presParOf" srcId="{65265685-E4DF-41FC-98DF-2A9AC9D551D0}" destId="{E1D307A2-1D5C-4E46-BA47-4785BAA79386}" srcOrd="0" destOrd="0" presId="urn:microsoft.com/office/officeart/2005/8/layout/hList1"/>
    <dgm:cxn modelId="{68163C63-EAB0-408B-910F-BFB1235B7421}" type="presParOf" srcId="{65265685-E4DF-41FC-98DF-2A9AC9D551D0}" destId="{67C14079-12D1-45D6-8C37-404094CBC13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8D65C4-4320-49EA-BE88-E93791E8FC03}">
      <dsp:nvSpPr>
        <dsp:cNvPr id="0" name=""/>
        <dsp:cNvSpPr/>
      </dsp:nvSpPr>
      <dsp:spPr>
        <a:xfrm>
          <a:off x="40" y="7782"/>
          <a:ext cx="3845569" cy="153822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tr-TR"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Bireylerin Öğrenme Hareketliliği (KA1)</a:t>
          </a:r>
          <a:endParaRPr lang="tr-TR" sz="12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40" y="7782"/>
        <a:ext cx="3845569" cy="1538227"/>
      </dsp:txXfrm>
    </dsp:sp>
    <dsp:sp modelId="{2EC357AF-ABBF-4AB8-811A-7C42E4ACAFAD}">
      <dsp:nvSpPr>
        <dsp:cNvPr id="0" name=""/>
        <dsp:cNvSpPr/>
      </dsp:nvSpPr>
      <dsp:spPr>
        <a:xfrm>
          <a:off x="40" y="1546010"/>
          <a:ext cx="3845569" cy="27669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79388" lvl="1" indent="-179388" algn="l" defTabSz="533400">
            <a:lnSpc>
              <a:spcPct val="100000"/>
            </a:lnSpc>
            <a:spcBef>
              <a:spcPct val="0"/>
            </a:spcBef>
            <a:spcAft>
              <a:spcPts val="0"/>
            </a:spcAft>
            <a:buChar char="••"/>
          </a:pPr>
          <a:endParaRPr lang="tr-TR" sz="1200" kern="1200" dirty="0">
            <a:latin typeface="Tahoma" pitchFamily="34" charset="0"/>
            <a:ea typeface="Tahoma" pitchFamily="34" charset="0"/>
            <a:cs typeface="Tahoma" pitchFamily="34" charset="0"/>
          </a:endParaRPr>
        </a:p>
        <a:p>
          <a:pPr marL="179388" lvl="1" indent="-179388" algn="l" defTabSz="533400">
            <a:lnSpc>
              <a:spcPct val="100000"/>
            </a:lnSpc>
            <a:spcBef>
              <a:spcPct val="0"/>
            </a:spcBef>
            <a:spcAft>
              <a:spcPts val="0"/>
            </a:spcAft>
            <a:buChar char="••"/>
          </a:pPr>
          <a:r>
            <a:rPr lang="tr-TR" sz="1200" b="1" kern="1200" dirty="0" smtClean="0">
              <a:solidFill>
                <a:schemeClr val="tx1"/>
              </a:solidFill>
              <a:latin typeface="Tahoma" pitchFamily="34" charset="0"/>
              <a:ea typeface="Tahoma" pitchFamily="34" charset="0"/>
              <a:cs typeface="Tahoma" pitchFamily="34" charset="0"/>
            </a:rPr>
            <a:t>Personel Hareketliliği </a:t>
          </a:r>
          <a:r>
            <a:rPr lang="tr-TR" sz="1200" b="0" kern="1200" dirty="0" smtClean="0">
              <a:solidFill>
                <a:schemeClr val="tx1"/>
              </a:solidFill>
              <a:latin typeface="Tahoma" pitchFamily="34" charset="0"/>
              <a:ea typeface="Tahoma" pitchFamily="34" charset="0"/>
              <a:cs typeface="Tahoma" pitchFamily="34" charset="0"/>
            </a:rPr>
            <a:t>(Okul eğitimi, mesleki eğitim, yüksek öğretim)</a:t>
          </a:r>
          <a:endParaRPr lang="tr-TR" sz="1200" b="1" kern="1200" dirty="0">
            <a:solidFill>
              <a:schemeClr val="tx1"/>
            </a:solidFill>
            <a:latin typeface="Tahoma" pitchFamily="34" charset="0"/>
            <a:ea typeface="Tahoma" pitchFamily="34" charset="0"/>
            <a:cs typeface="Tahoma" pitchFamily="34" charset="0"/>
          </a:endParaRPr>
        </a:p>
      </dsp:txBody>
      <dsp:txXfrm>
        <a:off x="40" y="1546010"/>
        <a:ext cx="3845569" cy="2766960"/>
      </dsp:txXfrm>
    </dsp:sp>
    <dsp:sp modelId="{E1D307A2-1D5C-4E46-BA47-4785BAA79386}">
      <dsp:nvSpPr>
        <dsp:cNvPr id="0" name=""/>
        <dsp:cNvSpPr/>
      </dsp:nvSpPr>
      <dsp:spPr>
        <a:xfrm>
          <a:off x="4383989" y="7782"/>
          <a:ext cx="3845569" cy="153822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endParaRPr lang="tr-TR"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lvl="0" algn="ctr" defTabSz="533400">
            <a:lnSpc>
              <a:spcPct val="90000"/>
            </a:lnSpc>
            <a:spcBef>
              <a:spcPct val="0"/>
            </a:spcBef>
            <a:spcAft>
              <a:spcPct val="35000"/>
            </a:spcAft>
          </a:pPr>
          <a:r>
            <a:rPr lang="tr-TR"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Yenilik ve İyi Ugulama Değişimi İçin İşbirliği (KA2)</a:t>
          </a:r>
          <a:endParaRPr lang="tr-TR" sz="12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4383989" y="7782"/>
        <a:ext cx="3845569" cy="1538227"/>
      </dsp:txXfrm>
    </dsp:sp>
    <dsp:sp modelId="{67C14079-12D1-45D6-8C37-404094CBC13D}">
      <dsp:nvSpPr>
        <dsp:cNvPr id="0" name=""/>
        <dsp:cNvSpPr/>
      </dsp:nvSpPr>
      <dsp:spPr>
        <a:xfrm>
          <a:off x="4383989" y="1546010"/>
          <a:ext cx="3845569" cy="2766960"/>
        </a:xfrm>
        <a:prstGeom prst="rect">
          <a:avLst/>
        </a:prstGeom>
        <a:solidFill>
          <a:schemeClr val="accent1">
            <a:alpha val="90000"/>
            <a:tint val="40000"/>
            <a:hueOff val="0"/>
            <a:satOff val="0"/>
            <a:lumOff val="0"/>
            <a:alphaOff val="0"/>
          </a:schemeClr>
        </a:solid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79388" lvl="1" indent="-179388" algn="l" defTabSz="533400">
            <a:lnSpc>
              <a:spcPct val="100000"/>
            </a:lnSpc>
            <a:spcBef>
              <a:spcPct val="0"/>
            </a:spcBef>
            <a:spcAft>
              <a:spcPts val="0"/>
            </a:spcAft>
            <a:buChar char="••"/>
          </a:pPr>
          <a:endParaRPr lang="tr-TR" sz="1200" kern="1200" dirty="0">
            <a:latin typeface="Tahoma" pitchFamily="34" charset="0"/>
            <a:ea typeface="Tahoma" pitchFamily="34" charset="0"/>
            <a:cs typeface="Tahoma" pitchFamily="34" charset="0"/>
          </a:endParaRPr>
        </a:p>
        <a:p>
          <a:pPr marL="179388" lvl="1" indent="-179388" algn="l" defTabSz="533400">
            <a:lnSpc>
              <a:spcPct val="100000"/>
            </a:lnSpc>
            <a:spcBef>
              <a:spcPct val="0"/>
            </a:spcBef>
            <a:spcAft>
              <a:spcPts val="0"/>
            </a:spcAft>
            <a:buChar char="••"/>
          </a:pPr>
          <a:r>
            <a:rPr lang="tr-TR" sz="1200" b="1" kern="1200" dirty="0" smtClean="0">
              <a:solidFill>
                <a:schemeClr val="tx1"/>
              </a:solidFill>
              <a:latin typeface="Tahoma" pitchFamily="34" charset="0"/>
              <a:ea typeface="Tahoma" pitchFamily="34" charset="0"/>
              <a:cs typeface="Tahoma" pitchFamily="34" charset="0"/>
            </a:rPr>
            <a:t>Stratejik Ortaklıklar</a:t>
          </a:r>
          <a:endParaRPr lang="tr-TR" sz="1200" b="1" kern="1200" dirty="0">
            <a:solidFill>
              <a:schemeClr val="tx1"/>
            </a:solidFill>
            <a:latin typeface="Tahoma" pitchFamily="34" charset="0"/>
            <a:ea typeface="Tahoma" pitchFamily="34" charset="0"/>
            <a:cs typeface="Tahoma" pitchFamily="34" charset="0"/>
          </a:endParaRPr>
        </a:p>
        <a:p>
          <a:pPr marL="179388" lvl="1" indent="-179388" algn="l" defTabSz="533400">
            <a:lnSpc>
              <a:spcPct val="100000"/>
            </a:lnSpc>
            <a:spcBef>
              <a:spcPct val="0"/>
            </a:spcBef>
            <a:spcAft>
              <a:spcPts val="0"/>
            </a:spcAft>
            <a:buChar char="••"/>
          </a:pPr>
          <a:endParaRPr lang="tr-TR" sz="1200" kern="1200" dirty="0">
            <a:latin typeface="Tahoma" pitchFamily="34" charset="0"/>
            <a:ea typeface="Tahoma" pitchFamily="34" charset="0"/>
            <a:cs typeface="Tahoma" pitchFamily="34" charset="0"/>
          </a:endParaRPr>
        </a:p>
      </dsp:txBody>
      <dsp:txXfrm>
        <a:off x="4383989" y="1546010"/>
        <a:ext cx="3845569" cy="276696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F7EAA306-5799-49AB-BA08-9EE878ABB9D9}" type="datetimeFigureOut">
              <a:rPr lang="tr-TR" smtClean="0"/>
              <a:pPr/>
              <a:t>22.02.2017</a:t>
            </a:fld>
            <a:endParaRPr lang="tr-TR"/>
          </a:p>
        </p:txBody>
      </p:sp>
      <p:sp>
        <p:nvSpPr>
          <p:cNvPr id="4" name="Footer Placeholder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tr-TR"/>
          </a:p>
        </p:txBody>
      </p:sp>
      <p:sp>
        <p:nvSpPr>
          <p:cNvPr id="5" name="Slide Number Placeholder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7AA774F7-B533-4F2F-86E0-D02EEB8D1C74}" type="slidenum">
              <a:rPr lang="tr-TR" smtClean="0"/>
              <a:pPr/>
              <a:t>‹#›</a:t>
            </a:fld>
            <a:endParaRPr lang="tr-TR"/>
          </a:p>
        </p:txBody>
      </p:sp>
    </p:spTree>
    <p:extLst>
      <p:ext uri="{BB962C8B-B14F-4D97-AF65-F5344CB8AC3E}">
        <p14:creationId xmlns:p14="http://schemas.microsoft.com/office/powerpoint/2010/main" val="2874904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9E2282F1-35F4-CD47-95D5-92260EF532C4}" type="datetimeFigureOut">
              <a:rPr lang="en-US" smtClean="0"/>
              <a:pPr/>
              <a:t>2/22/2017</a:t>
            </a:fld>
            <a:endParaRPr lang="en-US"/>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54463692-3687-0149-AD17-1DEA064E53AE}" type="slidenum">
              <a:rPr lang="en-US" smtClean="0"/>
              <a:pPr/>
              <a:t>‹#›</a:t>
            </a:fld>
            <a:endParaRPr lang="en-US"/>
          </a:p>
        </p:txBody>
      </p:sp>
    </p:spTree>
    <p:extLst>
      <p:ext uri="{BB962C8B-B14F-4D97-AF65-F5344CB8AC3E}">
        <p14:creationId xmlns:p14="http://schemas.microsoft.com/office/powerpoint/2010/main" val="8603812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529A8287-4969-4064-807B-6ACF49AC5A85}" type="slidenum">
              <a:rPr lang="tr-TR">
                <a:solidFill>
                  <a:prstClr val="white"/>
                </a:solidFill>
              </a:rPr>
              <a:pPr>
                <a:defRPr/>
              </a:pPr>
              <a:t>1</a:t>
            </a:fld>
            <a:endParaRPr lang="tr-TR">
              <a:solidFill>
                <a:prstClr val="white"/>
              </a:solidFill>
            </a:endParaRPr>
          </a:p>
        </p:txBody>
      </p:sp>
    </p:spTree>
    <p:extLst>
      <p:ext uri="{BB962C8B-B14F-4D97-AF65-F5344CB8AC3E}">
        <p14:creationId xmlns:p14="http://schemas.microsoft.com/office/powerpoint/2010/main" val="2378472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9FD81F3C-3D30-4A50-BA8B-D18F668BA1F0}" type="slidenum">
              <a:rPr lang="en-US">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2874190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BA1A942B-ECFE-49C2-BB46-D4985D696B1A}" type="slidenum">
              <a:rPr lang="en-US">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2602689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54463692-3687-0149-AD17-1DEA064E53AE}" type="slidenum">
              <a:rPr lang="en-US" smtClean="0"/>
              <a:pPr/>
              <a:t>59</a:t>
            </a:fld>
            <a:endParaRPr lang="en-US"/>
          </a:p>
        </p:txBody>
      </p:sp>
    </p:spTree>
    <p:extLst>
      <p:ext uri="{BB962C8B-B14F-4D97-AF65-F5344CB8AC3E}">
        <p14:creationId xmlns:p14="http://schemas.microsoft.com/office/powerpoint/2010/main" val="448864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54463692-3687-0149-AD17-1DEA064E53AE}" type="slidenum">
              <a:rPr lang="en-US" smtClean="0"/>
              <a:pPr/>
              <a:t>64</a:t>
            </a:fld>
            <a:endParaRPr lang="en-US"/>
          </a:p>
        </p:txBody>
      </p:sp>
    </p:spTree>
    <p:extLst>
      <p:ext uri="{BB962C8B-B14F-4D97-AF65-F5344CB8AC3E}">
        <p14:creationId xmlns:p14="http://schemas.microsoft.com/office/powerpoint/2010/main" val="666356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tx1"/>
                </a:solidFill>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4" name="Date Placeholder 3"/>
          <p:cNvSpPr>
            <a:spLocks noGrp="1"/>
          </p:cNvSpPr>
          <p:nvPr>
            <p:ph type="dt" sz="half" idx="10"/>
          </p:nvPr>
        </p:nvSpPr>
        <p:spPr/>
        <p:txBody>
          <a:bodyPr/>
          <a:lstStyle/>
          <a:p>
            <a:fld id="{3F8CE0CF-B780-E24A-AF88-402CA2DF098D}" type="datetimeFigureOut">
              <a:rPr lang="en-US" smtClean="0"/>
              <a:pPr/>
              <a:t>2/22/2017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1DB63C4-803A-164C-85DA-AEE8F066809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3F8CE0CF-B780-E24A-AF88-402CA2DF098D}" type="datetimeFigureOut">
              <a:rPr lang="en-US" smtClean="0"/>
              <a:pPr/>
              <a:t>2/22/2017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1DB63C4-803A-164C-85DA-AEE8F066809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3F8CE0CF-B780-E24A-AF88-402CA2DF098D}" type="datetimeFigureOut">
              <a:rPr lang="en-US" smtClean="0"/>
              <a:pPr/>
              <a:t>2/22/2017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1DB63C4-803A-164C-85DA-AEE8F066809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dirty="0" smtClean="0"/>
              <a:t>Asıl başlık stili için tıklatın</a:t>
            </a:r>
            <a:endParaRPr lang="tr-TR" dirty="0"/>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93436A27-17DC-4E1C-8331-3316A081BE9F}" type="slidenum">
              <a:rPr lang="tr-TR"/>
              <a:pPr>
                <a:defRPr/>
              </a:pPr>
              <a:t>‹#›</a:t>
            </a:fld>
            <a:endParaRPr lang="tr-TR"/>
          </a:p>
        </p:txBody>
      </p:sp>
    </p:spTree>
    <p:extLst>
      <p:ext uri="{BB962C8B-B14F-4D97-AF65-F5344CB8AC3E}">
        <p14:creationId xmlns:p14="http://schemas.microsoft.com/office/powerpoint/2010/main" val="3419476552"/>
      </p:ext>
    </p:extLst>
  </p:cSld>
  <p:clrMapOvr>
    <a:masterClrMapping/>
  </p:clrMapOvr>
  <p:transition spd="med">
    <p:randomBa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1C7EDBAF-C061-44BD-957E-4331F3778F08}" type="slidenum">
              <a:rPr lang="tr-TR"/>
              <a:pPr>
                <a:defRPr/>
              </a:pPr>
              <a:t>‹#›</a:t>
            </a:fld>
            <a:endParaRPr lang="tr-TR"/>
          </a:p>
        </p:txBody>
      </p:sp>
    </p:spTree>
    <p:extLst>
      <p:ext uri="{BB962C8B-B14F-4D97-AF65-F5344CB8AC3E}">
        <p14:creationId xmlns:p14="http://schemas.microsoft.com/office/powerpoint/2010/main" val="902934739"/>
      </p:ext>
    </p:extLst>
  </p:cSld>
  <p:clrMapOvr>
    <a:masterClrMapping/>
  </p:clrMapOvr>
  <p:transition spd="med">
    <p:randomBa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9DA8F7DF-5B31-4660-BA5D-D5F5135FA406}" type="slidenum">
              <a:rPr lang="tr-TR"/>
              <a:pPr>
                <a:defRPr/>
              </a:pPr>
              <a:t>‹#›</a:t>
            </a:fld>
            <a:endParaRPr lang="tr-TR"/>
          </a:p>
        </p:txBody>
      </p:sp>
    </p:spTree>
    <p:extLst>
      <p:ext uri="{BB962C8B-B14F-4D97-AF65-F5344CB8AC3E}">
        <p14:creationId xmlns:p14="http://schemas.microsoft.com/office/powerpoint/2010/main" val="1693594801"/>
      </p:ext>
    </p:extLst>
  </p:cSld>
  <p:clrMapOvr>
    <a:masterClrMapping/>
  </p:clrMapOvr>
  <p:transition spd="med">
    <p:randomBa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C6CB9381-B415-41BE-9379-A370563F3270}" type="slidenum">
              <a:rPr lang="tr-TR"/>
              <a:pPr>
                <a:defRPr/>
              </a:pPr>
              <a:t>‹#›</a:t>
            </a:fld>
            <a:endParaRPr lang="tr-TR"/>
          </a:p>
        </p:txBody>
      </p:sp>
    </p:spTree>
    <p:extLst>
      <p:ext uri="{BB962C8B-B14F-4D97-AF65-F5344CB8AC3E}">
        <p14:creationId xmlns:p14="http://schemas.microsoft.com/office/powerpoint/2010/main" val="698107629"/>
      </p:ext>
    </p:extLst>
  </p:cSld>
  <p:clrMapOvr>
    <a:masterClrMapping/>
  </p:clrMapOvr>
  <p:transition spd="med">
    <p:randomBa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pPr>
              <a:defRPr/>
            </a:pPr>
            <a:fld id="{1B878D49-2652-4EFB-8268-AAF0E99CB734}" type="slidenum">
              <a:rPr lang="tr-TR"/>
              <a:pPr>
                <a:defRPr/>
              </a:pPr>
              <a:t>‹#›</a:t>
            </a:fld>
            <a:endParaRPr lang="tr-TR"/>
          </a:p>
        </p:txBody>
      </p:sp>
    </p:spTree>
    <p:extLst>
      <p:ext uri="{BB962C8B-B14F-4D97-AF65-F5344CB8AC3E}">
        <p14:creationId xmlns:p14="http://schemas.microsoft.com/office/powerpoint/2010/main" val="92873365"/>
      </p:ext>
    </p:extLst>
  </p:cSld>
  <p:clrMapOvr>
    <a:masterClrMapping/>
  </p:clrMapOvr>
  <p:transition spd="med">
    <p:randomBa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2A6C705C-FBE6-4B1A-B0A2-58775ECA4DEF}" type="slidenum">
              <a:rPr lang="tr-TR"/>
              <a:pPr>
                <a:defRPr/>
              </a:pPr>
              <a:t>‹#›</a:t>
            </a:fld>
            <a:endParaRPr lang="tr-TR"/>
          </a:p>
        </p:txBody>
      </p:sp>
    </p:spTree>
    <p:extLst>
      <p:ext uri="{BB962C8B-B14F-4D97-AF65-F5344CB8AC3E}">
        <p14:creationId xmlns:p14="http://schemas.microsoft.com/office/powerpoint/2010/main" val="3101960321"/>
      </p:ext>
    </p:extLst>
  </p:cSld>
  <p:clrMapOvr>
    <a:masterClrMapping/>
  </p:clrMapOvr>
  <p:transition spd="med">
    <p:randomBa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pPr>
              <a:defRPr/>
            </a:pPr>
            <a:fld id="{1C874F8A-FE06-4467-91CB-BC0BA678C4FF}" type="slidenum">
              <a:rPr lang="tr-TR"/>
              <a:pPr>
                <a:defRPr/>
              </a:pPr>
              <a:t>‹#›</a:t>
            </a:fld>
            <a:endParaRPr lang="tr-TR"/>
          </a:p>
        </p:txBody>
      </p:sp>
    </p:spTree>
    <p:extLst>
      <p:ext uri="{BB962C8B-B14F-4D97-AF65-F5344CB8AC3E}">
        <p14:creationId xmlns:p14="http://schemas.microsoft.com/office/powerpoint/2010/main" val="3401812727"/>
      </p:ext>
    </p:extLst>
  </p:cSld>
  <p:clrMapOvr>
    <a:masterClrMapping/>
  </p:clrMapOvr>
  <p:transition spd="med">
    <p:randomBa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23BCC701-75A4-4CCC-B384-2E7F87D9E857}" type="slidenum">
              <a:rPr lang="tr-TR"/>
              <a:pPr>
                <a:defRPr/>
              </a:pPr>
              <a:t>‹#›</a:t>
            </a:fld>
            <a:endParaRPr lang="tr-TR"/>
          </a:p>
        </p:txBody>
      </p:sp>
    </p:spTree>
    <p:extLst>
      <p:ext uri="{BB962C8B-B14F-4D97-AF65-F5344CB8AC3E}">
        <p14:creationId xmlns:p14="http://schemas.microsoft.com/office/powerpoint/2010/main" val="2661329319"/>
      </p:ext>
    </p:extLst>
  </p:cSld>
  <p:clrMapOvr>
    <a:masterClrMapping/>
  </p:clrMapOvr>
  <p:transition spd="med">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3F8CE0CF-B780-E24A-AF88-402CA2DF098D}" type="datetimeFigureOut">
              <a:rPr lang="en-US" smtClean="0"/>
              <a:pPr/>
              <a:t>2/22/2017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1DB63C4-803A-164C-85DA-AEE8F066809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858DCC2F-CA07-4E7B-AECA-F4112401E13F}" type="slidenum">
              <a:rPr lang="tr-TR"/>
              <a:pPr>
                <a:defRPr/>
              </a:pPr>
              <a:t>‹#›</a:t>
            </a:fld>
            <a:endParaRPr lang="tr-TR"/>
          </a:p>
        </p:txBody>
      </p:sp>
    </p:spTree>
    <p:extLst>
      <p:ext uri="{BB962C8B-B14F-4D97-AF65-F5344CB8AC3E}">
        <p14:creationId xmlns:p14="http://schemas.microsoft.com/office/powerpoint/2010/main" val="2789694517"/>
      </p:ext>
    </p:extLst>
  </p:cSld>
  <p:clrMapOvr>
    <a:masterClrMapping/>
  </p:clrMapOvr>
  <p:transition spd="med">
    <p:randomBa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82F51DD0-F38B-492A-A2E1-1D6E837F94F8}" type="slidenum">
              <a:rPr lang="tr-TR"/>
              <a:pPr>
                <a:defRPr/>
              </a:pPr>
              <a:t>‹#›</a:t>
            </a:fld>
            <a:endParaRPr lang="tr-TR"/>
          </a:p>
        </p:txBody>
      </p:sp>
    </p:spTree>
    <p:extLst>
      <p:ext uri="{BB962C8B-B14F-4D97-AF65-F5344CB8AC3E}">
        <p14:creationId xmlns:p14="http://schemas.microsoft.com/office/powerpoint/2010/main" val="3461433541"/>
      </p:ext>
    </p:extLst>
  </p:cSld>
  <p:clrMapOvr>
    <a:masterClrMapping/>
  </p:clrMapOvr>
  <p:transition spd="med">
    <p:randomBa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765B55DD-2F07-47D6-BE37-E33D02EFECB2}" type="slidenum">
              <a:rPr lang="tr-TR"/>
              <a:pPr>
                <a:defRPr/>
              </a:pPr>
              <a:t>‹#›</a:t>
            </a:fld>
            <a:endParaRPr lang="tr-TR"/>
          </a:p>
        </p:txBody>
      </p:sp>
    </p:spTree>
    <p:extLst>
      <p:ext uri="{BB962C8B-B14F-4D97-AF65-F5344CB8AC3E}">
        <p14:creationId xmlns:p14="http://schemas.microsoft.com/office/powerpoint/2010/main" val="1539468774"/>
      </p:ext>
    </p:extLst>
  </p:cSld>
  <p:clrMapOvr>
    <a:masterClrMapping/>
  </p:clrMapOvr>
  <p:transition spd="med">
    <p:randomBa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dirty="0" smtClean="0"/>
              <a:t>Asıl başlık stili için tıklatın</a:t>
            </a:r>
            <a:endParaRPr lang="tr-TR" dirty="0"/>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085E83A5-6E05-4B3F-8F4B-76A139C3F65D}" type="slidenum">
              <a:rPr lang="tr-TR"/>
              <a:pPr>
                <a:defRPr/>
              </a:pPr>
              <a:t>‹#›</a:t>
            </a:fld>
            <a:endParaRPr lang="tr-TR"/>
          </a:p>
        </p:txBody>
      </p:sp>
    </p:spTree>
    <p:extLst>
      <p:ext uri="{BB962C8B-B14F-4D97-AF65-F5344CB8AC3E}">
        <p14:creationId xmlns:p14="http://schemas.microsoft.com/office/powerpoint/2010/main" val="3416050980"/>
      </p:ext>
    </p:extLst>
  </p:cSld>
  <p:clrMapOvr>
    <a:masterClrMapping/>
  </p:clrMapOvr>
  <p:transition spd="med">
    <p:randomBa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9E12D3B3-6AB4-4C4D-9EAF-D3F87EC9382F}" type="slidenum">
              <a:rPr lang="tr-TR"/>
              <a:pPr>
                <a:defRPr/>
              </a:pPr>
              <a:t>‹#›</a:t>
            </a:fld>
            <a:endParaRPr lang="tr-TR"/>
          </a:p>
        </p:txBody>
      </p:sp>
    </p:spTree>
    <p:extLst>
      <p:ext uri="{BB962C8B-B14F-4D97-AF65-F5344CB8AC3E}">
        <p14:creationId xmlns:p14="http://schemas.microsoft.com/office/powerpoint/2010/main" val="928240611"/>
      </p:ext>
    </p:extLst>
  </p:cSld>
  <p:clrMapOvr>
    <a:masterClrMapping/>
  </p:clrMapOvr>
  <p:transition spd="med">
    <p:randomBa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AEE2611F-DD91-4995-AA94-06D4D7F0784B}" type="slidenum">
              <a:rPr lang="tr-TR"/>
              <a:pPr>
                <a:defRPr/>
              </a:pPr>
              <a:t>‹#›</a:t>
            </a:fld>
            <a:endParaRPr lang="tr-TR"/>
          </a:p>
        </p:txBody>
      </p:sp>
    </p:spTree>
    <p:extLst>
      <p:ext uri="{BB962C8B-B14F-4D97-AF65-F5344CB8AC3E}">
        <p14:creationId xmlns:p14="http://schemas.microsoft.com/office/powerpoint/2010/main" val="716912019"/>
      </p:ext>
    </p:extLst>
  </p:cSld>
  <p:clrMapOvr>
    <a:masterClrMapping/>
  </p:clrMapOvr>
  <p:transition spd="med">
    <p:randomBa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C771D9F1-9FBA-4D21-A503-5DEA4731EDFF}" type="slidenum">
              <a:rPr lang="tr-TR"/>
              <a:pPr>
                <a:defRPr/>
              </a:pPr>
              <a:t>‹#›</a:t>
            </a:fld>
            <a:endParaRPr lang="tr-TR"/>
          </a:p>
        </p:txBody>
      </p:sp>
    </p:spTree>
    <p:extLst>
      <p:ext uri="{BB962C8B-B14F-4D97-AF65-F5344CB8AC3E}">
        <p14:creationId xmlns:p14="http://schemas.microsoft.com/office/powerpoint/2010/main" val="3689113288"/>
      </p:ext>
    </p:extLst>
  </p:cSld>
  <p:clrMapOvr>
    <a:masterClrMapping/>
  </p:clrMapOvr>
  <p:transition spd="med">
    <p:randomBa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pPr>
              <a:defRPr/>
            </a:pPr>
            <a:fld id="{1422A1A9-9F8A-469A-B6D7-2D447CFAAA7C}" type="slidenum">
              <a:rPr lang="tr-TR"/>
              <a:pPr>
                <a:defRPr/>
              </a:pPr>
              <a:t>‹#›</a:t>
            </a:fld>
            <a:endParaRPr lang="tr-TR"/>
          </a:p>
        </p:txBody>
      </p:sp>
    </p:spTree>
    <p:extLst>
      <p:ext uri="{BB962C8B-B14F-4D97-AF65-F5344CB8AC3E}">
        <p14:creationId xmlns:p14="http://schemas.microsoft.com/office/powerpoint/2010/main" val="1403286420"/>
      </p:ext>
    </p:extLst>
  </p:cSld>
  <p:clrMapOvr>
    <a:masterClrMapping/>
  </p:clrMapOvr>
  <p:transition spd="med">
    <p:randomBa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8D30A839-F7AC-4B64-82E5-5750E0847784}" type="slidenum">
              <a:rPr lang="tr-TR"/>
              <a:pPr>
                <a:defRPr/>
              </a:pPr>
              <a:t>‹#›</a:t>
            </a:fld>
            <a:endParaRPr lang="tr-TR"/>
          </a:p>
        </p:txBody>
      </p:sp>
    </p:spTree>
    <p:extLst>
      <p:ext uri="{BB962C8B-B14F-4D97-AF65-F5344CB8AC3E}">
        <p14:creationId xmlns:p14="http://schemas.microsoft.com/office/powerpoint/2010/main" val="1555390576"/>
      </p:ext>
    </p:extLst>
  </p:cSld>
  <p:clrMapOvr>
    <a:masterClrMapping/>
  </p:clrMapOvr>
  <p:transition spd="med">
    <p:randomBa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pPr>
              <a:defRPr/>
            </a:pPr>
            <a:fld id="{4EE42572-C149-4857-BEA0-7A17FEE6DE6B}" type="slidenum">
              <a:rPr lang="tr-TR"/>
              <a:pPr>
                <a:defRPr/>
              </a:pPr>
              <a:t>‹#›</a:t>
            </a:fld>
            <a:endParaRPr lang="tr-TR"/>
          </a:p>
        </p:txBody>
      </p:sp>
    </p:spTree>
    <p:extLst>
      <p:ext uri="{BB962C8B-B14F-4D97-AF65-F5344CB8AC3E}">
        <p14:creationId xmlns:p14="http://schemas.microsoft.com/office/powerpoint/2010/main" val="604754388"/>
      </p:ext>
    </p:extLst>
  </p:cSld>
  <p:clrMapOvr>
    <a:masterClrMapping/>
  </p:clrMapOvr>
  <p:transition spd="med">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709987"/>
            <a:ext cx="7772400" cy="1362075"/>
          </a:xfrm>
        </p:spPr>
        <p:txBody>
          <a:bodyPr anchor="t"/>
          <a:lstStyle>
            <a:lvl1pPr algn="l">
              <a:defRPr sz="4000" b="1" cap="all"/>
            </a:lvl1pPr>
          </a:lstStyle>
          <a:p>
            <a:r>
              <a:rPr lang="tr-TR" smtClean="0"/>
              <a:t>Click to edit Master title style</a:t>
            </a:r>
            <a:endParaRPr lang="en-US" dirty="0"/>
          </a:p>
        </p:txBody>
      </p:sp>
      <p:sp>
        <p:nvSpPr>
          <p:cNvPr id="3" name="Text Placeholder 2"/>
          <p:cNvSpPr>
            <a:spLocks noGrp="1"/>
          </p:cNvSpPr>
          <p:nvPr>
            <p:ph type="body" idx="1"/>
          </p:nvPr>
        </p:nvSpPr>
        <p:spPr>
          <a:xfrm>
            <a:off x="722313" y="2209800"/>
            <a:ext cx="7772400" cy="1500187"/>
          </a:xfrm>
        </p:spPr>
        <p:txBody>
          <a:bodyPr anchor="b"/>
          <a:lstStyle>
            <a:lvl1pPr marL="0" indent="0">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dirty="0" smtClean="0"/>
              <a:t>Click to edit Master text styles</a:t>
            </a:r>
          </a:p>
        </p:txBody>
      </p:sp>
      <p:sp>
        <p:nvSpPr>
          <p:cNvPr id="4" name="Date Placeholder 3"/>
          <p:cNvSpPr>
            <a:spLocks noGrp="1"/>
          </p:cNvSpPr>
          <p:nvPr>
            <p:ph type="dt" sz="half" idx="10"/>
          </p:nvPr>
        </p:nvSpPr>
        <p:spPr/>
        <p:txBody>
          <a:bodyPr/>
          <a:lstStyle/>
          <a:p>
            <a:fld id="{3F8CE0CF-B780-E24A-AF88-402CA2DF098D}" type="datetimeFigureOut">
              <a:rPr lang="en-US" smtClean="0"/>
              <a:pPr/>
              <a:t>2/22/2017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1DB63C4-803A-164C-85DA-AEE8F0668099}"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8650B2F7-80DA-4050-A9ED-F3AB265D29A8}" type="slidenum">
              <a:rPr lang="tr-TR"/>
              <a:pPr>
                <a:defRPr/>
              </a:pPr>
              <a:t>‹#›</a:t>
            </a:fld>
            <a:endParaRPr lang="tr-TR"/>
          </a:p>
        </p:txBody>
      </p:sp>
    </p:spTree>
    <p:extLst>
      <p:ext uri="{BB962C8B-B14F-4D97-AF65-F5344CB8AC3E}">
        <p14:creationId xmlns:p14="http://schemas.microsoft.com/office/powerpoint/2010/main" val="4119855285"/>
      </p:ext>
    </p:extLst>
  </p:cSld>
  <p:clrMapOvr>
    <a:masterClrMapping/>
  </p:clrMapOvr>
  <p:transition spd="med">
    <p:randomBa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E302F57D-B632-47AB-B027-41BFEB369175}" type="slidenum">
              <a:rPr lang="tr-TR"/>
              <a:pPr>
                <a:defRPr/>
              </a:pPr>
              <a:t>‹#›</a:t>
            </a:fld>
            <a:endParaRPr lang="tr-TR"/>
          </a:p>
        </p:txBody>
      </p:sp>
    </p:spTree>
    <p:extLst>
      <p:ext uri="{BB962C8B-B14F-4D97-AF65-F5344CB8AC3E}">
        <p14:creationId xmlns:p14="http://schemas.microsoft.com/office/powerpoint/2010/main" val="1015911922"/>
      </p:ext>
    </p:extLst>
  </p:cSld>
  <p:clrMapOvr>
    <a:masterClrMapping/>
  </p:clrMapOvr>
  <p:transition spd="med">
    <p:randomBa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217F21C4-EF10-474F-839D-866D64DDF3E2}" type="slidenum">
              <a:rPr lang="tr-TR"/>
              <a:pPr>
                <a:defRPr/>
              </a:pPr>
              <a:t>‹#›</a:t>
            </a:fld>
            <a:endParaRPr lang="tr-TR"/>
          </a:p>
        </p:txBody>
      </p:sp>
    </p:spTree>
    <p:extLst>
      <p:ext uri="{BB962C8B-B14F-4D97-AF65-F5344CB8AC3E}">
        <p14:creationId xmlns:p14="http://schemas.microsoft.com/office/powerpoint/2010/main" val="2889273"/>
      </p:ext>
    </p:extLst>
  </p:cSld>
  <p:clrMapOvr>
    <a:masterClrMapping/>
  </p:clrMapOvr>
  <p:transition spd="med">
    <p:randomBa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6880D667-927E-457D-B6AD-4C2660600909}" type="slidenum">
              <a:rPr lang="tr-TR"/>
              <a:pPr>
                <a:defRPr/>
              </a:pPr>
              <a:t>‹#›</a:t>
            </a:fld>
            <a:endParaRPr lang="tr-TR"/>
          </a:p>
        </p:txBody>
      </p:sp>
    </p:spTree>
    <p:extLst>
      <p:ext uri="{BB962C8B-B14F-4D97-AF65-F5344CB8AC3E}">
        <p14:creationId xmlns:p14="http://schemas.microsoft.com/office/powerpoint/2010/main" val="607957849"/>
      </p:ext>
    </p:extLst>
  </p:cSld>
  <p:clrMapOvr>
    <a:masterClrMapping/>
  </p:clrMapOvr>
  <p:transition spd="med">
    <p:randomBa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tx1"/>
                </a:solidFill>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4" name="Date Placeholder 3"/>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ea typeface="+mn-ea"/>
              </a:defRPr>
            </a:lvl1pPr>
          </a:lstStyle>
          <a:p>
            <a:pPr>
              <a:defRPr/>
            </a:pPr>
            <a:fld id="{C07E0D00-E878-481D-AA34-FE0C2DAF7F23}" type="datetimeFigureOut">
              <a:rPr lang="en-US"/>
              <a:pPr>
                <a:defRPr/>
              </a:pPr>
              <a:t>2/22/2017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b="0" i="0">
                <a:solidFill>
                  <a:srgbClr val="000000"/>
                </a:solidFill>
                <a:latin typeface="Calibri" pitchFamily="34" charset="0"/>
              </a:defRPr>
            </a:lvl1pPr>
          </a:lstStyle>
          <a:p>
            <a:pPr defTabSz="914400" fontAlgn="base">
              <a:spcBef>
                <a:spcPct val="0"/>
              </a:spcBef>
              <a:spcAft>
                <a:spcPct val="0"/>
              </a:spcAft>
              <a:defRPr/>
            </a:pPr>
            <a:endParaRPr lang="en-US">
              <a:cs typeface="Arial" pitchFamily="34" charset="0"/>
            </a:endParaRPr>
          </a:p>
        </p:txBody>
      </p:sp>
      <p:sp>
        <p:nvSpPr>
          <p:cNvPr id="6" name="Slide Number Placeholder 5"/>
          <p:cNvSpPr>
            <a:spLocks noGrp="1"/>
          </p:cNvSpPr>
          <p:nvPr>
            <p:ph type="sldNum" sz="quarter" idx="12"/>
          </p:nvPr>
        </p:nvSpPr>
        <p:spPr/>
        <p:txBody>
          <a:bodyPr rtlCol="0"/>
          <a:lstStyle>
            <a:lvl1pPr defTabSz="914400" fontAlgn="base">
              <a:spcBef>
                <a:spcPct val="0"/>
              </a:spcBef>
              <a:spcAft>
                <a:spcPct val="0"/>
              </a:spcAft>
              <a:defRPr b="1" i="1">
                <a:solidFill>
                  <a:prstClr val="black">
                    <a:tint val="75000"/>
                  </a:prstClr>
                </a:solidFill>
                <a:latin typeface="Arial" pitchFamily="34" charset="0"/>
              </a:defRPr>
            </a:lvl1pPr>
          </a:lstStyle>
          <a:p>
            <a:pPr>
              <a:defRPr/>
            </a:pPr>
            <a:fld id="{30E5A470-93E1-46FC-8762-93792236334D}" type="slidenum">
              <a:rPr lang="en-US"/>
              <a:pPr>
                <a:defRPr/>
              </a:pPr>
              <a:t>‹#›</a:t>
            </a:fld>
            <a:endParaRPr lang="en-US"/>
          </a:p>
        </p:txBody>
      </p:sp>
    </p:spTree>
    <p:extLst>
      <p:ext uri="{BB962C8B-B14F-4D97-AF65-F5344CB8AC3E}">
        <p14:creationId xmlns:p14="http://schemas.microsoft.com/office/powerpoint/2010/main" val="40278046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52900" y="6350000"/>
            <a:ext cx="8382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3"/>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ea typeface="+mn-ea"/>
              </a:defRPr>
            </a:lvl1pPr>
          </a:lstStyle>
          <a:p>
            <a:pPr>
              <a:defRPr/>
            </a:pPr>
            <a:fld id="{BED3E4B9-2071-43FB-8D24-8EB5F31630BE}" type="datetimeFigureOut">
              <a:rPr lang="en-US"/>
              <a:pPr>
                <a:defRPr/>
              </a:pPr>
              <a:t>2/22/2017</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b="0" i="0">
                <a:solidFill>
                  <a:srgbClr val="000000"/>
                </a:solidFill>
                <a:latin typeface="Calibri" pitchFamily="34" charset="0"/>
              </a:defRPr>
            </a:lvl1pPr>
          </a:lstStyle>
          <a:p>
            <a:pPr defTabSz="914400" fontAlgn="base">
              <a:spcBef>
                <a:spcPct val="0"/>
              </a:spcBef>
              <a:spcAft>
                <a:spcPct val="0"/>
              </a:spcAft>
              <a:defRPr/>
            </a:pPr>
            <a:endParaRPr lang="en-US">
              <a:cs typeface="Arial" pitchFamily="34" charset="0"/>
            </a:endParaRPr>
          </a:p>
        </p:txBody>
      </p:sp>
      <p:sp>
        <p:nvSpPr>
          <p:cNvPr id="7" name="Slide Number Placeholder 5"/>
          <p:cNvSpPr>
            <a:spLocks noGrp="1"/>
          </p:cNvSpPr>
          <p:nvPr>
            <p:ph type="sldNum" sz="quarter" idx="12"/>
          </p:nvPr>
        </p:nvSpPr>
        <p:spPr/>
        <p:txBody>
          <a:bodyPr rtlCol="0"/>
          <a:lstStyle>
            <a:lvl1pPr defTabSz="914400" fontAlgn="base">
              <a:spcBef>
                <a:spcPct val="0"/>
              </a:spcBef>
              <a:spcAft>
                <a:spcPct val="0"/>
              </a:spcAft>
              <a:defRPr b="1" i="1">
                <a:solidFill>
                  <a:prstClr val="black">
                    <a:tint val="75000"/>
                  </a:prstClr>
                </a:solidFill>
                <a:latin typeface="Arial" pitchFamily="34" charset="0"/>
              </a:defRPr>
            </a:lvl1pPr>
          </a:lstStyle>
          <a:p>
            <a:pPr>
              <a:defRPr/>
            </a:pPr>
            <a:fld id="{A79B9B9A-10F2-4496-8AEE-88AC9B846D0C}" type="slidenum">
              <a:rPr lang="en-US"/>
              <a:pPr>
                <a:defRPr/>
              </a:pPr>
              <a:t>‹#›</a:t>
            </a:fld>
            <a:endParaRPr lang="en-US"/>
          </a:p>
        </p:txBody>
      </p:sp>
    </p:spTree>
    <p:extLst>
      <p:ext uri="{BB962C8B-B14F-4D97-AF65-F5344CB8AC3E}">
        <p14:creationId xmlns:p14="http://schemas.microsoft.com/office/powerpoint/2010/main" val="14916175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709987"/>
            <a:ext cx="7772400" cy="1362075"/>
          </a:xfrm>
        </p:spPr>
        <p:txBody>
          <a:bodyPr anchor="t"/>
          <a:lstStyle>
            <a:lvl1pPr algn="l">
              <a:defRPr sz="4000" b="1" cap="all"/>
            </a:lvl1pPr>
          </a:lstStyle>
          <a:p>
            <a:r>
              <a:rPr lang="tr-TR" smtClean="0"/>
              <a:t>Click to edit Master title style</a:t>
            </a:r>
            <a:endParaRPr lang="en-US" dirty="0"/>
          </a:p>
        </p:txBody>
      </p:sp>
      <p:sp>
        <p:nvSpPr>
          <p:cNvPr id="3" name="Text Placeholder 2"/>
          <p:cNvSpPr>
            <a:spLocks noGrp="1"/>
          </p:cNvSpPr>
          <p:nvPr>
            <p:ph type="body" idx="1"/>
          </p:nvPr>
        </p:nvSpPr>
        <p:spPr>
          <a:xfrm>
            <a:off x="722313" y="2209800"/>
            <a:ext cx="7772400" cy="1500187"/>
          </a:xfrm>
        </p:spPr>
        <p:txBody>
          <a:bodyPr anchor="b"/>
          <a:lstStyle>
            <a:lvl1pPr marL="0" indent="0">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dirty="0" smtClean="0"/>
              <a:t>Click to edit Master text styles</a:t>
            </a:r>
          </a:p>
        </p:txBody>
      </p:sp>
      <p:sp>
        <p:nvSpPr>
          <p:cNvPr id="4" name="Date Placeholder 3"/>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ea typeface="+mn-ea"/>
              </a:defRPr>
            </a:lvl1pPr>
          </a:lstStyle>
          <a:p>
            <a:pPr>
              <a:defRPr/>
            </a:pPr>
            <a:fld id="{EF1F5ACE-EA12-453F-B374-4A9E95A43689}" type="datetimeFigureOut">
              <a:rPr lang="en-US"/>
              <a:pPr>
                <a:defRPr/>
              </a:pPr>
              <a:t>2/22/2017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b="0" i="0">
                <a:solidFill>
                  <a:srgbClr val="000000"/>
                </a:solidFill>
                <a:latin typeface="Calibri" pitchFamily="34" charset="0"/>
              </a:defRPr>
            </a:lvl1pPr>
          </a:lstStyle>
          <a:p>
            <a:pPr defTabSz="914400" fontAlgn="base">
              <a:spcBef>
                <a:spcPct val="0"/>
              </a:spcBef>
              <a:spcAft>
                <a:spcPct val="0"/>
              </a:spcAft>
              <a:defRPr/>
            </a:pPr>
            <a:endParaRPr lang="en-US">
              <a:cs typeface="Arial" pitchFamily="34" charset="0"/>
            </a:endParaRPr>
          </a:p>
        </p:txBody>
      </p:sp>
      <p:sp>
        <p:nvSpPr>
          <p:cNvPr id="6" name="Slide Number Placeholder 5"/>
          <p:cNvSpPr>
            <a:spLocks noGrp="1"/>
          </p:cNvSpPr>
          <p:nvPr>
            <p:ph type="sldNum" sz="quarter" idx="12"/>
          </p:nvPr>
        </p:nvSpPr>
        <p:spPr/>
        <p:txBody>
          <a:bodyPr rtlCol="0"/>
          <a:lstStyle>
            <a:lvl1pPr defTabSz="914400" fontAlgn="base">
              <a:spcBef>
                <a:spcPct val="0"/>
              </a:spcBef>
              <a:spcAft>
                <a:spcPct val="0"/>
              </a:spcAft>
              <a:defRPr b="1" i="1">
                <a:solidFill>
                  <a:prstClr val="black">
                    <a:tint val="75000"/>
                  </a:prstClr>
                </a:solidFill>
                <a:latin typeface="Arial" pitchFamily="34" charset="0"/>
              </a:defRPr>
            </a:lvl1pPr>
          </a:lstStyle>
          <a:p>
            <a:pPr>
              <a:defRPr/>
            </a:pPr>
            <a:fld id="{5A9AE3A0-E7F5-4668-8BCF-2F4C1A245482}" type="slidenum">
              <a:rPr lang="en-US"/>
              <a:pPr>
                <a:defRPr/>
              </a:pPr>
              <a:t>‹#›</a:t>
            </a:fld>
            <a:endParaRPr lang="en-US"/>
          </a:p>
        </p:txBody>
      </p:sp>
    </p:spTree>
    <p:extLst>
      <p:ext uri="{BB962C8B-B14F-4D97-AF65-F5344CB8AC3E}">
        <p14:creationId xmlns:p14="http://schemas.microsoft.com/office/powerpoint/2010/main" val="35958837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ea typeface="+mn-ea"/>
              </a:defRPr>
            </a:lvl1pPr>
          </a:lstStyle>
          <a:p>
            <a:pPr>
              <a:defRPr/>
            </a:pPr>
            <a:fld id="{EF357598-ABE1-4B97-A0CF-EEACEA6643D7}" type="datetimeFigureOut">
              <a:rPr lang="en-US"/>
              <a:pPr>
                <a:defRPr/>
              </a:pPr>
              <a:t>2/22/2017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b="0" i="0">
                <a:solidFill>
                  <a:srgbClr val="000000"/>
                </a:solidFill>
                <a:latin typeface="Calibri" pitchFamily="34" charset="0"/>
              </a:defRPr>
            </a:lvl1pPr>
          </a:lstStyle>
          <a:p>
            <a:pPr defTabSz="914400" fontAlgn="base">
              <a:spcBef>
                <a:spcPct val="0"/>
              </a:spcBef>
              <a:spcAft>
                <a:spcPct val="0"/>
              </a:spcAft>
              <a:defRPr/>
            </a:pPr>
            <a:endParaRPr lang="en-US">
              <a:cs typeface="Arial" pitchFamily="34" charset="0"/>
            </a:endParaRPr>
          </a:p>
        </p:txBody>
      </p:sp>
      <p:sp>
        <p:nvSpPr>
          <p:cNvPr id="7" name="Slide Number Placeholder 6"/>
          <p:cNvSpPr>
            <a:spLocks noGrp="1"/>
          </p:cNvSpPr>
          <p:nvPr>
            <p:ph type="sldNum" sz="quarter" idx="12"/>
          </p:nvPr>
        </p:nvSpPr>
        <p:spPr/>
        <p:txBody>
          <a:bodyPr rtlCol="0"/>
          <a:lstStyle>
            <a:lvl1pPr defTabSz="914400" fontAlgn="base">
              <a:spcBef>
                <a:spcPct val="0"/>
              </a:spcBef>
              <a:spcAft>
                <a:spcPct val="0"/>
              </a:spcAft>
              <a:defRPr b="1" i="1">
                <a:solidFill>
                  <a:prstClr val="black">
                    <a:tint val="75000"/>
                  </a:prstClr>
                </a:solidFill>
                <a:latin typeface="Arial" pitchFamily="34" charset="0"/>
              </a:defRPr>
            </a:lvl1pPr>
          </a:lstStyle>
          <a:p>
            <a:pPr>
              <a:defRPr/>
            </a:pPr>
            <a:fld id="{C972B8D9-946D-4645-9FE2-1B649242D068}" type="slidenum">
              <a:rPr lang="en-US"/>
              <a:pPr>
                <a:defRPr/>
              </a:pPr>
              <a:t>‹#›</a:t>
            </a:fld>
            <a:endParaRPr lang="en-US"/>
          </a:p>
        </p:txBody>
      </p:sp>
    </p:spTree>
    <p:extLst>
      <p:ext uri="{BB962C8B-B14F-4D97-AF65-F5344CB8AC3E}">
        <p14:creationId xmlns:p14="http://schemas.microsoft.com/office/powerpoint/2010/main" val="158989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ea typeface="+mn-ea"/>
              </a:defRPr>
            </a:lvl1pPr>
          </a:lstStyle>
          <a:p>
            <a:pPr>
              <a:defRPr/>
            </a:pPr>
            <a:fld id="{5C2C10BC-68B0-4EB9-B422-4C9328DC8C9F}" type="datetimeFigureOut">
              <a:rPr lang="en-US"/>
              <a:pPr>
                <a:defRPr/>
              </a:pPr>
              <a:t>2/22/2017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b="0" i="0">
                <a:solidFill>
                  <a:srgbClr val="000000"/>
                </a:solidFill>
                <a:latin typeface="Calibri" pitchFamily="34" charset="0"/>
              </a:defRPr>
            </a:lvl1pPr>
          </a:lstStyle>
          <a:p>
            <a:pPr defTabSz="914400" fontAlgn="base">
              <a:spcBef>
                <a:spcPct val="0"/>
              </a:spcBef>
              <a:spcAft>
                <a:spcPct val="0"/>
              </a:spcAft>
              <a:defRPr/>
            </a:pPr>
            <a:endParaRPr lang="en-US">
              <a:cs typeface="Arial" pitchFamily="34" charset="0"/>
            </a:endParaRPr>
          </a:p>
        </p:txBody>
      </p:sp>
      <p:sp>
        <p:nvSpPr>
          <p:cNvPr id="9" name="Slide Number Placeholder 8"/>
          <p:cNvSpPr>
            <a:spLocks noGrp="1"/>
          </p:cNvSpPr>
          <p:nvPr>
            <p:ph type="sldNum" sz="quarter" idx="12"/>
          </p:nvPr>
        </p:nvSpPr>
        <p:spPr/>
        <p:txBody>
          <a:bodyPr rtlCol="0"/>
          <a:lstStyle>
            <a:lvl1pPr defTabSz="914400" fontAlgn="base">
              <a:spcBef>
                <a:spcPct val="0"/>
              </a:spcBef>
              <a:spcAft>
                <a:spcPct val="0"/>
              </a:spcAft>
              <a:defRPr b="1" i="1">
                <a:solidFill>
                  <a:prstClr val="black">
                    <a:tint val="75000"/>
                  </a:prstClr>
                </a:solidFill>
                <a:latin typeface="Arial" pitchFamily="34" charset="0"/>
              </a:defRPr>
            </a:lvl1pPr>
          </a:lstStyle>
          <a:p>
            <a:pPr>
              <a:defRPr/>
            </a:pPr>
            <a:fld id="{F7DFE3CF-8705-4906-9B26-E8BE507911A9}" type="slidenum">
              <a:rPr lang="en-US"/>
              <a:pPr>
                <a:defRPr/>
              </a:pPr>
              <a:t>‹#›</a:t>
            </a:fld>
            <a:endParaRPr lang="en-US"/>
          </a:p>
        </p:txBody>
      </p:sp>
    </p:spTree>
    <p:extLst>
      <p:ext uri="{BB962C8B-B14F-4D97-AF65-F5344CB8AC3E}">
        <p14:creationId xmlns:p14="http://schemas.microsoft.com/office/powerpoint/2010/main" val="6209968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ea typeface="+mn-ea"/>
              </a:defRPr>
            </a:lvl1pPr>
          </a:lstStyle>
          <a:p>
            <a:pPr>
              <a:defRPr/>
            </a:pPr>
            <a:fld id="{2BE00548-5645-43A7-894B-51134ED86497}" type="datetimeFigureOut">
              <a:rPr lang="en-US"/>
              <a:pPr>
                <a:defRPr/>
              </a:pPr>
              <a:t>2/22/2017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b="0" i="0">
                <a:solidFill>
                  <a:srgbClr val="000000"/>
                </a:solidFill>
                <a:latin typeface="Calibri" pitchFamily="34" charset="0"/>
              </a:defRPr>
            </a:lvl1pPr>
          </a:lstStyle>
          <a:p>
            <a:pPr defTabSz="914400" fontAlgn="base">
              <a:spcBef>
                <a:spcPct val="0"/>
              </a:spcBef>
              <a:spcAft>
                <a:spcPct val="0"/>
              </a:spcAft>
              <a:defRPr/>
            </a:pPr>
            <a:endParaRPr lang="en-US">
              <a:cs typeface="Arial" pitchFamily="34" charset="0"/>
            </a:endParaRPr>
          </a:p>
        </p:txBody>
      </p:sp>
      <p:sp>
        <p:nvSpPr>
          <p:cNvPr id="5" name="Slide Number Placeholder 4"/>
          <p:cNvSpPr>
            <a:spLocks noGrp="1"/>
          </p:cNvSpPr>
          <p:nvPr>
            <p:ph type="sldNum" sz="quarter" idx="12"/>
          </p:nvPr>
        </p:nvSpPr>
        <p:spPr/>
        <p:txBody>
          <a:bodyPr rtlCol="0"/>
          <a:lstStyle>
            <a:lvl1pPr defTabSz="914400" fontAlgn="base">
              <a:spcBef>
                <a:spcPct val="0"/>
              </a:spcBef>
              <a:spcAft>
                <a:spcPct val="0"/>
              </a:spcAft>
              <a:defRPr b="1" i="1">
                <a:solidFill>
                  <a:prstClr val="black">
                    <a:tint val="75000"/>
                  </a:prstClr>
                </a:solidFill>
                <a:latin typeface="Arial" pitchFamily="34" charset="0"/>
              </a:defRPr>
            </a:lvl1pPr>
          </a:lstStyle>
          <a:p>
            <a:pPr>
              <a:defRPr/>
            </a:pPr>
            <a:fld id="{165CD92A-AD8C-4EF6-B571-A79C5A5D3274}" type="slidenum">
              <a:rPr lang="en-US"/>
              <a:pPr>
                <a:defRPr/>
              </a:pPr>
              <a:t>‹#›</a:t>
            </a:fld>
            <a:endParaRPr lang="en-US"/>
          </a:p>
        </p:txBody>
      </p:sp>
    </p:spTree>
    <p:extLst>
      <p:ext uri="{BB962C8B-B14F-4D97-AF65-F5344CB8AC3E}">
        <p14:creationId xmlns:p14="http://schemas.microsoft.com/office/powerpoint/2010/main" val="192524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3F8CE0CF-B780-E24A-AF88-402CA2DF098D}" type="datetimeFigureOut">
              <a:rPr lang="en-US" smtClean="0"/>
              <a:pPr/>
              <a:t>2/22/2017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1DB63C4-803A-164C-85DA-AEE8F0668099}"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57040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ea typeface="+mn-ea"/>
              </a:defRPr>
            </a:lvl1pPr>
          </a:lstStyle>
          <a:p>
            <a:pPr>
              <a:defRPr/>
            </a:pPr>
            <a:fld id="{7623AE96-3A3D-4F60-BC1A-7A02752F3F1B}" type="datetimeFigureOut">
              <a:rPr lang="en-US"/>
              <a:pPr>
                <a:defRPr/>
              </a:pPr>
              <a:t>2/22/2017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b="0" i="0">
                <a:solidFill>
                  <a:srgbClr val="000000"/>
                </a:solidFill>
                <a:latin typeface="Calibri" pitchFamily="34" charset="0"/>
              </a:defRPr>
            </a:lvl1pPr>
          </a:lstStyle>
          <a:p>
            <a:pPr defTabSz="914400" fontAlgn="base">
              <a:spcBef>
                <a:spcPct val="0"/>
              </a:spcBef>
              <a:spcAft>
                <a:spcPct val="0"/>
              </a:spcAft>
              <a:defRPr/>
            </a:pPr>
            <a:endParaRPr lang="en-US">
              <a:cs typeface="Arial" pitchFamily="34" charset="0"/>
            </a:endParaRPr>
          </a:p>
        </p:txBody>
      </p:sp>
      <p:sp>
        <p:nvSpPr>
          <p:cNvPr id="7" name="Slide Number Placeholder 6"/>
          <p:cNvSpPr>
            <a:spLocks noGrp="1"/>
          </p:cNvSpPr>
          <p:nvPr>
            <p:ph type="sldNum" sz="quarter" idx="12"/>
          </p:nvPr>
        </p:nvSpPr>
        <p:spPr/>
        <p:txBody>
          <a:bodyPr rtlCol="0"/>
          <a:lstStyle>
            <a:lvl1pPr defTabSz="914400" fontAlgn="base">
              <a:spcBef>
                <a:spcPct val="0"/>
              </a:spcBef>
              <a:spcAft>
                <a:spcPct val="0"/>
              </a:spcAft>
              <a:defRPr b="1" i="1">
                <a:solidFill>
                  <a:prstClr val="black">
                    <a:tint val="75000"/>
                  </a:prstClr>
                </a:solidFill>
                <a:latin typeface="Arial" pitchFamily="34" charset="0"/>
              </a:defRPr>
            </a:lvl1pPr>
          </a:lstStyle>
          <a:p>
            <a:pPr>
              <a:defRPr/>
            </a:pPr>
            <a:fld id="{061E89FC-9FF1-4BC0-B353-0A97FACC589F}" type="slidenum">
              <a:rPr lang="en-US"/>
              <a:pPr>
                <a:defRPr/>
              </a:pPr>
              <a:t>‹#›</a:t>
            </a:fld>
            <a:endParaRPr lang="en-US"/>
          </a:p>
        </p:txBody>
      </p:sp>
    </p:spTree>
    <p:extLst>
      <p:ext uri="{BB962C8B-B14F-4D97-AF65-F5344CB8AC3E}">
        <p14:creationId xmlns:p14="http://schemas.microsoft.com/office/powerpoint/2010/main" val="27315261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ea typeface="+mn-ea"/>
              </a:defRPr>
            </a:lvl1pPr>
          </a:lstStyle>
          <a:p>
            <a:pPr>
              <a:defRPr/>
            </a:pPr>
            <a:fld id="{84A29BD3-5C14-42EA-B7FC-B7812216E6ED}" type="datetimeFigureOut">
              <a:rPr lang="en-US"/>
              <a:pPr>
                <a:defRPr/>
              </a:pPr>
              <a:t>2/22/2017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b="0" i="0">
                <a:solidFill>
                  <a:srgbClr val="000000"/>
                </a:solidFill>
                <a:latin typeface="Calibri" pitchFamily="34" charset="0"/>
              </a:defRPr>
            </a:lvl1pPr>
          </a:lstStyle>
          <a:p>
            <a:pPr defTabSz="914400" fontAlgn="base">
              <a:spcBef>
                <a:spcPct val="0"/>
              </a:spcBef>
              <a:spcAft>
                <a:spcPct val="0"/>
              </a:spcAft>
              <a:defRPr/>
            </a:pPr>
            <a:endParaRPr lang="en-US">
              <a:cs typeface="Arial" pitchFamily="34" charset="0"/>
            </a:endParaRPr>
          </a:p>
        </p:txBody>
      </p:sp>
      <p:sp>
        <p:nvSpPr>
          <p:cNvPr id="7" name="Slide Number Placeholder 6"/>
          <p:cNvSpPr>
            <a:spLocks noGrp="1"/>
          </p:cNvSpPr>
          <p:nvPr>
            <p:ph type="sldNum" sz="quarter" idx="12"/>
          </p:nvPr>
        </p:nvSpPr>
        <p:spPr/>
        <p:txBody>
          <a:bodyPr rtlCol="0"/>
          <a:lstStyle>
            <a:lvl1pPr defTabSz="914400" fontAlgn="base">
              <a:spcBef>
                <a:spcPct val="0"/>
              </a:spcBef>
              <a:spcAft>
                <a:spcPct val="0"/>
              </a:spcAft>
              <a:defRPr b="1" i="1">
                <a:solidFill>
                  <a:prstClr val="black">
                    <a:tint val="75000"/>
                  </a:prstClr>
                </a:solidFill>
                <a:latin typeface="Arial" pitchFamily="34" charset="0"/>
              </a:defRPr>
            </a:lvl1pPr>
          </a:lstStyle>
          <a:p>
            <a:pPr>
              <a:defRPr/>
            </a:pPr>
            <a:fld id="{2113AE3E-360C-46D5-9D40-25F934B8EB1D}" type="slidenum">
              <a:rPr lang="en-US"/>
              <a:pPr>
                <a:defRPr/>
              </a:pPr>
              <a:t>‹#›</a:t>
            </a:fld>
            <a:endParaRPr lang="en-US"/>
          </a:p>
        </p:txBody>
      </p:sp>
    </p:spTree>
    <p:extLst>
      <p:ext uri="{BB962C8B-B14F-4D97-AF65-F5344CB8AC3E}">
        <p14:creationId xmlns:p14="http://schemas.microsoft.com/office/powerpoint/2010/main" val="15055592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ea typeface="+mn-ea"/>
              </a:defRPr>
            </a:lvl1pPr>
          </a:lstStyle>
          <a:p>
            <a:pPr>
              <a:defRPr/>
            </a:pPr>
            <a:fld id="{9879165B-436D-4E6E-8337-4F257F9ADD0C}" type="datetimeFigureOut">
              <a:rPr lang="en-US"/>
              <a:pPr>
                <a:defRPr/>
              </a:pPr>
              <a:t>2/22/2017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b="0" i="0">
                <a:solidFill>
                  <a:srgbClr val="000000"/>
                </a:solidFill>
                <a:latin typeface="Calibri" pitchFamily="34" charset="0"/>
              </a:defRPr>
            </a:lvl1pPr>
          </a:lstStyle>
          <a:p>
            <a:pPr defTabSz="914400" fontAlgn="base">
              <a:spcBef>
                <a:spcPct val="0"/>
              </a:spcBef>
              <a:spcAft>
                <a:spcPct val="0"/>
              </a:spcAft>
              <a:defRPr/>
            </a:pPr>
            <a:endParaRPr lang="en-US">
              <a:cs typeface="Arial" pitchFamily="34" charset="0"/>
            </a:endParaRPr>
          </a:p>
        </p:txBody>
      </p:sp>
      <p:sp>
        <p:nvSpPr>
          <p:cNvPr id="6" name="Slide Number Placeholder 5"/>
          <p:cNvSpPr>
            <a:spLocks noGrp="1"/>
          </p:cNvSpPr>
          <p:nvPr>
            <p:ph type="sldNum" sz="quarter" idx="12"/>
          </p:nvPr>
        </p:nvSpPr>
        <p:spPr/>
        <p:txBody>
          <a:bodyPr rtlCol="0"/>
          <a:lstStyle>
            <a:lvl1pPr defTabSz="914400" fontAlgn="base">
              <a:spcBef>
                <a:spcPct val="0"/>
              </a:spcBef>
              <a:spcAft>
                <a:spcPct val="0"/>
              </a:spcAft>
              <a:defRPr b="1" i="1">
                <a:solidFill>
                  <a:prstClr val="black">
                    <a:tint val="75000"/>
                  </a:prstClr>
                </a:solidFill>
                <a:latin typeface="Arial" pitchFamily="34" charset="0"/>
              </a:defRPr>
            </a:lvl1pPr>
          </a:lstStyle>
          <a:p>
            <a:pPr>
              <a:defRPr/>
            </a:pPr>
            <a:fld id="{66641A46-DE74-4050-9807-93BEF417B804}" type="slidenum">
              <a:rPr lang="en-US"/>
              <a:pPr>
                <a:defRPr/>
              </a:pPr>
              <a:t>‹#›</a:t>
            </a:fld>
            <a:endParaRPr lang="en-US"/>
          </a:p>
        </p:txBody>
      </p:sp>
    </p:spTree>
    <p:extLst>
      <p:ext uri="{BB962C8B-B14F-4D97-AF65-F5344CB8AC3E}">
        <p14:creationId xmlns:p14="http://schemas.microsoft.com/office/powerpoint/2010/main" val="5502442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ea typeface="+mn-ea"/>
              </a:defRPr>
            </a:lvl1pPr>
          </a:lstStyle>
          <a:p>
            <a:pPr>
              <a:defRPr/>
            </a:pPr>
            <a:fld id="{7906548B-3349-426B-9677-053EAE9C35F0}" type="datetimeFigureOut">
              <a:rPr lang="en-US"/>
              <a:pPr>
                <a:defRPr/>
              </a:pPr>
              <a:t>2/22/2017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b="0" i="0">
                <a:solidFill>
                  <a:srgbClr val="000000"/>
                </a:solidFill>
                <a:latin typeface="Calibri" pitchFamily="34" charset="0"/>
              </a:defRPr>
            </a:lvl1pPr>
          </a:lstStyle>
          <a:p>
            <a:pPr defTabSz="914400" fontAlgn="base">
              <a:spcBef>
                <a:spcPct val="0"/>
              </a:spcBef>
              <a:spcAft>
                <a:spcPct val="0"/>
              </a:spcAft>
              <a:defRPr/>
            </a:pPr>
            <a:endParaRPr lang="en-US">
              <a:cs typeface="Arial" pitchFamily="34" charset="0"/>
            </a:endParaRPr>
          </a:p>
        </p:txBody>
      </p:sp>
      <p:sp>
        <p:nvSpPr>
          <p:cNvPr id="6" name="Slide Number Placeholder 5"/>
          <p:cNvSpPr>
            <a:spLocks noGrp="1"/>
          </p:cNvSpPr>
          <p:nvPr>
            <p:ph type="sldNum" sz="quarter" idx="12"/>
          </p:nvPr>
        </p:nvSpPr>
        <p:spPr/>
        <p:txBody>
          <a:bodyPr rtlCol="0"/>
          <a:lstStyle>
            <a:lvl1pPr defTabSz="914400" fontAlgn="base">
              <a:spcBef>
                <a:spcPct val="0"/>
              </a:spcBef>
              <a:spcAft>
                <a:spcPct val="0"/>
              </a:spcAft>
              <a:defRPr b="1" i="1">
                <a:solidFill>
                  <a:prstClr val="black">
                    <a:tint val="75000"/>
                  </a:prstClr>
                </a:solidFill>
                <a:latin typeface="Arial" pitchFamily="34" charset="0"/>
              </a:defRPr>
            </a:lvl1pPr>
          </a:lstStyle>
          <a:p>
            <a:pPr>
              <a:defRPr/>
            </a:pPr>
            <a:fld id="{91090C77-4C96-46A4-88F8-A1EE6E052522}" type="slidenum">
              <a:rPr lang="en-US"/>
              <a:pPr>
                <a:defRPr/>
              </a:pPr>
              <a:t>‹#›</a:t>
            </a:fld>
            <a:endParaRPr lang="en-US"/>
          </a:p>
        </p:txBody>
      </p:sp>
    </p:spTree>
    <p:extLst>
      <p:ext uri="{BB962C8B-B14F-4D97-AF65-F5344CB8AC3E}">
        <p14:creationId xmlns:p14="http://schemas.microsoft.com/office/powerpoint/2010/main" val="32803031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dirty="0" smtClean="0"/>
              <a:t>Asıl başlık stili için tıklatın</a:t>
            </a:r>
            <a:endParaRPr lang="tr-TR" dirty="0"/>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06002E1A-0192-47A1-9965-E4A249200DD6}" type="slidenum">
              <a:rPr lang="tr-TR"/>
              <a:pPr>
                <a:defRPr/>
              </a:pPr>
              <a:t>‹#›</a:t>
            </a:fld>
            <a:endParaRPr lang="tr-TR"/>
          </a:p>
        </p:txBody>
      </p:sp>
    </p:spTree>
    <p:extLst>
      <p:ext uri="{BB962C8B-B14F-4D97-AF65-F5344CB8AC3E}">
        <p14:creationId xmlns:p14="http://schemas.microsoft.com/office/powerpoint/2010/main" val="2693400843"/>
      </p:ext>
    </p:extLst>
  </p:cSld>
  <p:clrMapOvr>
    <a:masterClrMapping/>
  </p:clrMapOvr>
  <p:transition spd="med">
    <p:randomBa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EBA01024-5F86-4CB9-9985-F6065EE4F208}" type="slidenum">
              <a:rPr lang="tr-TR"/>
              <a:pPr>
                <a:defRPr/>
              </a:pPr>
              <a:t>‹#›</a:t>
            </a:fld>
            <a:endParaRPr lang="tr-TR"/>
          </a:p>
        </p:txBody>
      </p:sp>
    </p:spTree>
    <p:extLst>
      <p:ext uri="{BB962C8B-B14F-4D97-AF65-F5344CB8AC3E}">
        <p14:creationId xmlns:p14="http://schemas.microsoft.com/office/powerpoint/2010/main" val="798584983"/>
      </p:ext>
    </p:extLst>
  </p:cSld>
  <p:clrMapOvr>
    <a:masterClrMapping/>
  </p:clrMapOvr>
  <p:transition spd="med">
    <p:randomBa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BB9C55E6-BB80-4D77-8C0D-58E06957F471}" type="slidenum">
              <a:rPr lang="tr-TR"/>
              <a:pPr>
                <a:defRPr/>
              </a:pPr>
              <a:t>‹#›</a:t>
            </a:fld>
            <a:endParaRPr lang="tr-TR"/>
          </a:p>
        </p:txBody>
      </p:sp>
    </p:spTree>
    <p:extLst>
      <p:ext uri="{BB962C8B-B14F-4D97-AF65-F5344CB8AC3E}">
        <p14:creationId xmlns:p14="http://schemas.microsoft.com/office/powerpoint/2010/main" val="4028576620"/>
      </p:ext>
    </p:extLst>
  </p:cSld>
  <p:clrMapOvr>
    <a:masterClrMapping/>
  </p:clrMapOvr>
  <p:transition spd="med">
    <p:randomBa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34461048-EF26-4CFC-A25E-E867D0581503}" type="slidenum">
              <a:rPr lang="tr-TR"/>
              <a:pPr>
                <a:defRPr/>
              </a:pPr>
              <a:t>‹#›</a:t>
            </a:fld>
            <a:endParaRPr lang="tr-TR"/>
          </a:p>
        </p:txBody>
      </p:sp>
    </p:spTree>
    <p:extLst>
      <p:ext uri="{BB962C8B-B14F-4D97-AF65-F5344CB8AC3E}">
        <p14:creationId xmlns:p14="http://schemas.microsoft.com/office/powerpoint/2010/main" val="486159859"/>
      </p:ext>
    </p:extLst>
  </p:cSld>
  <p:clrMapOvr>
    <a:masterClrMapping/>
  </p:clrMapOvr>
  <p:transition spd="med">
    <p:randomBa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pPr>
              <a:defRPr/>
            </a:pPr>
            <a:fld id="{7AFE4D9B-E810-462D-87B5-363F742320C9}" type="slidenum">
              <a:rPr lang="tr-TR"/>
              <a:pPr>
                <a:defRPr/>
              </a:pPr>
              <a:t>‹#›</a:t>
            </a:fld>
            <a:endParaRPr lang="tr-TR"/>
          </a:p>
        </p:txBody>
      </p:sp>
    </p:spTree>
    <p:extLst>
      <p:ext uri="{BB962C8B-B14F-4D97-AF65-F5344CB8AC3E}">
        <p14:creationId xmlns:p14="http://schemas.microsoft.com/office/powerpoint/2010/main" val="3849318268"/>
      </p:ext>
    </p:extLst>
  </p:cSld>
  <p:clrMapOvr>
    <a:masterClrMapping/>
  </p:clrMapOvr>
  <p:transition spd="med">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3F8CE0CF-B780-E24A-AF88-402CA2DF098D}" type="datetimeFigureOut">
              <a:rPr lang="en-US" smtClean="0"/>
              <a:pPr/>
              <a:t>2/22/2017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11DB63C4-803A-164C-85DA-AEE8F0668099}"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F98B15E1-9EA3-44AF-9150-76624688B3A8}" type="slidenum">
              <a:rPr lang="tr-TR"/>
              <a:pPr>
                <a:defRPr/>
              </a:pPr>
              <a:t>‹#›</a:t>
            </a:fld>
            <a:endParaRPr lang="tr-TR"/>
          </a:p>
        </p:txBody>
      </p:sp>
    </p:spTree>
    <p:extLst>
      <p:ext uri="{BB962C8B-B14F-4D97-AF65-F5344CB8AC3E}">
        <p14:creationId xmlns:p14="http://schemas.microsoft.com/office/powerpoint/2010/main" val="3525530189"/>
      </p:ext>
    </p:extLst>
  </p:cSld>
  <p:clrMapOvr>
    <a:masterClrMapping/>
  </p:clrMapOvr>
  <p:transition spd="med">
    <p:randomBa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pPr>
              <a:defRPr/>
            </a:pPr>
            <a:fld id="{A934DF38-DFB3-4410-AC48-CA1F1438FCB5}" type="slidenum">
              <a:rPr lang="tr-TR"/>
              <a:pPr>
                <a:defRPr/>
              </a:pPr>
              <a:t>‹#›</a:t>
            </a:fld>
            <a:endParaRPr lang="tr-TR"/>
          </a:p>
        </p:txBody>
      </p:sp>
    </p:spTree>
    <p:extLst>
      <p:ext uri="{BB962C8B-B14F-4D97-AF65-F5344CB8AC3E}">
        <p14:creationId xmlns:p14="http://schemas.microsoft.com/office/powerpoint/2010/main" val="4207422478"/>
      </p:ext>
    </p:extLst>
  </p:cSld>
  <p:clrMapOvr>
    <a:masterClrMapping/>
  </p:clrMapOvr>
  <p:transition spd="med">
    <p:randomBa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4A151C64-2D7A-4431-8A35-6D4B9CBC98AE}" type="slidenum">
              <a:rPr lang="tr-TR"/>
              <a:pPr>
                <a:defRPr/>
              </a:pPr>
              <a:t>‹#›</a:t>
            </a:fld>
            <a:endParaRPr lang="tr-TR"/>
          </a:p>
        </p:txBody>
      </p:sp>
    </p:spTree>
    <p:extLst>
      <p:ext uri="{BB962C8B-B14F-4D97-AF65-F5344CB8AC3E}">
        <p14:creationId xmlns:p14="http://schemas.microsoft.com/office/powerpoint/2010/main" val="233050458"/>
      </p:ext>
    </p:extLst>
  </p:cSld>
  <p:clrMapOvr>
    <a:masterClrMapping/>
  </p:clrMapOvr>
  <p:transition spd="med">
    <p:randomBa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A1D3C027-8162-4091-98B3-3F6DAFDB9C9F}" type="slidenum">
              <a:rPr lang="tr-TR"/>
              <a:pPr>
                <a:defRPr/>
              </a:pPr>
              <a:t>‹#›</a:t>
            </a:fld>
            <a:endParaRPr lang="tr-TR"/>
          </a:p>
        </p:txBody>
      </p:sp>
    </p:spTree>
    <p:extLst>
      <p:ext uri="{BB962C8B-B14F-4D97-AF65-F5344CB8AC3E}">
        <p14:creationId xmlns:p14="http://schemas.microsoft.com/office/powerpoint/2010/main" val="4178788936"/>
      </p:ext>
    </p:extLst>
  </p:cSld>
  <p:clrMapOvr>
    <a:masterClrMapping/>
  </p:clrMapOvr>
  <p:transition spd="med">
    <p:randomBa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C3A4F6DA-B6EF-423B-B9B6-F3D732F6AB9A}" type="slidenum">
              <a:rPr lang="tr-TR"/>
              <a:pPr>
                <a:defRPr/>
              </a:pPr>
              <a:t>‹#›</a:t>
            </a:fld>
            <a:endParaRPr lang="tr-TR"/>
          </a:p>
        </p:txBody>
      </p:sp>
    </p:spTree>
    <p:extLst>
      <p:ext uri="{BB962C8B-B14F-4D97-AF65-F5344CB8AC3E}">
        <p14:creationId xmlns:p14="http://schemas.microsoft.com/office/powerpoint/2010/main" val="2529896204"/>
      </p:ext>
    </p:extLst>
  </p:cSld>
  <p:clrMapOvr>
    <a:masterClrMapping/>
  </p:clrMapOvr>
  <p:transition spd="med">
    <p:randomBa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449EAC07-448C-4142-BC7C-686F49398755}" type="slidenum">
              <a:rPr lang="tr-TR"/>
              <a:pPr>
                <a:defRPr/>
              </a:pPr>
              <a:t>‹#›</a:t>
            </a:fld>
            <a:endParaRPr lang="tr-TR"/>
          </a:p>
        </p:txBody>
      </p:sp>
    </p:spTree>
    <p:extLst>
      <p:ext uri="{BB962C8B-B14F-4D97-AF65-F5344CB8AC3E}">
        <p14:creationId xmlns:p14="http://schemas.microsoft.com/office/powerpoint/2010/main" val="3812816585"/>
      </p:ext>
    </p:extLst>
  </p:cSld>
  <p:clrMapOvr>
    <a:masterClrMapping/>
  </p:clrMapOvr>
  <p:transition spd="med">
    <p:randomBa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tx1"/>
                </a:solidFill>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4" name="Date Placeholder 3"/>
          <p:cNvSpPr>
            <a:spLocks noGrp="1"/>
          </p:cNvSpPr>
          <p:nvPr>
            <p:ph type="dt" sz="half" idx="10"/>
          </p:nvPr>
        </p:nvSpPr>
        <p:spPr/>
        <p:txBody>
          <a:bodyPr/>
          <a:lstStyle/>
          <a:p>
            <a:fld id="{3F8CE0CF-B780-E24A-AF88-402CA2DF098D}" type="datetimeFigureOut">
              <a:rPr lang="en-US" smtClean="0">
                <a:solidFill>
                  <a:prstClr val="black">
                    <a:tint val="75000"/>
                  </a:prstClr>
                </a:solidFill>
              </a:rPr>
              <a:pPr/>
              <a:t>2/22/2017</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cs typeface="Arial" pitchFamily="34" charset="0"/>
            </a:endParaRPr>
          </a:p>
        </p:txBody>
      </p:sp>
      <p:sp>
        <p:nvSpPr>
          <p:cNvPr id="6" name="Slide Number Placeholder 5"/>
          <p:cNvSpPr>
            <a:spLocks noGrp="1"/>
          </p:cNvSpPr>
          <p:nvPr>
            <p:ph type="sldNum" sz="quarter" idx="12"/>
          </p:nvPr>
        </p:nvSpPr>
        <p:spPr/>
        <p:txBody>
          <a:bodyPr/>
          <a:lstStyle/>
          <a:p>
            <a:fld id="{11DB63C4-803A-164C-85DA-AEE8F06680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12918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3F8CE0CF-B780-E24A-AF88-402CA2DF098D}" type="datetimeFigureOut">
              <a:rPr lang="en-US" smtClean="0">
                <a:solidFill>
                  <a:prstClr val="black">
                    <a:tint val="75000"/>
                  </a:prstClr>
                </a:solidFill>
              </a:rPr>
              <a:pPr/>
              <a:t>2/22/2017</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cs typeface="Arial" pitchFamily="34" charset="0"/>
            </a:endParaRPr>
          </a:p>
        </p:txBody>
      </p:sp>
      <p:sp>
        <p:nvSpPr>
          <p:cNvPr id="6" name="Slide Number Placeholder 5"/>
          <p:cNvSpPr>
            <a:spLocks noGrp="1"/>
          </p:cNvSpPr>
          <p:nvPr>
            <p:ph type="sldNum" sz="quarter" idx="12"/>
          </p:nvPr>
        </p:nvSpPr>
        <p:spPr/>
        <p:txBody>
          <a:bodyPr/>
          <a:lstStyle/>
          <a:p>
            <a:fld id="{11DB63C4-803A-164C-85DA-AEE8F06680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983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709987"/>
            <a:ext cx="7772400" cy="1362075"/>
          </a:xfrm>
        </p:spPr>
        <p:txBody>
          <a:bodyPr anchor="t"/>
          <a:lstStyle>
            <a:lvl1pPr algn="l">
              <a:defRPr sz="4000" b="1" cap="all"/>
            </a:lvl1pPr>
          </a:lstStyle>
          <a:p>
            <a:r>
              <a:rPr lang="tr-TR" smtClean="0"/>
              <a:t>Click to edit Master title style</a:t>
            </a:r>
            <a:endParaRPr lang="en-US" dirty="0"/>
          </a:p>
        </p:txBody>
      </p:sp>
      <p:sp>
        <p:nvSpPr>
          <p:cNvPr id="3" name="Text Placeholder 2"/>
          <p:cNvSpPr>
            <a:spLocks noGrp="1"/>
          </p:cNvSpPr>
          <p:nvPr>
            <p:ph type="body" idx="1"/>
          </p:nvPr>
        </p:nvSpPr>
        <p:spPr>
          <a:xfrm>
            <a:off x="722313" y="2209800"/>
            <a:ext cx="7772400" cy="1500187"/>
          </a:xfrm>
        </p:spPr>
        <p:txBody>
          <a:bodyPr anchor="b"/>
          <a:lstStyle>
            <a:lvl1pPr marL="0" indent="0">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dirty="0" smtClean="0"/>
              <a:t>Click to edit Master text styles</a:t>
            </a:r>
          </a:p>
        </p:txBody>
      </p:sp>
      <p:sp>
        <p:nvSpPr>
          <p:cNvPr id="4" name="Date Placeholder 3"/>
          <p:cNvSpPr>
            <a:spLocks noGrp="1"/>
          </p:cNvSpPr>
          <p:nvPr>
            <p:ph type="dt" sz="half" idx="10"/>
          </p:nvPr>
        </p:nvSpPr>
        <p:spPr/>
        <p:txBody>
          <a:bodyPr/>
          <a:lstStyle/>
          <a:p>
            <a:fld id="{3F8CE0CF-B780-E24A-AF88-402CA2DF098D}" type="datetimeFigureOut">
              <a:rPr lang="en-US" smtClean="0">
                <a:solidFill>
                  <a:prstClr val="black">
                    <a:tint val="75000"/>
                  </a:prstClr>
                </a:solidFill>
              </a:rPr>
              <a:pPr/>
              <a:t>2/22/2017</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cs typeface="Arial" pitchFamily="34" charset="0"/>
            </a:endParaRPr>
          </a:p>
        </p:txBody>
      </p:sp>
      <p:sp>
        <p:nvSpPr>
          <p:cNvPr id="6" name="Slide Number Placeholder 5"/>
          <p:cNvSpPr>
            <a:spLocks noGrp="1"/>
          </p:cNvSpPr>
          <p:nvPr>
            <p:ph type="sldNum" sz="quarter" idx="12"/>
          </p:nvPr>
        </p:nvSpPr>
        <p:spPr/>
        <p:txBody>
          <a:bodyPr/>
          <a:lstStyle/>
          <a:p>
            <a:fld id="{11DB63C4-803A-164C-85DA-AEE8F06680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58900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3F8CE0CF-B780-E24A-AF88-402CA2DF098D}" type="datetimeFigureOut">
              <a:rPr lang="en-US" smtClean="0">
                <a:solidFill>
                  <a:prstClr val="black">
                    <a:tint val="75000"/>
                  </a:prstClr>
                </a:solidFill>
              </a:rPr>
              <a:pPr/>
              <a:t>2/22/2017</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cs typeface="Arial" pitchFamily="34" charset="0"/>
            </a:endParaRPr>
          </a:p>
        </p:txBody>
      </p:sp>
      <p:sp>
        <p:nvSpPr>
          <p:cNvPr id="7" name="Slide Number Placeholder 6"/>
          <p:cNvSpPr>
            <a:spLocks noGrp="1"/>
          </p:cNvSpPr>
          <p:nvPr>
            <p:ph type="sldNum" sz="quarter" idx="12"/>
          </p:nvPr>
        </p:nvSpPr>
        <p:spPr/>
        <p:txBody>
          <a:bodyPr/>
          <a:lstStyle/>
          <a:p>
            <a:fld id="{11DB63C4-803A-164C-85DA-AEE8F06680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075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3F8CE0CF-B780-E24A-AF88-402CA2DF098D}" type="datetimeFigureOut">
              <a:rPr lang="en-US" smtClean="0"/>
              <a:pPr/>
              <a:t>2/22/2017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11DB63C4-803A-164C-85DA-AEE8F0668099}"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3F8CE0CF-B780-E24A-AF88-402CA2DF098D}" type="datetimeFigureOut">
              <a:rPr lang="en-US" smtClean="0">
                <a:solidFill>
                  <a:prstClr val="black">
                    <a:tint val="75000"/>
                  </a:prstClr>
                </a:solidFill>
              </a:rPr>
              <a:pPr/>
              <a:t>2/22/2017</a:t>
            </a:fld>
            <a:endParaRPr lang="en-US">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cs typeface="Arial" pitchFamily="34" charset="0"/>
            </a:endParaRPr>
          </a:p>
        </p:txBody>
      </p:sp>
      <p:sp>
        <p:nvSpPr>
          <p:cNvPr id="9" name="Slide Number Placeholder 8"/>
          <p:cNvSpPr>
            <a:spLocks noGrp="1"/>
          </p:cNvSpPr>
          <p:nvPr>
            <p:ph type="sldNum" sz="quarter" idx="12"/>
          </p:nvPr>
        </p:nvSpPr>
        <p:spPr/>
        <p:txBody>
          <a:bodyPr/>
          <a:lstStyle/>
          <a:p>
            <a:fld id="{11DB63C4-803A-164C-85DA-AEE8F06680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0213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3F8CE0CF-B780-E24A-AF88-402CA2DF098D}" type="datetimeFigureOut">
              <a:rPr lang="en-US" smtClean="0">
                <a:solidFill>
                  <a:prstClr val="black">
                    <a:tint val="75000"/>
                  </a:prstClr>
                </a:solidFill>
              </a:rPr>
              <a:pPr/>
              <a:t>2/22/2017</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cs typeface="Arial" pitchFamily="34" charset="0"/>
            </a:endParaRPr>
          </a:p>
        </p:txBody>
      </p:sp>
      <p:sp>
        <p:nvSpPr>
          <p:cNvPr id="5" name="Slide Number Placeholder 4"/>
          <p:cNvSpPr>
            <a:spLocks noGrp="1"/>
          </p:cNvSpPr>
          <p:nvPr>
            <p:ph type="sldNum" sz="quarter" idx="12"/>
          </p:nvPr>
        </p:nvSpPr>
        <p:spPr/>
        <p:txBody>
          <a:bodyPr/>
          <a:lstStyle/>
          <a:p>
            <a:fld id="{11DB63C4-803A-164C-85DA-AEE8F06680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5112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61309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3F8CE0CF-B780-E24A-AF88-402CA2DF098D}" type="datetimeFigureOut">
              <a:rPr lang="en-US" smtClean="0">
                <a:solidFill>
                  <a:prstClr val="black">
                    <a:tint val="75000"/>
                  </a:prstClr>
                </a:solidFill>
              </a:rPr>
              <a:pPr/>
              <a:t>2/22/2017</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cs typeface="Arial" pitchFamily="34" charset="0"/>
            </a:endParaRPr>
          </a:p>
        </p:txBody>
      </p:sp>
      <p:sp>
        <p:nvSpPr>
          <p:cNvPr id="7" name="Slide Number Placeholder 6"/>
          <p:cNvSpPr>
            <a:spLocks noGrp="1"/>
          </p:cNvSpPr>
          <p:nvPr>
            <p:ph type="sldNum" sz="quarter" idx="12"/>
          </p:nvPr>
        </p:nvSpPr>
        <p:spPr/>
        <p:txBody>
          <a:bodyPr/>
          <a:lstStyle/>
          <a:p>
            <a:fld id="{11DB63C4-803A-164C-85DA-AEE8F06680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3551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3F8CE0CF-B780-E24A-AF88-402CA2DF098D}" type="datetimeFigureOut">
              <a:rPr lang="en-US" smtClean="0">
                <a:solidFill>
                  <a:prstClr val="black">
                    <a:tint val="75000"/>
                  </a:prstClr>
                </a:solidFill>
              </a:rPr>
              <a:pPr/>
              <a:t>2/22/2017</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cs typeface="Arial" pitchFamily="34" charset="0"/>
            </a:endParaRPr>
          </a:p>
        </p:txBody>
      </p:sp>
      <p:sp>
        <p:nvSpPr>
          <p:cNvPr id="7" name="Slide Number Placeholder 6"/>
          <p:cNvSpPr>
            <a:spLocks noGrp="1"/>
          </p:cNvSpPr>
          <p:nvPr>
            <p:ph type="sldNum" sz="quarter" idx="12"/>
          </p:nvPr>
        </p:nvSpPr>
        <p:spPr/>
        <p:txBody>
          <a:bodyPr/>
          <a:lstStyle/>
          <a:p>
            <a:fld id="{11DB63C4-803A-164C-85DA-AEE8F06680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0568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3F8CE0CF-B780-E24A-AF88-402CA2DF098D}" type="datetimeFigureOut">
              <a:rPr lang="en-US" smtClean="0">
                <a:solidFill>
                  <a:prstClr val="black">
                    <a:tint val="75000"/>
                  </a:prstClr>
                </a:solidFill>
              </a:rPr>
              <a:pPr/>
              <a:t>2/22/2017</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cs typeface="Arial" pitchFamily="34" charset="0"/>
            </a:endParaRPr>
          </a:p>
        </p:txBody>
      </p:sp>
      <p:sp>
        <p:nvSpPr>
          <p:cNvPr id="6" name="Slide Number Placeholder 5"/>
          <p:cNvSpPr>
            <a:spLocks noGrp="1"/>
          </p:cNvSpPr>
          <p:nvPr>
            <p:ph type="sldNum" sz="quarter" idx="12"/>
          </p:nvPr>
        </p:nvSpPr>
        <p:spPr/>
        <p:txBody>
          <a:bodyPr/>
          <a:lstStyle/>
          <a:p>
            <a:fld id="{11DB63C4-803A-164C-85DA-AEE8F06680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03945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3F8CE0CF-B780-E24A-AF88-402CA2DF098D}" type="datetimeFigureOut">
              <a:rPr lang="en-US" smtClean="0">
                <a:solidFill>
                  <a:prstClr val="black">
                    <a:tint val="75000"/>
                  </a:prstClr>
                </a:solidFill>
              </a:rPr>
              <a:pPr/>
              <a:t>2/22/2017</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cs typeface="Arial" pitchFamily="34" charset="0"/>
            </a:endParaRPr>
          </a:p>
        </p:txBody>
      </p:sp>
      <p:sp>
        <p:nvSpPr>
          <p:cNvPr id="6" name="Slide Number Placeholder 5"/>
          <p:cNvSpPr>
            <a:spLocks noGrp="1"/>
          </p:cNvSpPr>
          <p:nvPr>
            <p:ph type="sldNum" sz="quarter" idx="12"/>
          </p:nvPr>
        </p:nvSpPr>
        <p:spPr/>
        <p:txBody>
          <a:bodyPr/>
          <a:lstStyle/>
          <a:p>
            <a:fld id="{11DB63C4-803A-164C-85DA-AEE8F06680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312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3F8CE0CF-B780-E24A-AF88-402CA2DF098D}" type="datetimeFigureOut">
              <a:rPr lang="en-US" smtClean="0"/>
              <a:pPr/>
              <a:t>2/22/2017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1DB63C4-803A-164C-85DA-AEE8F066809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3F8CE0CF-B780-E24A-AF88-402CA2DF098D}" type="datetimeFigureOut">
              <a:rPr lang="en-US" smtClean="0"/>
              <a:pPr/>
              <a:t>2/22/2017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1DB63C4-803A-164C-85DA-AEE8F066809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6.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7085" y="762000"/>
            <a:ext cx="8229600" cy="6096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0"/>
            <a:ext cx="8229600" cy="420846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04800" y="6264275"/>
            <a:ext cx="2133600" cy="365125"/>
          </a:xfrm>
          <a:prstGeom prst="rect">
            <a:avLst/>
          </a:prstGeom>
        </p:spPr>
        <p:txBody>
          <a:bodyPr vert="horz" lIns="91440" tIns="45720" rIns="91440" bIns="45720" rtlCol="0" anchor="ctr"/>
          <a:lstStyle>
            <a:lvl1pPr algn="l">
              <a:defRPr sz="1000" b="0" i="0">
                <a:solidFill>
                  <a:schemeClr val="tx1">
                    <a:tint val="75000"/>
                  </a:schemeClr>
                </a:solidFill>
                <a:latin typeface="Kelson Sans Light"/>
                <a:cs typeface="Kelson Sans Light"/>
              </a:defRPr>
            </a:lvl1pPr>
          </a:lstStyle>
          <a:p>
            <a:fld id="{3F8CE0CF-B780-E24A-AF88-402CA2DF098D}" type="datetimeFigureOut">
              <a:rPr lang="en-US" smtClean="0"/>
              <a:pPr/>
              <a:t>2/22/2017</a:t>
            </a:fld>
            <a:endParaRPr lang="en-US" dirty="0"/>
          </a:p>
        </p:txBody>
      </p:sp>
      <p:sp>
        <p:nvSpPr>
          <p:cNvPr id="6" name="Slide Number Placeholder 5"/>
          <p:cNvSpPr>
            <a:spLocks noGrp="1"/>
          </p:cNvSpPr>
          <p:nvPr>
            <p:ph type="sldNum" sz="quarter" idx="4"/>
          </p:nvPr>
        </p:nvSpPr>
        <p:spPr>
          <a:xfrm>
            <a:off x="6781800" y="58086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DB63C4-803A-164C-85DA-AEE8F066809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4400" b="0" i="0" kern="1200">
          <a:solidFill>
            <a:srgbClr val="D5384B"/>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800" b="0" i="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b="0" i="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b="0"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b="0"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Click to edit Master text styles</a:t>
            </a:r>
          </a:p>
          <a:p>
            <a:pPr lvl="1"/>
            <a:r>
              <a:rPr lang="tr-TR" altLang="tr-TR" smtClean="0"/>
              <a:t>Second level</a:t>
            </a:r>
          </a:p>
          <a:p>
            <a:pPr lvl="2"/>
            <a:r>
              <a:rPr lang="tr-TR" altLang="tr-TR" smtClean="0"/>
              <a:t>Third level</a:t>
            </a:r>
          </a:p>
          <a:p>
            <a:pPr lvl="3"/>
            <a:r>
              <a:rPr lang="tr-TR" altLang="tr-TR" smtClean="0"/>
              <a:t>Fourth level</a:t>
            </a:r>
          </a:p>
          <a:p>
            <a:pPr lvl="4"/>
            <a:r>
              <a:rPr lang="tr-TR" altLang="tr-TR" smtClean="0"/>
              <a:t>Fifth level</a:t>
            </a:r>
          </a:p>
        </p:txBody>
      </p:sp>
      <p:sp>
        <p:nvSpPr>
          <p:cNvPr id="7372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defRPr sz="1400" b="0" i="0">
                <a:solidFill>
                  <a:srgbClr val="000000"/>
                </a:solidFill>
                <a:effectLst/>
                <a:latin typeface="Arial" charset="0"/>
                <a:cs typeface="+mn-cs"/>
              </a:defRPr>
            </a:lvl1pPr>
          </a:lstStyle>
          <a:p>
            <a:pPr defTabSz="914400" fontAlgn="base">
              <a:spcBef>
                <a:spcPct val="0"/>
              </a:spcBef>
              <a:spcAft>
                <a:spcPct val="0"/>
              </a:spcAft>
              <a:defRPr/>
            </a:pPr>
            <a:endParaRPr lang="tr-TR"/>
          </a:p>
        </p:txBody>
      </p:sp>
      <p:sp>
        <p:nvSpPr>
          <p:cNvPr id="7372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defRPr sz="1400" b="0" i="0">
                <a:solidFill>
                  <a:srgbClr val="000000"/>
                </a:solidFill>
                <a:effectLst/>
                <a:latin typeface="Arial" charset="0"/>
                <a:cs typeface="+mn-cs"/>
              </a:defRPr>
            </a:lvl1pPr>
          </a:lstStyle>
          <a:p>
            <a:pPr defTabSz="914400" fontAlgn="base">
              <a:spcBef>
                <a:spcPct val="0"/>
              </a:spcBef>
              <a:spcAft>
                <a:spcPct val="0"/>
              </a:spcAft>
              <a:defRPr/>
            </a:pPr>
            <a:endParaRPr lang="tr-TR"/>
          </a:p>
        </p:txBody>
      </p:sp>
      <p:sp>
        <p:nvSpPr>
          <p:cNvPr id="7372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400" b="0" i="0">
                <a:solidFill>
                  <a:srgbClr val="000000"/>
                </a:solidFill>
                <a:effectLst/>
                <a:latin typeface="Arial" charset="0"/>
                <a:cs typeface="+mn-cs"/>
              </a:defRPr>
            </a:lvl1pPr>
          </a:lstStyle>
          <a:p>
            <a:pPr defTabSz="914400" fontAlgn="base">
              <a:spcBef>
                <a:spcPct val="0"/>
              </a:spcBef>
              <a:spcAft>
                <a:spcPct val="0"/>
              </a:spcAft>
              <a:defRPr/>
            </a:pPr>
            <a:fld id="{33AE9790-1062-4315-8CDA-BAEBFCB2784B}" type="slidenum">
              <a:rPr lang="tr-TR"/>
              <a:pPr defTabSz="914400" fontAlgn="base">
                <a:spcBef>
                  <a:spcPct val="0"/>
                </a:spcBef>
                <a:spcAft>
                  <a:spcPct val="0"/>
                </a:spcAft>
                <a:defRPr/>
              </a:pPr>
              <a:t>‹#›</a:t>
            </a:fld>
            <a:endParaRPr lang="tr-TR"/>
          </a:p>
        </p:txBody>
      </p:sp>
    </p:spTree>
    <p:extLst>
      <p:ext uri="{BB962C8B-B14F-4D97-AF65-F5344CB8AC3E}">
        <p14:creationId xmlns:p14="http://schemas.microsoft.com/office/powerpoint/2010/main" val="2217085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randomBar/>
  </p:transition>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Click to edit Master text styles</a:t>
            </a:r>
          </a:p>
          <a:p>
            <a:pPr lvl="1"/>
            <a:r>
              <a:rPr lang="tr-TR" altLang="tr-TR" smtClean="0"/>
              <a:t>Second level</a:t>
            </a:r>
          </a:p>
          <a:p>
            <a:pPr lvl="2"/>
            <a:r>
              <a:rPr lang="tr-TR" altLang="tr-TR" smtClean="0"/>
              <a:t>Third level</a:t>
            </a:r>
          </a:p>
          <a:p>
            <a:pPr lvl="3"/>
            <a:r>
              <a:rPr lang="tr-TR" altLang="tr-TR" smtClean="0"/>
              <a:t>Fourth level</a:t>
            </a:r>
          </a:p>
          <a:p>
            <a:pPr lvl="4"/>
            <a:r>
              <a:rPr lang="tr-TR" altLang="tr-TR" smtClean="0"/>
              <a:t>Fifth level</a:t>
            </a:r>
          </a:p>
        </p:txBody>
      </p:sp>
      <p:sp>
        <p:nvSpPr>
          <p:cNvPr id="7372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defRPr sz="1400" b="0" i="0">
                <a:solidFill>
                  <a:srgbClr val="000000"/>
                </a:solidFill>
                <a:effectLst/>
                <a:latin typeface="Arial" charset="0"/>
                <a:cs typeface="+mn-cs"/>
              </a:defRPr>
            </a:lvl1pPr>
          </a:lstStyle>
          <a:p>
            <a:pPr defTabSz="914400" fontAlgn="base">
              <a:spcBef>
                <a:spcPct val="0"/>
              </a:spcBef>
              <a:spcAft>
                <a:spcPct val="0"/>
              </a:spcAft>
              <a:defRPr/>
            </a:pPr>
            <a:endParaRPr lang="tr-TR"/>
          </a:p>
        </p:txBody>
      </p:sp>
      <p:sp>
        <p:nvSpPr>
          <p:cNvPr id="7372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defRPr sz="1400" b="0" i="0">
                <a:solidFill>
                  <a:srgbClr val="000000"/>
                </a:solidFill>
                <a:effectLst/>
                <a:latin typeface="Arial" charset="0"/>
                <a:cs typeface="+mn-cs"/>
              </a:defRPr>
            </a:lvl1pPr>
          </a:lstStyle>
          <a:p>
            <a:pPr defTabSz="914400" fontAlgn="base">
              <a:spcBef>
                <a:spcPct val="0"/>
              </a:spcBef>
              <a:spcAft>
                <a:spcPct val="0"/>
              </a:spcAft>
              <a:defRPr/>
            </a:pPr>
            <a:endParaRPr lang="tr-TR"/>
          </a:p>
        </p:txBody>
      </p:sp>
      <p:sp>
        <p:nvSpPr>
          <p:cNvPr id="7372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400" b="0" i="0">
                <a:solidFill>
                  <a:srgbClr val="000000"/>
                </a:solidFill>
                <a:effectLst/>
                <a:latin typeface="Arial" charset="0"/>
                <a:cs typeface="+mn-cs"/>
              </a:defRPr>
            </a:lvl1pPr>
          </a:lstStyle>
          <a:p>
            <a:pPr defTabSz="914400" fontAlgn="base">
              <a:spcBef>
                <a:spcPct val="0"/>
              </a:spcBef>
              <a:spcAft>
                <a:spcPct val="0"/>
              </a:spcAft>
              <a:defRPr/>
            </a:pPr>
            <a:fld id="{BEF68610-8907-45B3-8748-F4AF3909562C}" type="slidenum">
              <a:rPr lang="tr-TR"/>
              <a:pPr defTabSz="914400" fontAlgn="base">
                <a:spcBef>
                  <a:spcPct val="0"/>
                </a:spcBef>
                <a:spcAft>
                  <a:spcPct val="0"/>
                </a:spcAft>
                <a:defRPr/>
              </a:pPr>
              <a:t>‹#›</a:t>
            </a:fld>
            <a:endParaRPr lang="tr-TR"/>
          </a:p>
        </p:txBody>
      </p:sp>
    </p:spTree>
    <p:extLst>
      <p:ext uri="{BB962C8B-B14F-4D97-AF65-F5344CB8AC3E}">
        <p14:creationId xmlns:p14="http://schemas.microsoft.com/office/powerpoint/2010/main" val="5439602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randomBar/>
  </p:transition>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47675" y="7620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tr-TR" smtClean="0"/>
          </a:p>
        </p:txBody>
      </p:sp>
      <p:sp>
        <p:nvSpPr>
          <p:cNvPr id="5123" name="Text Placeholder 2"/>
          <p:cNvSpPr>
            <a:spLocks noGrp="1"/>
          </p:cNvSpPr>
          <p:nvPr>
            <p:ph type="body" idx="1"/>
          </p:nvPr>
        </p:nvSpPr>
        <p:spPr bwMode="auto">
          <a:xfrm>
            <a:off x="457200" y="1600200"/>
            <a:ext cx="8229600" cy="420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smtClean="0"/>
              <a:t>Click to edit Master text styles</a:t>
            </a:r>
          </a:p>
          <a:p>
            <a:pPr lvl="1"/>
            <a:r>
              <a:rPr lang="en-US" altLang="tr-TR" smtClean="0"/>
              <a:t>Second level</a:t>
            </a:r>
          </a:p>
          <a:p>
            <a:pPr lvl="2"/>
            <a:r>
              <a:rPr lang="en-US" altLang="tr-TR" smtClean="0"/>
              <a:t>Third level</a:t>
            </a:r>
          </a:p>
          <a:p>
            <a:pPr lvl="3"/>
            <a:r>
              <a:rPr lang="en-US" altLang="tr-TR" smtClean="0"/>
              <a:t>Fourth level</a:t>
            </a:r>
          </a:p>
          <a:p>
            <a:pPr lvl="4"/>
            <a:r>
              <a:rPr lang="en-US" altLang="tr-TR" smtClean="0"/>
              <a:t>Fifth level</a:t>
            </a:r>
          </a:p>
        </p:txBody>
      </p:sp>
      <p:sp>
        <p:nvSpPr>
          <p:cNvPr id="4" name="Date Placeholder 3"/>
          <p:cNvSpPr>
            <a:spLocks noGrp="1"/>
          </p:cNvSpPr>
          <p:nvPr>
            <p:ph type="dt" sz="half" idx="2"/>
          </p:nvPr>
        </p:nvSpPr>
        <p:spPr>
          <a:xfrm>
            <a:off x="304800" y="6264275"/>
            <a:ext cx="2133600" cy="365125"/>
          </a:xfrm>
          <a:prstGeom prst="rect">
            <a:avLst/>
          </a:prstGeom>
        </p:spPr>
        <p:txBody>
          <a:bodyPr vert="horz" wrap="square" lIns="91440" tIns="45720" rIns="91440" bIns="45720" numCol="1" anchor="ctr" anchorCtr="0" compatLnSpc="1">
            <a:prstTxWarp prst="textNoShape">
              <a:avLst/>
            </a:prstTxWarp>
          </a:bodyPr>
          <a:lstStyle>
            <a:lvl1pPr>
              <a:defRPr sz="1000" b="0" i="0">
                <a:solidFill>
                  <a:srgbClr val="898989"/>
                </a:solidFill>
                <a:latin typeface="Kelson Sans Light"/>
                <a:ea typeface="Kelson Sans Light"/>
                <a:cs typeface="Kelson Sans Light"/>
              </a:defRPr>
            </a:lvl1pPr>
          </a:lstStyle>
          <a:p>
            <a:pPr defTabSz="914400" fontAlgn="base">
              <a:spcBef>
                <a:spcPct val="0"/>
              </a:spcBef>
              <a:spcAft>
                <a:spcPct val="0"/>
              </a:spcAft>
              <a:defRPr/>
            </a:pPr>
            <a:fld id="{4A25AAA4-9B46-486A-9D42-8C54CF5486D3}" type="datetimeFigureOut">
              <a:rPr lang="en-US"/>
              <a:pPr defTabSz="914400" fontAlgn="base">
                <a:spcBef>
                  <a:spcPct val="0"/>
                </a:spcBef>
                <a:spcAft>
                  <a:spcPct val="0"/>
                </a:spcAft>
                <a:defRPr/>
              </a:pPr>
              <a:t>2/22/2017</a:t>
            </a:fld>
            <a:endParaRPr lang="en-US"/>
          </a:p>
        </p:txBody>
      </p:sp>
      <p:sp>
        <p:nvSpPr>
          <p:cNvPr id="6" name="Slide Number Placeholder 5"/>
          <p:cNvSpPr>
            <a:spLocks noGrp="1"/>
          </p:cNvSpPr>
          <p:nvPr>
            <p:ph type="sldNum" sz="quarter" idx="4"/>
          </p:nvPr>
        </p:nvSpPr>
        <p:spPr>
          <a:xfrm>
            <a:off x="6781800" y="5808663"/>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0" i="0">
                <a:solidFill>
                  <a:srgbClr val="898989"/>
                </a:solidFill>
                <a:latin typeface="Calibri" pitchFamily="34" charset="0"/>
              </a:defRPr>
            </a:lvl1pPr>
          </a:lstStyle>
          <a:p>
            <a:pPr defTabSz="914400" fontAlgn="base">
              <a:spcBef>
                <a:spcPct val="0"/>
              </a:spcBef>
              <a:spcAft>
                <a:spcPct val="0"/>
              </a:spcAft>
              <a:defRPr/>
            </a:pPr>
            <a:fld id="{7B495B7E-18BB-4AA5-AB98-BB13CDD51DCE}" type="slidenum">
              <a:rPr lang="en-US">
                <a:cs typeface="Arial" pitchFamily="34" charset="0"/>
              </a:rPr>
              <a:pPr defTabSz="914400" fontAlgn="base">
                <a:spcBef>
                  <a:spcPct val="0"/>
                </a:spcBef>
                <a:spcAft>
                  <a:spcPct val="0"/>
                </a:spcAft>
                <a:defRPr/>
              </a:pPr>
              <a:t>‹#›</a:t>
            </a:fld>
            <a:endParaRPr lang="en-US">
              <a:cs typeface="Arial" pitchFamily="34" charset="0"/>
            </a:endParaRPr>
          </a:p>
        </p:txBody>
      </p:sp>
    </p:spTree>
    <p:extLst>
      <p:ext uri="{BB962C8B-B14F-4D97-AF65-F5344CB8AC3E}">
        <p14:creationId xmlns:p14="http://schemas.microsoft.com/office/powerpoint/2010/main" val="17132699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0" fontAlgn="base" hangingPunct="0">
        <a:spcBef>
          <a:spcPct val="0"/>
        </a:spcBef>
        <a:spcAft>
          <a:spcPct val="0"/>
        </a:spcAft>
        <a:defRPr sz="4400" kern="1200">
          <a:solidFill>
            <a:srgbClr val="D5384B"/>
          </a:solidFill>
          <a:latin typeface="Arial"/>
          <a:ea typeface="+mj-ea"/>
          <a:cs typeface="Arial"/>
        </a:defRPr>
      </a:lvl1pPr>
      <a:lvl2pPr algn="l" defTabSz="457200" rtl="0" eaLnBrk="0" fontAlgn="base" hangingPunct="0">
        <a:spcBef>
          <a:spcPct val="0"/>
        </a:spcBef>
        <a:spcAft>
          <a:spcPct val="0"/>
        </a:spcAft>
        <a:defRPr sz="4400">
          <a:solidFill>
            <a:srgbClr val="D5384B"/>
          </a:solidFill>
          <a:latin typeface="Arial" pitchFamily="34" charset="0"/>
          <a:cs typeface="Arial" pitchFamily="34" charset="0"/>
        </a:defRPr>
      </a:lvl2pPr>
      <a:lvl3pPr algn="l" defTabSz="457200" rtl="0" eaLnBrk="0" fontAlgn="base" hangingPunct="0">
        <a:spcBef>
          <a:spcPct val="0"/>
        </a:spcBef>
        <a:spcAft>
          <a:spcPct val="0"/>
        </a:spcAft>
        <a:defRPr sz="4400">
          <a:solidFill>
            <a:srgbClr val="D5384B"/>
          </a:solidFill>
          <a:latin typeface="Arial" pitchFamily="34" charset="0"/>
          <a:cs typeface="Arial" pitchFamily="34" charset="0"/>
        </a:defRPr>
      </a:lvl3pPr>
      <a:lvl4pPr algn="l" defTabSz="457200" rtl="0" eaLnBrk="0" fontAlgn="base" hangingPunct="0">
        <a:spcBef>
          <a:spcPct val="0"/>
        </a:spcBef>
        <a:spcAft>
          <a:spcPct val="0"/>
        </a:spcAft>
        <a:defRPr sz="4400">
          <a:solidFill>
            <a:srgbClr val="D5384B"/>
          </a:solidFill>
          <a:latin typeface="Arial" pitchFamily="34" charset="0"/>
          <a:cs typeface="Arial" pitchFamily="34" charset="0"/>
        </a:defRPr>
      </a:lvl4pPr>
      <a:lvl5pPr algn="l" defTabSz="457200" rtl="0" eaLnBrk="0" fontAlgn="base" hangingPunct="0">
        <a:spcBef>
          <a:spcPct val="0"/>
        </a:spcBef>
        <a:spcAft>
          <a:spcPct val="0"/>
        </a:spcAft>
        <a:defRPr sz="4400">
          <a:solidFill>
            <a:srgbClr val="D5384B"/>
          </a:solidFill>
          <a:latin typeface="Arial" pitchFamily="34" charset="0"/>
          <a:cs typeface="Arial" pitchFamily="34" charset="0"/>
        </a:defRPr>
      </a:lvl5pPr>
      <a:lvl6pPr marL="457200" algn="l" defTabSz="457200" rtl="0" fontAlgn="base">
        <a:spcBef>
          <a:spcPct val="0"/>
        </a:spcBef>
        <a:spcAft>
          <a:spcPct val="0"/>
        </a:spcAft>
        <a:defRPr sz="4400">
          <a:solidFill>
            <a:srgbClr val="D5384B"/>
          </a:solidFill>
          <a:latin typeface="Arial" pitchFamily="34" charset="0"/>
          <a:cs typeface="Arial" pitchFamily="34" charset="0"/>
        </a:defRPr>
      </a:lvl6pPr>
      <a:lvl7pPr marL="914400" algn="l" defTabSz="457200" rtl="0" fontAlgn="base">
        <a:spcBef>
          <a:spcPct val="0"/>
        </a:spcBef>
        <a:spcAft>
          <a:spcPct val="0"/>
        </a:spcAft>
        <a:defRPr sz="4400">
          <a:solidFill>
            <a:srgbClr val="D5384B"/>
          </a:solidFill>
          <a:latin typeface="Arial" pitchFamily="34" charset="0"/>
          <a:cs typeface="Arial" pitchFamily="34" charset="0"/>
        </a:defRPr>
      </a:lvl7pPr>
      <a:lvl8pPr marL="1371600" algn="l" defTabSz="457200" rtl="0" fontAlgn="base">
        <a:spcBef>
          <a:spcPct val="0"/>
        </a:spcBef>
        <a:spcAft>
          <a:spcPct val="0"/>
        </a:spcAft>
        <a:defRPr sz="4400">
          <a:solidFill>
            <a:srgbClr val="D5384B"/>
          </a:solidFill>
          <a:latin typeface="Arial" pitchFamily="34" charset="0"/>
          <a:cs typeface="Arial" pitchFamily="34" charset="0"/>
        </a:defRPr>
      </a:lvl8pPr>
      <a:lvl9pPr marL="1828800" algn="l" defTabSz="457200" rtl="0" fontAlgn="base">
        <a:spcBef>
          <a:spcPct val="0"/>
        </a:spcBef>
        <a:spcAft>
          <a:spcPct val="0"/>
        </a:spcAft>
        <a:defRPr sz="4400">
          <a:solidFill>
            <a:srgbClr val="D5384B"/>
          </a:solidFill>
          <a:latin typeface="Arial" pitchFamily="34" charset="0"/>
          <a:cs typeface="Arial"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chemeClr val="tx1"/>
          </a:solidFill>
          <a:latin typeface="Arial"/>
          <a:ea typeface="+mn-ea"/>
          <a:cs typeface="Arial"/>
        </a:defRPr>
      </a:lvl1pPr>
      <a:lvl2pPr marL="742950" indent="-285750" algn="l" defTabSz="457200" rtl="0" eaLnBrk="0" fontAlgn="base" hangingPunct="0">
        <a:spcBef>
          <a:spcPct val="20000"/>
        </a:spcBef>
        <a:spcAft>
          <a:spcPct val="0"/>
        </a:spcAft>
        <a:buFont typeface="Arial" pitchFamily="34" charset="0"/>
        <a:buChar char="–"/>
        <a:defRPr kern="1200">
          <a:solidFill>
            <a:schemeClr val="tx1"/>
          </a:solidFill>
          <a:latin typeface="Arial"/>
          <a:ea typeface="+mn-ea"/>
          <a:cs typeface="Arial"/>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Arial"/>
          <a:ea typeface="+mn-ea"/>
          <a:cs typeface="Arial"/>
        </a:defRPr>
      </a:lvl3pPr>
      <a:lvl4pPr marL="1600200" indent="-228600" algn="l" defTabSz="457200" rtl="0" eaLnBrk="0" fontAlgn="base" hangingPunct="0">
        <a:spcBef>
          <a:spcPct val="20000"/>
        </a:spcBef>
        <a:spcAft>
          <a:spcPct val="0"/>
        </a:spcAft>
        <a:buFont typeface="Arial" pitchFamily="34" charset="0"/>
        <a:buChar char="–"/>
        <a:defRPr kern="1200">
          <a:solidFill>
            <a:schemeClr val="tx1"/>
          </a:solidFill>
          <a:latin typeface="Arial"/>
          <a:ea typeface="+mn-ea"/>
          <a:cs typeface="Arial"/>
        </a:defRPr>
      </a:lvl4pPr>
      <a:lvl5pPr marL="2057400" indent="-228600" algn="l" defTabSz="457200" rtl="0" eaLnBrk="0" fontAlgn="base" hangingPunct="0">
        <a:spcBef>
          <a:spcPct val="20000"/>
        </a:spcBef>
        <a:spcAft>
          <a:spcPct val="0"/>
        </a:spcAft>
        <a:buFont typeface="Arial" pitchFamily="34" charset="0"/>
        <a:buChar char="»"/>
        <a:defRPr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Click to edit Master text styles</a:t>
            </a:r>
          </a:p>
          <a:p>
            <a:pPr lvl="1"/>
            <a:r>
              <a:rPr lang="tr-TR" altLang="tr-TR" smtClean="0"/>
              <a:t>Second level</a:t>
            </a:r>
          </a:p>
          <a:p>
            <a:pPr lvl="2"/>
            <a:r>
              <a:rPr lang="tr-TR" altLang="tr-TR" smtClean="0"/>
              <a:t>Third level</a:t>
            </a:r>
          </a:p>
          <a:p>
            <a:pPr lvl="3"/>
            <a:r>
              <a:rPr lang="tr-TR" altLang="tr-TR" smtClean="0"/>
              <a:t>Fourth level</a:t>
            </a:r>
          </a:p>
          <a:p>
            <a:pPr lvl="4"/>
            <a:r>
              <a:rPr lang="tr-TR" altLang="tr-TR" smtClean="0"/>
              <a:t>Fifth level</a:t>
            </a:r>
          </a:p>
        </p:txBody>
      </p:sp>
      <p:sp>
        <p:nvSpPr>
          <p:cNvPr id="7372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defRPr sz="1400" b="0" i="0">
                <a:solidFill>
                  <a:srgbClr val="000000"/>
                </a:solidFill>
                <a:effectLst/>
                <a:latin typeface="Arial" charset="0"/>
                <a:cs typeface="+mn-cs"/>
              </a:defRPr>
            </a:lvl1pPr>
          </a:lstStyle>
          <a:p>
            <a:pPr defTabSz="914400" fontAlgn="base">
              <a:spcBef>
                <a:spcPct val="0"/>
              </a:spcBef>
              <a:spcAft>
                <a:spcPct val="0"/>
              </a:spcAft>
              <a:defRPr/>
            </a:pPr>
            <a:endParaRPr lang="tr-TR"/>
          </a:p>
        </p:txBody>
      </p:sp>
      <p:sp>
        <p:nvSpPr>
          <p:cNvPr id="7372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defRPr sz="1400" b="0" i="0">
                <a:solidFill>
                  <a:srgbClr val="000000"/>
                </a:solidFill>
                <a:effectLst/>
                <a:latin typeface="Arial" charset="0"/>
                <a:cs typeface="+mn-cs"/>
              </a:defRPr>
            </a:lvl1pPr>
          </a:lstStyle>
          <a:p>
            <a:pPr defTabSz="914400" fontAlgn="base">
              <a:spcBef>
                <a:spcPct val="0"/>
              </a:spcBef>
              <a:spcAft>
                <a:spcPct val="0"/>
              </a:spcAft>
              <a:defRPr/>
            </a:pPr>
            <a:endParaRPr lang="tr-TR"/>
          </a:p>
        </p:txBody>
      </p:sp>
      <p:sp>
        <p:nvSpPr>
          <p:cNvPr id="7372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400" b="0" i="0">
                <a:solidFill>
                  <a:srgbClr val="000000"/>
                </a:solidFill>
                <a:effectLst/>
                <a:latin typeface="Arial" charset="0"/>
                <a:cs typeface="+mn-cs"/>
              </a:defRPr>
            </a:lvl1pPr>
          </a:lstStyle>
          <a:p>
            <a:pPr defTabSz="914400" fontAlgn="base">
              <a:spcBef>
                <a:spcPct val="0"/>
              </a:spcBef>
              <a:spcAft>
                <a:spcPct val="0"/>
              </a:spcAft>
              <a:defRPr/>
            </a:pPr>
            <a:fld id="{EFE2DDAA-094B-4BF0-B306-EE9BDF31D085}" type="slidenum">
              <a:rPr lang="tr-TR"/>
              <a:pPr defTabSz="914400" fontAlgn="base">
                <a:spcBef>
                  <a:spcPct val="0"/>
                </a:spcBef>
                <a:spcAft>
                  <a:spcPct val="0"/>
                </a:spcAft>
                <a:defRPr/>
              </a:pPr>
              <a:t>‹#›</a:t>
            </a:fld>
            <a:endParaRPr lang="tr-TR"/>
          </a:p>
        </p:txBody>
      </p:sp>
    </p:spTree>
    <p:extLst>
      <p:ext uri="{BB962C8B-B14F-4D97-AF65-F5344CB8AC3E}">
        <p14:creationId xmlns:p14="http://schemas.microsoft.com/office/powerpoint/2010/main" val="34120026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randomBar/>
  </p:transition>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7085" y="762000"/>
            <a:ext cx="8229600" cy="6096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0"/>
            <a:ext cx="8229600" cy="420846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04800" y="6264275"/>
            <a:ext cx="2133600" cy="365125"/>
          </a:xfrm>
          <a:prstGeom prst="rect">
            <a:avLst/>
          </a:prstGeom>
        </p:spPr>
        <p:txBody>
          <a:bodyPr vert="horz" lIns="91440" tIns="45720" rIns="91440" bIns="45720" rtlCol="0" anchor="ctr"/>
          <a:lstStyle>
            <a:lvl1pPr algn="l">
              <a:defRPr sz="1000" b="0" i="0">
                <a:solidFill>
                  <a:schemeClr val="tx1">
                    <a:tint val="75000"/>
                  </a:schemeClr>
                </a:solidFill>
                <a:latin typeface="Kelson Sans Light"/>
                <a:cs typeface="Kelson Sans Light"/>
              </a:defRPr>
            </a:lvl1pPr>
          </a:lstStyle>
          <a:p>
            <a:fld id="{3F8CE0CF-B780-E24A-AF88-402CA2DF098D}" type="datetimeFigureOut">
              <a:rPr lang="en-US" smtClean="0">
                <a:solidFill>
                  <a:prstClr val="black">
                    <a:tint val="75000"/>
                  </a:prstClr>
                </a:solidFill>
              </a:rPr>
              <a:pPr/>
              <a:t>2/22/2017</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6781800" y="58086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DB63C4-803A-164C-85DA-AEE8F0668099}" type="slidenum">
              <a:rPr lang="en-US" smtClean="0">
                <a:solidFill>
                  <a:prstClr val="black">
                    <a:tint val="75000"/>
                  </a:prstClr>
                </a:solidFill>
                <a:cs typeface="Arial" pitchFamily="34" charset="0"/>
              </a:rPr>
              <a:pPr/>
              <a:t>‹#›</a:t>
            </a:fld>
            <a:endParaRPr lang="en-US">
              <a:solidFill>
                <a:prstClr val="black">
                  <a:tint val="75000"/>
                </a:prstClr>
              </a:solidFill>
              <a:cs typeface="Arial" pitchFamily="34" charset="0"/>
            </a:endParaRPr>
          </a:p>
        </p:txBody>
      </p:sp>
    </p:spTree>
    <p:extLst>
      <p:ext uri="{BB962C8B-B14F-4D97-AF65-F5344CB8AC3E}">
        <p14:creationId xmlns:p14="http://schemas.microsoft.com/office/powerpoint/2010/main" val="383128346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defTabSz="457200" rtl="0" eaLnBrk="1" latinLnBrk="0" hangingPunct="1">
        <a:spcBef>
          <a:spcPct val="0"/>
        </a:spcBef>
        <a:buNone/>
        <a:defRPr sz="4400" b="0" i="0" kern="1200">
          <a:solidFill>
            <a:srgbClr val="D5384B"/>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800" b="0" i="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b="0" i="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b="0"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b="0"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3.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oleObject" Target="../embeddings/oleObject1.bin"/><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hyperlink" Target="http://ec.europa.eu/programmes/erasmus-plus/tools/distance_en.htm"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hyperlink" Target="http://ec.europa.eu/programmes/erasmus-plus/tools/distance_en.htm" TargetMode="Externa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hyperlink" Target="https://webgate.ec.europa.eu/cas/eim/external/register.cgi" TargetMode="External"/><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hyperlink" Target="http://ec.europa.eu/education/participants/portal/desktop/en/home.html"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56322" name="TextBox 3"/>
          <p:cNvSpPr txBox="1">
            <a:spLocks noChangeArrowheads="1"/>
          </p:cNvSpPr>
          <p:nvPr/>
        </p:nvSpPr>
        <p:spPr bwMode="auto">
          <a:xfrm>
            <a:off x="3327950" y="5237163"/>
            <a:ext cx="2325124"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defTabSz="914400" eaLnBrk="1" fontAlgn="base" hangingPunct="1">
              <a:lnSpc>
                <a:spcPct val="90000"/>
              </a:lnSpc>
              <a:spcBef>
                <a:spcPct val="0"/>
              </a:spcBef>
              <a:spcAft>
                <a:spcPct val="0"/>
              </a:spcAft>
              <a:buFontTx/>
              <a:buNone/>
            </a:pPr>
            <a:r>
              <a:rPr lang="tr-TR" altLang="tr-TR" sz="2800" dirty="0" smtClean="0">
                <a:solidFill>
                  <a:srgbClr val="FFFFFF"/>
                </a:solidFill>
                <a:latin typeface="Tahoma" pitchFamily="34" charset="0"/>
                <a:cs typeface="Tahoma" pitchFamily="34" charset="0"/>
              </a:rPr>
              <a:t>Aralık </a:t>
            </a:r>
            <a:r>
              <a:rPr lang="tr-TR" altLang="tr-TR" sz="2800" dirty="0" smtClean="0">
                <a:solidFill>
                  <a:srgbClr val="FFFFFF"/>
                </a:solidFill>
                <a:latin typeface="Tahoma" pitchFamily="34" charset="0"/>
                <a:cs typeface="Tahoma" pitchFamily="34" charset="0"/>
              </a:rPr>
              <a:t>2017</a:t>
            </a:r>
            <a:endParaRPr lang="tr-TR" altLang="tr-TR" sz="2800" dirty="0" smtClean="0">
              <a:solidFill>
                <a:srgbClr val="FFFFFF"/>
              </a:solidFill>
              <a:latin typeface="Tahoma" pitchFamily="34" charset="0"/>
              <a:cs typeface="Tahoma" pitchFamily="34" charset="0"/>
            </a:endParaRPr>
          </a:p>
          <a:p>
            <a:pPr algn="ctr" defTabSz="914400" eaLnBrk="1" fontAlgn="base" hangingPunct="1">
              <a:lnSpc>
                <a:spcPct val="90000"/>
              </a:lnSpc>
              <a:spcBef>
                <a:spcPct val="0"/>
              </a:spcBef>
              <a:spcAft>
                <a:spcPct val="0"/>
              </a:spcAft>
              <a:buFontTx/>
              <a:buNone/>
            </a:pPr>
            <a:r>
              <a:rPr lang="tr-TR" altLang="tr-TR" sz="2800" dirty="0" smtClean="0">
                <a:solidFill>
                  <a:srgbClr val="FFFFFF"/>
                </a:solidFill>
                <a:latin typeface="Tahoma" pitchFamily="34" charset="0"/>
                <a:cs typeface="Tahoma" pitchFamily="34" charset="0"/>
              </a:rPr>
              <a:t>HATAY AR-GE</a:t>
            </a:r>
          </a:p>
        </p:txBody>
      </p:sp>
      <p:graphicFrame>
        <p:nvGraphicFramePr>
          <p:cNvPr id="56323" name="Object 1"/>
          <p:cNvGraphicFramePr>
            <a:graphicFrameLocks noChangeAspect="1"/>
          </p:cNvGraphicFramePr>
          <p:nvPr/>
        </p:nvGraphicFramePr>
        <p:xfrm>
          <a:off x="4557713" y="3414713"/>
          <a:ext cx="28575" cy="28575"/>
        </p:xfrm>
        <a:graphic>
          <a:graphicData uri="http://schemas.openxmlformats.org/presentationml/2006/ole">
            <mc:AlternateContent xmlns:mc="http://schemas.openxmlformats.org/markup-compatibility/2006">
              <mc:Choice xmlns:v="urn:schemas-microsoft-com:vml" Requires="v">
                <p:oleObj spid="_x0000_s1085" name="Artwork" r:id="rId5" imgW="277587075" imgH="277120350" progId="">
                  <p:embed/>
                </p:oleObj>
              </mc:Choice>
              <mc:Fallback>
                <p:oleObj name="Artwork" r:id="rId5" imgW="277587075" imgH="277120350" progId="">
                  <p:embed/>
                  <p:pic>
                    <p:nvPicPr>
                      <p:cNvPr id="0" name="Picture 5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7713" y="3414713"/>
                        <a:ext cx="28575" cy="28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324" name="Rectangle 7"/>
          <p:cNvSpPr>
            <a:spLocks noChangeArrowheads="1"/>
          </p:cNvSpPr>
          <p:nvPr/>
        </p:nvSpPr>
        <p:spPr bwMode="auto">
          <a:xfrm>
            <a:off x="107950" y="2503488"/>
            <a:ext cx="88931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187325" indent="-187325"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defTabSz="914400" eaLnBrk="1" fontAlgn="base" hangingPunct="1">
              <a:lnSpc>
                <a:spcPct val="90000"/>
              </a:lnSpc>
              <a:spcBef>
                <a:spcPct val="0"/>
              </a:spcBef>
              <a:spcAft>
                <a:spcPct val="0"/>
              </a:spcAft>
              <a:buFontTx/>
              <a:buNone/>
            </a:pPr>
            <a:r>
              <a:rPr lang="tr-TR" altLang="tr-TR" sz="3600" b="1" smtClean="0">
                <a:solidFill>
                  <a:srgbClr val="FF0000"/>
                </a:solidFill>
                <a:latin typeface="Tahoma" pitchFamily="34" charset="0"/>
                <a:cs typeface="Tahoma" pitchFamily="34" charset="0"/>
              </a:rPr>
              <a:t>Erasmus+</a:t>
            </a:r>
          </a:p>
        </p:txBody>
      </p:sp>
      <p:sp>
        <p:nvSpPr>
          <p:cNvPr id="56325" name="Rectangle 1"/>
          <p:cNvSpPr>
            <a:spLocks noChangeArrowheads="1"/>
          </p:cNvSpPr>
          <p:nvPr/>
        </p:nvSpPr>
        <p:spPr bwMode="auto">
          <a:xfrm>
            <a:off x="1587500" y="3505200"/>
            <a:ext cx="5903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defTabSz="914400" eaLnBrk="1" fontAlgn="base" hangingPunct="1">
              <a:spcBef>
                <a:spcPct val="0"/>
              </a:spcBef>
              <a:spcAft>
                <a:spcPct val="0"/>
              </a:spcAft>
              <a:buFontTx/>
              <a:buNone/>
            </a:pPr>
            <a:r>
              <a:rPr lang="tr-TR" altLang="tr-TR" sz="2400" dirty="0" smtClean="0">
                <a:solidFill>
                  <a:srgbClr val="FFFFFF"/>
                </a:solidFill>
                <a:latin typeface="Tahoma" pitchFamily="34" charset="0"/>
                <a:cs typeface="Tahoma" pitchFamily="34" charset="0"/>
              </a:rPr>
              <a:t>Avrupa Birliği </a:t>
            </a:r>
          </a:p>
          <a:p>
            <a:pPr algn="ctr" defTabSz="914400" eaLnBrk="1" fontAlgn="base" hangingPunct="1">
              <a:spcBef>
                <a:spcPct val="0"/>
              </a:spcBef>
              <a:spcAft>
                <a:spcPct val="0"/>
              </a:spcAft>
              <a:buFontTx/>
              <a:buNone/>
            </a:pPr>
            <a:r>
              <a:rPr lang="tr-TR" altLang="tr-TR" sz="2400" dirty="0" smtClean="0">
                <a:solidFill>
                  <a:srgbClr val="FFFFFF"/>
                </a:solidFill>
                <a:latin typeface="Tahoma" pitchFamily="34" charset="0"/>
                <a:cs typeface="Tahoma" pitchFamily="34" charset="0"/>
              </a:rPr>
              <a:t>Eğitim, Öğretim, Gençlik ve Spor Programı</a:t>
            </a:r>
          </a:p>
        </p:txBody>
      </p:sp>
    </p:spTree>
    <p:extLst>
      <p:ext uri="{BB962C8B-B14F-4D97-AF65-F5344CB8AC3E}">
        <p14:creationId xmlns:p14="http://schemas.microsoft.com/office/powerpoint/2010/main" val="245762885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047291069"/>
              </p:ext>
            </p:extLst>
          </p:nvPr>
        </p:nvGraphicFramePr>
        <p:xfrm>
          <a:off x="539552" y="1628800"/>
          <a:ext cx="8229600" cy="4320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5539" name="Title 1"/>
          <p:cNvSpPr>
            <a:spLocks noGrp="1"/>
          </p:cNvSpPr>
          <p:nvPr>
            <p:ph type="title"/>
          </p:nvPr>
        </p:nvSpPr>
        <p:spPr>
          <a:xfrm>
            <a:off x="533400" y="404813"/>
            <a:ext cx="8229600" cy="863600"/>
          </a:xfrm>
        </p:spPr>
        <p:txBody>
          <a:bodyPr/>
          <a:lstStyle/>
          <a:p>
            <a:r>
              <a:rPr lang="tr-TR" sz="3600" dirty="0">
                <a:solidFill>
                  <a:srgbClr val="FF0000"/>
                </a:solidFill>
              </a:rPr>
              <a:t>Erasmus</a:t>
            </a:r>
            <a:r>
              <a:rPr lang="tr-TR" sz="3600" dirty="0" smtClean="0">
                <a:solidFill>
                  <a:srgbClr val="FF0000"/>
                </a:solidFill>
              </a:rPr>
              <a:t>+</a:t>
            </a:r>
            <a:endParaRPr lang="tr-TR" altLang="tr-TR" sz="3600" dirty="0" smtClean="0">
              <a:solidFill>
                <a:srgbClr val="FF0000"/>
              </a:solidFill>
              <a:latin typeface="Tahoma" pitchFamily="34" charset="0"/>
              <a:cs typeface="Tahoma" pitchFamily="34" charset="0"/>
            </a:endParaRPr>
          </a:p>
        </p:txBody>
      </p:sp>
      <p:sp>
        <p:nvSpPr>
          <p:cNvPr id="65540" name="TextBox 2"/>
          <p:cNvSpPr txBox="1">
            <a:spLocks noChangeArrowheads="1"/>
          </p:cNvSpPr>
          <p:nvPr/>
        </p:nvSpPr>
        <p:spPr bwMode="auto">
          <a:xfrm>
            <a:off x="2057400" y="1633538"/>
            <a:ext cx="36036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defTabSz="914400" eaLnBrk="1" fontAlgn="base" hangingPunct="1">
              <a:spcBef>
                <a:spcPct val="0"/>
              </a:spcBef>
              <a:spcAft>
                <a:spcPct val="0"/>
              </a:spcAft>
              <a:buFontTx/>
              <a:buNone/>
            </a:pPr>
            <a:r>
              <a:rPr lang="tr-TR" altLang="tr-TR" sz="4400" b="1" i="1" dirty="0" smtClean="0">
                <a:solidFill>
                  <a:srgbClr val="0D0D0D"/>
                </a:solidFill>
                <a:cs typeface="Arial" pitchFamily="34" charset="0"/>
              </a:rPr>
              <a:t>1</a:t>
            </a:r>
          </a:p>
        </p:txBody>
      </p:sp>
      <p:sp>
        <p:nvSpPr>
          <p:cNvPr id="65541" name="TextBox 4"/>
          <p:cNvSpPr txBox="1">
            <a:spLocks noChangeArrowheads="1"/>
          </p:cNvSpPr>
          <p:nvPr/>
        </p:nvSpPr>
        <p:spPr bwMode="auto">
          <a:xfrm>
            <a:off x="6629400" y="1615281"/>
            <a:ext cx="3603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defTabSz="914400" eaLnBrk="1" fontAlgn="base" hangingPunct="1">
              <a:spcBef>
                <a:spcPct val="0"/>
              </a:spcBef>
              <a:spcAft>
                <a:spcPct val="0"/>
              </a:spcAft>
              <a:buFontTx/>
              <a:buNone/>
            </a:pPr>
            <a:r>
              <a:rPr lang="tr-TR" altLang="tr-TR" sz="4400" b="1" i="1" dirty="0" smtClean="0">
                <a:solidFill>
                  <a:srgbClr val="0D0D0D"/>
                </a:solidFill>
                <a:cs typeface="Arial" pitchFamily="34" charset="0"/>
              </a:rPr>
              <a:t>2</a:t>
            </a:r>
          </a:p>
        </p:txBody>
      </p:sp>
    </p:spTree>
    <p:extLst>
      <p:ext uri="{BB962C8B-B14F-4D97-AF65-F5344CB8AC3E}">
        <p14:creationId xmlns:p14="http://schemas.microsoft.com/office/powerpoint/2010/main" val="2969818678"/>
      </p:ext>
    </p:extLst>
  </p:cSld>
  <p:clrMapOvr>
    <a:masterClrMapping/>
  </p:clrMapOvr>
  <p:transition spd="med">
    <p:randomBa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539750" y="404813"/>
            <a:ext cx="8229600" cy="1143000"/>
          </a:xfrm>
        </p:spPr>
        <p:txBody>
          <a:bodyPr/>
          <a:lstStyle/>
          <a:p>
            <a:r>
              <a:rPr lang="tr-TR" altLang="tr-TR" sz="3600" smtClean="0">
                <a:solidFill>
                  <a:srgbClr val="FF0000"/>
                </a:solidFill>
                <a:latin typeface="Tahoma" pitchFamily="34" charset="0"/>
                <a:cs typeface="Tahoma" pitchFamily="34" charset="0"/>
              </a:rPr>
              <a:t>Erasmus+ Politika Hedefleri</a:t>
            </a:r>
          </a:p>
        </p:txBody>
      </p:sp>
      <p:sp>
        <p:nvSpPr>
          <p:cNvPr id="66563" name="Content Placeholder 2"/>
          <p:cNvSpPr>
            <a:spLocks noGrp="1"/>
          </p:cNvSpPr>
          <p:nvPr>
            <p:ph idx="1"/>
          </p:nvPr>
        </p:nvSpPr>
        <p:spPr>
          <a:xfrm>
            <a:off x="468313" y="1412875"/>
            <a:ext cx="8229600" cy="4525963"/>
          </a:xfrm>
        </p:spPr>
        <p:txBody>
          <a:bodyPr/>
          <a:lstStyle/>
          <a:p>
            <a:pPr>
              <a:lnSpc>
                <a:spcPct val="150000"/>
              </a:lnSpc>
              <a:spcBef>
                <a:spcPct val="0"/>
              </a:spcBef>
            </a:pPr>
            <a:r>
              <a:rPr lang="tr-TR" altLang="tr-TR" sz="2000" b="1" smtClean="0">
                <a:latin typeface="Tahoma" pitchFamily="34" charset="0"/>
                <a:cs typeface="Tahoma" pitchFamily="34" charset="0"/>
              </a:rPr>
              <a:t>Europe 2020 targets </a:t>
            </a:r>
            <a:r>
              <a:rPr lang="tr-TR" altLang="tr-TR" sz="2000" smtClean="0">
                <a:latin typeface="Tahoma" pitchFamily="34" charset="0"/>
                <a:cs typeface="Tahoma" pitchFamily="34" charset="0"/>
              </a:rPr>
              <a:t>(Avrupa 2020 hedefleri)</a:t>
            </a:r>
          </a:p>
          <a:p>
            <a:pPr>
              <a:lnSpc>
                <a:spcPct val="150000"/>
              </a:lnSpc>
              <a:spcBef>
                <a:spcPct val="0"/>
              </a:spcBef>
              <a:buFont typeface="Symbol" pitchFamily="18" charset="2"/>
              <a:buChar char="-"/>
            </a:pPr>
            <a:r>
              <a:rPr lang="tr-TR" altLang="tr-TR" sz="2000" smtClean="0">
                <a:latin typeface="Tahoma" pitchFamily="34" charset="0"/>
                <a:cs typeface="Tahoma" pitchFamily="34" charset="0"/>
              </a:rPr>
              <a:t>Yüksek öğrenime katılım oranının %</a:t>
            </a:r>
            <a:r>
              <a:rPr lang="en-US" altLang="tr-TR" sz="2000" smtClean="0">
                <a:latin typeface="Tahoma" pitchFamily="34" charset="0"/>
                <a:cs typeface="Tahoma" pitchFamily="34" charset="0"/>
              </a:rPr>
              <a:t>32</a:t>
            </a:r>
            <a:r>
              <a:rPr lang="tr-TR" altLang="tr-TR" sz="2000" smtClean="0">
                <a:latin typeface="Tahoma" pitchFamily="34" charset="0"/>
                <a:cs typeface="Tahoma" pitchFamily="34" charset="0"/>
              </a:rPr>
              <a:t>’den </a:t>
            </a:r>
            <a:r>
              <a:rPr lang="en-US" altLang="tr-TR" sz="2000" smtClean="0">
                <a:latin typeface="Tahoma" pitchFamily="34" charset="0"/>
                <a:cs typeface="Tahoma" pitchFamily="34" charset="0"/>
              </a:rPr>
              <a:t>%40</a:t>
            </a:r>
            <a:r>
              <a:rPr lang="tr-TR" altLang="tr-TR" sz="2000" smtClean="0">
                <a:latin typeface="Tahoma" pitchFamily="34" charset="0"/>
                <a:cs typeface="Tahoma" pitchFamily="34" charset="0"/>
              </a:rPr>
              <a:t>’a çıkarılması</a:t>
            </a:r>
          </a:p>
          <a:p>
            <a:pPr>
              <a:lnSpc>
                <a:spcPct val="150000"/>
              </a:lnSpc>
              <a:spcBef>
                <a:spcPct val="0"/>
              </a:spcBef>
              <a:buFont typeface="Symbol" pitchFamily="18" charset="2"/>
              <a:buChar char="-"/>
            </a:pPr>
            <a:r>
              <a:rPr lang="tr-TR" altLang="tr-TR" sz="2000" smtClean="0">
                <a:latin typeface="Tahoma" pitchFamily="34" charset="0"/>
                <a:cs typeface="Tahoma" pitchFamily="34" charset="0"/>
              </a:rPr>
              <a:t>Erken okul terklerinin %</a:t>
            </a:r>
            <a:r>
              <a:rPr lang="en-US" altLang="tr-TR" sz="2000" smtClean="0">
                <a:latin typeface="Tahoma" pitchFamily="34" charset="0"/>
                <a:cs typeface="Tahoma" pitchFamily="34" charset="0"/>
              </a:rPr>
              <a:t>14</a:t>
            </a:r>
            <a:r>
              <a:rPr lang="tr-TR" altLang="tr-TR" sz="2000" smtClean="0">
                <a:latin typeface="Tahoma" pitchFamily="34" charset="0"/>
                <a:cs typeface="Tahoma" pitchFamily="34" charset="0"/>
              </a:rPr>
              <a:t>’ten </a:t>
            </a:r>
            <a:r>
              <a:rPr lang="en-US" altLang="tr-TR" sz="2000" smtClean="0">
                <a:latin typeface="Tahoma" pitchFamily="34" charset="0"/>
                <a:cs typeface="Tahoma" pitchFamily="34" charset="0"/>
              </a:rPr>
              <a:t>%1</a:t>
            </a:r>
            <a:r>
              <a:rPr lang="tr-TR" altLang="tr-TR" sz="2000" smtClean="0">
                <a:latin typeface="Tahoma" pitchFamily="34" charset="0"/>
                <a:cs typeface="Tahoma" pitchFamily="34" charset="0"/>
              </a:rPr>
              <a:t>0’un altına çekilmesi</a:t>
            </a:r>
          </a:p>
          <a:p>
            <a:pPr>
              <a:lnSpc>
                <a:spcPct val="150000"/>
              </a:lnSpc>
              <a:spcBef>
                <a:spcPct val="0"/>
              </a:spcBef>
              <a:buFont typeface="Symbol" pitchFamily="18" charset="2"/>
              <a:buChar char="-"/>
            </a:pPr>
            <a:endParaRPr lang="tr-TR" altLang="tr-TR" sz="2000" smtClean="0">
              <a:latin typeface="Tahoma" pitchFamily="34" charset="0"/>
              <a:cs typeface="Tahoma" pitchFamily="34" charset="0"/>
            </a:endParaRPr>
          </a:p>
          <a:p>
            <a:pPr>
              <a:lnSpc>
                <a:spcPct val="150000"/>
              </a:lnSpc>
              <a:spcBef>
                <a:spcPct val="0"/>
              </a:spcBef>
            </a:pPr>
            <a:r>
              <a:rPr lang="tr-TR" altLang="tr-TR" sz="2000" b="1" smtClean="0">
                <a:latin typeface="Tahoma" pitchFamily="34" charset="0"/>
                <a:cs typeface="Tahoma" pitchFamily="34" charset="0"/>
              </a:rPr>
              <a:t>ET 2020</a:t>
            </a:r>
            <a:r>
              <a:rPr lang="tr-TR" altLang="tr-TR" sz="2000" smtClean="0">
                <a:latin typeface="Tahoma" pitchFamily="34" charset="0"/>
                <a:cs typeface="Tahoma" pitchFamily="34" charset="0"/>
              </a:rPr>
              <a:t>, Avrupa Eğitim ve Öğretim Hedefleri Stratejisi’nin amaçları</a:t>
            </a:r>
          </a:p>
          <a:p>
            <a:pPr>
              <a:lnSpc>
                <a:spcPct val="150000"/>
              </a:lnSpc>
              <a:spcBef>
                <a:spcPct val="0"/>
              </a:spcBef>
              <a:buFont typeface="Symbol" pitchFamily="18" charset="2"/>
              <a:buChar char="-"/>
            </a:pPr>
            <a:r>
              <a:rPr lang="tr-TR" altLang="tr-TR" sz="2000" smtClean="0">
                <a:latin typeface="Tahoma" pitchFamily="34" charset="0"/>
                <a:cs typeface="Tahoma" pitchFamily="34" charset="0"/>
              </a:rPr>
              <a:t>Gençlik alanında Avrupa İşbirliği için Yenilenmiş Çerçevenin genel amaçları (2010-2018);</a:t>
            </a:r>
          </a:p>
          <a:p>
            <a:pPr>
              <a:lnSpc>
                <a:spcPct val="150000"/>
              </a:lnSpc>
              <a:spcBef>
                <a:spcPct val="0"/>
              </a:spcBef>
              <a:buFont typeface="Symbol" pitchFamily="18" charset="2"/>
              <a:buChar char="-"/>
            </a:pPr>
            <a:r>
              <a:rPr lang="tr-TR" altLang="tr-TR" sz="2000" smtClean="0">
                <a:latin typeface="Tahoma" pitchFamily="34" charset="0"/>
                <a:cs typeface="Tahoma" pitchFamily="34" charset="0"/>
              </a:rPr>
              <a:t>Spor alanında Avrupa boyutunun güçlendirilmesi</a:t>
            </a:r>
          </a:p>
          <a:p>
            <a:pPr>
              <a:lnSpc>
                <a:spcPct val="150000"/>
              </a:lnSpc>
              <a:spcBef>
                <a:spcPct val="0"/>
              </a:spcBef>
              <a:buFont typeface="Symbol" pitchFamily="18" charset="2"/>
              <a:buChar char="-"/>
            </a:pPr>
            <a:r>
              <a:rPr lang="tr-TR" altLang="tr-TR" sz="2000" smtClean="0">
                <a:latin typeface="Tahoma" pitchFamily="34" charset="0"/>
                <a:cs typeface="Tahoma" pitchFamily="34" charset="0"/>
              </a:rPr>
              <a:t>Özellikle yüksek öğrenim ve gençlik alanında uluslararası boyutun güçlendirilmesi</a:t>
            </a:r>
          </a:p>
        </p:txBody>
      </p:sp>
    </p:spTree>
    <p:extLst>
      <p:ext uri="{BB962C8B-B14F-4D97-AF65-F5344CB8AC3E}">
        <p14:creationId xmlns:p14="http://schemas.microsoft.com/office/powerpoint/2010/main" val="190437811"/>
      </p:ext>
    </p:extLst>
  </p:cSld>
  <p:clrMapOvr>
    <a:masterClrMapping/>
  </p:clrMapOvr>
  <p:transition spd="med">
    <p:randomBa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ctr" eaLnBrk="1" fontAlgn="auto" hangingPunct="1">
              <a:spcAft>
                <a:spcPts val="0"/>
              </a:spcAft>
              <a:defRPr/>
            </a:pPr>
            <a:r>
              <a:rPr lang="tr-TR" dirty="0">
                <a:solidFill>
                  <a:srgbClr val="FF0000"/>
                </a:solidFill>
              </a:rPr>
              <a:t>Erasmus</a:t>
            </a:r>
            <a:r>
              <a:rPr lang="tr-TR" dirty="0" smtClean="0">
                <a:solidFill>
                  <a:srgbClr val="FF0000"/>
                </a:solidFill>
              </a:rPr>
              <a:t>+: </a:t>
            </a:r>
            <a:r>
              <a:rPr lang="tr-TR" dirty="0">
                <a:solidFill>
                  <a:srgbClr val="FF0000"/>
                </a:solidFill>
              </a:rPr>
              <a:t>Hedefler</a:t>
            </a:r>
            <a:endParaRPr lang="en-US" dirty="0">
              <a:solidFill>
                <a:srgbClr val="FF0000"/>
              </a:solidFill>
            </a:endParaRPr>
          </a:p>
        </p:txBody>
      </p:sp>
      <p:sp>
        <p:nvSpPr>
          <p:cNvPr id="67587" name="Content Placeholder 4"/>
          <p:cNvSpPr>
            <a:spLocks noGrp="1"/>
          </p:cNvSpPr>
          <p:nvPr>
            <p:ph idx="1"/>
          </p:nvPr>
        </p:nvSpPr>
        <p:spPr>
          <a:xfrm>
            <a:off x="468313" y="1341438"/>
            <a:ext cx="8229600" cy="4208462"/>
          </a:xfrm>
        </p:spPr>
        <p:txBody>
          <a:bodyPr/>
          <a:lstStyle/>
          <a:p>
            <a:pPr eaLnBrk="1" hangingPunct="1"/>
            <a:endParaRPr lang="tr-TR" altLang="tr-TR" sz="2000" smtClean="0">
              <a:latin typeface="Tahoma" pitchFamily="34" charset="0"/>
              <a:cs typeface="Tahoma" pitchFamily="34" charset="0"/>
            </a:endParaRPr>
          </a:p>
          <a:p>
            <a:pPr eaLnBrk="1" hangingPunct="1">
              <a:buFont typeface="Arial" pitchFamily="34" charset="0"/>
              <a:buNone/>
            </a:pPr>
            <a:r>
              <a:rPr lang="tr-TR" altLang="tr-TR" b="1" smtClean="0">
                <a:latin typeface="Tahoma" pitchFamily="34" charset="0"/>
                <a:cs typeface="Tahoma" pitchFamily="34" charset="0"/>
              </a:rPr>
              <a:t>Erasmus+ Programı; </a:t>
            </a:r>
          </a:p>
          <a:p>
            <a:pPr eaLnBrk="1" hangingPunct="1">
              <a:buFont typeface="Arial" pitchFamily="34" charset="0"/>
              <a:buNone/>
            </a:pPr>
            <a:endParaRPr lang="tr-TR" altLang="tr-TR" sz="2000" smtClean="0">
              <a:latin typeface="Tahoma" pitchFamily="34" charset="0"/>
              <a:cs typeface="Tahoma" pitchFamily="34" charset="0"/>
            </a:endParaRPr>
          </a:p>
          <a:p>
            <a:pPr eaLnBrk="1" hangingPunct="1">
              <a:buFont typeface="Arial" pitchFamily="34" charset="0"/>
              <a:buNone/>
            </a:pPr>
            <a:r>
              <a:rPr lang="tr-TR" altLang="tr-TR" smtClean="0">
                <a:latin typeface="Tahoma" pitchFamily="34" charset="0"/>
                <a:cs typeface="Tahoma" pitchFamily="34" charset="0"/>
              </a:rPr>
              <a:t>Eğitim, gençlik ve spor alanındaki projeleri destekleyerek;</a:t>
            </a:r>
          </a:p>
          <a:p>
            <a:pPr eaLnBrk="1" hangingPunct="1">
              <a:buFont typeface="Arial" pitchFamily="34" charset="0"/>
              <a:buNone/>
            </a:pPr>
            <a:endParaRPr lang="tr-TR" altLang="tr-TR" smtClean="0">
              <a:latin typeface="Tahoma" pitchFamily="34" charset="0"/>
              <a:cs typeface="Tahoma" pitchFamily="34" charset="0"/>
            </a:endParaRPr>
          </a:p>
          <a:p>
            <a:pPr eaLnBrk="1" hangingPunct="1">
              <a:lnSpc>
                <a:spcPct val="150000"/>
              </a:lnSpc>
              <a:spcBef>
                <a:spcPct val="0"/>
              </a:spcBef>
              <a:buFont typeface="Arial" pitchFamily="34" charset="0"/>
              <a:buNone/>
            </a:pPr>
            <a:r>
              <a:rPr lang="tr-TR" altLang="tr-TR" smtClean="0">
                <a:latin typeface="Tahoma" pitchFamily="34" charset="0"/>
                <a:cs typeface="Tahoma" pitchFamily="34" charset="0"/>
              </a:rPr>
              <a:t>Avrupa’da; iş piyasalarının ve rekabetçi bir ekonominin ihtiyaç duyduğu</a:t>
            </a:r>
          </a:p>
          <a:p>
            <a:pPr eaLnBrk="1" hangingPunct="1">
              <a:lnSpc>
                <a:spcPct val="150000"/>
              </a:lnSpc>
              <a:spcBef>
                <a:spcPct val="0"/>
              </a:spcBef>
              <a:buFont typeface="Arial" pitchFamily="34" charset="0"/>
              <a:buNone/>
            </a:pPr>
            <a:r>
              <a:rPr lang="tr-TR" altLang="tr-TR" smtClean="0">
                <a:latin typeface="Tahoma" pitchFamily="34" charset="0"/>
                <a:cs typeface="Tahoma" pitchFamily="34" charset="0"/>
              </a:rPr>
              <a:t>becerilere sahip beşeri ve sosyal sermayenin gelişimine katkı sağlamayı</a:t>
            </a:r>
          </a:p>
          <a:p>
            <a:pPr eaLnBrk="1" hangingPunct="1">
              <a:lnSpc>
                <a:spcPct val="150000"/>
              </a:lnSpc>
              <a:spcBef>
                <a:spcPct val="0"/>
              </a:spcBef>
              <a:buFont typeface="Arial" pitchFamily="34" charset="0"/>
              <a:buNone/>
            </a:pPr>
            <a:r>
              <a:rPr lang="tr-TR" altLang="tr-TR" smtClean="0">
                <a:latin typeface="Tahoma" pitchFamily="34" charset="0"/>
                <a:cs typeface="Tahoma" pitchFamily="34" charset="0"/>
              </a:rPr>
              <a:t>hedeflemektedir.    </a:t>
            </a:r>
          </a:p>
        </p:txBody>
      </p:sp>
    </p:spTree>
    <p:extLst>
      <p:ext uri="{BB962C8B-B14F-4D97-AF65-F5344CB8AC3E}">
        <p14:creationId xmlns:p14="http://schemas.microsoft.com/office/powerpoint/2010/main" val="42414642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8313" y="549275"/>
            <a:ext cx="8229600" cy="609600"/>
          </a:xfrm>
        </p:spPr>
        <p:txBody>
          <a:bodyPr rtlCol="0">
            <a:normAutofit fontScale="90000"/>
          </a:bodyPr>
          <a:lstStyle/>
          <a:p>
            <a:pPr eaLnBrk="1" fontAlgn="auto" hangingPunct="1">
              <a:spcAft>
                <a:spcPts val="0"/>
              </a:spcAft>
              <a:defRPr/>
            </a:pPr>
            <a:r>
              <a:rPr lang="tr-TR" dirty="0" err="1" smtClean="0">
                <a:solidFill>
                  <a:srgbClr val="FF0000"/>
                </a:solidFill>
              </a:rPr>
              <a:t>Erasmus</a:t>
            </a:r>
            <a:r>
              <a:rPr lang="tr-TR" dirty="0" smtClean="0">
                <a:solidFill>
                  <a:srgbClr val="FF0000"/>
                </a:solidFill>
              </a:rPr>
              <a:t>+: Hedefler</a:t>
            </a:r>
            <a:endParaRPr lang="tr-TR" dirty="0">
              <a:solidFill>
                <a:srgbClr val="FF0000"/>
              </a:solidFill>
            </a:endParaRPr>
          </a:p>
        </p:txBody>
      </p:sp>
      <p:sp>
        <p:nvSpPr>
          <p:cNvPr id="68611" name="2 İçerik Yer Tutucusu"/>
          <p:cNvSpPr>
            <a:spLocks noGrp="1"/>
          </p:cNvSpPr>
          <p:nvPr>
            <p:ph idx="1"/>
          </p:nvPr>
        </p:nvSpPr>
        <p:spPr>
          <a:xfrm>
            <a:off x="468313" y="1125538"/>
            <a:ext cx="8229600" cy="4794250"/>
          </a:xfrm>
        </p:spPr>
        <p:txBody>
          <a:bodyPr/>
          <a:lstStyle/>
          <a:p>
            <a:pPr eaLnBrk="1" hangingPunct="1"/>
            <a:endParaRPr lang="tr-TR" altLang="tr-TR" sz="1600" smtClean="0">
              <a:latin typeface="Tahoma" pitchFamily="34" charset="0"/>
              <a:cs typeface="Tahoma" pitchFamily="34" charset="0"/>
            </a:endParaRPr>
          </a:p>
          <a:p>
            <a:pPr eaLnBrk="1" hangingPunct="1"/>
            <a:r>
              <a:rPr lang="tr-TR" altLang="tr-TR" sz="1600" smtClean="0">
                <a:latin typeface="Tahoma" pitchFamily="34" charset="0"/>
                <a:cs typeface="Tahoma" pitchFamily="34" charset="0"/>
              </a:rPr>
              <a:t>Temel hedef dahil </a:t>
            </a:r>
            <a:r>
              <a:rPr lang="tr-TR" altLang="tr-TR" sz="1600" b="1" smtClean="0">
                <a:latin typeface="Tahoma" pitchFamily="34" charset="0"/>
                <a:cs typeface="Tahoma" pitchFamily="34" charset="0"/>
              </a:rPr>
              <a:t>Avrupa 2020 </a:t>
            </a:r>
            <a:r>
              <a:rPr lang="tr-TR" altLang="tr-TR" sz="1600" smtClean="0">
                <a:latin typeface="Tahoma" pitchFamily="34" charset="0"/>
                <a:cs typeface="Tahoma" pitchFamily="34" charset="0"/>
              </a:rPr>
              <a:t>stratejisinin hedefleri,</a:t>
            </a:r>
          </a:p>
          <a:p>
            <a:pPr eaLnBrk="1" hangingPunct="1"/>
            <a:r>
              <a:rPr lang="tr-TR" altLang="tr-TR" sz="1600" smtClean="0">
                <a:latin typeface="Tahoma" pitchFamily="34" charset="0"/>
                <a:cs typeface="Tahoma" pitchFamily="34" charset="0"/>
              </a:rPr>
              <a:t>Avrupa işbirliği </a:t>
            </a:r>
            <a:r>
              <a:rPr lang="tr-TR" altLang="tr-TR" sz="1600" b="1" smtClean="0">
                <a:latin typeface="Tahoma" pitchFamily="34" charset="0"/>
                <a:cs typeface="Tahoma" pitchFamily="34" charset="0"/>
              </a:rPr>
              <a:t>(ET 2020) </a:t>
            </a:r>
            <a:r>
              <a:rPr lang="tr-TR" altLang="tr-TR" sz="1600" smtClean="0">
                <a:latin typeface="Tahoma" pitchFamily="34" charset="0"/>
                <a:cs typeface="Tahoma" pitchFamily="34" charset="0"/>
              </a:rPr>
              <a:t>için stratejik çerçeve hedefleri,</a:t>
            </a:r>
          </a:p>
          <a:p>
            <a:pPr eaLnBrk="1" hangingPunct="1"/>
            <a:r>
              <a:rPr lang="tr-TR" altLang="tr-TR" sz="1600" b="1" smtClean="0">
                <a:latin typeface="Tahoma" pitchFamily="34" charset="0"/>
                <a:cs typeface="Tahoma" pitchFamily="34" charset="0"/>
              </a:rPr>
              <a:t>Yüksek öğretimde </a:t>
            </a:r>
            <a:r>
              <a:rPr lang="tr-TR" altLang="tr-TR" sz="1600" smtClean="0">
                <a:latin typeface="Tahoma" pitchFamily="34" charset="0"/>
                <a:cs typeface="Tahoma" pitchFamily="34" charset="0"/>
              </a:rPr>
              <a:t>sürdürülebilir </a:t>
            </a:r>
            <a:r>
              <a:rPr lang="tr-TR" altLang="tr-TR" sz="1600" b="1" smtClean="0">
                <a:latin typeface="Tahoma" pitchFamily="34" charset="0"/>
                <a:cs typeface="Tahoma" pitchFamily="34" charset="0"/>
              </a:rPr>
              <a:t>gelişme</a:t>
            </a:r>
            <a:r>
              <a:rPr lang="tr-TR" altLang="tr-TR" sz="1600" smtClean="0">
                <a:latin typeface="Tahoma" pitchFamily="34" charset="0"/>
                <a:cs typeface="Tahoma" pitchFamily="34" charset="0"/>
              </a:rPr>
              <a:t>,</a:t>
            </a:r>
          </a:p>
          <a:p>
            <a:pPr eaLnBrk="1" hangingPunct="1"/>
            <a:r>
              <a:rPr lang="tr-TR" altLang="tr-TR" sz="1600" b="1" smtClean="0">
                <a:latin typeface="Tahoma" pitchFamily="34" charset="0"/>
                <a:cs typeface="Tahoma" pitchFamily="34" charset="0"/>
              </a:rPr>
              <a:t>Avrupa değerlerinin tanıtımı </a:t>
            </a:r>
            <a:r>
              <a:rPr lang="tr-TR" altLang="tr-TR" sz="1600" smtClean="0">
                <a:latin typeface="Tahoma" pitchFamily="34" charset="0"/>
                <a:cs typeface="Tahoma" pitchFamily="34" charset="0"/>
              </a:rPr>
              <a:t>(insan onuru, özgürlük demokrasi, eşitlik, hukukun egemenliği ve insanlarına saygı,çoğulculuk, ayrım yapmama, adalet, dayanışma, kadın erkek eşitliğinin egemen olduğu bir toplum),</a:t>
            </a:r>
          </a:p>
          <a:p>
            <a:pPr eaLnBrk="1" hangingPunct="1"/>
            <a:r>
              <a:rPr lang="tr-TR" altLang="tr-TR" sz="1600" b="1" smtClean="0">
                <a:latin typeface="Tahoma" pitchFamily="34" charset="0"/>
                <a:cs typeface="Tahoma" pitchFamily="34" charset="0"/>
              </a:rPr>
              <a:t>Gençlik alanında Avrupa işbirliği </a:t>
            </a:r>
            <a:r>
              <a:rPr lang="tr-TR" altLang="tr-TR" sz="1600" smtClean="0">
                <a:latin typeface="Tahoma" pitchFamily="34" charset="0"/>
                <a:cs typeface="Tahoma" pitchFamily="34" charset="0"/>
              </a:rPr>
              <a:t>için yenilenmiş çerçevenin genel amaçları,</a:t>
            </a:r>
          </a:p>
          <a:p>
            <a:pPr eaLnBrk="1" hangingPunct="1"/>
            <a:r>
              <a:rPr lang="tr-TR" altLang="tr-TR" sz="1600" b="1" smtClean="0">
                <a:latin typeface="Tahoma" pitchFamily="34" charset="0"/>
                <a:cs typeface="Tahoma" pitchFamily="34" charset="0"/>
              </a:rPr>
              <a:t>Sporun Avrupa boyutu</a:t>
            </a:r>
            <a:r>
              <a:rPr lang="tr-TR" altLang="tr-TR" sz="1600" smtClean="0">
                <a:latin typeface="Tahoma" pitchFamily="34" charset="0"/>
                <a:cs typeface="Tahoma" pitchFamily="34" charset="0"/>
              </a:rPr>
              <a:t>nu geliştirme amacı,</a:t>
            </a:r>
          </a:p>
          <a:p>
            <a:pPr eaLnBrk="1" hangingPunct="1"/>
            <a:r>
              <a:rPr lang="tr-TR" altLang="tr-TR" sz="1600" b="1" smtClean="0">
                <a:latin typeface="Tahoma" pitchFamily="34" charset="0"/>
                <a:cs typeface="Tahoma" pitchFamily="34" charset="0"/>
              </a:rPr>
              <a:t>Temel yeterlilik ve becerilerin işgücü piyasasındaki arz talep uyumu</a:t>
            </a:r>
            <a:r>
              <a:rPr lang="tr-TR" altLang="tr-TR" sz="1600" smtClean="0">
                <a:latin typeface="Tahoma" pitchFamily="34" charset="0"/>
                <a:cs typeface="Tahoma" pitchFamily="34" charset="0"/>
              </a:rPr>
              <a:t>na</a:t>
            </a:r>
            <a:r>
              <a:rPr lang="tr-TR" altLang="tr-TR" sz="1600" b="1" smtClean="0">
                <a:latin typeface="Tahoma" pitchFamily="34" charset="0"/>
                <a:cs typeface="Tahoma" pitchFamily="34" charset="0"/>
              </a:rPr>
              <a:t> </a:t>
            </a:r>
            <a:r>
              <a:rPr lang="tr-TR" altLang="tr-TR" sz="1600" smtClean="0">
                <a:latin typeface="Tahoma" pitchFamily="34" charset="0"/>
                <a:cs typeface="Tahoma" pitchFamily="34" charset="0"/>
              </a:rPr>
              <a:t>ve toplumsal bağların güçlenmesine katkı yapacak bir nitelikte geliştirilmesi </a:t>
            </a:r>
            <a:r>
              <a:rPr lang="tr-TR" altLang="tr-TR" sz="1600" b="1" smtClean="0">
                <a:latin typeface="Tahoma" pitchFamily="34" charset="0"/>
                <a:cs typeface="Tahoma" pitchFamily="34" charset="0"/>
              </a:rPr>
              <a:t>için öğrenme hareketliliği</a:t>
            </a:r>
            <a:r>
              <a:rPr lang="tr-TR" altLang="tr-TR" sz="1600" smtClean="0">
                <a:latin typeface="Tahoma" pitchFamily="34" charset="0"/>
                <a:cs typeface="Tahoma" pitchFamily="34" charset="0"/>
              </a:rPr>
              <a:t> fırsatları sunmak,</a:t>
            </a:r>
          </a:p>
          <a:p>
            <a:pPr eaLnBrk="1" hangingPunct="1"/>
            <a:r>
              <a:rPr lang="tr-TR" altLang="tr-TR" sz="1600" smtClean="0">
                <a:latin typeface="Tahoma" pitchFamily="34" charset="0"/>
                <a:cs typeface="Tahoma" pitchFamily="34" charset="0"/>
              </a:rPr>
              <a:t>Eğitim kurumları ile paydaşları arasında </a:t>
            </a:r>
            <a:r>
              <a:rPr lang="tr-TR" altLang="tr-TR" sz="1600" b="1" smtClean="0">
                <a:latin typeface="Tahoma" pitchFamily="34" charset="0"/>
                <a:cs typeface="Tahoma" pitchFamily="34" charset="0"/>
              </a:rPr>
              <a:t>ulus ötesi işbirliği </a:t>
            </a:r>
            <a:r>
              <a:rPr lang="tr-TR" altLang="tr-TR" sz="1600" smtClean="0">
                <a:latin typeface="Tahoma" pitchFamily="34" charset="0"/>
                <a:cs typeface="Tahoma" pitchFamily="34" charset="0"/>
              </a:rPr>
              <a:t>sağlanarak kurumsal kapasite ve kalitenin gelişimine katkıda bulunmak,</a:t>
            </a:r>
          </a:p>
          <a:p>
            <a:pPr eaLnBrk="1" hangingPunct="1"/>
            <a:r>
              <a:rPr lang="tr-TR" altLang="tr-TR" sz="1600" b="1" smtClean="0">
                <a:latin typeface="Tahoma" pitchFamily="34" charset="0"/>
                <a:cs typeface="Tahoma" pitchFamily="34" charset="0"/>
              </a:rPr>
              <a:t>Politika alanlarında işbirliği </a:t>
            </a:r>
            <a:r>
              <a:rPr lang="tr-TR" altLang="tr-TR" sz="1600" smtClean="0">
                <a:latin typeface="Tahoma" pitchFamily="34" charset="0"/>
                <a:cs typeface="Tahoma" pitchFamily="34" charset="0"/>
              </a:rPr>
              <a:t>ve </a:t>
            </a:r>
            <a:r>
              <a:rPr lang="tr-TR" altLang="tr-TR" sz="1600" b="1" smtClean="0">
                <a:latin typeface="Tahoma" pitchFamily="34" charset="0"/>
                <a:cs typeface="Tahoma" pitchFamily="34" charset="0"/>
              </a:rPr>
              <a:t>eğitim kurumlarının modernizasyonunu  </a:t>
            </a:r>
            <a:r>
              <a:rPr lang="tr-TR" altLang="tr-TR" sz="1600" smtClean="0">
                <a:latin typeface="Tahoma" pitchFamily="34" charset="0"/>
                <a:cs typeface="Tahoma" pitchFamily="34" charset="0"/>
              </a:rPr>
              <a:t>desteklemek üzere tasarlanmış olan Avrupa hayat boyu öğrenme alanını oluşmasına katkı sağlamak,</a:t>
            </a:r>
          </a:p>
          <a:p>
            <a:pPr eaLnBrk="1" hangingPunct="1"/>
            <a:endParaRPr lang="tr-TR" altLang="tr-TR" sz="1600" smtClean="0">
              <a:latin typeface="Tahoma" pitchFamily="34" charset="0"/>
              <a:cs typeface="Tahoma" pitchFamily="34" charset="0"/>
            </a:endParaRPr>
          </a:p>
          <a:p>
            <a:pPr eaLnBrk="1" hangingPunct="1"/>
            <a:endParaRPr lang="tr-TR" altLang="tr-TR" sz="1600" smtClean="0">
              <a:latin typeface="Tahoma" pitchFamily="34" charset="0"/>
              <a:cs typeface="Tahoma" pitchFamily="34" charset="0"/>
            </a:endParaRPr>
          </a:p>
        </p:txBody>
      </p:sp>
    </p:spTree>
    <p:extLst>
      <p:ext uri="{BB962C8B-B14F-4D97-AF65-F5344CB8AC3E}">
        <p14:creationId xmlns:p14="http://schemas.microsoft.com/office/powerpoint/2010/main" val="37904934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rtlCol="0">
            <a:normAutofit fontScale="90000"/>
          </a:bodyPr>
          <a:lstStyle/>
          <a:p>
            <a:pPr algn="ctr" eaLnBrk="1" fontAlgn="auto" hangingPunct="1">
              <a:spcAft>
                <a:spcPts val="0"/>
              </a:spcAft>
              <a:defRPr/>
            </a:pPr>
            <a:r>
              <a:rPr lang="tr-TR" dirty="0" err="1" smtClean="0">
                <a:solidFill>
                  <a:srgbClr val="FF0000"/>
                </a:solidFill>
              </a:rPr>
              <a:t>Erasmus</a:t>
            </a:r>
            <a:r>
              <a:rPr lang="tr-TR" dirty="0" smtClean="0">
                <a:solidFill>
                  <a:srgbClr val="FF0000"/>
                </a:solidFill>
              </a:rPr>
              <a:t>+: Hedefler</a:t>
            </a:r>
            <a:endParaRPr lang="tr-TR" dirty="0">
              <a:solidFill>
                <a:srgbClr val="FF0000"/>
              </a:solidFill>
            </a:endParaRPr>
          </a:p>
        </p:txBody>
      </p:sp>
      <p:sp>
        <p:nvSpPr>
          <p:cNvPr id="69635" name="2 İçerik Yer Tutucusu"/>
          <p:cNvSpPr>
            <a:spLocks noGrp="1"/>
          </p:cNvSpPr>
          <p:nvPr>
            <p:ph idx="1"/>
          </p:nvPr>
        </p:nvSpPr>
        <p:spPr>
          <a:xfrm>
            <a:off x="457200" y="1600200"/>
            <a:ext cx="8229600" cy="4572000"/>
          </a:xfrm>
        </p:spPr>
        <p:txBody>
          <a:bodyPr/>
          <a:lstStyle/>
          <a:p>
            <a:pPr eaLnBrk="1" hangingPunct="1">
              <a:lnSpc>
                <a:spcPct val="150000"/>
              </a:lnSpc>
              <a:spcBef>
                <a:spcPct val="0"/>
              </a:spcBef>
            </a:pPr>
            <a:r>
              <a:rPr lang="tr-TR" altLang="tr-TR" sz="1700" dirty="0" smtClean="0">
                <a:latin typeface="Tahoma" pitchFamily="34" charset="0"/>
                <a:cs typeface="Tahoma" pitchFamily="34" charset="0"/>
              </a:rPr>
              <a:t>Dil ve kültürel farklılık alanında farkındalığı teşvik ederek </a:t>
            </a:r>
            <a:r>
              <a:rPr lang="tr-TR" altLang="tr-TR" sz="1700" b="1" dirty="0" smtClean="0">
                <a:latin typeface="Tahoma" pitchFamily="34" charset="0"/>
                <a:cs typeface="Tahoma" pitchFamily="34" charset="0"/>
              </a:rPr>
              <a:t>dil öğretimi ve öğrenimi konusunda iyileştirme</a:t>
            </a:r>
            <a:r>
              <a:rPr lang="tr-TR" altLang="tr-TR" sz="1700" dirty="0" smtClean="0">
                <a:latin typeface="Tahoma" pitchFamily="34" charset="0"/>
                <a:cs typeface="Tahoma" pitchFamily="34" charset="0"/>
              </a:rPr>
              <a:t>,</a:t>
            </a:r>
          </a:p>
          <a:p>
            <a:pPr eaLnBrk="1" hangingPunct="1">
              <a:lnSpc>
                <a:spcPct val="150000"/>
              </a:lnSpc>
              <a:spcBef>
                <a:spcPct val="0"/>
              </a:spcBef>
            </a:pPr>
            <a:r>
              <a:rPr lang="tr-TR" altLang="tr-TR" sz="1700" b="1" dirty="0" smtClean="0">
                <a:latin typeface="Tahoma" pitchFamily="34" charset="0"/>
                <a:cs typeface="Tahoma" pitchFamily="34" charset="0"/>
              </a:rPr>
              <a:t>Program Ülkeleri ile Ortak Ülkeler arasında işbirliği </a:t>
            </a:r>
            <a:r>
              <a:rPr lang="tr-TR" altLang="tr-TR" sz="1700" dirty="0" smtClean="0">
                <a:latin typeface="Tahoma" pitchFamily="34" charset="0"/>
                <a:cs typeface="Tahoma" pitchFamily="34" charset="0"/>
              </a:rPr>
              <a:t>ile eğitim öğretimin uluslar arası boyutunu  güçlendirmek</a:t>
            </a:r>
          </a:p>
          <a:p>
            <a:pPr eaLnBrk="1" hangingPunct="1">
              <a:lnSpc>
                <a:spcPct val="150000"/>
              </a:lnSpc>
              <a:spcBef>
                <a:spcPct val="0"/>
              </a:spcBef>
            </a:pPr>
            <a:r>
              <a:rPr lang="tr-TR" altLang="tr-TR" sz="1700" dirty="0" smtClean="0">
                <a:latin typeface="Tahoma" pitchFamily="34" charset="0"/>
                <a:cs typeface="Tahoma" pitchFamily="34" charset="0"/>
              </a:rPr>
              <a:t>Mesleki eğitimle ilgili özel amaç; </a:t>
            </a:r>
            <a:r>
              <a:rPr lang="tr-TR" altLang="tr-TR" sz="1700" b="1" dirty="0" smtClean="0">
                <a:latin typeface="Tahoma" pitchFamily="34" charset="0"/>
                <a:cs typeface="Tahoma" pitchFamily="34" charset="0"/>
              </a:rPr>
              <a:t>eğitim istihdam ilişkisi</a:t>
            </a:r>
            <a:r>
              <a:rPr lang="tr-TR" altLang="tr-TR" sz="1700" dirty="0" smtClean="0">
                <a:latin typeface="Tahoma" pitchFamily="34" charset="0"/>
                <a:cs typeface="Tahoma" pitchFamily="34" charset="0"/>
              </a:rPr>
              <a:t>, mesleki eğitim politikalarının ekonomik gelişme stratejilerinin uyumu, potansiyel büyüme alanları ve beceri eksikliği yaşanan alanlara odaklanma, yeterliliklerin Avrupa Yeterlilikler Çerçevesine (EQF) uygun olarak geliştirtmesi</a:t>
            </a:r>
          </a:p>
          <a:p>
            <a:pPr eaLnBrk="1" hangingPunct="1">
              <a:lnSpc>
                <a:spcPct val="150000"/>
              </a:lnSpc>
              <a:spcBef>
                <a:spcPct val="0"/>
              </a:spcBef>
            </a:pPr>
            <a:r>
              <a:rPr lang="tr-TR" altLang="tr-TR" sz="1700" dirty="0" smtClean="0">
                <a:latin typeface="Tahoma" pitchFamily="34" charset="0"/>
                <a:cs typeface="Tahoma" pitchFamily="34" charset="0"/>
              </a:rPr>
              <a:t>Yetişkin eğitimi ile ilgili özel amaç, </a:t>
            </a:r>
            <a:r>
              <a:rPr lang="tr-TR" altLang="tr-TR" sz="1700" b="1" dirty="0" smtClean="0">
                <a:latin typeface="Tahoma" pitchFamily="34" charset="0"/>
                <a:cs typeface="Tahoma" pitchFamily="34" charset="0"/>
              </a:rPr>
              <a:t>yetişkinlere yeniden beceri kazandırma </a:t>
            </a:r>
            <a:r>
              <a:rPr lang="tr-TR" altLang="tr-TR" sz="1700" dirty="0" smtClean="0">
                <a:latin typeface="Tahoma" pitchFamily="34" charset="0"/>
                <a:cs typeface="Tahoma" pitchFamily="34" charset="0"/>
              </a:rPr>
              <a:t>;ve becerilerini yükseltme, kazanımların tanınması, yetişkin öğrenmesine daha fazla teşvik, kariyer danışmanlığı ve bireyler için özel öğrenme fırsatları</a:t>
            </a:r>
          </a:p>
        </p:txBody>
      </p:sp>
    </p:spTree>
    <p:extLst>
      <p:ext uri="{BB962C8B-B14F-4D97-AF65-F5344CB8AC3E}">
        <p14:creationId xmlns:p14="http://schemas.microsoft.com/office/powerpoint/2010/main" val="15995434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Başlık"/>
          <p:cNvSpPr>
            <a:spLocks noGrp="1"/>
          </p:cNvSpPr>
          <p:nvPr>
            <p:ph type="title"/>
          </p:nvPr>
        </p:nvSpPr>
        <p:spPr/>
        <p:txBody>
          <a:bodyPr/>
          <a:lstStyle/>
          <a:p>
            <a:r>
              <a:rPr lang="tr-TR" altLang="tr-TR" sz="3200" smtClean="0">
                <a:solidFill>
                  <a:srgbClr val="FF0000"/>
                </a:solidFill>
              </a:rPr>
              <a:t>Erasmus+’ın Önemli Özellikleri</a:t>
            </a:r>
          </a:p>
        </p:txBody>
      </p:sp>
      <p:sp>
        <p:nvSpPr>
          <p:cNvPr id="70659" name="2 İçerik Yer Tutucusu"/>
          <p:cNvSpPr>
            <a:spLocks noGrp="1"/>
          </p:cNvSpPr>
          <p:nvPr>
            <p:ph idx="1"/>
          </p:nvPr>
        </p:nvSpPr>
        <p:spPr>
          <a:xfrm>
            <a:off x="468313" y="1752600"/>
            <a:ext cx="8229600" cy="3527425"/>
          </a:xfrm>
        </p:spPr>
        <p:txBody>
          <a:bodyPr/>
          <a:lstStyle/>
          <a:p>
            <a:pPr>
              <a:lnSpc>
                <a:spcPct val="150000"/>
              </a:lnSpc>
              <a:spcBef>
                <a:spcPct val="0"/>
              </a:spcBef>
            </a:pPr>
            <a:r>
              <a:rPr lang="tr-TR" altLang="tr-TR" sz="2000" dirty="0" smtClean="0">
                <a:latin typeface="Tahoma" pitchFamily="34" charset="0"/>
                <a:cs typeface="Tahoma" pitchFamily="34" charset="0"/>
              </a:rPr>
              <a:t>Yeteneklerin ve niteliklerin tanınması ve belgelendirilmesi</a:t>
            </a:r>
          </a:p>
          <a:p>
            <a:pPr>
              <a:lnSpc>
                <a:spcPct val="150000"/>
              </a:lnSpc>
              <a:spcBef>
                <a:spcPct val="0"/>
              </a:spcBef>
            </a:pPr>
            <a:r>
              <a:rPr lang="tr-TR" altLang="tr-TR" sz="2000" dirty="0" smtClean="0">
                <a:latin typeface="Tahoma" pitchFamily="34" charset="0"/>
                <a:cs typeface="Tahoma" pitchFamily="34" charset="0"/>
              </a:rPr>
              <a:t>Sonuçların Yaygınlaştırılması ve kullanılması</a:t>
            </a:r>
          </a:p>
          <a:p>
            <a:pPr>
              <a:lnSpc>
                <a:spcPct val="150000"/>
              </a:lnSpc>
              <a:spcBef>
                <a:spcPct val="0"/>
              </a:spcBef>
            </a:pPr>
            <a:r>
              <a:rPr lang="tr-TR" altLang="tr-TR" sz="2000" dirty="0" smtClean="0">
                <a:latin typeface="Tahoma" pitchFamily="34" charset="0"/>
                <a:cs typeface="Tahoma" pitchFamily="34" charset="0"/>
              </a:rPr>
              <a:t>Uluslararası boyut</a:t>
            </a:r>
          </a:p>
          <a:p>
            <a:pPr>
              <a:lnSpc>
                <a:spcPct val="150000"/>
              </a:lnSpc>
              <a:spcBef>
                <a:spcPct val="0"/>
              </a:spcBef>
            </a:pPr>
            <a:r>
              <a:rPr lang="tr-TR" altLang="tr-TR" sz="2000" dirty="0" smtClean="0">
                <a:latin typeface="Tahoma" pitchFamily="34" charset="0"/>
                <a:cs typeface="Tahoma" pitchFamily="34" charset="0"/>
              </a:rPr>
              <a:t>Açık erişim </a:t>
            </a:r>
          </a:p>
          <a:p>
            <a:pPr>
              <a:lnSpc>
                <a:spcPct val="150000"/>
              </a:lnSpc>
              <a:spcBef>
                <a:spcPct val="0"/>
              </a:spcBef>
            </a:pPr>
            <a:r>
              <a:rPr lang="tr-TR" altLang="tr-TR" sz="2000" dirty="0" smtClean="0">
                <a:latin typeface="Tahoma" pitchFamily="34" charset="0"/>
                <a:cs typeface="Tahoma" pitchFamily="34" charset="0"/>
              </a:rPr>
              <a:t>Çok dillilik</a:t>
            </a:r>
          </a:p>
          <a:p>
            <a:pPr>
              <a:lnSpc>
                <a:spcPct val="150000"/>
              </a:lnSpc>
              <a:spcBef>
                <a:spcPct val="0"/>
              </a:spcBef>
            </a:pPr>
            <a:r>
              <a:rPr lang="tr-TR" altLang="tr-TR" sz="2000" dirty="0" smtClean="0">
                <a:latin typeface="Tahoma" pitchFamily="34" charset="0"/>
                <a:cs typeface="Tahoma" pitchFamily="34" charset="0"/>
              </a:rPr>
              <a:t>Eşitlik ve sosyal içerme</a:t>
            </a:r>
          </a:p>
          <a:p>
            <a:pPr>
              <a:lnSpc>
                <a:spcPct val="150000"/>
              </a:lnSpc>
              <a:spcBef>
                <a:spcPct val="0"/>
              </a:spcBef>
            </a:pPr>
            <a:r>
              <a:rPr lang="tr-TR" altLang="tr-TR" sz="2000" dirty="0" smtClean="0">
                <a:latin typeface="Tahoma" pitchFamily="34" charset="0"/>
                <a:cs typeface="Tahoma" pitchFamily="34" charset="0"/>
              </a:rPr>
              <a:t>Katılımcıların korunması ve güvenliği</a:t>
            </a:r>
          </a:p>
        </p:txBody>
      </p:sp>
    </p:spTree>
    <p:extLst>
      <p:ext uri="{BB962C8B-B14F-4D97-AF65-F5344CB8AC3E}">
        <p14:creationId xmlns:p14="http://schemas.microsoft.com/office/powerpoint/2010/main" val="2834354330"/>
      </p:ext>
    </p:extLst>
  </p:cSld>
  <p:clrMapOvr>
    <a:masterClrMapping/>
  </p:clrMapOvr>
  <p:transition spd="med">
    <p:randomBa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tr-TR" altLang="tr-TR" sz="3600" smtClean="0">
                <a:solidFill>
                  <a:srgbClr val="FF0000"/>
                </a:solidFill>
                <a:latin typeface="Arial" pitchFamily="34" charset="0"/>
                <a:cs typeface="Arial" pitchFamily="34" charset="0"/>
              </a:rPr>
              <a:t>Erasmus+ Hedef Kitlesi</a:t>
            </a:r>
            <a:endParaRPr lang="en-US" altLang="tr-TR" sz="3600" smtClean="0">
              <a:solidFill>
                <a:srgbClr val="FF0000"/>
              </a:solidFill>
              <a:latin typeface="Arial" pitchFamily="34" charset="0"/>
              <a:cs typeface="Arial" pitchFamily="34" charset="0"/>
            </a:endParaRPr>
          </a:p>
        </p:txBody>
      </p:sp>
      <p:sp>
        <p:nvSpPr>
          <p:cNvPr id="5" name="Content Placeholder 4"/>
          <p:cNvSpPr>
            <a:spLocks noGrp="1"/>
          </p:cNvSpPr>
          <p:nvPr>
            <p:ph idx="1"/>
          </p:nvPr>
        </p:nvSpPr>
        <p:spPr>
          <a:xfrm>
            <a:off x="468313" y="1341438"/>
            <a:ext cx="8229600" cy="4208462"/>
          </a:xfrm>
        </p:spPr>
        <p:txBody>
          <a:bodyPr>
            <a:normAutofit/>
          </a:bodyPr>
          <a:lstStyle/>
          <a:p>
            <a:pPr marL="0" indent="0" eaLnBrk="1" hangingPunct="1">
              <a:buFont typeface="Arial" pitchFamily="34" charset="0"/>
              <a:buNone/>
              <a:defRPr/>
            </a:pPr>
            <a:r>
              <a:rPr lang="tr-TR" altLang="tr-TR" sz="2400" dirty="0" smtClean="0">
                <a:latin typeface="Tahoma" pitchFamily="34" charset="0"/>
                <a:cs typeface="Tahoma" pitchFamily="34" charset="0"/>
              </a:rPr>
              <a:t> </a:t>
            </a:r>
          </a:p>
          <a:p>
            <a:pPr eaLnBrk="1" hangingPunct="1">
              <a:defRPr/>
            </a:pPr>
            <a:r>
              <a:rPr lang="tr-TR" altLang="tr-TR" sz="2000" dirty="0" smtClean="0">
                <a:latin typeface="Tahoma" pitchFamily="34" charset="0"/>
                <a:cs typeface="Tahoma" pitchFamily="34" charset="0"/>
              </a:rPr>
              <a:t>Eğitim, gençlik ve spor alanında faaliyeti olan kurum/kuruluşlar</a:t>
            </a:r>
          </a:p>
          <a:p>
            <a:pPr eaLnBrk="1" hangingPunct="1">
              <a:defRPr/>
            </a:pPr>
            <a:r>
              <a:rPr lang="tr-TR" altLang="tr-TR" sz="2000" dirty="0" smtClean="0">
                <a:latin typeface="Tahoma" pitchFamily="34" charset="0"/>
                <a:cs typeface="Tahoma" pitchFamily="34" charset="0"/>
              </a:rPr>
              <a:t>İşletmeler</a:t>
            </a:r>
          </a:p>
          <a:p>
            <a:pPr eaLnBrk="1" hangingPunct="1">
              <a:defRPr/>
            </a:pPr>
            <a:r>
              <a:rPr lang="tr-TR" altLang="tr-TR" sz="2000" dirty="0" smtClean="0">
                <a:latin typeface="Tahoma" pitchFamily="34" charset="0"/>
                <a:cs typeface="Tahoma" pitchFamily="34" charset="0"/>
              </a:rPr>
              <a:t>Dernekler, vakıflar, sivil toplum kuruluşları</a:t>
            </a:r>
          </a:p>
          <a:p>
            <a:pPr eaLnBrk="1" hangingPunct="1">
              <a:defRPr/>
            </a:pPr>
            <a:r>
              <a:rPr lang="tr-TR" altLang="tr-TR" sz="2000" dirty="0" smtClean="0">
                <a:latin typeface="Tahoma" pitchFamily="34" charset="0"/>
                <a:cs typeface="Tahoma" pitchFamily="34" charset="0"/>
              </a:rPr>
              <a:t>Eğitim çalışanları</a:t>
            </a:r>
          </a:p>
          <a:p>
            <a:pPr eaLnBrk="1" hangingPunct="1">
              <a:defRPr/>
            </a:pPr>
            <a:r>
              <a:rPr lang="tr-TR" altLang="tr-TR" sz="2000" dirty="0" smtClean="0">
                <a:latin typeface="Tahoma" pitchFamily="34" charset="0"/>
                <a:cs typeface="Tahoma" pitchFamily="34" charset="0"/>
              </a:rPr>
              <a:t>Örgün eğitim öğrencileri</a:t>
            </a:r>
          </a:p>
          <a:p>
            <a:pPr eaLnBrk="1" hangingPunct="1">
              <a:defRPr/>
            </a:pPr>
            <a:r>
              <a:rPr lang="tr-TR" altLang="tr-TR" sz="2000" dirty="0" smtClean="0">
                <a:latin typeface="Tahoma" pitchFamily="34" charset="0"/>
                <a:cs typeface="Tahoma" pitchFamily="34" charset="0"/>
              </a:rPr>
              <a:t>Yetişkin eğitimi öğrenicileri</a:t>
            </a:r>
          </a:p>
          <a:p>
            <a:pPr eaLnBrk="1" hangingPunct="1">
              <a:defRPr/>
            </a:pPr>
            <a:r>
              <a:rPr lang="tr-TR" altLang="tr-TR" sz="2000" dirty="0" smtClean="0">
                <a:latin typeface="Tahoma" pitchFamily="34" charset="0"/>
                <a:cs typeface="Tahoma" pitchFamily="34" charset="0"/>
              </a:rPr>
              <a:t>Gençler</a:t>
            </a:r>
          </a:p>
          <a:p>
            <a:pPr eaLnBrk="1" hangingPunct="1">
              <a:defRPr/>
            </a:pPr>
            <a:r>
              <a:rPr lang="tr-TR" altLang="tr-TR" sz="2000" dirty="0" smtClean="0">
                <a:latin typeface="Tahoma" pitchFamily="34" charset="0"/>
                <a:cs typeface="Tahoma" pitchFamily="34" charset="0"/>
              </a:rPr>
              <a:t>Gençlik çalışanları</a:t>
            </a:r>
          </a:p>
        </p:txBody>
      </p:sp>
    </p:spTree>
    <p:extLst>
      <p:ext uri="{BB962C8B-B14F-4D97-AF65-F5344CB8AC3E}">
        <p14:creationId xmlns:p14="http://schemas.microsoft.com/office/powerpoint/2010/main" val="1999698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4"/>
          <p:cNvSpPr txBox="1">
            <a:spLocks/>
          </p:cNvSpPr>
          <p:nvPr/>
        </p:nvSpPr>
        <p:spPr bwMode="auto">
          <a:xfrm>
            <a:off x="487363" y="1341438"/>
            <a:ext cx="8229600" cy="420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Char char="•"/>
              <a:defRPr sz="3200">
                <a:solidFill>
                  <a:schemeClr val="tx1"/>
                </a:solidFill>
                <a:latin typeface="Arial" pitchFamily="34" charset="0"/>
              </a:defRPr>
            </a:lvl1pPr>
            <a:lvl2pPr marL="742950" indent="-285750" defTabSz="457200" eaLnBrk="0" hangingPunct="0">
              <a:spcBef>
                <a:spcPct val="20000"/>
              </a:spcBef>
              <a:buChar char="–"/>
              <a:defRPr sz="2800">
                <a:solidFill>
                  <a:schemeClr val="tx1"/>
                </a:solidFill>
                <a:latin typeface="Arial" pitchFamily="34" charset="0"/>
              </a:defRPr>
            </a:lvl2pPr>
            <a:lvl3pPr marL="800100" indent="-342900" defTabSz="457200" eaLnBrk="0" hangingPunct="0">
              <a:spcBef>
                <a:spcPct val="20000"/>
              </a:spcBef>
              <a:buChar char="•"/>
              <a:defRPr sz="2400">
                <a:solidFill>
                  <a:schemeClr val="tx1"/>
                </a:solidFill>
                <a:latin typeface="Arial" pitchFamily="34" charset="0"/>
              </a:defRPr>
            </a:lvl3pPr>
            <a:lvl4pPr marL="1600200" indent="-228600" defTabSz="457200" eaLnBrk="0" hangingPunct="0">
              <a:spcBef>
                <a:spcPct val="20000"/>
              </a:spcBef>
              <a:buChar char="–"/>
              <a:defRPr sz="2000">
                <a:solidFill>
                  <a:schemeClr val="tx1"/>
                </a:solidFill>
                <a:latin typeface="Arial" pitchFamily="34" charset="0"/>
              </a:defRPr>
            </a:lvl4pPr>
            <a:lvl5pPr marL="2057400" indent="-228600" defTabSz="457200" eaLnBrk="0" hangingPunct="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Aft>
                <a:spcPct val="0"/>
              </a:spcAft>
              <a:buFontTx/>
              <a:buNone/>
            </a:pPr>
            <a:r>
              <a:rPr lang="tr-TR" altLang="tr-TR" sz="2000" smtClean="0">
                <a:solidFill>
                  <a:srgbClr val="000000"/>
                </a:solidFill>
                <a:cs typeface="Arial" pitchFamily="34" charset="0"/>
              </a:rPr>
              <a:t> </a:t>
            </a:r>
          </a:p>
          <a:p>
            <a:pPr eaLnBrk="1" fontAlgn="base" hangingPunct="1">
              <a:lnSpc>
                <a:spcPct val="200000"/>
              </a:lnSpc>
              <a:spcAft>
                <a:spcPct val="0"/>
              </a:spcAft>
            </a:pPr>
            <a:r>
              <a:rPr lang="tr-TR" altLang="tr-TR" sz="2000" smtClean="0">
                <a:solidFill>
                  <a:srgbClr val="000000"/>
                </a:solidFill>
                <a:latin typeface="Tahoma" pitchFamily="34" charset="0"/>
                <a:cs typeface="Tahoma" pitchFamily="34" charset="0"/>
              </a:rPr>
              <a:t>  Toplam bütçe: 14.7 Milyar €</a:t>
            </a:r>
          </a:p>
          <a:p>
            <a:pPr eaLnBrk="1" fontAlgn="base" hangingPunct="1">
              <a:lnSpc>
                <a:spcPct val="200000"/>
              </a:lnSpc>
              <a:spcAft>
                <a:spcPct val="0"/>
              </a:spcAft>
            </a:pPr>
            <a:r>
              <a:rPr lang="tr-TR" altLang="tr-TR" sz="2000" smtClean="0">
                <a:solidFill>
                  <a:srgbClr val="000000"/>
                </a:solidFill>
                <a:latin typeface="Tahoma" pitchFamily="34" charset="0"/>
                <a:cs typeface="Tahoma" pitchFamily="34" charset="0"/>
              </a:rPr>
              <a:t>  4 milyon Avrupalı için yurtdışında </a:t>
            </a:r>
            <a:endParaRPr lang="tr-TR" altLang="tr-TR" sz="2000" smtClean="0">
              <a:solidFill>
                <a:srgbClr val="000000"/>
              </a:solidFill>
              <a:cs typeface="Arial" pitchFamily="34" charset="0"/>
            </a:endParaRPr>
          </a:p>
          <a:p>
            <a:pPr lvl="2" fontAlgn="base">
              <a:lnSpc>
                <a:spcPct val="150000"/>
              </a:lnSpc>
              <a:spcBef>
                <a:spcPct val="0"/>
              </a:spcBef>
              <a:spcAft>
                <a:spcPct val="0"/>
              </a:spcAft>
              <a:buFont typeface="Symbol" pitchFamily="18" charset="2"/>
              <a:buChar char="-"/>
            </a:pPr>
            <a:r>
              <a:rPr lang="tr-TR" altLang="tr-TR" sz="2000" smtClean="0">
                <a:solidFill>
                  <a:srgbClr val="000000"/>
                </a:solidFill>
                <a:latin typeface="Tahoma" pitchFamily="34" charset="0"/>
                <a:cs typeface="Tahoma" pitchFamily="34" charset="0"/>
              </a:rPr>
              <a:t>eğitim alma, </a:t>
            </a:r>
          </a:p>
          <a:p>
            <a:pPr lvl="2" fontAlgn="base">
              <a:lnSpc>
                <a:spcPct val="150000"/>
              </a:lnSpc>
              <a:spcBef>
                <a:spcPct val="0"/>
              </a:spcBef>
              <a:spcAft>
                <a:spcPct val="0"/>
              </a:spcAft>
              <a:buFont typeface="Symbol" pitchFamily="18" charset="2"/>
              <a:buChar char="-"/>
            </a:pPr>
            <a:r>
              <a:rPr lang="tr-TR" altLang="tr-TR" sz="2000" smtClean="0">
                <a:solidFill>
                  <a:srgbClr val="000000"/>
                </a:solidFill>
                <a:latin typeface="Tahoma" pitchFamily="34" charset="0"/>
                <a:cs typeface="Tahoma" pitchFamily="34" charset="0"/>
              </a:rPr>
              <a:t>iş deneyimi kazanma ve </a:t>
            </a:r>
          </a:p>
          <a:p>
            <a:pPr lvl="2" fontAlgn="base">
              <a:lnSpc>
                <a:spcPct val="150000"/>
              </a:lnSpc>
              <a:spcBef>
                <a:spcPct val="0"/>
              </a:spcBef>
              <a:spcAft>
                <a:spcPct val="0"/>
              </a:spcAft>
              <a:buFont typeface="Symbol" pitchFamily="18" charset="2"/>
              <a:buChar char="-"/>
            </a:pPr>
            <a:r>
              <a:rPr lang="tr-TR" altLang="tr-TR" sz="2000" smtClean="0">
                <a:solidFill>
                  <a:srgbClr val="000000"/>
                </a:solidFill>
                <a:latin typeface="Tahoma" pitchFamily="34" charset="0"/>
                <a:cs typeface="Tahoma" pitchFamily="34" charset="0"/>
              </a:rPr>
              <a:t>gönüllü olma fırsatı</a:t>
            </a:r>
            <a:endParaRPr lang="tr-TR" altLang="tr-TR" sz="1800" smtClean="0">
              <a:solidFill>
                <a:srgbClr val="000000"/>
              </a:solidFill>
              <a:latin typeface="Tahoma" pitchFamily="34" charset="0"/>
              <a:cs typeface="Tahoma" pitchFamily="34" charset="0"/>
            </a:endParaRPr>
          </a:p>
        </p:txBody>
      </p:sp>
      <p:sp>
        <p:nvSpPr>
          <p:cNvPr id="72707" name="Title 1"/>
          <p:cNvSpPr>
            <a:spLocks noGrp="1"/>
          </p:cNvSpPr>
          <p:nvPr>
            <p:ph type="title"/>
          </p:nvPr>
        </p:nvSpPr>
        <p:spPr>
          <a:xfrm>
            <a:off x="457200" y="404813"/>
            <a:ext cx="8229600" cy="1143000"/>
          </a:xfrm>
        </p:spPr>
        <p:txBody>
          <a:bodyPr/>
          <a:lstStyle/>
          <a:p>
            <a:r>
              <a:rPr lang="tr-TR" altLang="tr-TR" sz="3600" smtClean="0">
                <a:solidFill>
                  <a:srgbClr val="FF0000"/>
                </a:solidFill>
                <a:latin typeface="Tahoma" pitchFamily="34" charset="0"/>
                <a:cs typeface="Tahoma" pitchFamily="34" charset="0"/>
              </a:rPr>
              <a:t>Erasmus+ Rakamsal Hedefleri</a:t>
            </a:r>
          </a:p>
        </p:txBody>
      </p:sp>
    </p:spTree>
    <p:extLst>
      <p:ext uri="{BB962C8B-B14F-4D97-AF65-F5344CB8AC3E}">
        <p14:creationId xmlns:p14="http://schemas.microsoft.com/office/powerpoint/2010/main" val="2940346894"/>
      </p:ext>
    </p:extLst>
  </p:cSld>
  <p:clrMapOvr>
    <a:masterClrMapping/>
  </p:clrMapOvr>
  <p:transition spd="med">
    <p:randomBa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68313" y="333375"/>
            <a:ext cx="8229600" cy="1143000"/>
          </a:xfrm>
        </p:spPr>
        <p:txBody>
          <a:bodyPr/>
          <a:lstStyle/>
          <a:p>
            <a:pPr algn="l"/>
            <a:r>
              <a:rPr lang="tr-TR" altLang="tr-TR" sz="3600" smtClean="0">
                <a:solidFill>
                  <a:srgbClr val="FF0000"/>
                </a:solidFill>
                <a:latin typeface="Tahoma" pitchFamily="34" charset="0"/>
                <a:cs typeface="Tahoma" pitchFamily="34" charset="0"/>
              </a:rPr>
              <a:t>Hangi Ülkelerde Uygulanacak?</a:t>
            </a:r>
          </a:p>
        </p:txBody>
      </p:sp>
      <p:sp>
        <p:nvSpPr>
          <p:cNvPr id="3" name="Content Placeholder 2"/>
          <p:cNvSpPr>
            <a:spLocks noGrp="1"/>
          </p:cNvSpPr>
          <p:nvPr>
            <p:ph idx="1"/>
          </p:nvPr>
        </p:nvSpPr>
        <p:spPr>
          <a:xfrm>
            <a:off x="468313" y="1628775"/>
            <a:ext cx="8229600" cy="4895850"/>
          </a:xfrm>
        </p:spPr>
        <p:txBody>
          <a:bodyPr/>
          <a:lstStyle/>
          <a:p>
            <a:pPr marL="0" indent="0" defTabSz="457200" eaLnBrk="1" hangingPunct="1">
              <a:buFontTx/>
              <a:buNone/>
              <a:defRPr/>
            </a:pPr>
            <a:r>
              <a:rPr lang="tr-TR" altLang="tr-TR" sz="2000" dirty="0" smtClean="0">
                <a:solidFill>
                  <a:srgbClr val="FF0000"/>
                </a:solidFill>
                <a:latin typeface="Tahoma" pitchFamily="34" charset="0"/>
                <a:cs typeface="Tahoma" pitchFamily="34" charset="0"/>
              </a:rPr>
              <a:t>33 Program Ülkesi:</a:t>
            </a:r>
          </a:p>
          <a:p>
            <a:pPr marL="0" indent="0" defTabSz="457200" eaLnBrk="1" hangingPunct="1">
              <a:buFontTx/>
              <a:buNone/>
              <a:defRPr/>
            </a:pPr>
            <a:endParaRPr lang="tr-TR" altLang="tr-TR" sz="1200" dirty="0" smtClean="0">
              <a:solidFill>
                <a:srgbClr val="000000"/>
              </a:solidFill>
              <a:latin typeface="Tahoma" pitchFamily="34" charset="0"/>
              <a:cs typeface="Tahoma" pitchFamily="34" charset="0"/>
            </a:endParaRPr>
          </a:p>
          <a:p>
            <a:pPr defTabSz="457200" eaLnBrk="1" hangingPunct="1">
              <a:lnSpc>
                <a:spcPct val="150000"/>
              </a:lnSpc>
              <a:defRPr/>
            </a:pPr>
            <a:r>
              <a:rPr lang="tr-TR" altLang="tr-TR" sz="1800" b="1" dirty="0" smtClean="0">
                <a:solidFill>
                  <a:srgbClr val="000000"/>
                </a:solidFill>
                <a:latin typeface="Tahoma" pitchFamily="34" charset="0"/>
                <a:cs typeface="Tahoma" pitchFamily="34" charset="0"/>
              </a:rPr>
              <a:t>28 Avrupa Birliği </a:t>
            </a:r>
            <a:r>
              <a:rPr lang="tr-TR" altLang="tr-TR" sz="1800" dirty="0" smtClean="0">
                <a:solidFill>
                  <a:srgbClr val="000000"/>
                </a:solidFill>
                <a:latin typeface="Tahoma" pitchFamily="34" charset="0"/>
                <a:cs typeface="Tahoma" pitchFamily="34" charset="0"/>
              </a:rPr>
              <a:t>üyesi ülke</a:t>
            </a:r>
          </a:p>
          <a:p>
            <a:pPr defTabSz="457200" eaLnBrk="1" hangingPunct="1">
              <a:lnSpc>
                <a:spcPct val="150000"/>
              </a:lnSpc>
              <a:defRPr/>
            </a:pPr>
            <a:r>
              <a:rPr lang="tr-TR" altLang="tr-TR" sz="1800" dirty="0">
                <a:solidFill>
                  <a:srgbClr val="000000"/>
                </a:solidFill>
                <a:latin typeface="Tahoma" pitchFamily="34" charset="0"/>
                <a:cs typeface="Tahoma" pitchFamily="34" charset="0"/>
              </a:rPr>
              <a:t>3</a:t>
            </a:r>
            <a:r>
              <a:rPr lang="tr-TR" altLang="tr-TR" sz="1800" dirty="0" smtClean="0">
                <a:solidFill>
                  <a:srgbClr val="000000"/>
                </a:solidFill>
                <a:latin typeface="Tahoma" pitchFamily="34" charset="0"/>
                <a:cs typeface="Tahoma" pitchFamily="34" charset="0"/>
              </a:rPr>
              <a:t> EFTA (Avrupa Serbest Ticaret Birliği) üyesi ülke: </a:t>
            </a:r>
            <a:br>
              <a:rPr lang="tr-TR" altLang="tr-TR" sz="1800" dirty="0" smtClean="0">
                <a:solidFill>
                  <a:srgbClr val="000000"/>
                </a:solidFill>
                <a:latin typeface="Tahoma" pitchFamily="34" charset="0"/>
                <a:cs typeface="Tahoma" pitchFamily="34" charset="0"/>
              </a:rPr>
            </a:br>
            <a:r>
              <a:rPr lang="tr-TR" altLang="tr-TR" sz="1800" b="1" dirty="0" smtClean="0">
                <a:solidFill>
                  <a:srgbClr val="000000"/>
                </a:solidFill>
                <a:latin typeface="Tahoma" pitchFamily="34" charset="0"/>
                <a:cs typeface="Tahoma" pitchFamily="34" charset="0"/>
              </a:rPr>
              <a:t>İzlanda, Lihtenştayn ve Norveç</a:t>
            </a:r>
          </a:p>
          <a:p>
            <a:pPr defTabSz="457200" eaLnBrk="1" hangingPunct="1">
              <a:lnSpc>
                <a:spcPct val="150000"/>
              </a:lnSpc>
              <a:defRPr/>
            </a:pPr>
            <a:r>
              <a:rPr lang="tr-TR" altLang="tr-TR" sz="1800" dirty="0" smtClean="0">
                <a:solidFill>
                  <a:srgbClr val="000000"/>
                </a:solidFill>
                <a:latin typeface="Tahoma" pitchFamily="34" charset="0"/>
                <a:cs typeface="Tahoma" pitchFamily="34" charset="0"/>
              </a:rPr>
              <a:t>AB adayı ülkeler arasından: </a:t>
            </a:r>
            <a:br>
              <a:rPr lang="tr-TR" altLang="tr-TR" sz="1800" dirty="0" smtClean="0">
                <a:solidFill>
                  <a:srgbClr val="000000"/>
                </a:solidFill>
                <a:latin typeface="Tahoma" pitchFamily="34" charset="0"/>
                <a:cs typeface="Tahoma" pitchFamily="34" charset="0"/>
              </a:rPr>
            </a:br>
            <a:r>
              <a:rPr lang="tr-TR" altLang="tr-TR" sz="1800" b="1" dirty="0" smtClean="0">
                <a:solidFill>
                  <a:srgbClr val="000000"/>
                </a:solidFill>
                <a:latin typeface="Tahoma" pitchFamily="34" charset="0"/>
                <a:cs typeface="Tahoma" pitchFamily="34" charset="0"/>
              </a:rPr>
              <a:t>Türkiye ve Makedonya</a:t>
            </a:r>
          </a:p>
          <a:p>
            <a:pPr marL="0" indent="0" defTabSz="457200" eaLnBrk="1" hangingPunct="1">
              <a:buFontTx/>
              <a:buNone/>
              <a:defRPr/>
            </a:pPr>
            <a:endParaRPr lang="tr-TR" altLang="tr-TR" sz="2000" dirty="0" smtClean="0">
              <a:solidFill>
                <a:srgbClr val="000000"/>
              </a:solidFill>
              <a:latin typeface="Tahoma" pitchFamily="34" charset="0"/>
              <a:cs typeface="Tahoma" pitchFamily="34" charset="0"/>
            </a:endParaRPr>
          </a:p>
          <a:p>
            <a:pPr marL="0" indent="0" defTabSz="457200" eaLnBrk="1" hangingPunct="1">
              <a:buFontTx/>
              <a:buNone/>
              <a:defRPr/>
            </a:pPr>
            <a:r>
              <a:rPr lang="tr-TR" altLang="tr-TR" sz="1800" dirty="0" smtClean="0">
                <a:solidFill>
                  <a:srgbClr val="FF0000"/>
                </a:solidFill>
                <a:latin typeface="Tahoma" pitchFamily="34" charset="0"/>
                <a:cs typeface="Tahoma" pitchFamily="34" charset="0"/>
              </a:rPr>
              <a:t>Ortak Ülkeler:</a:t>
            </a:r>
          </a:p>
          <a:p>
            <a:pPr marL="0" indent="0" defTabSz="457200" eaLnBrk="1" hangingPunct="1">
              <a:buFontTx/>
              <a:buNone/>
              <a:defRPr/>
            </a:pPr>
            <a:r>
              <a:rPr lang="tr-TR" altLang="tr-TR" sz="1800" dirty="0" smtClean="0">
                <a:latin typeface="Tahoma" pitchFamily="34" charset="0"/>
                <a:cs typeface="Tahoma" pitchFamily="34" charset="0"/>
              </a:rPr>
              <a:t>Program Rehberinde listesi verilen </a:t>
            </a:r>
            <a:r>
              <a:rPr lang="tr-TR" altLang="tr-TR" sz="1800" b="1" dirty="0" smtClean="0">
                <a:latin typeface="Tahoma" pitchFamily="34" charset="0"/>
                <a:cs typeface="Tahoma" pitchFamily="34" charset="0"/>
              </a:rPr>
              <a:t>dünya ülkeleri</a:t>
            </a:r>
            <a:endParaRPr lang="tr-TR" altLang="tr-TR" sz="1800" b="1" dirty="0" smtClean="0">
              <a:solidFill>
                <a:srgbClr val="FF0000"/>
              </a:solidFill>
              <a:latin typeface="Tahoma" pitchFamily="34" charset="0"/>
              <a:cs typeface="Tahoma" pitchFamily="34" charset="0"/>
            </a:endParaRPr>
          </a:p>
        </p:txBody>
      </p:sp>
    </p:spTree>
    <p:extLst>
      <p:ext uri="{BB962C8B-B14F-4D97-AF65-F5344CB8AC3E}">
        <p14:creationId xmlns:p14="http://schemas.microsoft.com/office/powerpoint/2010/main" val="2603493432"/>
      </p:ext>
    </p:extLst>
  </p:cSld>
  <p:clrMapOvr>
    <a:masterClrMapping/>
  </p:clrMapOvr>
  <p:transition spd="med">
    <p:randomBa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tr-TR" altLang="tr-TR" sz="3200" smtClean="0">
                <a:solidFill>
                  <a:srgbClr val="FF0000"/>
                </a:solidFill>
                <a:latin typeface="Tahoma" pitchFamily="34" charset="0"/>
                <a:cs typeface="Tahoma" pitchFamily="34" charset="0"/>
              </a:rPr>
              <a:t>Erasmus+ Eğitim ve Öğretim Öncelikleri</a:t>
            </a:r>
          </a:p>
        </p:txBody>
      </p:sp>
      <p:sp>
        <p:nvSpPr>
          <p:cNvPr id="74755" name="Content Placeholder 2"/>
          <p:cNvSpPr>
            <a:spLocks noGrp="1"/>
          </p:cNvSpPr>
          <p:nvPr>
            <p:ph idx="1"/>
          </p:nvPr>
        </p:nvSpPr>
        <p:spPr>
          <a:xfrm>
            <a:off x="395288" y="1268413"/>
            <a:ext cx="8229600" cy="4752975"/>
          </a:xfrm>
        </p:spPr>
        <p:txBody>
          <a:bodyPr/>
          <a:lstStyle/>
          <a:p>
            <a:pPr>
              <a:lnSpc>
                <a:spcPct val="150000"/>
              </a:lnSpc>
            </a:pPr>
            <a:r>
              <a:rPr lang="tr-TR" altLang="tr-TR" sz="1800" dirty="0" smtClean="0">
                <a:latin typeface="Tahoma" pitchFamily="34" charset="0"/>
                <a:cs typeface="Tahoma" pitchFamily="34" charset="0"/>
              </a:rPr>
              <a:t>Eğitim ve öğretimin tüm alanlarında; </a:t>
            </a:r>
            <a:r>
              <a:rPr lang="tr-TR" altLang="tr-TR" sz="1800" b="1" dirty="0" smtClean="0">
                <a:latin typeface="Tahoma" pitchFamily="34" charset="0"/>
                <a:cs typeface="Tahoma" pitchFamily="34" charset="0"/>
              </a:rPr>
              <a:t>girişimcilik, dijital beceriler, çok dillilik gibi temel ve çapraz becerileri geliştirmek</a:t>
            </a:r>
          </a:p>
          <a:p>
            <a:pPr>
              <a:lnSpc>
                <a:spcPct val="150000"/>
              </a:lnSpc>
            </a:pPr>
            <a:r>
              <a:rPr lang="tr-TR" altLang="tr-TR" sz="1800" dirty="0" smtClean="0">
                <a:latin typeface="Tahoma" pitchFamily="34" charset="0"/>
                <a:cs typeface="Tahoma" pitchFamily="34" charset="0"/>
              </a:rPr>
              <a:t>Eğitim ve öğretim alanlarında öğrenmenin ve </a:t>
            </a:r>
            <a:r>
              <a:rPr lang="tr-TR" altLang="tr-TR" sz="1800" b="1" dirty="0" smtClean="0">
                <a:latin typeface="Tahoma" pitchFamily="34" charset="0"/>
                <a:cs typeface="Tahoma" pitchFamily="34" charset="0"/>
              </a:rPr>
              <a:t>açık eğitim kaynaklarına (OER) erişimin desteklenmesi </a:t>
            </a:r>
            <a:r>
              <a:rPr lang="tr-TR" altLang="tr-TR" sz="1800" dirty="0" smtClean="0">
                <a:latin typeface="Tahoma" pitchFamily="34" charset="0"/>
                <a:cs typeface="Tahoma" pitchFamily="34" charset="0"/>
              </a:rPr>
              <a:t>aracılığıyla öğretme ve öğrenmede Bilgi ve İletişim Teknolojileri (BİT) kavrayışını güçlendirmek</a:t>
            </a:r>
          </a:p>
          <a:p>
            <a:pPr>
              <a:lnSpc>
                <a:spcPct val="150000"/>
              </a:lnSpc>
            </a:pPr>
            <a:r>
              <a:rPr lang="tr-TR" altLang="tr-TR" sz="1800" b="1" dirty="0" smtClean="0">
                <a:latin typeface="Tahoma" pitchFamily="34" charset="0"/>
                <a:cs typeface="Tahoma" pitchFamily="34" charset="0"/>
              </a:rPr>
              <a:t>Beceri ve yeterliliklerin ülkeler arasında kolayca tanınmasını sağlamak </a:t>
            </a:r>
            <a:r>
              <a:rPr lang="tr-TR" altLang="tr-TR" sz="1800" dirty="0" smtClean="0">
                <a:latin typeface="Tahoma" pitchFamily="34" charset="0"/>
                <a:cs typeface="Tahoma" pitchFamily="34" charset="0"/>
              </a:rPr>
              <a:t>için AB seviyesinde ve ulusal seviyedeki şeffaflık ve tanınma araçları arasında daha güçlü bir bütünlüğü desteklemek</a:t>
            </a:r>
          </a:p>
          <a:p>
            <a:pPr>
              <a:lnSpc>
                <a:spcPct val="150000"/>
              </a:lnSpc>
            </a:pPr>
            <a:r>
              <a:rPr lang="tr-TR" altLang="tr-TR" sz="1800" dirty="0" smtClean="0">
                <a:latin typeface="Tahoma" pitchFamily="34" charset="0"/>
                <a:cs typeface="Tahoma" pitchFamily="34" charset="0"/>
              </a:rPr>
              <a:t>Eğitim ve öğretimde </a:t>
            </a:r>
            <a:r>
              <a:rPr lang="tr-TR" altLang="tr-TR" sz="1800" b="1" dirty="0" smtClean="0">
                <a:latin typeface="Tahoma" pitchFamily="34" charset="0"/>
                <a:cs typeface="Tahoma" pitchFamily="34" charset="0"/>
              </a:rPr>
              <a:t>fonlama ve yatırımın yeni ihtiyaçlara göre ayarlanması</a:t>
            </a:r>
            <a:r>
              <a:rPr lang="tr-TR" altLang="tr-TR" sz="1800" dirty="0" smtClean="0">
                <a:latin typeface="Tahoma" pitchFamily="34" charset="0"/>
                <a:cs typeface="Tahoma" pitchFamily="34" charset="0"/>
              </a:rPr>
              <a:t>nı ve beceri gelişimine yönelik fonlama yaklaşımlarının geliştirilmesini desteklemek</a:t>
            </a:r>
          </a:p>
        </p:txBody>
      </p:sp>
    </p:spTree>
    <p:extLst>
      <p:ext uri="{BB962C8B-B14F-4D97-AF65-F5344CB8AC3E}">
        <p14:creationId xmlns:p14="http://schemas.microsoft.com/office/powerpoint/2010/main" val="3325655521"/>
      </p:ext>
    </p:extLst>
  </p:cSld>
  <p:clrMapOvr>
    <a:masterClrMapping/>
  </p:clrMapOvr>
  <p:transition spd="med">
    <p:randomBa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68313" y="476250"/>
            <a:ext cx="8229600" cy="1143000"/>
          </a:xfrm>
        </p:spPr>
        <p:txBody>
          <a:bodyPr/>
          <a:lstStyle/>
          <a:p>
            <a:r>
              <a:rPr lang="tr-TR" altLang="tr-TR" sz="3600" smtClean="0">
                <a:solidFill>
                  <a:srgbClr val="FF0000"/>
                </a:solidFill>
                <a:latin typeface="Tahoma" pitchFamily="34" charset="0"/>
                <a:cs typeface="Tahoma" pitchFamily="34" charset="0"/>
              </a:rPr>
              <a:t>Türkiye Ulusal Ajansı</a:t>
            </a:r>
            <a:endParaRPr lang="tr-TR" altLang="tr-TR" sz="3600" smtClean="0"/>
          </a:p>
        </p:txBody>
      </p:sp>
      <p:sp>
        <p:nvSpPr>
          <p:cNvPr id="57347" name="Content Placeholder 2"/>
          <p:cNvSpPr>
            <a:spLocks noGrp="1"/>
          </p:cNvSpPr>
          <p:nvPr>
            <p:ph idx="1"/>
          </p:nvPr>
        </p:nvSpPr>
        <p:spPr/>
        <p:txBody>
          <a:bodyPr/>
          <a:lstStyle/>
          <a:p>
            <a:endParaRPr lang="tr-TR" altLang="tr-TR" sz="2400" dirty="0" smtClean="0">
              <a:latin typeface="Tahoma" pitchFamily="34" charset="0"/>
              <a:cs typeface="Tahoma" pitchFamily="34" charset="0"/>
            </a:endParaRPr>
          </a:p>
          <a:p>
            <a:r>
              <a:rPr lang="tr-TR" altLang="tr-TR" sz="2400" dirty="0" smtClean="0">
                <a:latin typeface="Tahoma" pitchFamily="34" charset="0"/>
                <a:cs typeface="Tahoma" pitchFamily="34" charset="0"/>
              </a:rPr>
              <a:t>Türkiye Ulusal Ajansı, Avrupa Birliği’nin eğitim ve gençlik alanındaki programlarının Türkiye’de yürütülmesinden sorumlu kuruluş olarak 2003 yılında kurulmuştur. </a:t>
            </a:r>
          </a:p>
          <a:p>
            <a:endParaRPr lang="tr-TR" altLang="tr-TR" sz="2400" dirty="0" smtClean="0">
              <a:latin typeface="Tahoma" pitchFamily="34" charset="0"/>
              <a:cs typeface="Tahoma" pitchFamily="34" charset="0"/>
            </a:endParaRPr>
          </a:p>
          <a:p>
            <a:r>
              <a:rPr lang="tr-TR" altLang="tr-TR" sz="2400" dirty="0" smtClean="0">
                <a:latin typeface="Tahoma" pitchFamily="34" charset="0"/>
                <a:cs typeface="Tahoma" pitchFamily="34" charset="0"/>
              </a:rPr>
              <a:t>2011 yılında Avrupa Birliği Bakanlığı’nın ilgili kuruluşu olarak çalışmalarına devam etmektedir.</a:t>
            </a:r>
          </a:p>
          <a:p>
            <a:endParaRPr lang="tr-TR" altLang="tr-TR" sz="2400" dirty="0" smtClean="0">
              <a:latin typeface="Tahoma" pitchFamily="34" charset="0"/>
              <a:cs typeface="Tahoma" pitchFamily="34" charset="0"/>
            </a:endParaRPr>
          </a:p>
          <a:p>
            <a:r>
              <a:rPr lang="tr-TR" altLang="tr-TR" sz="2400" dirty="0" smtClean="0">
                <a:latin typeface="Tahoma" pitchFamily="34" charset="0"/>
                <a:cs typeface="Tahoma" pitchFamily="34" charset="0"/>
              </a:rPr>
              <a:t>Programlar, her yaştan ve her kesimden yararlanıcıya açıktır.</a:t>
            </a:r>
          </a:p>
          <a:p>
            <a:endParaRPr lang="tr-TR" altLang="tr-TR" sz="2400" dirty="0" smtClean="0">
              <a:latin typeface="Tahoma" pitchFamily="34" charset="0"/>
              <a:cs typeface="Tahoma" pitchFamily="34" charset="0"/>
            </a:endParaRPr>
          </a:p>
          <a:p>
            <a:endParaRPr lang="tr-TR" altLang="tr-TR" sz="2400" dirty="0" smtClean="0">
              <a:latin typeface="Tahoma" pitchFamily="34" charset="0"/>
              <a:cs typeface="Tahoma" pitchFamily="34" charset="0"/>
            </a:endParaRPr>
          </a:p>
        </p:txBody>
      </p:sp>
    </p:spTree>
    <p:extLst>
      <p:ext uri="{BB962C8B-B14F-4D97-AF65-F5344CB8AC3E}">
        <p14:creationId xmlns:p14="http://schemas.microsoft.com/office/powerpoint/2010/main" val="2963104759"/>
      </p:ext>
    </p:extLst>
  </p:cSld>
  <p:clrMapOvr>
    <a:masterClrMapping/>
  </p:clrMapOvr>
  <p:transition spd="med">
    <p:randomBa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5778" name="Text Placeholder 4"/>
          <p:cNvSpPr txBox="1">
            <a:spLocks/>
          </p:cNvSpPr>
          <p:nvPr/>
        </p:nvSpPr>
        <p:spPr bwMode="auto">
          <a:xfrm>
            <a:off x="722313" y="3429000"/>
            <a:ext cx="77724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defTabSz="914400" fontAlgn="base">
              <a:spcAft>
                <a:spcPct val="0"/>
              </a:spcAft>
              <a:buFontTx/>
              <a:buNone/>
            </a:pPr>
            <a:r>
              <a:rPr lang="tr-TR" altLang="tr-TR" sz="3600" dirty="0" smtClean="0">
                <a:solidFill>
                  <a:srgbClr val="FF0000"/>
                </a:solidFill>
                <a:latin typeface="Tahoma" pitchFamily="34" charset="0"/>
                <a:cs typeface="Tahoma" pitchFamily="34" charset="0"/>
              </a:rPr>
              <a:t>ERASMUS+</a:t>
            </a:r>
          </a:p>
          <a:p>
            <a:pPr defTabSz="914400" fontAlgn="base">
              <a:spcAft>
                <a:spcPct val="0"/>
              </a:spcAft>
              <a:buFontTx/>
              <a:buNone/>
            </a:pPr>
            <a:r>
              <a:rPr lang="tr-TR" altLang="tr-TR" sz="3600" dirty="0">
                <a:solidFill>
                  <a:srgbClr val="000000"/>
                </a:solidFill>
                <a:latin typeface="Tahoma" pitchFamily="34" charset="0"/>
                <a:cs typeface="Tahoma" pitchFamily="34" charset="0"/>
              </a:rPr>
              <a:t>Okul Eğitimi </a:t>
            </a:r>
            <a:r>
              <a:rPr lang="tr-TR" altLang="tr-TR" sz="3600" dirty="0" smtClean="0">
                <a:solidFill>
                  <a:srgbClr val="000000"/>
                </a:solidFill>
                <a:latin typeface="Tahoma" pitchFamily="34" charset="0"/>
                <a:cs typeface="Tahoma" pitchFamily="34" charset="0"/>
              </a:rPr>
              <a:t>(Comenius)</a:t>
            </a:r>
          </a:p>
        </p:txBody>
      </p:sp>
    </p:spTree>
    <p:extLst>
      <p:ext uri="{BB962C8B-B14F-4D97-AF65-F5344CB8AC3E}">
        <p14:creationId xmlns:p14="http://schemas.microsoft.com/office/powerpoint/2010/main" val="3546572498"/>
      </p:ext>
    </p:extLst>
  </p:cSld>
  <p:clrMapOvr>
    <a:masterClrMapping/>
  </p:clrMapOvr>
  <p:transition spd="med">
    <p:randomBa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tr-TR" sz="3600" dirty="0">
                <a:solidFill>
                  <a:srgbClr val="FF0000"/>
                </a:solidFill>
                <a:latin typeface="Tahoma" pitchFamily="34" charset="0"/>
                <a:cs typeface="Tahoma" pitchFamily="34" charset="0"/>
              </a:rPr>
              <a:t>Okul Eğitimi</a:t>
            </a:r>
          </a:p>
        </p:txBody>
      </p:sp>
      <p:sp>
        <p:nvSpPr>
          <p:cNvPr id="3" name="Content Placeholder 2"/>
          <p:cNvSpPr>
            <a:spLocks noGrp="1"/>
          </p:cNvSpPr>
          <p:nvPr>
            <p:ph idx="1"/>
          </p:nvPr>
        </p:nvSpPr>
        <p:spPr/>
        <p:txBody>
          <a:bodyPr/>
          <a:lstStyle/>
          <a:p>
            <a:pPr marL="0" indent="0">
              <a:buNone/>
            </a:pPr>
            <a:endParaRPr lang="tr-TR" sz="24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24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tr-TR" sz="2400" dirty="0" smtClean="0">
                <a:latin typeface="Tahoma" panose="020B0604030504040204" pitchFamily="34" charset="0"/>
                <a:ea typeface="Tahoma" panose="020B0604030504040204" pitchFamily="34" charset="0"/>
                <a:cs typeface="Tahoma" panose="020B0604030504040204" pitchFamily="34" charset="0"/>
              </a:rPr>
              <a:t>Erasmus+ kapsamında okul eğitimi alanındaki projeler için hedef kitle okul idarecileri, öğretmenler ve okul öncesi, ilköğretim ve ortaöğretim öğrencileridir.</a:t>
            </a:r>
          </a:p>
          <a:p>
            <a:pPr marL="0" indent="0">
              <a:buNone/>
            </a:pPr>
            <a:endParaRPr lang="tr-TR" sz="2400" dirty="0"/>
          </a:p>
        </p:txBody>
      </p:sp>
    </p:spTree>
    <p:extLst>
      <p:ext uri="{BB962C8B-B14F-4D97-AF65-F5344CB8AC3E}">
        <p14:creationId xmlns:p14="http://schemas.microsoft.com/office/powerpoint/2010/main" val="1971009983"/>
      </p:ext>
    </p:extLst>
  </p:cSld>
  <p:clrMapOvr>
    <a:masterClrMapping/>
  </p:clrMapOvr>
  <p:transition spd="med">
    <p:randomBa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68313" y="1412875"/>
            <a:ext cx="8229600" cy="4525963"/>
          </a:xfrm>
        </p:spPr>
        <p:txBody>
          <a:bodyPr/>
          <a:lstStyle/>
          <a:p>
            <a:pPr>
              <a:lnSpc>
                <a:spcPct val="200000"/>
              </a:lnSpc>
              <a:defRPr/>
            </a:pPr>
            <a:r>
              <a:rPr lang="tr-TR" altLang="tr-TR" sz="2000" dirty="0" smtClean="0">
                <a:latin typeface="Tahoma" pitchFamily="34" charset="0"/>
                <a:cs typeface="Tahoma" pitchFamily="34" charset="0"/>
              </a:rPr>
              <a:t>Okul personeli için </a:t>
            </a:r>
            <a:r>
              <a:rPr lang="tr-TR" altLang="tr-TR" sz="2000" b="1" dirty="0" smtClean="0">
                <a:latin typeface="Tahoma" pitchFamily="34" charset="0"/>
                <a:cs typeface="Tahoma" pitchFamily="34" charset="0"/>
              </a:rPr>
              <a:t>öğrenme hareketliliği</a:t>
            </a:r>
          </a:p>
          <a:p>
            <a:pPr>
              <a:lnSpc>
                <a:spcPct val="200000"/>
              </a:lnSpc>
              <a:defRPr/>
            </a:pPr>
            <a:r>
              <a:rPr lang="tr-TR" altLang="tr-TR" sz="2000" dirty="0" smtClean="0">
                <a:latin typeface="Tahoma" pitchFamily="34" charset="0"/>
                <a:cs typeface="Tahoma" pitchFamily="34" charset="0"/>
              </a:rPr>
              <a:t>Okullar, yerel/bölgesel kuruluşlar ve diğer sektörler arasında işbirliği için </a:t>
            </a:r>
            <a:r>
              <a:rPr lang="tr-TR" altLang="tr-TR" sz="2000" b="1" dirty="0" smtClean="0">
                <a:latin typeface="Tahoma" pitchFamily="34" charset="0"/>
                <a:cs typeface="Tahoma" pitchFamily="34" charset="0"/>
              </a:rPr>
              <a:t>stratejik ortaklıklar</a:t>
            </a:r>
          </a:p>
          <a:p>
            <a:pPr>
              <a:lnSpc>
                <a:spcPct val="200000"/>
              </a:lnSpc>
              <a:defRPr/>
            </a:pPr>
            <a:r>
              <a:rPr lang="tr-TR" altLang="tr-TR" sz="2000" b="1" dirty="0" smtClean="0">
                <a:latin typeface="Tahoma" pitchFamily="34" charset="0"/>
                <a:cs typeface="Tahoma" pitchFamily="34" charset="0"/>
              </a:rPr>
              <a:t>eTwinning: </a:t>
            </a:r>
            <a:r>
              <a:rPr lang="tr-TR" altLang="tr-TR" sz="2000" dirty="0">
                <a:latin typeface="Tahoma" pitchFamily="34" charset="0"/>
                <a:cs typeface="Tahoma" pitchFamily="34" charset="0"/>
              </a:rPr>
              <a:t>Avrupa ülkelerindeki katılımcı okullardan birinde çalışan personele (öğretmenler, müdürler, kütüphaneciler v.b.) yönelik </a:t>
            </a:r>
            <a:r>
              <a:rPr lang="tr-TR" altLang="tr-TR" sz="2000" dirty="0" smtClean="0">
                <a:latin typeface="Tahoma" pitchFamily="34" charset="0"/>
                <a:cs typeface="Tahoma" pitchFamily="34" charset="0"/>
              </a:rPr>
              <a:t> </a:t>
            </a:r>
            <a:r>
              <a:rPr lang="tr-TR" altLang="tr-TR" sz="2000" dirty="0">
                <a:latin typeface="Tahoma" pitchFamily="34" charset="0"/>
                <a:cs typeface="Tahoma" pitchFamily="34" charset="0"/>
              </a:rPr>
              <a:t>iletişim kurmak, işbirliği yapmak, projeler </a:t>
            </a:r>
            <a:r>
              <a:rPr lang="tr-TR" altLang="tr-TR" sz="2000" dirty="0" smtClean="0">
                <a:latin typeface="Tahoma" pitchFamily="34" charset="0"/>
                <a:cs typeface="Tahoma" pitchFamily="34" charset="0"/>
              </a:rPr>
              <a:t>geliştirmek ve paylaşmak için kurulmuş online platform</a:t>
            </a:r>
          </a:p>
        </p:txBody>
      </p:sp>
      <p:sp>
        <p:nvSpPr>
          <p:cNvPr id="77827" name="Title 1"/>
          <p:cNvSpPr>
            <a:spLocks noGrp="1"/>
          </p:cNvSpPr>
          <p:nvPr>
            <p:ph type="title"/>
          </p:nvPr>
        </p:nvSpPr>
        <p:spPr>
          <a:xfrm>
            <a:off x="468313" y="620713"/>
            <a:ext cx="8229600" cy="1143000"/>
          </a:xfrm>
        </p:spPr>
        <p:txBody>
          <a:bodyPr/>
          <a:lstStyle/>
          <a:p>
            <a:r>
              <a:rPr lang="tr-TR" altLang="tr-TR" sz="3600" dirty="0" smtClean="0">
                <a:solidFill>
                  <a:srgbClr val="FF0000"/>
                </a:solidFill>
                <a:latin typeface="Tahoma" pitchFamily="34" charset="0"/>
                <a:cs typeface="Tahoma" pitchFamily="34" charset="0"/>
              </a:rPr>
              <a:t>Okul Eğitimi: Faaliyetler</a:t>
            </a:r>
          </a:p>
        </p:txBody>
      </p:sp>
    </p:spTree>
    <p:extLst>
      <p:ext uri="{BB962C8B-B14F-4D97-AF65-F5344CB8AC3E}">
        <p14:creationId xmlns:p14="http://schemas.microsoft.com/office/powerpoint/2010/main" val="3020128621"/>
      </p:ext>
    </p:extLst>
  </p:cSld>
  <p:clrMapOvr>
    <a:masterClrMapping/>
  </p:clrMapOvr>
  <p:transition spd="med">
    <p:randomBa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68313" y="1295400"/>
            <a:ext cx="8229600" cy="3744913"/>
          </a:xfrm>
        </p:spPr>
        <p:txBody>
          <a:bodyPr/>
          <a:lstStyle/>
          <a:p>
            <a:pPr marL="0" indent="0">
              <a:lnSpc>
                <a:spcPct val="150000"/>
              </a:lnSpc>
              <a:spcBef>
                <a:spcPts val="0"/>
              </a:spcBef>
              <a:buFontTx/>
              <a:buNone/>
              <a:defRPr/>
            </a:pPr>
            <a:r>
              <a:rPr lang="tr-TR" altLang="tr-TR" sz="1800" dirty="0" smtClean="0">
                <a:latin typeface="Tahoma" pitchFamily="34" charset="0"/>
                <a:cs typeface="Tahoma" pitchFamily="34" charset="0"/>
              </a:rPr>
              <a:t>Faaliyetler, </a:t>
            </a:r>
            <a:r>
              <a:rPr lang="tr-TR" altLang="tr-TR" sz="1800" b="1" dirty="0" smtClean="0">
                <a:latin typeface="Tahoma" pitchFamily="34" charset="0"/>
                <a:cs typeface="Tahoma" pitchFamily="34" charset="0"/>
              </a:rPr>
              <a:t>Avrupa 2020 Stratejisi/Eğitim ve Öğretim (ET) 2020 Çerçevesi</a:t>
            </a:r>
            <a:r>
              <a:rPr lang="tr-TR" altLang="tr-TR" sz="1800" dirty="0" smtClean="0">
                <a:latin typeface="Tahoma" pitchFamily="34" charset="0"/>
                <a:cs typeface="Tahoma" pitchFamily="34" charset="0"/>
              </a:rPr>
              <a:t> kapsamındaki önceliklere dayanacaktır. </a:t>
            </a:r>
            <a:r>
              <a:rPr lang="tr-TR" altLang="tr-TR" sz="1800" b="1" dirty="0" smtClean="0">
                <a:latin typeface="Tahoma" pitchFamily="34" charset="0"/>
                <a:cs typeface="Tahoma" pitchFamily="34" charset="0"/>
              </a:rPr>
              <a:t>Özellikle:</a:t>
            </a:r>
          </a:p>
          <a:p>
            <a:pPr marL="0" indent="0">
              <a:lnSpc>
                <a:spcPct val="150000"/>
              </a:lnSpc>
              <a:spcBef>
                <a:spcPts val="0"/>
              </a:spcBef>
              <a:buFontTx/>
              <a:buNone/>
              <a:defRPr/>
            </a:pPr>
            <a:endParaRPr lang="tr-TR" altLang="tr-TR" sz="1800" b="1" dirty="0" smtClean="0">
              <a:latin typeface="Tahoma" pitchFamily="34" charset="0"/>
              <a:cs typeface="Tahoma" pitchFamily="34" charset="0"/>
            </a:endParaRPr>
          </a:p>
          <a:p>
            <a:pPr>
              <a:lnSpc>
                <a:spcPct val="200000"/>
              </a:lnSpc>
              <a:spcBef>
                <a:spcPts val="0"/>
              </a:spcBef>
              <a:buFont typeface="Arial" panose="020B0604020202020204" pitchFamily="34" charset="0"/>
              <a:buChar char="•"/>
              <a:defRPr/>
            </a:pPr>
            <a:r>
              <a:rPr lang="tr-TR" altLang="tr-TR" sz="2000" dirty="0" smtClean="0">
                <a:latin typeface="Tahoma" pitchFamily="34" charset="0"/>
                <a:cs typeface="Tahoma" pitchFamily="34" charset="0"/>
              </a:rPr>
              <a:t>Erken okul terkinin azaltılması</a:t>
            </a:r>
          </a:p>
          <a:p>
            <a:pPr>
              <a:lnSpc>
                <a:spcPct val="200000"/>
              </a:lnSpc>
              <a:spcBef>
                <a:spcPts val="0"/>
              </a:spcBef>
              <a:buFont typeface="Arial" panose="020B0604020202020204" pitchFamily="34" charset="0"/>
              <a:buChar char="•"/>
              <a:defRPr/>
            </a:pPr>
            <a:r>
              <a:rPr lang="tr-TR" altLang="tr-TR" sz="2000" dirty="0" smtClean="0">
                <a:latin typeface="Tahoma" pitchFamily="34" charset="0"/>
                <a:cs typeface="Tahoma" pitchFamily="34" charset="0"/>
              </a:rPr>
              <a:t>Temel becerilerin geliştirilmesi</a:t>
            </a:r>
          </a:p>
          <a:p>
            <a:pPr>
              <a:lnSpc>
                <a:spcPct val="200000"/>
              </a:lnSpc>
              <a:spcBef>
                <a:spcPts val="0"/>
              </a:spcBef>
              <a:buFont typeface="Arial" panose="020B0604020202020204" pitchFamily="34" charset="0"/>
              <a:buChar char="•"/>
              <a:defRPr/>
            </a:pPr>
            <a:r>
              <a:rPr lang="tr-TR" altLang="tr-TR" sz="2000" dirty="0" smtClean="0">
                <a:latin typeface="Tahoma" pitchFamily="34" charset="0"/>
                <a:cs typeface="Tahoma" pitchFamily="34" charset="0"/>
              </a:rPr>
              <a:t>Erken çocukluk eğitimi ve bakımı alanında kalitenin artırılması</a:t>
            </a:r>
          </a:p>
          <a:p>
            <a:pPr>
              <a:lnSpc>
                <a:spcPct val="200000"/>
              </a:lnSpc>
              <a:spcBef>
                <a:spcPts val="0"/>
              </a:spcBef>
              <a:buFont typeface="Arial" panose="020B0604020202020204" pitchFamily="34" charset="0"/>
              <a:buChar char="•"/>
              <a:defRPr/>
            </a:pPr>
            <a:r>
              <a:rPr lang="tr-TR" altLang="tr-TR" sz="2000" dirty="0" smtClean="0">
                <a:latin typeface="Tahoma" pitchFamily="34" charset="0"/>
                <a:cs typeface="Tahoma" pitchFamily="34" charset="0"/>
              </a:rPr>
              <a:t>Öğretmenlerin mesleki yeterliliklerinin güçlendirilmesi</a:t>
            </a:r>
          </a:p>
        </p:txBody>
      </p:sp>
      <p:sp>
        <p:nvSpPr>
          <p:cNvPr id="76803" name="Title 1"/>
          <p:cNvSpPr>
            <a:spLocks noGrp="1"/>
          </p:cNvSpPr>
          <p:nvPr>
            <p:ph type="title"/>
          </p:nvPr>
        </p:nvSpPr>
        <p:spPr>
          <a:xfrm>
            <a:off x="468313" y="152400"/>
            <a:ext cx="8229600" cy="1143000"/>
          </a:xfrm>
        </p:spPr>
        <p:txBody>
          <a:bodyPr/>
          <a:lstStyle/>
          <a:p>
            <a:pPr algn="l"/>
            <a:r>
              <a:rPr lang="tr-TR" altLang="tr-TR" sz="3600" dirty="0" smtClean="0">
                <a:solidFill>
                  <a:srgbClr val="FF0000"/>
                </a:solidFill>
                <a:latin typeface="Tahoma" pitchFamily="34" charset="0"/>
                <a:cs typeface="Tahoma" pitchFamily="34" charset="0"/>
              </a:rPr>
              <a:t>Okul Eğitimi: Öncelikler</a:t>
            </a:r>
          </a:p>
        </p:txBody>
      </p:sp>
    </p:spTree>
    <p:extLst>
      <p:ext uri="{BB962C8B-B14F-4D97-AF65-F5344CB8AC3E}">
        <p14:creationId xmlns:p14="http://schemas.microsoft.com/office/powerpoint/2010/main" val="1072764169"/>
      </p:ext>
    </p:extLst>
  </p:cSld>
  <p:clrMapOvr>
    <a:masterClrMapping/>
  </p:clrMapOvr>
  <p:transition spd="med">
    <p:randomBa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8850" name="Text Placeholder 4"/>
          <p:cNvSpPr>
            <a:spLocks noGrp="1"/>
          </p:cNvSpPr>
          <p:nvPr>
            <p:ph type="body" idx="1"/>
          </p:nvPr>
        </p:nvSpPr>
        <p:spPr/>
        <p:txBody>
          <a:bodyPr/>
          <a:lstStyle/>
          <a:p>
            <a:r>
              <a:rPr lang="tr-TR" altLang="tr-TR" sz="2800" smtClean="0">
                <a:solidFill>
                  <a:srgbClr val="FF0000"/>
                </a:solidFill>
                <a:latin typeface="Tahoma" pitchFamily="34" charset="0"/>
                <a:cs typeface="Tahoma" pitchFamily="34" charset="0"/>
              </a:rPr>
              <a:t>ANA EYLEM 1: ÖĞRENME HAREKETLİLİĞİ</a:t>
            </a:r>
          </a:p>
          <a:p>
            <a:r>
              <a:rPr lang="tr-TR" altLang="tr-TR" sz="2800" smtClean="0">
                <a:latin typeface="Tahoma" pitchFamily="34" charset="0"/>
                <a:cs typeface="Tahoma" pitchFamily="34" charset="0"/>
              </a:rPr>
              <a:t>Okul Eğitimi Personelinin Öğrenme Hareketliliği</a:t>
            </a:r>
          </a:p>
        </p:txBody>
      </p:sp>
    </p:spTree>
    <p:extLst>
      <p:ext uri="{BB962C8B-B14F-4D97-AF65-F5344CB8AC3E}">
        <p14:creationId xmlns:p14="http://schemas.microsoft.com/office/powerpoint/2010/main" val="3651226654"/>
      </p:ext>
    </p:extLst>
  </p:cSld>
  <p:clrMapOvr>
    <a:masterClrMapping/>
  </p:clrMapOvr>
  <p:transition spd="med">
    <p:randomBa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468313" y="1484313"/>
            <a:ext cx="8229600" cy="4752975"/>
          </a:xfrm>
        </p:spPr>
        <p:txBody>
          <a:bodyPr/>
          <a:lstStyle/>
          <a:p>
            <a:pPr marL="0" indent="0">
              <a:buFontTx/>
              <a:buNone/>
              <a:defRPr/>
            </a:pPr>
            <a:endParaRPr lang="tr-TR" altLang="tr-TR" sz="1800" dirty="0" smtClean="0">
              <a:latin typeface="Tahoma" pitchFamily="34" charset="0"/>
              <a:cs typeface="Tahoma" pitchFamily="34" charset="0"/>
            </a:endParaRPr>
          </a:p>
          <a:p>
            <a:pPr marL="0" indent="0">
              <a:buFontTx/>
              <a:buNone/>
              <a:defRPr/>
            </a:pPr>
            <a:r>
              <a:rPr lang="tr-TR" altLang="tr-TR" sz="1800" b="1" dirty="0" smtClean="0">
                <a:latin typeface="Tahoma" pitchFamily="34" charset="0"/>
                <a:cs typeface="Tahoma" pitchFamily="34" charset="0"/>
              </a:rPr>
              <a:t>Amaç:</a:t>
            </a:r>
          </a:p>
          <a:p>
            <a:pPr>
              <a:buFont typeface="Arial" panose="020B0604020202020204" pitchFamily="34" charset="0"/>
              <a:buChar char="•"/>
              <a:defRPr/>
            </a:pPr>
            <a:r>
              <a:rPr lang="tr-TR" altLang="tr-TR" sz="1800" dirty="0" smtClean="0">
                <a:latin typeface="Tahoma" pitchFamily="34" charset="0"/>
                <a:cs typeface="Tahoma" pitchFamily="34" charset="0"/>
              </a:rPr>
              <a:t>Okul personelinin mesleki yeterliliklerini geliştirmek</a:t>
            </a:r>
            <a:endParaRPr lang="tr-TR" altLang="tr-TR" sz="1800" b="1" dirty="0" smtClean="0">
              <a:latin typeface="Tahoma" pitchFamily="34" charset="0"/>
              <a:cs typeface="Tahoma" pitchFamily="34" charset="0"/>
            </a:endParaRPr>
          </a:p>
          <a:p>
            <a:pPr>
              <a:buFont typeface="Arial" panose="020B0604020202020204" pitchFamily="34" charset="0"/>
              <a:buChar char="•"/>
              <a:defRPr/>
            </a:pPr>
            <a:r>
              <a:rPr lang="tr-TR" altLang="tr-TR" sz="1800" dirty="0" smtClean="0">
                <a:latin typeface="Tahoma" pitchFamily="34" charset="0"/>
                <a:cs typeface="Tahoma" pitchFamily="34" charset="0"/>
              </a:rPr>
              <a:t>Yurtdışında mesleki gelişim fırsatları sunmak</a:t>
            </a:r>
          </a:p>
          <a:p>
            <a:pPr marL="0" indent="0">
              <a:spcBef>
                <a:spcPts val="0"/>
              </a:spcBef>
              <a:buFontTx/>
              <a:buNone/>
              <a:defRPr/>
            </a:pPr>
            <a:endParaRPr lang="tr-TR" altLang="tr-TR" sz="1800" b="1" dirty="0" smtClean="0">
              <a:latin typeface="Tahoma" pitchFamily="34" charset="0"/>
              <a:cs typeface="Tahoma" pitchFamily="34" charset="0"/>
            </a:endParaRPr>
          </a:p>
          <a:p>
            <a:pPr marL="0" indent="0">
              <a:spcBef>
                <a:spcPts val="0"/>
              </a:spcBef>
              <a:buFontTx/>
              <a:buNone/>
              <a:defRPr/>
            </a:pPr>
            <a:r>
              <a:rPr lang="tr-TR" altLang="tr-TR" sz="1800" b="1" dirty="0" smtClean="0">
                <a:latin typeface="Tahoma" pitchFamily="34" charset="0"/>
                <a:cs typeface="Tahoma" pitchFamily="34" charset="0"/>
              </a:rPr>
              <a:t>Faaliyetler:</a:t>
            </a:r>
          </a:p>
          <a:p>
            <a:pPr marL="0" indent="0">
              <a:spcBef>
                <a:spcPts val="0"/>
              </a:spcBef>
              <a:buFontTx/>
              <a:buNone/>
              <a:defRPr/>
            </a:pPr>
            <a:endParaRPr lang="tr-TR" altLang="tr-TR" sz="1800" b="1" dirty="0" smtClean="0">
              <a:latin typeface="Tahoma" pitchFamily="34" charset="0"/>
              <a:cs typeface="Tahoma" pitchFamily="34" charset="0"/>
            </a:endParaRPr>
          </a:p>
          <a:p>
            <a:pPr>
              <a:lnSpc>
                <a:spcPct val="150000"/>
              </a:lnSpc>
              <a:spcBef>
                <a:spcPts val="0"/>
              </a:spcBef>
              <a:buFont typeface="Arial" panose="020B0604020202020204" pitchFamily="34" charset="0"/>
              <a:buChar char="•"/>
              <a:defRPr/>
            </a:pPr>
            <a:r>
              <a:rPr lang="tr-TR" altLang="tr-TR" sz="1800" b="1" u="sng" dirty="0" smtClean="0">
                <a:latin typeface="Tahoma" pitchFamily="34" charset="0"/>
                <a:cs typeface="Tahoma" pitchFamily="34" charset="0"/>
              </a:rPr>
              <a:t>Öğretme </a:t>
            </a:r>
            <a:r>
              <a:rPr lang="tr-TR" altLang="tr-TR" sz="1800" b="1" u="sng" dirty="0">
                <a:latin typeface="Tahoma" pitchFamily="34" charset="0"/>
                <a:cs typeface="Tahoma" pitchFamily="34" charset="0"/>
              </a:rPr>
              <a:t>Görevlendirmesi</a:t>
            </a:r>
            <a:r>
              <a:rPr lang="tr-TR" altLang="tr-TR" sz="1800" u="sng" dirty="0">
                <a:latin typeface="Tahoma" pitchFamily="34" charset="0"/>
                <a:cs typeface="Tahoma" pitchFamily="34" charset="0"/>
              </a:rPr>
              <a:t>:</a:t>
            </a:r>
            <a:r>
              <a:rPr lang="tr-TR" altLang="tr-TR" sz="1800" dirty="0">
                <a:latin typeface="Tahoma" pitchFamily="34" charset="0"/>
                <a:cs typeface="Tahoma" pitchFamily="34" charset="0"/>
              </a:rPr>
              <a:t> Okul eğitim personelinin proje ortağı okulda öğretmenlik </a:t>
            </a:r>
            <a:r>
              <a:rPr lang="tr-TR" altLang="tr-TR" sz="1800" dirty="0" smtClean="0">
                <a:latin typeface="Tahoma" pitchFamily="34" charset="0"/>
                <a:cs typeface="Tahoma" pitchFamily="34" charset="0"/>
              </a:rPr>
              <a:t>yapması</a:t>
            </a:r>
            <a:endParaRPr lang="tr-TR" altLang="tr-TR" sz="1800" b="1" dirty="0" smtClean="0">
              <a:latin typeface="Tahoma" pitchFamily="34" charset="0"/>
              <a:cs typeface="Tahoma" pitchFamily="34" charset="0"/>
            </a:endParaRPr>
          </a:p>
          <a:p>
            <a:pPr>
              <a:lnSpc>
                <a:spcPct val="150000"/>
              </a:lnSpc>
              <a:spcBef>
                <a:spcPts val="0"/>
              </a:spcBef>
              <a:buFont typeface="Arial" panose="020B0604020202020204" pitchFamily="34" charset="0"/>
              <a:buChar char="•"/>
              <a:defRPr/>
            </a:pPr>
            <a:r>
              <a:rPr lang="tr-TR" altLang="tr-TR" sz="1800" b="1" u="sng" dirty="0" smtClean="0">
                <a:latin typeface="Tahoma" pitchFamily="34" charset="0"/>
                <a:cs typeface="Tahoma" pitchFamily="34" charset="0"/>
              </a:rPr>
              <a:t>Personel Eğitimi</a:t>
            </a:r>
          </a:p>
          <a:p>
            <a:pPr marL="557100" indent="0">
              <a:lnSpc>
                <a:spcPct val="150000"/>
              </a:lnSpc>
              <a:spcBef>
                <a:spcPts val="0"/>
              </a:spcBef>
              <a:buFontTx/>
              <a:buNone/>
              <a:defRPr/>
            </a:pPr>
            <a:r>
              <a:rPr lang="tr-TR" altLang="tr-TR" sz="1800" dirty="0" smtClean="0">
                <a:latin typeface="Tahoma" pitchFamily="34" charset="0"/>
                <a:cs typeface="Tahoma" pitchFamily="34" charset="0"/>
              </a:rPr>
              <a:t>a) Yurtdışında kurs ve eğitim faaliyetlerine katılım</a:t>
            </a:r>
          </a:p>
          <a:p>
            <a:pPr marL="557100" indent="0">
              <a:lnSpc>
                <a:spcPct val="150000"/>
              </a:lnSpc>
              <a:spcBef>
                <a:spcPts val="0"/>
              </a:spcBef>
              <a:buFontTx/>
              <a:buNone/>
              <a:defRPr/>
            </a:pPr>
            <a:r>
              <a:rPr lang="tr-TR" altLang="tr-TR" sz="1800" dirty="0" smtClean="0">
                <a:latin typeface="Tahoma" pitchFamily="34" charset="0"/>
                <a:cs typeface="Tahoma" pitchFamily="34" charset="0"/>
              </a:rPr>
              <a:t>b) Yurtdışında proje ortağı okul ya da okul eğitimi alanında faaliyet gösteren bir kuruluşta işbaşı izleme /gözlem faaliyeti</a:t>
            </a:r>
          </a:p>
        </p:txBody>
      </p:sp>
      <p:sp>
        <p:nvSpPr>
          <p:cNvPr id="79875" name="Title 1"/>
          <p:cNvSpPr>
            <a:spLocks noGrp="1"/>
          </p:cNvSpPr>
          <p:nvPr>
            <p:ph type="title"/>
          </p:nvPr>
        </p:nvSpPr>
        <p:spPr>
          <a:xfrm>
            <a:off x="468313" y="533400"/>
            <a:ext cx="8496300" cy="1143000"/>
          </a:xfrm>
        </p:spPr>
        <p:txBody>
          <a:bodyPr/>
          <a:lstStyle/>
          <a:p>
            <a:r>
              <a:rPr lang="tr-TR" altLang="tr-TR" sz="2600" dirty="0" smtClean="0">
                <a:solidFill>
                  <a:srgbClr val="FF0000"/>
                </a:solidFill>
                <a:latin typeface="Tahoma" pitchFamily="34" charset="0"/>
                <a:cs typeface="Tahoma" pitchFamily="34" charset="0"/>
              </a:rPr>
              <a:t>Okul Eğitimi </a:t>
            </a:r>
            <a:br>
              <a:rPr lang="tr-TR" altLang="tr-TR" sz="2600" dirty="0" smtClean="0">
                <a:solidFill>
                  <a:srgbClr val="FF0000"/>
                </a:solidFill>
                <a:latin typeface="Tahoma" pitchFamily="34" charset="0"/>
                <a:cs typeface="Tahoma" pitchFamily="34" charset="0"/>
              </a:rPr>
            </a:br>
            <a:r>
              <a:rPr lang="tr-TR" altLang="tr-TR" sz="2600" dirty="0" smtClean="0">
                <a:solidFill>
                  <a:srgbClr val="FF0000"/>
                </a:solidFill>
                <a:latin typeface="Tahoma" pitchFamily="34" charset="0"/>
                <a:cs typeface="Tahoma" pitchFamily="34" charset="0"/>
              </a:rPr>
              <a:t>Ana Eylem 1: Hareketlilik Projesi</a:t>
            </a:r>
          </a:p>
        </p:txBody>
      </p:sp>
    </p:spTree>
    <p:extLst>
      <p:ext uri="{BB962C8B-B14F-4D97-AF65-F5344CB8AC3E}">
        <p14:creationId xmlns:p14="http://schemas.microsoft.com/office/powerpoint/2010/main" val="4074860831"/>
      </p:ext>
    </p:extLst>
  </p:cSld>
  <p:clrMapOvr>
    <a:masterClrMapping/>
  </p:clrMapOvr>
  <p:transition spd="med">
    <p:randomBa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ent Placeholder 2"/>
          <p:cNvSpPr>
            <a:spLocks noGrp="1"/>
          </p:cNvSpPr>
          <p:nvPr>
            <p:ph idx="1"/>
          </p:nvPr>
        </p:nvSpPr>
        <p:spPr>
          <a:xfrm>
            <a:off x="457200" y="1600200"/>
            <a:ext cx="8229600" cy="4133850"/>
          </a:xfrm>
        </p:spPr>
        <p:txBody>
          <a:bodyPr/>
          <a:lstStyle/>
          <a:p>
            <a:pPr marL="0" indent="0">
              <a:lnSpc>
                <a:spcPct val="150000"/>
              </a:lnSpc>
              <a:spcBef>
                <a:spcPts val="0"/>
              </a:spcBef>
              <a:buFontTx/>
              <a:buNone/>
              <a:defRPr/>
            </a:pPr>
            <a:r>
              <a:rPr lang="tr-TR" altLang="tr-TR" sz="2400" dirty="0" smtClean="0">
                <a:solidFill>
                  <a:srgbClr val="FF0000"/>
                </a:solidFill>
                <a:latin typeface="Tahoma" pitchFamily="34" charset="0"/>
                <a:cs typeface="Tahoma" pitchFamily="34" charset="0"/>
              </a:rPr>
              <a:t>Avrupa Gelişim Planı</a:t>
            </a:r>
          </a:p>
          <a:p>
            <a:pPr>
              <a:lnSpc>
                <a:spcPct val="150000"/>
              </a:lnSpc>
              <a:spcBef>
                <a:spcPts val="0"/>
              </a:spcBef>
              <a:defRPr/>
            </a:pPr>
            <a:r>
              <a:rPr lang="tr-TR" altLang="tr-TR" sz="2000" dirty="0" smtClean="0">
                <a:latin typeface="Tahoma" pitchFamily="34" charset="0"/>
                <a:cs typeface="Tahoma" pitchFamily="34" charset="0"/>
              </a:rPr>
              <a:t>Okulun kalite geliştirme ve uluslararasılaşma açısından </a:t>
            </a:r>
            <a:r>
              <a:rPr lang="tr-TR" altLang="tr-TR" sz="2000" dirty="0" smtClean="0">
                <a:solidFill>
                  <a:srgbClr val="FF0000"/>
                </a:solidFill>
                <a:latin typeface="Tahoma" pitchFamily="34" charset="0"/>
                <a:cs typeface="Tahoma" pitchFamily="34" charset="0"/>
              </a:rPr>
              <a:t>ihtiyaçları</a:t>
            </a:r>
          </a:p>
          <a:p>
            <a:pPr>
              <a:lnSpc>
                <a:spcPct val="150000"/>
              </a:lnSpc>
              <a:spcBef>
                <a:spcPts val="0"/>
              </a:spcBef>
              <a:defRPr/>
            </a:pPr>
            <a:r>
              <a:rPr lang="tr-TR" altLang="tr-TR" sz="2000" dirty="0" smtClean="0">
                <a:latin typeface="Tahoma" pitchFamily="34" charset="0"/>
                <a:cs typeface="Tahoma" pitchFamily="34" charset="0"/>
              </a:rPr>
              <a:t>Okul öğrencileri, öğretmen ve diğer personel ile okulun bütününde </a:t>
            </a:r>
            <a:r>
              <a:rPr lang="tr-TR" altLang="tr-TR" sz="2000" dirty="0" smtClean="0">
                <a:solidFill>
                  <a:srgbClr val="FF0000"/>
                </a:solidFill>
                <a:latin typeface="Tahoma" pitchFamily="34" charset="0"/>
                <a:cs typeface="Tahoma" pitchFamily="34" charset="0"/>
              </a:rPr>
              <a:t>beklenen etki</a:t>
            </a:r>
            <a:r>
              <a:rPr lang="tr-TR" altLang="tr-TR" sz="2000" dirty="0" smtClean="0">
                <a:latin typeface="Tahoma" pitchFamily="34" charset="0"/>
                <a:cs typeface="Tahoma" pitchFamily="34" charset="0"/>
              </a:rPr>
              <a:t>; </a:t>
            </a:r>
          </a:p>
          <a:p>
            <a:pPr>
              <a:lnSpc>
                <a:spcPct val="150000"/>
              </a:lnSpc>
              <a:spcBef>
                <a:spcPts val="0"/>
              </a:spcBef>
              <a:defRPr/>
            </a:pPr>
            <a:r>
              <a:rPr lang="tr-TR" altLang="tr-TR" sz="2000" dirty="0" smtClean="0">
                <a:latin typeface="Tahoma" pitchFamily="34" charset="0"/>
                <a:cs typeface="Tahoma" pitchFamily="34" charset="0"/>
              </a:rPr>
              <a:t>Personelin kazanacağı yeterliliklerin ve deneyimlerin okul tarafından </a:t>
            </a:r>
            <a:r>
              <a:rPr lang="tr-TR" altLang="tr-TR" sz="2000" dirty="0" smtClean="0">
                <a:solidFill>
                  <a:srgbClr val="FF0000"/>
                </a:solidFill>
                <a:latin typeface="Tahoma" pitchFamily="34" charset="0"/>
                <a:cs typeface="Tahoma" pitchFamily="34" charset="0"/>
              </a:rPr>
              <a:t>müfredata</a:t>
            </a:r>
            <a:r>
              <a:rPr lang="tr-TR" altLang="tr-TR" sz="2000" dirty="0" smtClean="0">
                <a:latin typeface="Tahoma" pitchFamily="34" charset="0"/>
                <a:cs typeface="Tahoma" pitchFamily="34" charset="0"/>
              </a:rPr>
              <a:t> ve/veya okul gelişim planına </a:t>
            </a:r>
            <a:r>
              <a:rPr lang="tr-TR" altLang="tr-TR" sz="2000" dirty="0" smtClean="0">
                <a:solidFill>
                  <a:srgbClr val="FF0000"/>
                </a:solidFill>
                <a:latin typeface="Tahoma" pitchFamily="34" charset="0"/>
                <a:cs typeface="Tahoma" pitchFamily="34" charset="0"/>
              </a:rPr>
              <a:t>nasıl entegre edileceği</a:t>
            </a:r>
            <a:r>
              <a:rPr lang="tr-TR" altLang="tr-TR" sz="2000" dirty="0" smtClean="0">
                <a:latin typeface="Tahoma" pitchFamily="34" charset="0"/>
                <a:cs typeface="Tahoma" pitchFamily="34" charset="0"/>
              </a:rPr>
              <a:t>, </a:t>
            </a:r>
          </a:p>
          <a:p>
            <a:pPr>
              <a:lnSpc>
                <a:spcPct val="150000"/>
              </a:lnSpc>
              <a:spcBef>
                <a:spcPts val="0"/>
              </a:spcBef>
              <a:defRPr/>
            </a:pPr>
            <a:r>
              <a:rPr lang="tr-TR" altLang="tr-TR" sz="2000" dirty="0" smtClean="0">
                <a:latin typeface="Tahoma" pitchFamily="34" charset="0"/>
                <a:cs typeface="Tahoma" pitchFamily="34" charset="0"/>
              </a:rPr>
              <a:t>İlgili olması halinde, planlanan hareketlilik faaliyetleri ile bağlantılı olarak </a:t>
            </a:r>
            <a:r>
              <a:rPr lang="tr-TR" altLang="tr-TR" sz="2000" dirty="0" smtClean="0">
                <a:solidFill>
                  <a:srgbClr val="FF0000"/>
                </a:solidFill>
                <a:latin typeface="Tahoma" pitchFamily="34" charset="0"/>
                <a:cs typeface="Tahoma" pitchFamily="34" charset="0"/>
              </a:rPr>
              <a:t>eTwinning’in nasıl kullanılacağı</a:t>
            </a:r>
          </a:p>
        </p:txBody>
      </p:sp>
      <p:sp>
        <p:nvSpPr>
          <p:cNvPr id="91139" name="Title 1"/>
          <p:cNvSpPr>
            <a:spLocks noGrp="1"/>
          </p:cNvSpPr>
          <p:nvPr>
            <p:ph type="title"/>
          </p:nvPr>
        </p:nvSpPr>
        <p:spPr/>
        <p:txBody>
          <a:bodyPr/>
          <a:lstStyle/>
          <a:p>
            <a:r>
              <a:rPr lang="tr-TR" altLang="tr-TR" sz="2600" smtClean="0">
                <a:solidFill>
                  <a:srgbClr val="FF0000"/>
                </a:solidFill>
                <a:latin typeface="Tahoma" pitchFamily="34" charset="0"/>
                <a:cs typeface="Tahoma" pitchFamily="34" charset="0"/>
              </a:rPr>
              <a:t>Okul Eğitimi</a:t>
            </a:r>
            <a:br>
              <a:rPr lang="tr-TR" altLang="tr-TR" sz="2600" smtClean="0">
                <a:solidFill>
                  <a:srgbClr val="FF0000"/>
                </a:solidFill>
                <a:latin typeface="Tahoma" pitchFamily="34" charset="0"/>
                <a:cs typeface="Tahoma" pitchFamily="34" charset="0"/>
              </a:rPr>
            </a:br>
            <a:r>
              <a:rPr lang="tr-TR" altLang="tr-TR" sz="2600" smtClean="0">
                <a:solidFill>
                  <a:srgbClr val="FF0000"/>
                </a:solidFill>
                <a:latin typeface="Tahoma" pitchFamily="34" charset="0"/>
                <a:cs typeface="Tahoma" pitchFamily="34" charset="0"/>
              </a:rPr>
              <a:t>Ana Eylem 1: Hareketlilik Projesi</a:t>
            </a:r>
          </a:p>
        </p:txBody>
      </p:sp>
    </p:spTree>
    <p:extLst>
      <p:ext uri="{BB962C8B-B14F-4D97-AF65-F5344CB8AC3E}">
        <p14:creationId xmlns:p14="http://schemas.microsoft.com/office/powerpoint/2010/main" val="3005463593"/>
      </p:ext>
    </p:extLst>
  </p:cSld>
  <p:clrMapOvr>
    <a:masterClrMapping/>
  </p:clrMapOvr>
  <p:transition spd="med">
    <p:randomBa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defTabSz="457200" eaLnBrk="1" fontAlgn="auto" hangingPunct="1">
              <a:spcAft>
                <a:spcPts val="0"/>
              </a:spcAft>
              <a:buFontTx/>
              <a:buNone/>
              <a:defRPr/>
            </a:pPr>
            <a:endParaRPr lang="tr-TR" altLang="tr-TR" sz="1800" b="1" kern="1200" dirty="0" smtClean="0">
              <a:solidFill>
                <a:prstClr val="black"/>
              </a:solidFill>
              <a:ea typeface="Tahoma" panose="020B0604030504040204" pitchFamily="34" charset="0"/>
              <a:cs typeface="Arial" panose="020B0604020202020204" pitchFamily="34" charset="0"/>
            </a:endParaRPr>
          </a:p>
          <a:p>
            <a:pPr marL="0" indent="0" defTabSz="457200" eaLnBrk="1" fontAlgn="auto" hangingPunct="1">
              <a:spcAft>
                <a:spcPts val="0"/>
              </a:spcAft>
              <a:buFontTx/>
              <a:buNone/>
              <a:defRPr/>
            </a:pPr>
            <a:r>
              <a:rPr lang="tr-TR" altLang="tr-TR" sz="2000" b="1" kern="1200" dirty="0" smtClean="0">
                <a:solidFill>
                  <a:prstClr val="black"/>
                </a:solidFill>
                <a:latin typeface="Tahoma" pitchFamily="34" charset="0"/>
                <a:ea typeface="Tahoma" pitchFamily="34" charset="0"/>
                <a:cs typeface="Tahoma" pitchFamily="34" charset="0"/>
              </a:rPr>
              <a:t>Değerlendirme Ölçütleri</a:t>
            </a:r>
          </a:p>
          <a:p>
            <a:pPr marL="0" indent="0" defTabSz="457200" eaLnBrk="1" fontAlgn="auto" hangingPunct="1">
              <a:spcAft>
                <a:spcPts val="0"/>
              </a:spcAft>
              <a:buFontTx/>
              <a:buNone/>
              <a:defRPr/>
            </a:pPr>
            <a:endParaRPr lang="tr-TR" sz="2000" b="1" kern="1200" dirty="0" smtClean="0">
              <a:solidFill>
                <a:prstClr val="black"/>
              </a:solidFill>
              <a:latin typeface="Tahoma" pitchFamily="34" charset="0"/>
              <a:ea typeface="Tahoma" pitchFamily="34" charset="0"/>
              <a:cs typeface="Tahoma" pitchFamily="34" charset="0"/>
            </a:endParaRPr>
          </a:p>
          <a:p>
            <a:pPr defTabSz="457200" eaLnBrk="1" fontAlgn="auto" hangingPunct="1">
              <a:spcAft>
                <a:spcPts val="0"/>
              </a:spcAft>
              <a:buFont typeface="Arial"/>
              <a:buChar char="•"/>
              <a:defRPr/>
            </a:pPr>
            <a:r>
              <a:rPr lang="tr-TR" sz="2000" kern="1200" dirty="0" smtClean="0">
                <a:solidFill>
                  <a:prstClr val="black"/>
                </a:solidFill>
                <a:latin typeface="Tahoma" pitchFamily="34" charset="0"/>
                <a:ea typeface="Tahoma" pitchFamily="34" charset="0"/>
                <a:cs typeface="Tahoma" pitchFamily="34" charset="0"/>
              </a:rPr>
              <a:t>Projenin uygunluğu (30 puan)</a:t>
            </a:r>
          </a:p>
          <a:p>
            <a:pPr defTabSz="457200" eaLnBrk="1" fontAlgn="auto" hangingPunct="1">
              <a:spcAft>
                <a:spcPts val="0"/>
              </a:spcAft>
              <a:buFont typeface="Arial"/>
              <a:buChar char="•"/>
              <a:defRPr/>
            </a:pPr>
            <a:endParaRPr lang="tr-TR" sz="2000" kern="1200" dirty="0" smtClean="0">
              <a:solidFill>
                <a:prstClr val="black"/>
              </a:solidFill>
              <a:latin typeface="Tahoma" pitchFamily="34" charset="0"/>
              <a:ea typeface="Tahoma" pitchFamily="34" charset="0"/>
              <a:cs typeface="Tahoma" pitchFamily="34" charset="0"/>
            </a:endParaRPr>
          </a:p>
          <a:p>
            <a:pPr defTabSz="457200" eaLnBrk="1" fontAlgn="auto" hangingPunct="1">
              <a:spcAft>
                <a:spcPts val="0"/>
              </a:spcAft>
              <a:buFont typeface="Arial"/>
              <a:buChar char="•"/>
              <a:defRPr/>
            </a:pPr>
            <a:r>
              <a:rPr lang="tr-TR" sz="2000" kern="1200" dirty="0" smtClean="0">
                <a:solidFill>
                  <a:prstClr val="black"/>
                </a:solidFill>
                <a:latin typeface="Tahoma" pitchFamily="34" charset="0"/>
                <a:ea typeface="Tahoma" pitchFamily="34" charset="0"/>
                <a:cs typeface="Tahoma" pitchFamily="34" charset="0"/>
              </a:rPr>
              <a:t>Proje tasarımının ve uygulamasının kalitesi (40 puan)</a:t>
            </a:r>
          </a:p>
          <a:p>
            <a:pPr defTabSz="457200" eaLnBrk="1" fontAlgn="auto" hangingPunct="1">
              <a:spcAft>
                <a:spcPts val="0"/>
              </a:spcAft>
              <a:buFont typeface="Arial"/>
              <a:buChar char="•"/>
              <a:defRPr/>
            </a:pPr>
            <a:endParaRPr lang="tr-TR" sz="2000" kern="1200" dirty="0" smtClean="0">
              <a:solidFill>
                <a:prstClr val="black"/>
              </a:solidFill>
              <a:latin typeface="Tahoma" pitchFamily="34" charset="0"/>
              <a:ea typeface="Tahoma" pitchFamily="34" charset="0"/>
              <a:cs typeface="Tahoma" pitchFamily="34" charset="0"/>
            </a:endParaRPr>
          </a:p>
          <a:p>
            <a:pPr defTabSz="457200" eaLnBrk="1" fontAlgn="auto" hangingPunct="1">
              <a:spcAft>
                <a:spcPts val="0"/>
              </a:spcAft>
              <a:buFont typeface="Arial"/>
              <a:buChar char="•"/>
              <a:defRPr/>
            </a:pPr>
            <a:r>
              <a:rPr lang="tr-TR" sz="2000" kern="1200" dirty="0" smtClean="0">
                <a:solidFill>
                  <a:prstClr val="black"/>
                </a:solidFill>
                <a:latin typeface="Tahoma" pitchFamily="34" charset="0"/>
                <a:ea typeface="Tahoma" pitchFamily="34" charset="0"/>
                <a:cs typeface="Tahoma" pitchFamily="34" charset="0"/>
              </a:rPr>
              <a:t>Etki ve yaygınlaştırma (30 puan)</a:t>
            </a:r>
          </a:p>
          <a:p>
            <a:pPr defTabSz="457200" eaLnBrk="1" fontAlgn="auto" hangingPunct="1">
              <a:spcAft>
                <a:spcPts val="0"/>
              </a:spcAft>
              <a:buFont typeface="Arial"/>
              <a:buChar char="•"/>
              <a:defRPr/>
            </a:pPr>
            <a:endParaRPr lang="tr-TR" sz="2000" kern="1200" dirty="0">
              <a:solidFill>
                <a:prstClr val="black"/>
              </a:solidFill>
              <a:latin typeface="Tahoma" pitchFamily="34" charset="0"/>
              <a:ea typeface="Tahoma" pitchFamily="34" charset="0"/>
              <a:cs typeface="Tahoma" pitchFamily="34" charset="0"/>
            </a:endParaRPr>
          </a:p>
          <a:p>
            <a:pPr marL="0" indent="0" defTabSz="457200" eaLnBrk="1" fontAlgn="auto" hangingPunct="1">
              <a:spcAft>
                <a:spcPts val="0"/>
              </a:spcAft>
              <a:buFontTx/>
              <a:buNone/>
              <a:defRPr/>
            </a:pPr>
            <a:r>
              <a:rPr lang="tr-TR" sz="2000" kern="1200" dirty="0">
                <a:solidFill>
                  <a:prstClr val="black"/>
                </a:solidFill>
                <a:latin typeface="Tahoma" pitchFamily="34" charset="0"/>
                <a:ea typeface="Tahoma" pitchFamily="34" charset="0"/>
                <a:cs typeface="Tahoma" pitchFamily="34" charset="0"/>
              </a:rPr>
              <a:t>Bir başvurunun hibe tahsisi açısından dikkate alınabilmesi için </a:t>
            </a:r>
            <a:r>
              <a:rPr lang="tr-TR" sz="2000" b="1" kern="1200" dirty="0" smtClean="0">
                <a:solidFill>
                  <a:prstClr val="black"/>
                </a:solidFill>
                <a:latin typeface="Tahoma" pitchFamily="34" charset="0"/>
                <a:ea typeface="Tahoma" pitchFamily="34" charset="0"/>
                <a:cs typeface="Tahoma" pitchFamily="34" charset="0"/>
              </a:rPr>
              <a:t>en az 60 puan </a:t>
            </a:r>
            <a:r>
              <a:rPr lang="tr-TR" sz="2000" kern="1200" dirty="0" smtClean="0">
                <a:solidFill>
                  <a:prstClr val="black"/>
                </a:solidFill>
                <a:latin typeface="Tahoma" pitchFamily="34" charset="0"/>
                <a:ea typeface="Tahoma" pitchFamily="34" charset="0"/>
                <a:cs typeface="Tahoma" pitchFamily="34" charset="0"/>
              </a:rPr>
              <a:t>ve aynı zamanda yukarıdaki ölçütlerden </a:t>
            </a:r>
            <a:r>
              <a:rPr lang="tr-TR" sz="2000" b="1" kern="1200" dirty="0" smtClean="0">
                <a:solidFill>
                  <a:prstClr val="black"/>
                </a:solidFill>
                <a:latin typeface="Tahoma" pitchFamily="34" charset="0"/>
                <a:ea typeface="Tahoma" pitchFamily="34" charset="0"/>
                <a:cs typeface="Tahoma" pitchFamily="34" charset="0"/>
              </a:rPr>
              <a:t>her birinin en az %50’si </a:t>
            </a:r>
            <a:r>
              <a:rPr lang="tr-TR" sz="2000" kern="1200" dirty="0" smtClean="0">
                <a:solidFill>
                  <a:prstClr val="black"/>
                </a:solidFill>
                <a:latin typeface="Tahoma" pitchFamily="34" charset="0"/>
                <a:ea typeface="Tahoma" pitchFamily="34" charset="0"/>
                <a:cs typeface="Tahoma" pitchFamily="34" charset="0"/>
              </a:rPr>
              <a:t>kadar puan almalıdır.</a:t>
            </a:r>
            <a:endParaRPr lang="tr-TR" sz="2000" dirty="0">
              <a:latin typeface="Tahoma" pitchFamily="34" charset="0"/>
              <a:ea typeface="Tahoma" pitchFamily="34" charset="0"/>
              <a:cs typeface="Tahoma" pitchFamily="34" charset="0"/>
            </a:endParaRPr>
          </a:p>
        </p:txBody>
      </p:sp>
      <p:sp>
        <p:nvSpPr>
          <p:cNvPr id="4" name="Title 1"/>
          <p:cNvSpPr txBox="1">
            <a:spLocks/>
          </p:cNvSpPr>
          <p:nvPr/>
        </p:nvSpPr>
        <p:spPr bwMode="auto">
          <a:xfrm>
            <a:off x="539750" y="620713"/>
            <a:ext cx="8229600" cy="1143000"/>
          </a:xfrm>
          <a:prstGeom prst="rect">
            <a:avLst/>
          </a:prstGeom>
          <a:noFill/>
          <a:ln w="9525">
            <a:noFill/>
            <a:miter lim="800000"/>
            <a:headEnd/>
            <a:tailEnd/>
          </a:ln>
        </p:spPr>
        <p:txBody>
          <a:bodyPr anchor="ctr"/>
          <a:lstStyle/>
          <a:p>
            <a:pPr defTabSz="914400" eaLnBrk="0" fontAlgn="base" hangingPunct="0">
              <a:spcBef>
                <a:spcPct val="0"/>
              </a:spcBef>
              <a:spcAft>
                <a:spcPct val="0"/>
              </a:spcAft>
              <a:defRPr/>
            </a:pPr>
            <a:r>
              <a:rPr lang="tr-TR" altLang="tr-TR" sz="2600" kern="0" dirty="0">
                <a:solidFill>
                  <a:srgbClr val="FF0000"/>
                </a:solidFill>
                <a:latin typeface="Tahoma" pitchFamily="34" charset="0"/>
                <a:cs typeface="Tahoma" pitchFamily="34" charset="0"/>
              </a:rPr>
              <a:t>Okul Eğitimi</a:t>
            </a:r>
          </a:p>
          <a:p>
            <a:pPr defTabSz="914400" eaLnBrk="0" fontAlgn="base" hangingPunct="0">
              <a:spcBef>
                <a:spcPct val="0"/>
              </a:spcBef>
              <a:spcAft>
                <a:spcPct val="0"/>
              </a:spcAft>
              <a:defRPr/>
            </a:pPr>
            <a:r>
              <a:rPr lang="tr-TR" altLang="tr-TR" sz="2600" kern="0" dirty="0">
                <a:solidFill>
                  <a:srgbClr val="FF0000"/>
                </a:solidFill>
                <a:latin typeface="Tahoma" pitchFamily="34" charset="0"/>
                <a:cs typeface="Tahoma" pitchFamily="34" charset="0"/>
              </a:rPr>
              <a:t>Ana Eylem 1: Hareketlilik Projesi</a:t>
            </a:r>
          </a:p>
        </p:txBody>
      </p:sp>
    </p:spTree>
    <p:extLst>
      <p:ext uri="{BB962C8B-B14F-4D97-AF65-F5344CB8AC3E}">
        <p14:creationId xmlns:p14="http://schemas.microsoft.com/office/powerpoint/2010/main" val="583191348"/>
      </p:ext>
    </p:extLst>
  </p:cSld>
  <p:clrMapOvr>
    <a:masterClrMapping/>
  </p:clrMapOvr>
  <p:transition spd="med">
    <p:randomBa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tr-TR" altLang="tr-TR" sz="3200" smtClean="0">
                <a:solidFill>
                  <a:srgbClr val="FF0000"/>
                </a:solidFill>
              </a:rPr>
              <a:t>Değerlendirme Ölçütleri</a:t>
            </a:r>
          </a:p>
        </p:txBody>
      </p:sp>
      <p:graphicFrame>
        <p:nvGraphicFramePr>
          <p:cNvPr id="4" name="Table 3"/>
          <p:cNvGraphicFramePr>
            <a:graphicFrameLocks noGrp="1"/>
          </p:cNvGraphicFramePr>
          <p:nvPr/>
        </p:nvGraphicFramePr>
        <p:xfrm>
          <a:off x="1042988" y="1628775"/>
          <a:ext cx="6851650" cy="3992880"/>
        </p:xfrm>
        <a:graphic>
          <a:graphicData uri="http://schemas.openxmlformats.org/drawingml/2006/table">
            <a:tbl>
              <a:tblPr/>
              <a:tblGrid>
                <a:gridCol w="2379662"/>
                <a:gridCol w="4471988"/>
              </a:tblGrid>
              <a:tr h="3992563">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ahoma" pitchFamily="34" charset="0"/>
                          <a:cs typeface="Tahoma" pitchFamily="34" charset="0"/>
                        </a:rPr>
                        <a:t>Projenin uygunluğu</a:t>
                      </a:r>
                    </a:p>
                    <a:p>
                      <a:pPr marL="0" marR="0" lvl="0" indent="0" algn="l" defTabSz="914400" rtl="0" eaLnBrk="1" fontAlgn="base" latinLnBrk="0" hangingPunct="1">
                        <a:lnSpc>
                          <a:spcPts val="1200"/>
                        </a:lnSpc>
                        <a:spcBef>
                          <a:spcPct val="0"/>
                        </a:spcBef>
                        <a:spcAft>
                          <a:spcPct val="0"/>
                        </a:spcAft>
                        <a:buClrTx/>
                        <a:buSzTx/>
                        <a:buFontTx/>
                        <a:buNone/>
                        <a:tabLst/>
                      </a:pPr>
                      <a:endParaRPr kumimoji="0" lang="tr-TR" altLang="tr-TR" sz="1400" b="0" i="0" u="none" strike="noStrike" cap="none" normalizeH="0" baseline="0" smtClean="0">
                        <a:ln>
                          <a:noFill/>
                        </a:ln>
                        <a:solidFill>
                          <a:schemeClr val="tx1"/>
                        </a:solidFill>
                        <a:effectLst/>
                        <a:latin typeface="Tahoma" pitchFamily="34" charset="0"/>
                        <a:cs typeface="Tahoma" pitchFamily="34" charset="0"/>
                      </a:endParaRPr>
                    </a:p>
                    <a:p>
                      <a:pPr marL="0" marR="0" lvl="0" indent="0" algn="l" defTabSz="914400" rtl="0" eaLnBrk="1" fontAlgn="base" latinLnBrk="0" hangingPunct="1">
                        <a:lnSpc>
                          <a:spcPts val="12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ahoma" pitchFamily="34" charset="0"/>
                          <a:cs typeface="Tahoma" pitchFamily="34" charset="0"/>
                        </a:rPr>
                        <a:t>(azami 30 puan)</a:t>
                      </a:r>
                      <a:endParaRPr kumimoji="0" lang="tr-TR" altLang="tr-TR" sz="1400" b="0" i="0" u="none" strike="noStrike" cap="none" normalizeH="0" baseline="0" smtClean="0">
                        <a:ln>
                          <a:noFill/>
                        </a:ln>
                        <a:solidFill>
                          <a:schemeClr val="tx1"/>
                        </a:solidFill>
                        <a:effectLst/>
                        <a:latin typeface="Tahoma" pitchFamily="34" charset="0"/>
                        <a:cs typeface="Tahoma" pitchFamily="34" charset="0"/>
                      </a:endParaRPr>
                    </a:p>
                    <a:p>
                      <a:pPr marL="0" marR="0" lvl="0" indent="0" algn="l" defTabSz="914400" rtl="0" eaLnBrk="1" fontAlgn="base" latinLnBrk="0" hangingPunct="1">
                        <a:lnSpc>
                          <a:spcPts val="1200"/>
                        </a:lnSpc>
                        <a:spcBef>
                          <a:spcPct val="0"/>
                        </a:spcBef>
                        <a:spcAft>
                          <a:spcPct val="0"/>
                        </a:spcAft>
                        <a:buClrTx/>
                        <a:buSzTx/>
                        <a:buFontTx/>
                        <a:buNone/>
                        <a:tabLst/>
                      </a:pPr>
                      <a:r>
                        <a:rPr kumimoji="0" lang="tr-TR" altLang="tr-TR" sz="1400" b="1" i="0" u="none" strike="noStrike" cap="none" normalizeH="0" baseline="0" smtClean="0">
                          <a:ln>
                            <a:noFill/>
                          </a:ln>
                          <a:solidFill>
                            <a:srgbClr val="FF0000"/>
                          </a:solidFill>
                          <a:effectLst/>
                          <a:latin typeface="Tahoma" pitchFamily="34" charset="0"/>
                          <a:cs typeface="Tahoma" pitchFamily="34" charset="0"/>
                        </a:rPr>
                        <a:t> </a:t>
                      </a:r>
                      <a:endParaRPr kumimoji="0" lang="tr-TR" altLang="tr-TR" sz="1400" b="0" i="0" u="none" strike="noStrike" cap="none" normalizeH="0" baseline="0" smtClean="0">
                        <a:ln>
                          <a:noFill/>
                        </a:ln>
                        <a:solidFill>
                          <a:srgbClr val="FF0000"/>
                        </a:solidFill>
                        <a:effectLst/>
                        <a:latin typeface="Tahoma" pitchFamily="34" charset="0"/>
                        <a:cs typeface="Tahom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FFFFFF"/>
                    </a:solidFill>
                  </a:tcPr>
                </a:tc>
                <a:tc>
                  <a:txBody>
                    <a:bodyPr/>
                    <a:lstStyle>
                      <a:lvl1pPr marL="342900" indent="-342900" eaLnBrk="0" hangingPunct="0">
                        <a:spcBef>
                          <a:spcPct val="20000"/>
                        </a:spcBef>
                        <a:tabLst>
                          <a:tab pos="228600" algn="l"/>
                        </a:tabLst>
                        <a:defRPr sz="2800">
                          <a:solidFill>
                            <a:schemeClr val="tx1"/>
                          </a:solidFill>
                          <a:latin typeface="Arial" pitchFamily="34" charset="0"/>
                        </a:defRPr>
                      </a:lvl1pPr>
                      <a:lvl2pPr marL="742950" indent="-285750" eaLnBrk="0" hangingPunct="0">
                        <a:spcBef>
                          <a:spcPct val="20000"/>
                        </a:spcBef>
                        <a:tabLst>
                          <a:tab pos="228600" algn="l"/>
                        </a:tabLst>
                        <a:defRPr sz="2400">
                          <a:solidFill>
                            <a:schemeClr val="tx1"/>
                          </a:solidFill>
                          <a:latin typeface="Arial" pitchFamily="34" charset="0"/>
                        </a:defRPr>
                      </a:lvl2pPr>
                      <a:lvl3pPr marL="1143000" indent="-228600" eaLnBrk="0" hangingPunct="0">
                        <a:spcBef>
                          <a:spcPct val="20000"/>
                        </a:spcBef>
                        <a:tabLst>
                          <a:tab pos="228600" algn="l"/>
                        </a:tabLst>
                        <a:defRPr sz="2000">
                          <a:solidFill>
                            <a:schemeClr val="tx1"/>
                          </a:solidFill>
                          <a:latin typeface="Arial" pitchFamily="34" charset="0"/>
                        </a:defRPr>
                      </a:lvl3pPr>
                      <a:lvl4pPr marL="1600200" indent="-228600" eaLnBrk="0" hangingPunct="0">
                        <a:spcBef>
                          <a:spcPct val="20000"/>
                        </a:spcBef>
                        <a:tabLst>
                          <a:tab pos="228600" algn="l"/>
                        </a:tabLst>
                        <a:defRPr>
                          <a:solidFill>
                            <a:schemeClr val="tx1"/>
                          </a:solidFill>
                          <a:latin typeface="Arial" pitchFamily="34" charset="0"/>
                        </a:defRPr>
                      </a:lvl4pPr>
                      <a:lvl5pPr marL="2057400" indent="-228600" eaLnBrk="0" hangingPunct="0">
                        <a:spcBef>
                          <a:spcPct val="20000"/>
                        </a:spcBef>
                        <a:tabLst>
                          <a:tab pos="228600" algn="l"/>
                        </a:tabLst>
                        <a:defRPr>
                          <a:solidFill>
                            <a:schemeClr val="tx1"/>
                          </a:solidFill>
                          <a:latin typeface="Arial" pitchFamily="34" charset="0"/>
                        </a:defRPr>
                      </a:lvl5pPr>
                      <a:lvl6pPr marL="2514600" indent="-228600" eaLnBrk="0" fontAlgn="base" hangingPunct="0">
                        <a:spcBef>
                          <a:spcPct val="20000"/>
                        </a:spcBef>
                        <a:spcAft>
                          <a:spcPct val="0"/>
                        </a:spcAft>
                        <a:tabLst>
                          <a:tab pos="228600" algn="l"/>
                        </a:tabLst>
                        <a:defRPr>
                          <a:solidFill>
                            <a:schemeClr val="tx1"/>
                          </a:solidFill>
                          <a:latin typeface="Arial" pitchFamily="34" charset="0"/>
                        </a:defRPr>
                      </a:lvl6pPr>
                      <a:lvl7pPr marL="2971800" indent="-228600" eaLnBrk="0" fontAlgn="base" hangingPunct="0">
                        <a:spcBef>
                          <a:spcPct val="20000"/>
                        </a:spcBef>
                        <a:spcAft>
                          <a:spcPct val="0"/>
                        </a:spcAft>
                        <a:tabLst>
                          <a:tab pos="228600" algn="l"/>
                        </a:tabLst>
                        <a:defRPr>
                          <a:solidFill>
                            <a:schemeClr val="tx1"/>
                          </a:solidFill>
                          <a:latin typeface="Arial" pitchFamily="34" charset="0"/>
                        </a:defRPr>
                      </a:lvl7pPr>
                      <a:lvl8pPr marL="3429000" indent="-228600" eaLnBrk="0" fontAlgn="base" hangingPunct="0">
                        <a:spcBef>
                          <a:spcPct val="20000"/>
                        </a:spcBef>
                        <a:spcAft>
                          <a:spcPct val="0"/>
                        </a:spcAft>
                        <a:tabLst>
                          <a:tab pos="228600" algn="l"/>
                        </a:tabLst>
                        <a:defRPr>
                          <a:solidFill>
                            <a:schemeClr val="tx1"/>
                          </a:solidFill>
                          <a:latin typeface="Arial" pitchFamily="34" charset="0"/>
                        </a:defRPr>
                      </a:lvl8pPr>
                      <a:lvl9pPr marL="3886200" indent="-228600" eaLnBrk="0" fontAlgn="base" hangingPunct="0">
                        <a:spcBef>
                          <a:spcPct val="20000"/>
                        </a:spcBef>
                        <a:spcAft>
                          <a:spcPct val="0"/>
                        </a:spcAft>
                        <a:tabLst>
                          <a:tab pos="228600" algn="l"/>
                        </a:tabLst>
                        <a:defRPr>
                          <a:solidFill>
                            <a:schemeClr val="tx1"/>
                          </a:solidFill>
                          <a:latin typeface="Arial" pitchFamily="34" charset="0"/>
                        </a:defRPr>
                      </a:lvl9pPr>
                    </a:lstStyle>
                    <a:p>
                      <a:pPr marL="342900" marR="0" lvl="0" indent="-342900" algn="just" defTabSz="914400" rtl="0" eaLnBrk="1" fontAlgn="base" latinLnBrk="0" hangingPunct="1">
                        <a:lnSpc>
                          <a:spcPts val="1200"/>
                        </a:lnSpc>
                        <a:spcBef>
                          <a:spcPct val="0"/>
                        </a:spcBef>
                        <a:spcAft>
                          <a:spcPct val="0"/>
                        </a:spcAft>
                        <a:buClrTx/>
                        <a:buSzTx/>
                        <a:buFont typeface="Wingdings" pitchFamily="2" charset="2"/>
                        <a:buChar char=""/>
                        <a:tabLst>
                          <a:tab pos="228600" algn="l"/>
                        </a:tabLst>
                      </a:pPr>
                      <a:endParaRPr kumimoji="0" lang="tr-TR" altLang="tr-TR" sz="1400" b="0" i="0" u="none" strike="noStrike" cap="none" normalizeH="0" baseline="0" smtClean="0">
                        <a:ln>
                          <a:noFill/>
                        </a:ln>
                        <a:solidFill>
                          <a:schemeClr val="tx1"/>
                        </a:solidFill>
                        <a:effectLst/>
                        <a:latin typeface="Tahoma" pitchFamily="34" charset="0"/>
                        <a:cs typeface="Tahoma" pitchFamily="34" charset="0"/>
                      </a:endParaRPr>
                    </a:p>
                    <a:p>
                      <a:pPr marL="342900" marR="0" lvl="0" indent="-342900" algn="just" defTabSz="914400" rtl="0" eaLnBrk="1" fontAlgn="base" latinLnBrk="0" hangingPunct="1">
                        <a:lnSpc>
                          <a:spcPct val="150000"/>
                        </a:lnSpc>
                        <a:spcBef>
                          <a:spcPct val="0"/>
                        </a:spcBef>
                        <a:spcAft>
                          <a:spcPct val="0"/>
                        </a:spcAft>
                        <a:buClrTx/>
                        <a:buSzTx/>
                        <a:buFont typeface="Wingdings" pitchFamily="2" charset="2"/>
                        <a:buChar char=""/>
                        <a:tabLst>
                          <a:tab pos="228600" algn="l"/>
                        </a:tabLst>
                      </a:pPr>
                      <a:r>
                        <a:rPr kumimoji="0" lang="tr-TR" altLang="tr-TR" sz="1400" b="0" i="0" u="none" strike="noStrike" cap="none" normalizeH="0" baseline="0" smtClean="0">
                          <a:ln>
                            <a:noFill/>
                          </a:ln>
                          <a:solidFill>
                            <a:schemeClr val="tx1"/>
                          </a:solidFill>
                          <a:effectLst/>
                          <a:latin typeface="Tahoma" pitchFamily="34" charset="0"/>
                          <a:cs typeface="Tahoma" pitchFamily="34" charset="0"/>
                        </a:rPr>
                        <a:t>Teklifin aşağıdaki unsurlar ile uygunluğu:</a:t>
                      </a:r>
                    </a:p>
                    <a:p>
                      <a:pPr marL="342900" marR="0" lvl="0" indent="-342900" algn="just" defTabSz="914400" rtl="0" eaLnBrk="1" fontAlgn="base" latinLnBrk="0" hangingPunct="1">
                        <a:lnSpc>
                          <a:spcPct val="150000"/>
                        </a:lnSpc>
                        <a:spcBef>
                          <a:spcPct val="0"/>
                        </a:spcBef>
                        <a:spcAft>
                          <a:spcPct val="0"/>
                        </a:spcAft>
                        <a:buClrTx/>
                        <a:buSzTx/>
                        <a:buFont typeface="Verdana" pitchFamily="34" charset="0"/>
                        <a:buChar char="-"/>
                        <a:tabLst>
                          <a:tab pos="228600" algn="l"/>
                        </a:tabLst>
                      </a:pPr>
                      <a:r>
                        <a:rPr kumimoji="0" lang="tr-TR" altLang="tr-TR" sz="1400" b="0" i="0" u="none" strike="noStrike" cap="none" normalizeH="0" baseline="0" smtClean="0">
                          <a:ln>
                            <a:noFill/>
                          </a:ln>
                          <a:solidFill>
                            <a:schemeClr val="tx1"/>
                          </a:solidFill>
                          <a:effectLst/>
                          <a:latin typeface="Tahoma" pitchFamily="34" charset="0"/>
                          <a:cs typeface="Tahoma" pitchFamily="34" charset="0"/>
                        </a:rPr>
                        <a:t>Eylemin hedefleri ve öncelikleri (Lütfen “Hareketlilik Projelerinin  Amaçları Nelerdir” bölümüne bakınız)</a:t>
                      </a:r>
                    </a:p>
                    <a:p>
                      <a:pPr marL="342900" marR="0" lvl="0" indent="-342900" algn="just" defTabSz="914400" rtl="0" eaLnBrk="1" fontAlgn="base" latinLnBrk="0" hangingPunct="1">
                        <a:lnSpc>
                          <a:spcPct val="150000"/>
                        </a:lnSpc>
                        <a:spcBef>
                          <a:spcPct val="0"/>
                        </a:spcBef>
                        <a:spcAft>
                          <a:spcPct val="0"/>
                        </a:spcAft>
                        <a:buClrTx/>
                        <a:buSzTx/>
                        <a:buFont typeface="Verdana" pitchFamily="34" charset="0"/>
                        <a:buChar char="-"/>
                        <a:tabLst>
                          <a:tab pos="228600" algn="l"/>
                        </a:tabLst>
                      </a:pPr>
                      <a:r>
                        <a:rPr kumimoji="0" lang="tr-TR" altLang="tr-TR" sz="1400" b="0" i="0" u="none" strike="noStrike" cap="none" normalizeH="0" baseline="0" smtClean="0">
                          <a:ln>
                            <a:noFill/>
                          </a:ln>
                          <a:solidFill>
                            <a:schemeClr val="tx1"/>
                          </a:solidFill>
                          <a:effectLst/>
                          <a:latin typeface="Tahoma" pitchFamily="34" charset="0"/>
                          <a:cs typeface="Tahoma" pitchFamily="34" charset="0"/>
                        </a:rPr>
                        <a:t>Katılımcı kuruluşların ve bireysel katılımcıların ihtiyaçları ve hedefleri</a:t>
                      </a:r>
                    </a:p>
                    <a:p>
                      <a:pPr marL="342900" marR="0" lvl="0" indent="-342900" algn="just" defTabSz="914400" rtl="0" eaLnBrk="1" fontAlgn="base" latinLnBrk="0" hangingPunct="1">
                        <a:lnSpc>
                          <a:spcPct val="150000"/>
                        </a:lnSpc>
                        <a:spcBef>
                          <a:spcPct val="0"/>
                        </a:spcBef>
                        <a:spcAft>
                          <a:spcPct val="0"/>
                        </a:spcAft>
                        <a:buClrTx/>
                        <a:buSzTx/>
                        <a:buFont typeface="Wingdings" pitchFamily="2" charset="2"/>
                        <a:buChar char=""/>
                        <a:tabLst>
                          <a:tab pos="228600" algn="l"/>
                        </a:tabLst>
                      </a:pPr>
                      <a:r>
                        <a:rPr kumimoji="0" lang="tr-TR" altLang="tr-TR" sz="1400" b="0" i="0" u="none" strike="noStrike" cap="none" normalizeH="0" baseline="0" smtClean="0">
                          <a:ln>
                            <a:noFill/>
                          </a:ln>
                          <a:solidFill>
                            <a:schemeClr val="tx1"/>
                          </a:solidFill>
                          <a:effectLst/>
                          <a:latin typeface="Tahoma" pitchFamily="34" charset="0"/>
                          <a:cs typeface="Tahoma" pitchFamily="34" charset="0"/>
                        </a:rPr>
                        <a:t> Teklifin aşağıdaki unsurlar için ne ölçüde uygun olduğu:</a:t>
                      </a:r>
                    </a:p>
                    <a:p>
                      <a:pPr marL="342900" marR="0" lvl="0" indent="-342900" algn="just" defTabSz="914400" rtl="0" eaLnBrk="1" fontAlgn="base" latinLnBrk="0" hangingPunct="1">
                        <a:lnSpc>
                          <a:spcPct val="150000"/>
                        </a:lnSpc>
                        <a:spcBef>
                          <a:spcPct val="0"/>
                        </a:spcBef>
                        <a:spcAft>
                          <a:spcPct val="0"/>
                        </a:spcAft>
                        <a:buClrTx/>
                        <a:buSzTx/>
                        <a:buFont typeface="Verdana" pitchFamily="34" charset="0"/>
                        <a:buChar char="-"/>
                        <a:tabLst>
                          <a:tab pos="228600" algn="l"/>
                        </a:tabLst>
                      </a:pPr>
                      <a:r>
                        <a:rPr kumimoji="0" lang="tr-TR" altLang="tr-TR" sz="1400" b="0" i="0" u="none" strike="noStrike" cap="none" normalizeH="0" baseline="0" smtClean="0">
                          <a:ln>
                            <a:noFill/>
                          </a:ln>
                          <a:solidFill>
                            <a:schemeClr val="tx1"/>
                          </a:solidFill>
                          <a:effectLst/>
                          <a:latin typeface="Tahoma" pitchFamily="34" charset="0"/>
                          <a:cs typeface="Tahoma" pitchFamily="34" charset="0"/>
                        </a:rPr>
                        <a:t>Katılımcılar için yüksek kaliteli öğrenme çıktıları üretmek</a:t>
                      </a:r>
                    </a:p>
                    <a:p>
                      <a:pPr marL="342900" marR="0" lvl="0" indent="-342900" algn="just" defTabSz="914400" rtl="0" eaLnBrk="1" fontAlgn="base" latinLnBrk="0" hangingPunct="1">
                        <a:lnSpc>
                          <a:spcPct val="150000"/>
                        </a:lnSpc>
                        <a:spcBef>
                          <a:spcPct val="0"/>
                        </a:spcBef>
                        <a:spcAft>
                          <a:spcPct val="0"/>
                        </a:spcAft>
                        <a:buClrTx/>
                        <a:buSzTx/>
                        <a:buFont typeface="Verdana" pitchFamily="34" charset="0"/>
                        <a:buChar char="-"/>
                        <a:tabLst>
                          <a:tab pos="228600" algn="l"/>
                        </a:tabLst>
                      </a:pPr>
                      <a:r>
                        <a:rPr kumimoji="0" lang="tr-TR" altLang="tr-TR" sz="1400" b="0" i="0" u="none" strike="noStrike" cap="none" normalizeH="0" baseline="0" smtClean="0">
                          <a:ln>
                            <a:noFill/>
                          </a:ln>
                          <a:solidFill>
                            <a:schemeClr val="tx1"/>
                          </a:solidFill>
                          <a:effectLst/>
                          <a:latin typeface="Tahoma" pitchFamily="34" charset="0"/>
                          <a:cs typeface="Tahoma" pitchFamily="34" charset="0"/>
                        </a:rPr>
                        <a:t>Katılımcı kuruluşlarınn kapasitelerini ve uluslararası kapsamını güçlendirmek</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3939863948"/>
      </p:ext>
    </p:extLst>
  </p:cSld>
  <p:clrMapOvr>
    <a:masterClrMapping/>
  </p:clrMapOvr>
  <p:transition spd="med">
    <p:randomBa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tr-TR" altLang="tr-TR" sz="3200" smtClean="0">
                <a:solidFill>
                  <a:srgbClr val="FF0000"/>
                </a:solidFill>
              </a:rPr>
              <a:t>Değerlendirme Ölçütleri</a:t>
            </a:r>
          </a:p>
        </p:txBody>
      </p:sp>
      <p:graphicFrame>
        <p:nvGraphicFramePr>
          <p:cNvPr id="3" name="Table 2"/>
          <p:cNvGraphicFramePr>
            <a:graphicFrameLocks noGrp="1"/>
          </p:cNvGraphicFramePr>
          <p:nvPr>
            <p:extLst>
              <p:ext uri="{D42A27DB-BD31-4B8C-83A1-F6EECF244321}">
                <p14:modId xmlns:p14="http://schemas.microsoft.com/office/powerpoint/2010/main" val="2834584601"/>
              </p:ext>
            </p:extLst>
          </p:nvPr>
        </p:nvGraphicFramePr>
        <p:xfrm>
          <a:off x="447675" y="1295400"/>
          <a:ext cx="8229600" cy="4248150"/>
        </p:xfrm>
        <a:graphic>
          <a:graphicData uri="http://schemas.openxmlformats.org/drawingml/2006/table">
            <a:tbl>
              <a:tblPr/>
              <a:tblGrid>
                <a:gridCol w="2855912"/>
                <a:gridCol w="5373688"/>
              </a:tblGrid>
              <a:tr h="424815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ahoma" pitchFamily="34" charset="0"/>
                          <a:cs typeface="Tahoma" pitchFamily="34" charset="0"/>
                        </a:rPr>
                        <a:t>Proje tasarımının ve uygulamasının kalitesi</a:t>
                      </a:r>
                    </a:p>
                    <a:p>
                      <a:pPr marL="0" marR="0" lvl="0" indent="0" algn="l" defTabSz="914400" rtl="0" eaLnBrk="1" fontAlgn="base" latinLnBrk="0" hangingPunct="1">
                        <a:lnSpc>
                          <a:spcPts val="1200"/>
                        </a:lnSpc>
                        <a:spcBef>
                          <a:spcPct val="0"/>
                        </a:spcBef>
                        <a:spcAft>
                          <a:spcPct val="0"/>
                        </a:spcAft>
                        <a:buClrTx/>
                        <a:buSzTx/>
                        <a:buFontTx/>
                        <a:buNone/>
                        <a:tabLst/>
                      </a:pPr>
                      <a:endParaRPr kumimoji="0" lang="tr-TR" altLang="tr-TR" sz="1400" b="0" i="0" u="none" strike="noStrike" cap="none" normalizeH="0" baseline="0" smtClean="0">
                        <a:ln>
                          <a:noFill/>
                        </a:ln>
                        <a:solidFill>
                          <a:schemeClr val="tx1"/>
                        </a:solidFill>
                        <a:effectLst/>
                        <a:latin typeface="Tahoma" pitchFamily="34" charset="0"/>
                        <a:cs typeface="Tahoma" pitchFamily="34" charset="0"/>
                      </a:endParaRPr>
                    </a:p>
                    <a:p>
                      <a:pPr marL="0" marR="0" lvl="0" indent="0" algn="l" defTabSz="914400" rtl="0" eaLnBrk="1" fontAlgn="base" latinLnBrk="0" hangingPunct="1">
                        <a:lnSpc>
                          <a:spcPts val="12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ahoma" pitchFamily="34" charset="0"/>
                          <a:cs typeface="Tahoma" pitchFamily="34" charset="0"/>
                        </a:rPr>
                        <a:t>(azami 40 puan)</a:t>
                      </a:r>
                      <a:endParaRPr kumimoji="0" lang="tr-TR" altLang="tr-TR" sz="1400" b="0" i="0" u="none" strike="noStrike" cap="none" normalizeH="0" baseline="0" smtClean="0">
                        <a:ln>
                          <a:noFill/>
                        </a:ln>
                        <a:solidFill>
                          <a:schemeClr val="tx1"/>
                        </a:solidFill>
                        <a:effectLst/>
                        <a:latin typeface="Tahoma" pitchFamily="34" charset="0"/>
                        <a:cs typeface="Tahoma" pitchFamily="34" charset="0"/>
                      </a:endParaRPr>
                    </a:p>
                    <a:p>
                      <a:pPr marL="0" marR="0" lvl="0" indent="0" algn="l" defTabSz="914400" rtl="0" eaLnBrk="1" fontAlgn="base" latinLnBrk="0" hangingPunct="1">
                        <a:lnSpc>
                          <a:spcPts val="12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ahoma" pitchFamily="34" charset="0"/>
                          <a:cs typeface="Tahoma" pitchFamily="34" charset="0"/>
                        </a:rPr>
                        <a:t> </a:t>
                      </a:r>
                      <a:endParaRPr kumimoji="0" lang="tr-TR" altLang="tr-TR" sz="1400" b="0" i="0" u="none" strike="noStrike" cap="none" normalizeH="0" baseline="0" smtClean="0">
                        <a:ln>
                          <a:noFill/>
                        </a:ln>
                        <a:solidFill>
                          <a:schemeClr val="tx1"/>
                        </a:solidFill>
                        <a:effectLst/>
                        <a:latin typeface="Tahoma" pitchFamily="34" charset="0"/>
                        <a:cs typeface="Tahoma" pitchFamily="34" charset="0"/>
                      </a:endParaRPr>
                    </a:p>
                    <a:p>
                      <a:pPr marL="0" marR="0" lvl="0" indent="0" algn="l" defTabSz="914400" rtl="0" eaLnBrk="1" fontAlgn="base" latinLnBrk="0" hangingPunct="1">
                        <a:lnSpc>
                          <a:spcPts val="12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ahoma" pitchFamily="34" charset="0"/>
                          <a:cs typeface="Tahoma" pitchFamily="34" charset="0"/>
                        </a:rPr>
                        <a:t> </a:t>
                      </a:r>
                      <a:endParaRPr kumimoji="0" lang="tr-TR" altLang="tr-TR" sz="14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FFFFFF"/>
                    </a:solidFill>
                  </a:tcPr>
                </a:tc>
                <a:tc>
                  <a:txBody>
                    <a:bodyPr/>
                    <a:lstStyle>
                      <a:lvl1pPr marL="342900" indent="-342900"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342900" marR="0" lvl="0" indent="-342900" algn="just" defTabSz="914400" rtl="0" eaLnBrk="1" fontAlgn="base" latinLnBrk="0" hangingPunct="1">
                        <a:lnSpc>
                          <a:spcPct val="150000"/>
                        </a:lnSpc>
                        <a:spcBef>
                          <a:spcPct val="0"/>
                        </a:spcBef>
                        <a:spcAft>
                          <a:spcPct val="0"/>
                        </a:spcAft>
                        <a:buClrTx/>
                        <a:buSzTx/>
                        <a:buFont typeface="Wingdings" pitchFamily="2" charset="2"/>
                        <a:buChar char=""/>
                        <a:tabLst/>
                      </a:pPr>
                      <a:r>
                        <a:rPr kumimoji="0" lang="tr-TR" altLang="tr-TR" sz="1400" b="0" i="0" u="none" strike="noStrike" cap="none" normalizeH="0" baseline="0" dirty="0" smtClean="0">
                          <a:ln>
                            <a:noFill/>
                          </a:ln>
                          <a:solidFill>
                            <a:schemeClr val="tx1"/>
                          </a:solidFill>
                          <a:effectLst/>
                          <a:latin typeface="Tahoma" pitchFamily="34" charset="0"/>
                          <a:cs typeface="Tahoma" pitchFamily="34" charset="0"/>
                        </a:rPr>
                        <a:t>Proje teklifinin tüm aşamalarının açıklığı, bütünlüğü ve kalitesi (hareketlilik faaliyetlerinin hazırlanması, uygulanması ve takibi)</a:t>
                      </a:r>
                    </a:p>
                    <a:p>
                      <a:pPr marL="342900" marR="0" lvl="0" indent="-342900" algn="just" defTabSz="914400" rtl="0" eaLnBrk="1" fontAlgn="base" latinLnBrk="0" hangingPunct="1">
                        <a:lnSpc>
                          <a:spcPct val="150000"/>
                        </a:lnSpc>
                        <a:spcBef>
                          <a:spcPct val="0"/>
                        </a:spcBef>
                        <a:spcAft>
                          <a:spcPct val="0"/>
                        </a:spcAft>
                        <a:buClrTx/>
                        <a:buSzTx/>
                        <a:buFont typeface="Wingdings" pitchFamily="2" charset="2"/>
                        <a:buChar char=""/>
                        <a:tabLst/>
                      </a:pPr>
                      <a:r>
                        <a:rPr kumimoji="0" lang="tr-TR" altLang="tr-TR" sz="1400" b="0" i="0" u="none" strike="noStrike" cap="none" normalizeH="0" baseline="0" dirty="0" smtClean="0">
                          <a:ln>
                            <a:noFill/>
                          </a:ln>
                          <a:solidFill>
                            <a:schemeClr val="tx1"/>
                          </a:solidFill>
                          <a:effectLst/>
                          <a:latin typeface="Tahoma" pitchFamily="34" charset="0"/>
                          <a:cs typeface="Tahoma" pitchFamily="34" charset="0"/>
                        </a:rPr>
                        <a:t>Proje hedefleri ve teklif edilen faaliyetler arasında tutarlılık</a:t>
                      </a:r>
                    </a:p>
                    <a:p>
                      <a:pPr marL="342900" marR="0" lvl="0" indent="-342900" algn="just" defTabSz="914400" rtl="0" eaLnBrk="1" fontAlgn="base" latinLnBrk="0" hangingPunct="1">
                        <a:lnSpc>
                          <a:spcPct val="150000"/>
                        </a:lnSpc>
                        <a:spcBef>
                          <a:spcPct val="0"/>
                        </a:spcBef>
                        <a:spcAft>
                          <a:spcPct val="0"/>
                        </a:spcAft>
                        <a:buClrTx/>
                        <a:buSzTx/>
                        <a:buFont typeface="Wingdings" pitchFamily="2" charset="2"/>
                        <a:buChar char=""/>
                        <a:tabLst/>
                      </a:pPr>
                      <a:r>
                        <a:rPr kumimoji="0" lang="tr-TR" altLang="tr-TR" sz="1400" b="0" i="0" u="none" strike="noStrike" cap="none" normalizeH="0" baseline="0" dirty="0" smtClean="0">
                          <a:ln>
                            <a:noFill/>
                          </a:ln>
                          <a:solidFill>
                            <a:schemeClr val="tx1"/>
                          </a:solidFill>
                          <a:effectLst/>
                          <a:latin typeface="Tahoma" pitchFamily="34" charset="0"/>
                          <a:cs typeface="Tahoma" pitchFamily="34" charset="0"/>
                        </a:rPr>
                        <a:t>Başvuru sahibi kuruluşun </a:t>
                      </a:r>
                      <a:r>
                        <a:rPr kumimoji="0" lang="tr-TR" altLang="tr-TR" sz="1400" b="1" i="0" u="none" strike="noStrike" cap="none" normalizeH="0" baseline="0" dirty="0" smtClean="0">
                          <a:ln>
                            <a:noFill/>
                          </a:ln>
                          <a:solidFill>
                            <a:schemeClr val="tx1"/>
                          </a:solidFill>
                          <a:effectLst/>
                          <a:latin typeface="Tahoma" pitchFamily="34" charset="0"/>
                          <a:cs typeface="Tahoma" pitchFamily="34" charset="0"/>
                        </a:rPr>
                        <a:t>Avrupa Gelişim Planının </a:t>
                      </a:r>
                      <a:r>
                        <a:rPr kumimoji="0" lang="tr-TR" altLang="tr-TR" sz="1400" b="0" i="0" u="none" strike="noStrike" cap="none" normalizeH="0" baseline="0" dirty="0" smtClean="0">
                          <a:ln>
                            <a:noFill/>
                          </a:ln>
                          <a:solidFill>
                            <a:schemeClr val="tx1"/>
                          </a:solidFill>
                          <a:effectLst/>
                          <a:latin typeface="Tahoma" pitchFamily="34" charset="0"/>
                          <a:cs typeface="Tahoma" pitchFamily="34" charset="0"/>
                        </a:rPr>
                        <a:t>kalitesi </a:t>
                      </a:r>
                    </a:p>
                    <a:p>
                      <a:pPr marL="342900" marR="0" lvl="0" indent="-342900" algn="just" defTabSz="914400" rtl="0" eaLnBrk="1" fontAlgn="base" latinLnBrk="0" hangingPunct="1">
                        <a:lnSpc>
                          <a:spcPct val="150000"/>
                        </a:lnSpc>
                        <a:spcBef>
                          <a:spcPct val="0"/>
                        </a:spcBef>
                        <a:spcAft>
                          <a:spcPct val="0"/>
                        </a:spcAft>
                        <a:buClrTx/>
                        <a:buSzTx/>
                        <a:buFont typeface="Wingdings" pitchFamily="2" charset="2"/>
                        <a:buChar char=""/>
                        <a:tabLst/>
                      </a:pPr>
                      <a:r>
                        <a:rPr kumimoji="0" lang="tr-TR" altLang="tr-TR" sz="1400" b="0" i="0" u="none" strike="noStrike" cap="none" normalizeH="0" baseline="0" dirty="0" smtClean="0">
                          <a:ln>
                            <a:noFill/>
                          </a:ln>
                          <a:solidFill>
                            <a:schemeClr val="tx1"/>
                          </a:solidFill>
                          <a:effectLst/>
                          <a:latin typeface="Tahoma" pitchFamily="34" charset="0"/>
                          <a:cs typeface="Tahoma" pitchFamily="34" charset="0"/>
                        </a:rPr>
                        <a:t>Hareketlilik faaliyetlerine katılımcıları seçmek ve/veya bunları dâhil etmek için kullanılan tedbirlerin yerindeliği</a:t>
                      </a:r>
                    </a:p>
                    <a:p>
                      <a:pPr marL="342900" marR="0" lvl="0" indent="-342900" algn="just" defTabSz="914400" rtl="0" eaLnBrk="1" fontAlgn="base" latinLnBrk="0" hangingPunct="1">
                        <a:lnSpc>
                          <a:spcPct val="150000"/>
                        </a:lnSpc>
                        <a:spcBef>
                          <a:spcPct val="0"/>
                        </a:spcBef>
                        <a:spcAft>
                          <a:spcPct val="0"/>
                        </a:spcAft>
                        <a:buClrTx/>
                        <a:buSzTx/>
                        <a:buFont typeface="Wingdings" pitchFamily="2" charset="2"/>
                        <a:buChar char=""/>
                        <a:tabLst/>
                      </a:pPr>
                      <a:r>
                        <a:rPr kumimoji="0" lang="tr-TR" altLang="tr-TR" sz="1400" b="0" i="0" u="none" strike="noStrike" cap="none" normalizeH="0" baseline="0" dirty="0" smtClean="0">
                          <a:ln>
                            <a:noFill/>
                          </a:ln>
                          <a:solidFill>
                            <a:schemeClr val="tx1"/>
                          </a:solidFill>
                          <a:effectLst/>
                          <a:latin typeface="Tahoma" pitchFamily="34" charset="0"/>
                          <a:cs typeface="Tahoma" pitchFamily="34" charset="0"/>
                        </a:rPr>
                        <a:t>Uygulamaya yönelik düzenlemelerin, yönetim ve destek usullerinin kalitesi </a:t>
                      </a:r>
                    </a:p>
                    <a:p>
                      <a:pPr marL="342900" marR="0" lvl="0" indent="-342900" algn="just" defTabSz="914400" rtl="0" eaLnBrk="1" fontAlgn="base" latinLnBrk="0" hangingPunct="1">
                        <a:lnSpc>
                          <a:spcPct val="150000"/>
                        </a:lnSpc>
                        <a:spcBef>
                          <a:spcPct val="0"/>
                        </a:spcBef>
                        <a:spcAft>
                          <a:spcPct val="0"/>
                        </a:spcAft>
                        <a:buClrTx/>
                        <a:buSzTx/>
                        <a:buFont typeface="Wingdings" pitchFamily="2" charset="2"/>
                        <a:buChar char=""/>
                        <a:tabLst/>
                      </a:pPr>
                      <a:r>
                        <a:rPr kumimoji="0" lang="tr-TR" altLang="tr-TR" sz="1400" b="0" i="0" u="none" strike="noStrike" cap="none" normalizeH="0" baseline="0" dirty="0" smtClean="0">
                          <a:ln>
                            <a:noFill/>
                          </a:ln>
                          <a:solidFill>
                            <a:schemeClr val="tx1"/>
                          </a:solidFill>
                          <a:effectLst/>
                          <a:latin typeface="Tahoma" pitchFamily="34" charset="0"/>
                          <a:cs typeface="Tahoma" pitchFamily="34" charset="0"/>
                        </a:rPr>
                        <a:t>Katılımcılara sağlanan hazırlığın kalitesi</a:t>
                      </a:r>
                    </a:p>
                    <a:p>
                      <a:pPr marL="342900" marR="0" lvl="0" indent="-342900" algn="just" defTabSz="914400" rtl="0" eaLnBrk="1" fontAlgn="base" latinLnBrk="0" hangingPunct="1">
                        <a:lnSpc>
                          <a:spcPct val="150000"/>
                        </a:lnSpc>
                        <a:spcBef>
                          <a:spcPct val="0"/>
                        </a:spcBef>
                        <a:spcAft>
                          <a:spcPct val="0"/>
                        </a:spcAft>
                        <a:buClrTx/>
                        <a:buSzTx/>
                        <a:buFont typeface="Wingdings" pitchFamily="2" charset="2"/>
                        <a:buChar char=""/>
                        <a:tabLst/>
                      </a:pPr>
                      <a:r>
                        <a:rPr kumimoji="0" lang="tr-TR" altLang="tr-TR" sz="1400" b="0" i="0" u="none" strike="noStrike" cap="none" normalizeH="0" baseline="0" dirty="0" smtClean="0">
                          <a:ln>
                            <a:noFill/>
                          </a:ln>
                          <a:solidFill>
                            <a:schemeClr val="tx1"/>
                          </a:solidFill>
                          <a:effectLst/>
                          <a:latin typeface="Tahoma" pitchFamily="34" charset="0"/>
                          <a:cs typeface="Tahoma" pitchFamily="34" charset="0"/>
                        </a:rPr>
                        <a:t>Katılımcıların öğrenme çıktılarının tanınması ve doğrulanmasına ilişkin düzenlemelerin kalitesi ve Avrupa şeffaflık ve tanınma araçlarının tutarlı bir şekilde kullanımı</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2905533401"/>
      </p:ext>
    </p:extLst>
  </p:cSld>
  <p:clrMapOvr>
    <a:masterClrMapping/>
  </p:clrMapOvr>
  <p:transition spd="med">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tr-TR" altLang="tr-TR" sz="3200" smtClean="0">
                <a:solidFill>
                  <a:srgbClr val="FF0000"/>
                </a:solidFill>
                <a:cs typeface="Arial" pitchFamily="34" charset="0"/>
              </a:rPr>
              <a:t>Eğitim ve Gençlik Programları (2003-2013)</a:t>
            </a:r>
            <a:endParaRPr lang="tr-TR" altLang="tr-TR" sz="3200" smtClean="0"/>
          </a:p>
        </p:txBody>
      </p:sp>
      <p:sp>
        <p:nvSpPr>
          <p:cNvPr id="58371" name="Content Placeholder 2"/>
          <p:cNvSpPr>
            <a:spLocks noGrp="1"/>
          </p:cNvSpPr>
          <p:nvPr>
            <p:ph idx="1"/>
          </p:nvPr>
        </p:nvSpPr>
        <p:spPr/>
        <p:txBody>
          <a:bodyPr/>
          <a:lstStyle/>
          <a:p>
            <a:pPr eaLnBrk="1" hangingPunct="1"/>
            <a:r>
              <a:rPr lang="tr-TR" altLang="tr-TR" sz="1800" b="1" dirty="0" smtClean="0">
                <a:solidFill>
                  <a:srgbClr val="000000"/>
                </a:solidFill>
                <a:latin typeface="Tahoma" pitchFamily="34" charset="0"/>
                <a:cs typeface="Tahoma" pitchFamily="34" charset="0"/>
              </a:rPr>
              <a:t>Socrates Programı</a:t>
            </a:r>
          </a:p>
          <a:p>
            <a:pPr eaLnBrk="1" hangingPunct="1"/>
            <a:endParaRPr lang="tr-TR" altLang="tr-TR" sz="1800" b="1" dirty="0">
              <a:solidFill>
                <a:srgbClr val="000000"/>
              </a:solidFill>
              <a:latin typeface="Tahoma" pitchFamily="34" charset="0"/>
              <a:cs typeface="Tahoma" pitchFamily="34" charset="0"/>
            </a:endParaRPr>
          </a:p>
          <a:p>
            <a:pPr eaLnBrk="1" hangingPunct="1"/>
            <a:r>
              <a:rPr lang="tr-TR" altLang="tr-TR" sz="1800" b="1" dirty="0" smtClean="0">
                <a:solidFill>
                  <a:srgbClr val="000000"/>
                </a:solidFill>
                <a:latin typeface="Tahoma" pitchFamily="34" charset="0"/>
                <a:cs typeface="Tahoma" pitchFamily="34" charset="0"/>
              </a:rPr>
              <a:t>Hayatboyu Öğrenme Programları</a:t>
            </a:r>
          </a:p>
          <a:p>
            <a:pPr eaLnBrk="1" hangingPunct="1">
              <a:buClr>
                <a:srgbClr val="FF0000"/>
              </a:buClr>
              <a:buFontTx/>
              <a:buNone/>
            </a:pPr>
            <a:r>
              <a:rPr lang="tr-TR" altLang="tr-TR" sz="2000" b="1" dirty="0" smtClean="0">
                <a:solidFill>
                  <a:srgbClr val="000000"/>
                </a:solidFill>
                <a:latin typeface="Tahoma" pitchFamily="34" charset="0"/>
                <a:cs typeface="Tahoma" pitchFamily="34" charset="0"/>
              </a:rPr>
              <a:t>	</a:t>
            </a:r>
            <a:r>
              <a:rPr lang="tr-TR" altLang="tr-TR" sz="2000" dirty="0" smtClean="0">
                <a:solidFill>
                  <a:srgbClr val="000000"/>
                </a:solidFill>
                <a:latin typeface="Tahoma" pitchFamily="34" charset="0"/>
                <a:cs typeface="Tahoma" pitchFamily="34" charset="0"/>
              </a:rPr>
              <a:t>Comenius (Okul Eğitimi)</a:t>
            </a:r>
          </a:p>
          <a:p>
            <a:pPr eaLnBrk="1" hangingPunct="1">
              <a:buClr>
                <a:srgbClr val="FF0000"/>
              </a:buClr>
              <a:buFontTx/>
              <a:buNone/>
            </a:pPr>
            <a:r>
              <a:rPr lang="tr-TR" altLang="tr-TR" sz="2000" dirty="0" smtClean="0">
                <a:solidFill>
                  <a:srgbClr val="000000"/>
                </a:solidFill>
                <a:latin typeface="Tahoma" pitchFamily="34" charset="0"/>
                <a:cs typeface="Tahoma" pitchFamily="34" charset="0"/>
              </a:rPr>
              <a:t>	Leonardo da Vinci (Mesleki Eğitim)</a:t>
            </a:r>
          </a:p>
          <a:p>
            <a:pPr eaLnBrk="1" hangingPunct="1">
              <a:buClr>
                <a:srgbClr val="FF0000"/>
              </a:buClr>
              <a:buFontTx/>
              <a:buNone/>
            </a:pPr>
            <a:r>
              <a:rPr lang="tr-TR" altLang="tr-TR" sz="2000" dirty="0" smtClean="0">
                <a:solidFill>
                  <a:srgbClr val="000000"/>
                </a:solidFill>
                <a:latin typeface="Tahoma" pitchFamily="34" charset="0"/>
                <a:cs typeface="Tahoma" pitchFamily="34" charset="0"/>
              </a:rPr>
              <a:t>	Erasmus (Yükseköğretim)</a:t>
            </a:r>
          </a:p>
          <a:p>
            <a:pPr eaLnBrk="1" hangingPunct="1">
              <a:buClr>
                <a:srgbClr val="FF0000"/>
              </a:buClr>
              <a:buFontTx/>
              <a:buNone/>
            </a:pPr>
            <a:r>
              <a:rPr lang="tr-TR" altLang="tr-TR" sz="2000" dirty="0" smtClean="0">
                <a:solidFill>
                  <a:srgbClr val="000000"/>
                </a:solidFill>
                <a:latin typeface="Tahoma" pitchFamily="34" charset="0"/>
                <a:cs typeface="Tahoma" pitchFamily="34" charset="0"/>
              </a:rPr>
              <a:t>	Grundtvig (Yetişkin Eğitimi)</a:t>
            </a:r>
          </a:p>
          <a:p>
            <a:pPr eaLnBrk="1" hangingPunct="1">
              <a:buClr>
                <a:srgbClr val="FF0000"/>
              </a:buClr>
              <a:buFontTx/>
              <a:buNone/>
            </a:pPr>
            <a:endParaRPr lang="tr-TR" altLang="tr-TR" sz="2000" dirty="0" smtClean="0">
              <a:solidFill>
                <a:srgbClr val="000000"/>
              </a:solidFill>
              <a:latin typeface="Tahoma" pitchFamily="34" charset="0"/>
              <a:cs typeface="Tahoma" pitchFamily="34" charset="0"/>
            </a:endParaRPr>
          </a:p>
          <a:p>
            <a:pPr eaLnBrk="1" hangingPunct="1"/>
            <a:r>
              <a:rPr lang="tr-TR" altLang="tr-TR" sz="1800" b="1" dirty="0" smtClean="0">
                <a:solidFill>
                  <a:srgbClr val="000000"/>
                </a:solidFill>
                <a:latin typeface="Tahoma" pitchFamily="34" charset="0"/>
                <a:cs typeface="Tahoma" pitchFamily="34" charset="0"/>
              </a:rPr>
              <a:t>Gençlik Programları</a:t>
            </a:r>
          </a:p>
          <a:p>
            <a:pPr eaLnBrk="1" hangingPunct="1">
              <a:buClr>
                <a:srgbClr val="FF0000"/>
              </a:buClr>
              <a:buFontTx/>
              <a:buNone/>
            </a:pPr>
            <a:r>
              <a:rPr lang="tr-TR" altLang="tr-TR" sz="2000" b="1" dirty="0" smtClean="0">
                <a:solidFill>
                  <a:srgbClr val="000000"/>
                </a:solidFill>
                <a:latin typeface="Tahoma" pitchFamily="34" charset="0"/>
                <a:cs typeface="Tahoma" pitchFamily="34" charset="0"/>
              </a:rPr>
              <a:t>	</a:t>
            </a:r>
            <a:r>
              <a:rPr lang="tr-TR" altLang="tr-TR" sz="2000" dirty="0" smtClean="0">
                <a:solidFill>
                  <a:srgbClr val="000000"/>
                </a:solidFill>
                <a:latin typeface="Tahoma" pitchFamily="34" charset="0"/>
                <a:cs typeface="Tahoma" pitchFamily="34" charset="0"/>
              </a:rPr>
              <a:t>13-30 yaş arası tüm gençleri kapsayan ve gençlerin 	Avrupa vatandaşlığı, aktif vatandaşlık bilincini, kişisel 	gelişimlerini ve girişimciliğini teşvik eden programlardır.</a:t>
            </a:r>
            <a:endParaRPr lang="tr-TR" altLang="tr-TR" dirty="0" smtClean="0">
              <a:latin typeface="Tahoma" pitchFamily="34" charset="0"/>
              <a:cs typeface="Tahoma" pitchFamily="34" charset="0"/>
            </a:endParaRPr>
          </a:p>
        </p:txBody>
      </p:sp>
    </p:spTree>
    <p:extLst>
      <p:ext uri="{BB962C8B-B14F-4D97-AF65-F5344CB8AC3E}">
        <p14:creationId xmlns:p14="http://schemas.microsoft.com/office/powerpoint/2010/main" val="545321130"/>
      </p:ext>
    </p:extLst>
  </p:cSld>
  <p:clrMapOvr>
    <a:masterClrMapping/>
  </p:clrMapOvr>
  <p:transition spd="med">
    <p:randomBa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tr-TR" altLang="tr-TR" sz="3200" smtClean="0">
                <a:solidFill>
                  <a:srgbClr val="FF0000"/>
                </a:solidFill>
              </a:rPr>
              <a:t>Değerlendirme Ölçütleri</a:t>
            </a:r>
          </a:p>
        </p:txBody>
      </p:sp>
      <p:graphicFrame>
        <p:nvGraphicFramePr>
          <p:cNvPr id="3" name="Table 2"/>
          <p:cNvGraphicFramePr>
            <a:graphicFrameLocks noGrp="1"/>
          </p:cNvGraphicFramePr>
          <p:nvPr>
            <p:extLst>
              <p:ext uri="{D42A27DB-BD31-4B8C-83A1-F6EECF244321}">
                <p14:modId xmlns:p14="http://schemas.microsoft.com/office/powerpoint/2010/main" val="544829119"/>
              </p:ext>
            </p:extLst>
          </p:nvPr>
        </p:nvGraphicFramePr>
        <p:xfrm>
          <a:off x="457200" y="1444626"/>
          <a:ext cx="8229600" cy="3816350"/>
        </p:xfrm>
        <a:graphic>
          <a:graphicData uri="http://schemas.openxmlformats.org/drawingml/2006/table">
            <a:tbl>
              <a:tblPr/>
              <a:tblGrid>
                <a:gridCol w="2855912"/>
                <a:gridCol w="5373688"/>
              </a:tblGrid>
              <a:tr h="381635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Tahoma" pitchFamily="34" charset="0"/>
                          <a:cs typeface="Tahoma" pitchFamily="34" charset="0"/>
                        </a:rPr>
                        <a:t>Etki ve yaygınlaştırma</a:t>
                      </a:r>
                    </a:p>
                    <a:p>
                      <a:pPr marL="0" marR="0" lvl="0" indent="0" algn="l" defTabSz="914400" rtl="0" eaLnBrk="1" fontAlgn="base" latinLnBrk="0" hangingPunct="1">
                        <a:lnSpc>
                          <a:spcPts val="1200"/>
                        </a:lnSpc>
                        <a:spcBef>
                          <a:spcPct val="0"/>
                        </a:spcBef>
                        <a:spcAft>
                          <a:spcPct val="0"/>
                        </a:spcAft>
                        <a:buClrTx/>
                        <a:buSzTx/>
                        <a:buFontTx/>
                        <a:buNone/>
                        <a:tabLst/>
                      </a:pPr>
                      <a:endParaRPr kumimoji="0" lang="tr-TR" altLang="tr-TR" sz="1400" b="0" i="0" u="none" strike="noStrike" cap="none" normalizeH="0" baseline="0" dirty="0" smtClean="0">
                        <a:ln>
                          <a:noFill/>
                        </a:ln>
                        <a:solidFill>
                          <a:schemeClr val="tx1"/>
                        </a:solidFill>
                        <a:effectLst/>
                        <a:latin typeface="Tahoma" pitchFamily="34" charset="0"/>
                        <a:cs typeface="Tahoma" pitchFamily="34" charset="0"/>
                      </a:endParaRPr>
                    </a:p>
                    <a:p>
                      <a:pPr marL="0" marR="0" lvl="0" indent="0" algn="l" defTabSz="914400" rtl="0" eaLnBrk="1" fontAlgn="base" latinLnBrk="0" hangingPunct="1">
                        <a:lnSpc>
                          <a:spcPts val="12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Tahoma" pitchFamily="34" charset="0"/>
                          <a:cs typeface="Tahoma" pitchFamily="34" charset="0"/>
                        </a:rPr>
                        <a:t>(azami 30 puan)</a:t>
                      </a:r>
                      <a:endParaRPr kumimoji="0" lang="tr-TR" altLang="tr-TR" sz="1400" b="0" i="0" u="none" strike="noStrike" cap="none" normalizeH="0" baseline="0" dirty="0" smtClean="0">
                        <a:ln>
                          <a:noFill/>
                        </a:ln>
                        <a:solidFill>
                          <a:schemeClr val="tx1"/>
                        </a:solidFill>
                        <a:effectLst/>
                        <a:latin typeface="Tahoma" pitchFamily="34" charset="0"/>
                        <a:cs typeface="Tahoma" pitchFamily="34" charset="0"/>
                      </a:endParaRPr>
                    </a:p>
                    <a:p>
                      <a:pPr marL="0" marR="0" lvl="0" indent="0" algn="l" defTabSz="914400" rtl="0" eaLnBrk="1" fontAlgn="base" latinLnBrk="0" hangingPunct="1">
                        <a:lnSpc>
                          <a:spcPts val="12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Tahoma" pitchFamily="34" charset="0"/>
                          <a:cs typeface="Tahoma" pitchFamily="34" charset="0"/>
                        </a:rPr>
                        <a:t> </a:t>
                      </a:r>
                      <a:endParaRPr kumimoji="0" lang="tr-TR" altLang="tr-TR" sz="1400" b="0" i="0" u="none" strike="noStrike" cap="none" normalizeH="0" baseline="0" dirty="0" smtClean="0">
                        <a:ln>
                          <a:noFill/>
                        </a:ln>
                        <a:solidFill>
                          <a:schemeClr val="tx1"/>
                        </a:solidFill>
                        <a:effectLst/>
                        <a:latin typeface="Tahoma" pitchFamily="34" charset="0"/>
                        <a:cs typeface="Tahom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342900" marR="0" lvl="0" indent="-342900" algn="just" defTabSz="914400" rtl="0" eaLnBrk="1" fontAlgn="base" latinLnBrk="0" hangingPunct="1">
                        <a:lnSpc>
                          <a:spcPct val="150000"/>
                        </a:lnSpc>
                        <a:spcBef>
                          <a:spcPct val="0"/>
                        </a:spcBef>
                        <a:spcAft>
                          <a:spcPct val="0"/>
                        </a:spcAft>
                        <a:buClrTx/>
                        <a:buSzTx/>
                        <a:buFont typeface="Wingdings" pitchFamily="2" charset="2"/>
                        <a:buChar char=""/>
                        <a:tabLst/>
                      </a:pPr>
                      <a:endParaRPr kumimoji="0" lang="tr-TR" altLang="tr-TR" sz="1400" b="0" i="0" u="none" strike="noStrike" cap="none" normalizeH="0" baseline="0" dirty="0" smtClean="0">
                        <a:ln>
                          <a:noFill/>
                        </a:ln>
                        <a:solidFill>
                          <a:schemeClr val="tx1"/>
                        </a:solidFill>
                        <a:effectLst/>
                        <a:latin typeface="Tahoma" pitchFamily="34" charset="0"/>
                        <a:cs typeface="Tahoma" pitchFamily="34" charset="0"/>
                      </a:endParaRPr>
                    </a:p>
                    <a:p>
                      <a:pPr marL="342900" marR="0" lvl="0" indent="-342900" algn="just" defTabSz="914400" rtl="0" eaLnBrk="1" fontAlgn="base" latinLnBrk="0" hangingPunct="1">
                        <a:lnSpc>
                          <a:spcPct val="150000"/>
                        </a:lnSpc>
                        <a:spcBef>
                          <a:spcPct val="0"/>
                        </a:spcBef>
                        <a:spcAft>
                          <a:spcPct val="0"/>
                        </a:spcAft>
                        <a:buClrTx/>
                        <a:buSzTx/>
                        <a:buFont typeface="Wingdings" pitchFamily="2" charset="2"/>
                        <a:buChar char=""/>
                        <a:tabLst/>
                      </a:pPr>
                      <a:r>
                        <a:rPr kumimoji="0" lang="tr-TR" altLang="tr-TR" sz="1400" b="0" i="0" u="none" strike="noStrike" cap="none" normalizeH="0" baseline="0" dirty="0" smtClean="0">
                          <a:ln>
                            <a:noFill/>
                          </a:ln>
                          <a:solidFill>
                            <a:schemeClr val="tx1"/>
                          </a:solidFill>
                          <a:effectLst/>
                          <a:latin typeface="Tahoma" pitchFamily="34" charset="0"/>
                          <a:cs typeface="Tahoma" pitchFamily="34" charset="0"/>
                        </a:rPr>
                        <a:t>Proje çıktılarını değerlendirmeye yönelik tedbirlerin kalitesi</a:t>
                      </a:r>
                    </a:p>
                    <a:p>
                      <a:pPr marL="342900" marR="0" lvl="0" indent="-342900" algn="just" defTabSz="914400" rtl="0" eaLnBrk="1" fontAlgn="base" latinLnBrk="0" hangingPunct="1">
                        <a:lnSpc>
                          <a:spcPct val="150000"/>
                        </a:lnSpc>
                        <a:spcBef>
                          <a:spcPct val="0"/>
                        </a:spcBef>
                        <a:spcAft>
                          <a:spcPct val="0"/>
                        </a:spcAft>
                        <a:buClrTx/>
                        <a:buSzTx/>
                        <a:buFont typeface="Wingdings" pitchFamily="2" charset="2"/>
                        <a:buChar char=""/>
                        <a:tabLst/>
                      </a:pPr>
                      <a:r>
                        <a:rPr kumimoji="0" lang="tr-TR" altLang="tr-TR" sz="1400" b="0" i="0" u="none" strike="noStrike" cap="none" normalizeH="0" baseline="0" dirty="0" smtClean="0">
                          <a:ln>
                            <a:noFill/>
                          </a:ln>
                          <a:solidFill>
                            <a:schemeClr val="tx1"/>
                          </a:solidFill>
                          <a:effectLst/>
                          <a:latin typeface="Tahoma" pitchFamily="34" charset="0"/>
                          <a:cs typeface="Tahoma" pitchFamily="34" charset="0"/>
                        </a:rPr>
                        <a:t> Projenin potansiyel etkisi:</a:t>
                      </a:r>
                    </a:p>
                    <a:p>
                      <a:pPr marL="342900" marR="0" lvl="0" indent="-342900" algn="just" defTabSz="914400" rtl="0" eaLnBrk="1" fontAlgn="base" latinLnBrk="0" hangingPunct="1">
                        <a:lnSpc>
                          <a:spcPct val="150000"/>
                        </a:lnSpc>
                        <a:spcBef>
                          <a:spcPct val="0"/>
                        </a:spcBef>
                        <a:spcAft>
                          <a:spcPct val="0"/>
                        </a:spcAft>
                        <a:buClrTx/>
                        <a:buSzTx/>
                        <a:buFont typeface="Verdana" pitchFamily="34" charset="0"/>
                        <a:buChar char="-"/>
                        <a:tabLst/>
                      </a:pPr>
                      <a:r>
                        <a:rPr kumimoji="0" lang="tr-TR" altLang="tr-TR" sz="1400" b="0" i="0" u="none" strike="noStrike" cap="none" normalizeH="0" baseline="0" dirty="0" smtClean="0">
                          <a:ln>
                            <a:noFill/>
                          </a:ln>
                          <a:solidFill>
                            <a:schemeClr val="tx1"/>
                          </a:solidFill>
                          <a:effectLst/>
                          <a:latin typeface="Tahoma" pitchFamily="34" charset="0"/>
                          <a:cs typeface="Tahoma" pitchFamily="34" charset="0"/>
                        </a:rPr>
                        <a:t>Proje döngüsü içinde  ve sonrasında Bireysel katılımcılar ve katılımcı kuruluşlar üzerinde</a:t>
                      </a:r>
                    </a:p>
                    <a:p>
                      <a:pPr marL="342900" marR="0" lvl="0" indent="-342900" algn="just" defTabSz="914400" rtl="0" eaLnBrk="1" fontAlgn="base" latinLnBrk="0" hangingPunct="1">
                        <a:lnSpc>
                          <a:spcPct val="150000"/>
                        </a:lnSpc>
                        <a:spcBef>
                          <a:spcPct val="0"/>
                        </a:spcBef>
                        <a:spcAft>
                          <a:spcPct val="0"/>
                        </a:spcAft>
                        <a:buClrTx/>
                        <a:buSzTx/>
                        <a:buFont typeface="Verdana" pitchFamily="34" charset="0"/>
                        <a:buChar char="-"/>
                        <a:tabLst/>
                      </a:pPr>
                      <a:r>
                        <a:rPr kumimoji="0" lang="tr-TR" altLang="tr-TR" sz="1400" b="0" i="0" u="none" strike="noStrike" cap="none" normalizeH="0" baseline="0" dirty="0" smtClean="0">
                          <a:ln>
                            <a:noFill/>
                          </a:ln>
                          <a:solidFill>
                            <a:schemeClr val="tx1"/>
                          </a:solidFill>
                          <a:effectLst/>
                          <a:latin typeface="Tahoma" pitchFamily="34" charset="0"/>
                          <a:cs typeface="Tahoma" pitchFamily="34" charset="0"/>
                        </a:rPr>
                        <a:t>Yerel, bölgesel, ulusal seviyede ve/veya Avrupa seviyesinde projeye doğrudan katılan kuruluşlar ve bireylerin dışında </a:t>
                      </a:r>
                    </a:p>
                    <a:p>
                      <a:pPr marL="342900" marR="0" lvl="0" indent="-342900" algn="just" defTabSz="914400" rtl="0" eaLnBrk="1" fontAlgn="base" latinLnBrk="0" hangingPunct="1">
                        <a:lnSpc>
                          <a:spcPct val="150000"/>
                        </a:lnSpc>
                        <a:spcBef>
                          <a:spcPct val="0"/>
                        </a:spcBef>
                        <a:spcAft>
                          <a:spcPct val="0"/>
                        </a:spcAft>
                        <a:buClrTx/>
                        <a:buSzTx/>
                        <a:buFont typeface="Wingdings" pitchFamily="2" charset="2"/>
                        <a:buChar char=""/>
                        <a:tabLst/>
                      </a:pPr>
                      <a:r>
                        <a:rPr kumimoji="0" lang="tr-TR" altLang="tr-TR" sz="1400" b="0" i="0" u="none" strike="noStrike" cap="none" normalizeH="0" baseline="0" dirty="0" smtClean="0">
                          <a:ln>
                            <a:noFill/>
                          </a:ln>
                          <a:solidFill>
                            <a:schemeClr val="tx1"/>
                          </a:solidFill>
                          <a:effectLst/>
                          <a:latin typeface="Tahoma" pitchFamily="34" charset="0"/>
                          <a:cs typeface="Tahoma" pitchFamily="34" charset="0"/>
                        </a:rPr>
                        <a:t> Katılımcı kuruluşların içinde ve dışında projenin çıktılarını yaygınlaştırmayı amaçlayan tedbirlerin yerindeliği ve kalitesi</a:t>
                      </a:r>
                    </a:p>
                    <a:p>
                      <a:pPr marL="342900" marR="0" lvl="0" indent="-342900" algn="just" defTabSz="914400" rtl="0" eaLnBrk="1" fontAlgn="base" latinLnBrk="0" hangingPunct="1">
                        <a:lnSpc>
                          <a:spcPct val="150000"/>
                        </a:lnSpc>
                        <a:spcBef>
                          <a:spcPct val="0"/>
                        </a:spcBef>
                        <a:spcAft>
                          <a:spcPct val="0"/>
                        </a:spcAft>
                        <a:buClrTx/>
                        <a:buSzTx/>
                        <a:buFontTx/>
                        <a:buNone/>
                        <a:tabLst/>
                      </a:pPr>
                      <a:r>
                        <a:rPr kumimoji="0" lang="tr-TR" altLang="tr-TR" sz="1400" b="0" i="0" u="none" strike="noStrike" cap="none" normalizeH="0" baseline="0" dirty="0" smtClean="0">
                          <a:ln>
                            <a:noFill/>
                          </a:ln>
                          <a:solidFill>
                            <a:schemeClr val="tx1"/>
                          </a:solidFill>
                          <a:effectLst/>
                          <a:latin typeface="Tahoma" pitchFamily="34" charset="0"/>
                          <a:cs typeface="Tahoma" pitchFamily="34" charset="0"/>
                        </a:rPr>
                        <a: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3719322609"/>
      </p:ext>
    </p:extLst>
  </p:cSld>
  <p:clrMapOvr>
    <a:masterClrMapping/>
  </p:clrMapOvr>
  <p:transition spd="med">
    <p:randomBa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487363" y="1447800"/>
            <a:ext cx="8353425" cy="5181600"/>
          </a:xfrm>
        </p:spPr>
        <p:txBody>
          <a:bodyPr/>
          <a:lstStyle/>
          <a:p>
            <a:pPr marL="0" indent="0">
              <a:lnSpc>
                <a:spcPct val="150000"/>
              </a:lnSpc>
              <a:spcBef>
                <a:spcPts val="0"/>
              </a:spcBef>
              <a:buFontTx/>
              <a:buNone/>
              <a:defRPr/>
            </a:pPr>
            <a:r>
              <a:rPr lang="tr-TR" altLang="tr-TR" sz="1900" b="1" dirty="0" smtClean="0">
                <a:latin typeface="Tahoma" pitchFamily="34" charset="0"/>
                <a:cs typeface="Tahoma" pitchFamily="34" charset="0"/>
              </a:rPr>
              <a:t>Kimler başvurabilir?</a:t>
            </a:r>
          </a:p>
          <a:p>
            <a:pPr>
              <a:lnSpc>
                <a:spcPct val="150000"/>
              </a:lnSpc>
              <a:spcBef>
                <a:spcPts val="0"/>
              </a:spcBef>
              <a:buFont typeface="Arial" panose="020B0604020202020204" pitchFamily="34" charset="0"/>
              <a:buChar char="•"/>
              <a:defRPr/>
            </a:pPr>
            <a:r>
              <a:rPr lang="tr-TR" altLang="tr-TR" sz="1900" dirty="0" smtClean="0">
                <a:latin typeface="Tahoma" pitchFamily="34" charset="0"/>
                <a:cs typeface="Tahoma" pitchFamily="34" charset="0"/>
              </a:rPr>
              <a:t>Okullar (okul öncesi, ilkokul</a:t>
            </a:r>
            <a:r>
              <a:rPr lang="tr-TR" altLang="tr-TR" sz="1900" dirty="0">
                <a:latin typeface="Tahoma" pitchFamily="34" charset="0"/>
                <a:cs typeface="Tahoma" pitchFamily="34" charset="0"/>
              </a:rPr>
              <a:t>, ortaokul ve lise olmak üzere tüm düzeylerde genel, mesleki ve teknik eğitim veren </a:t>
            </a:r>
            <a:r>
              <a:rPr lang="tr-TR" altLang="tr-TR" sz="1900" dirty="0" smtClean="0">
                <a:latin typeface="Tahoma" pitchFamily="34" charset="0"/>
                <a:cs typeface="Tahoma" pitchFamily="34" charset="0"/>
              </a:rPr>
              <a:t>okullar)</a:t>
            </a:r>
          </a:p>
          <a:p>
            <a:pPr>
              <a:lnSpc>
                <a:spcPct val="150000"/>
              </a:lnSpc>
              <a:spcBef>
                <a:spcPts val="0"/>
              </a:spcBef>
              <a:buFont typeface="Arial" panose="020B0604020202020204" pitchFamily="34" charset="0"/>
              <a:buChar char="•"/>
              <a:defRPr/>
            </a:pPr>
            <a:r>
              <a:rPr lang="tr-TR" altLang="tr-TR" sz="1900" dirty="0" smtClean="0">
                <a:latin typeface="Tahoma" pitchFamily="34" charset="0"/>
                <a:cs typeface="Tahoma" pitchFamily="34" charset="0"/>
              </a:rPr>
              <a:t>Konsorsiyum koordinatörü kurum (İl ve İlçe Milli Eğitim </a:t>
            </a:r>
            <a:r>
              <a:rPr lang="tr-TR" altLang="tr-TR" sz="1900" dirty="0">
                <a:latin typeface="Tahoma" pitchFamily="34" charset="0"/>
                <a:cs typeface="Tahoma" pitchFamily="34" charset="0"/>
              </a:rPr>
              <a:t>Müdürlükleri) </a:t>
            </a:r>
            <a:r>
              <a:rPr lang="tr-TR" altLang="tr-TR" sz="1900" dirty="0" smtClean="0">
                <a:latin typeface="Tahoma" pitchFamily="34" charset="0"/>
                <a:cs typeface="Tahoma" pitchFamily="34" charset="0"/>
              </a:rPr>
              <a:t>(Konsorsiyum</a:t>
            </a:r>
            <a:r>
              <a:rPr lang="tr-TR" altLang="tr-TR" sz="1900" dirty="0">
                <a:latin typeface="Tahoma" pitchFamily="34" charset="0"/>
                <a:cs typeface="Tahoma" pitchFamily="34" charset="0"/>
              </a:rPr>
              <a:t>: koordinatör kurum ve en az iki okuldan </a:t>
            </a:r>
            <a:r>
              <a:rPr lang="tr-TR" altLang="tr-TR" sz="1900" dirty="0" smtClean="0">
                <a:latin typeface="Tahoma" pitchFamily="34" charset="0"/>
                <a:cs typeface="Tahoma" pitchFamily="34" charset="0"/>
              </a:rPr>
              <a:t>oluşmalıdır)</a:t>
            </a:r>
          </a:p>
          <a:p>
            <a:pPr>
              <a:lnSpc>
                <a:spcPct val="150000"/>
              </a:lnSpc>
              <a:spcBef>
                <a:spcPts val="0"/>
              </a:spcBef>
              <a:buFont typeface="Arial" panose="020B0604020202020204" pitchFamily="34" charset="0"/>
              <a:buChar char="•"/>
              <a:defRPr/>
            </a:pPr>
            <a:r>
              <a:rPr lang="tr-TR" altLang="tr-TR" sz="1900" dirty="0" smtClean="0">
                <a:latin typeface="Tahoma" pitchFamily="34" charset="0"/>
                <a:cs typeface="Tahoma" pitchFamily="34" charset="0"/>
              </a:rPr>
              <a:t>Kurumsal başvuru</a:t>
            </a:r>
          </a:p>
          <a:p>
            <a:pPr marL="0" indent="0">
              <a:lnSpc>
                <a:spcPct val="150000"/>
              </a:lnSpc>
              <a:spcBef>
                <a:spcPts val="0"/>
              </a:spcBef>
              <a:buFontTx/>
              <a:buNone/>
              <a:defRPr/>
            </a:pPr>
            <a:r>
              <a:rPr lang="tr-TR" altLang="tr-TR" sz="1900" b="1" dirty="0" smtClean="0">
                <a:latin typeface="Tahoma" pitchFamily="34" charset="0"/>
                <a:cs typeface="Tahoma" pitchFamily="34" charset="0"/>
              </a:rPr>
              <a:t>Kimler Katılabilir?</a:t>
            </a:r>
          </a:p>
          <a:p>
            <a:pPr>
              <a:lnSpc>
                <a:spcPct val="150000"/>
              </a:lnSpc>
              <a:spcBef>
                <a:spcPts val="0"/>
              </a:spcBef>
              <a:buFont typeface="Arial" panose="020B0604020202020204" pitchFamily="34" charset="0"/>
              <a:buChar char="•"/>
              <a:defRPr/>
            </a:pPr>
            <a:r>
              <a:rPr lang="tr-TR" altLang="tr-TR" sz="1900" dirty="0" smtClean="0">
                <a:latin typeface="Tahoma" pitchFamily="34" charset="0"/>
                <a:cs typeface="Tahoma" pitchFamily="34" charset="0"/>
              </a:rPr>
              <a:t>Eğitim personeli: Başvuru yapan okulun öğretmen ve idarecileri</a:t>
            </a:r>
          </a:p>
          <a:p>
            <a:pPr marL="0" indent="0">
              <a:lnSpc>
                <a:spcPct val="150000"/>
              </a:lnSpc>
              <a:spcBef>
                <a:spcPts val="0"/>
              </a:spcBef>
              <a:buFontTx/>
              <a:buNone/>
              <a:defRPr/>
            </a:pPr>
            <a:r>
              <a:rPr lang="tr-TR" altLang="tr-TR" sz="1900" b="1" dirty="0" smtClean="0">
                <a:latin typeface="Tahoma" pitchFamily="34" charset="0"/>
                <a:cs typeface="Tahoma" pitchFamily="34" charset="0"/>
              </a:rPr>
              <a:t>Başvuru Nasıl Yapılır?</a:t>
            </a:r>
          </a:p>
          <a:p>
            <a:pPr>
              <a:lnSpc>
                <a:spcPct val="150000"/>
              </a:lnSpc>
              <a:spcBef>
                <a:spcPts val="0"/>
              </a:spcBef>
              <a:buFont typeface="Arial" panose="020B0604020202020204" pitchFamily="34" charset="0"/>
              <a:buChar char="•"/>
              <a:defRPr/>
            </a:pPr>
            <a:r>
              <a:rPr lang="tr-TR" altLang="tr-TR" sz="1900" dirty="0" smtClean="0">
                <a:latin typeface="Tahoma" pitchFamily="34" charset="0"/>
                <a:cs typeface="Tahoma" pitchFamily="34" charset="0"/>
              </a:rPr>
              <a:t>Online başvuru (e-form)</a:t>
            </a:r>
          </a:p>
          <a:p>
            <a:pPr>
              <a:lnSpc>
                <a:spcPct val="150000"/>
              </a:lnSpc>
              <a:spcBef>
                <a:spcPts val="0"/>
              </a:spcBef>
              <a:buFont typeface="Arial" panose="020B0604020202020204" pitchFamily="34" charset="0"/>
              <a:buChar char="•"/>
              <a:defRPr/>
            </a:pPr>
            <a:r>
              <a:rPr lang="tr-TR" altLang="tr-TR" sz="1900" dirty="0" smtClean="0">
                <a:latin typeface="Tahoma" pitchFamily="34" charset="0"/>
                <a:cs typeface="Tahoma" pitchFamily="34" charset="0"/>
              </a:rPr>
              <a:t>Son başvuru tarihi: </a:t>
            </a:r>
            <a:r>
              <a:rPr lang="tr-TR" altLang="tr-TR" sz="1900" b="1" dirty="0" smtClean="0">
                <a:latin typeface="Tahoma" pitchFamily="34" charset="0"/>
                <a:cs typeface="Tahoma" pitchFamily="34" charset="0"/>
              </a:rPr>
              <a:t>04 Mart 2015, 12:00</a:t>
            </a:r>
            <a:r>
              <a:rPr lang="tr-TR" altLang="tr-TR" sz="1900" dirty="0" smtClean="0">
                <a:latin typeface="Tahoma" pitchFamily="34" charset="0"/>
                <a:cs typeface="Tahoma" pitchFamily="34" charset="0"/>
              </a:rPr>
              <a:t> (Brüksel yerel saati ile)</a:t>
            </a:r>
          </a:p>
        </p:txBody>
      </p:sp>
      <p:sp>
        <p:nvSpPr>
          <p:cNvPr id="80899" name="Title 1"/>
          <p:cNvSpPr>
            <a:spLocks noGrp="1"/>
          </p:cNvSpPr>
          <p:nvPr>
            <p:ph type="title"/>
          </p:nvPr>
        </p:nvSpPr>
        <p:spPr>
          <a:xfrm>
            <a:off x="611188" y="381000"/>
            <a:ext cx="8229600" cy="1143000"/>
          </a:xfrm>
        </p:spPr>
        <p:txBody>
          <a:bodyPr/>
          <a:lstStyle/>
          <a:p>
            <a:r>
              <a:rPr lang="tr-TR" altLang="tr-TR" sz="2600" dirty="0" smtClean="0">
                <a:solidFill>
                  <a:srgbClr val="FF0000"/>
                </a:solidFill>
                <a:latin typeface="Tahoma" pitchFamily="34" charset="0"/>
                <a:cs typeface="Tahoma" pitchFamily="34" charset="0"/>
              </a:rPr>
              <a:t>Okul Eğitimi </a:t>
            </a:r>
            <a:br>
              <a:rPr lang="tr-TR" altLang="tr-TR" sz="2600" dirty="0" smtClean="0">
                <a:solidFill>
                  <a:srgbClr val="FF0000"/>
                </a:solidFill>
                <a:latin typeface="Tahoma" pitchFamily="34" charset="0"/>
                <a:cs typeface="Tahoma" pitchFamily="34" charset="0"/>
              </a:rPr>
            </a:br>
            <a:r>
              <a:rPr lang="tr-TR" altLang="tr-TR" sz="2600" dirty="0" smtClean="0">
                <a:solidFill>
                  <a:srgbClr val="FF0000"/>
                </a:solidFill>
                <a:latin typeface="Tahoma" pitchFamily="34" charset="0"/>
                <a:cs typeface="Tahoma" pitchFamily="34" charset="0"/>
              </a:rPr>
              <a:t>Ana Eylem 1: Hareketlilik Projesi</a:t>
            </a:r>
          </a:p>
        </p:txBody>
      </p:sp>
    </p:spTree>
    <p:extLst>
      <p:ext uri="{BB962C8B-B14F-4D97-AF65-F5344CB8AC3E}">
        <p14:creationId xmlns:p14="http://schemas.microsoft.com/office/powerpoint/2010/main" val="1390825261"/>
      </p:ext>
    </p:extLst>
  </p:cSld>
  <p:clrMapOvr>
    <a:masterClrMapping/>
  </p:clrMapOvr>
  <p:transition spd="med">
    <p:randomBa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txBox="1">
            <a:spLocks/>
          </p:cNvSpPr>
          <p:nvPr/>
        </p:nvSpPr>
        <p:spPr bwMode="auto">
          <a:xfrm>
            <a:off x="468313" y="1412875"/>
            <a:ext cx="8229600" cy="4525963"/>
          </a:xfrm>
          <a:prstGeom prst="rect">
            <a:avLst/>
          </a:prstGeom>
          <a:noFill/>
          <a:ln>
            <a:noFill/>
          </a:ln>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defTabSz="914400" fontAlgn="base">
              <a:lnSpc>
                <a:spcPct val="150000"/>
              </a:lnSpc>
              <a:spcBef>
                <a:spcPts val="1000"/>
              </a:spcBef>
              <a:spcAft>
                <a:spcPct val="0"/>
              </a:spcAft>
              <a:buFontTx/>
              <a:buNone/>
              <a:defRPr/>
            </a:pPr>
            <a:r>
              <a:rPr lang="tr-TR" altLang="tr-TR" sz="1800" b="1" dirty="0" smtClean="0">
                <a:solidFill>
                  <a:srgbClr val="000000"/>
                </a:solidFill>
                <a:latin typeface="Tahoma" pitchFamily="34" charset="0"/>
                <a:cs typeface="Tahoma" pitchFamily="34" charset="0"/>
              </a:rPr>
              <a:t>Katılımcı Kuruluşlar</a:t>
            </a:r>
            <a:endParaRPr lang="tr-TR" altLang="tr-TR" sz="1700" u="sng" dirty="0" smtClean="0">
              <a:solidFill>
                <a:srgbClr val="000000"/>
              </a:solidFill>
              <a:latin typeface="Tahoma" pitchFamily="34" charset="0"/>
              <a:cs typeface="Tahoma" pitchFamily="34" charset="0"/>
            </a:endParaRPr>
          </a:p>
          <a:p>
            <a:pPr marL="285750" indent="-285750" defTabSz="914400" eaLnBrk="1" fontAlgn="base" hangingPunct="1">
              <a:lnSpc>
                <a:spcPct val="150000"/>
              </a:lnSpc>
              <a:spcBef>
                <a:spcPts val="1000"/>
              </a:spcBef>
              <a:spcAft>
                <a:spcPct val="0"/>
              </a:spcAft>
              <a:defRPr/>
            </a:pPr>
            <a:r>
              <a:rPr lang="tr-TR" altLang="tr-TR" sz="1700" b="1" dirty="0" smtClean="0">
                <a:solidFill>
                  <a:srgbClr val="000000"/>
                </a:solidFill>
                <a:latin typeface="Tahoma" pitchFamily="34" charset="0"/>
                <a:cs typeface="Tahoma" pitchFamily="34" charset="0"/>
              </a:rPr>
              <a:t>Öğretme görevlendirmeleri: </a:t>
            </a:r>
          </a:p>
          <a:p>
            <a:pPr defTabSz="914400" eaLnBrk="1" fontAlgn="base" hangingPunct="1">
              <a:lnSpc>
                <a:spcPct val="150000"/>
              </a:lnSpc>
              <a:spcBef>
                <a:spcPts val="1000"/>
              </a:spcBef>
              <a:spcAft>
                <a:spcPct val="0"/>
              </a:spcAft>
              <a:buFontTx/>
              <a:buNone/>
              <a:defRPr/>
            </a:pPr>
            <a:r>
              <a:rPr lang="tr-TR" altLang="tr-TR" sz="1700" dirty="0" smtClean="0">
                <a:solidFill>
                  <a:srgbClr val="000000"/>
                </a:solidFill>
                <a:latin typeface="Tahoma" pitchFamily="34" charset="0"/>
                <a:cs typeface="Tahoma" pitchFamily="34" charset="0"/>
              </a:rPr>
              <a:t>    Gönderen ve Ev Sahibi Kuruluş:  Program ülkelerinde yerleşik </a:t>
            </a:r>
            <a:r>
              <a:rPr lang="tr-TR" altLang="tr-TR" sz="1700" b="1" dirty="0" smtClean="0">
                <a:solidFill>
                  <a:srgbClr val="000000"/>
                </a:solidFill>
                <a:latin typeface="Tahoma" pitchFamily="34" charset="0"/>
                <a:cs typeface="Tahoma" pitchFamily="34" charset="0"/>
              </a:rPr>
              <a:t>okullar</a:t>
            </a:r>
          </a:p>
          <a:p>
            <a:pPr marL="285750" indent="-285750" defTabSz="914400" eaLnBrk="1" fontAlgn="base" hangingPunct="1">
              <a:lnSpc>
                <a:spcPct val="150000"/>
              </a:lnSpc>
              <a:spcBef>
                <a:spcPts val="1000"/>
              </a:spcBef>
              <a:spcAft>
                <a:spcPct val="0"/>
              </a:spcAft>
              <a:defRPr/>
            </a:pPr>
            <a:r>
              <a:rPr lang="tr-TR" altLang="tr-TR" sz="1700" b="1" dirty="0" smtClean="0">
                <a:solidFill>
                  <a:srgbClr val="000000"/>
                </a:solidFill>
                <a:latin typeface="Tahoma" pitchFamily="34" charset="0"/>
                <a:cs typeface="Tahoma" pitchFamily="34" charset="0"/>
              </a:rPr>
              <a:t>Personel eğitimi:</a:t>
            </a:r>
          </a:p>
          <a:p>
            <a:pPr marL="285750" indent="-285750" defTabSz="914400" eaLnBrk="1" fontAlgn="base" hangingPunct="1">
              <a:lnSpc>
                <a:spcPct val="150000"/>
              </a:lnSpc>
              <a:spcBef>
                <a:spcPts val="1000"/>
              </a:spcBef>
              <a:spcAft>
                <a:spcPct val="0"/>
              </a:spcAft>
              <a:buFont typeface="Tahoma" panose="020B0604030504040204" pitchFamily="34" charset="0"/>
              <a:buChar char="-"/>
              <a:defRPr/>
            </a:pPr>
            <a:r>
              <a:rPr lang="tr-TR" altLang="tr-TR" sz="1700" dirty="0" smtClean="0">
                <a:solidFill>
                  <a:srgbClr val="000000"/>
                </a:solidFill>
                <a:latin typeface="Tahoma" pitchFamily="34" charset="0"/>
                <a:cs typeface="Tahoma" pitchFamily="34" charset="0"/>
              </a:rPr>
              <a:t>Gönderen Kuruluş: Program ülkelerinde yerleşik bir </a:t>
            </a:r>
            <a:r>
              <a:rPr lang="tr-TR" altLang="tr-TR" sz="1700" b="1" dirty="0" smtClean="0">
                <a:solidFill>
                  <a:srgbClr val="000000"/>
                </a:solidFill>
                <a:latin typeface="Tahoma" pitchFamily="34" charset="0"/>
                <a:cs typeface="Tahoma" pitchFamily="34" charset="0"/>
              </a:rPr>
              <a:t>okul</a:t>
            </a:r>
            <a:endParaRPr lang="tr-TR" altLang="tr-TR" sz="1700" dirty="0" smtClean="0">
              <a:solidFill>
                <a:srgbClr val="000000"/>
              </a:solidFill>
              <a:latin typeface="Tahoma" pitchFamily="34" charset="0"/>
              <a:cs typeface="Tahoma" pitchFamily="34" charset="0"/>
            </a:endParaRPr>
          </a:p>
          <a:p>
            <a:pPr marL="285750" indent="-285750" defTabSz="914400" eaLnBrk="1" fontAlgn="base" hangingPunct="1">
              <a:lnSpc>
                <a:spcPct val="150000"/>
              </a:lnSpc>
              <a:spcBef>
                <a:spcPts val="1000"/>
              </a:spcBef>
              <a:spcAft>
                <a:spcPct val="0"/>
              </a:spcAft>
              <a:buFont typeface="Tahoma" panose="020B0604030504040204" pitchFamily="34" charset="0"/>
              <a:buChar char="-"/>
              <a:defRPr/>
            </a:pPr>
            <a:r>
              <a:rPr lang="tr-TR" altLang="tr-TR" sz="1700" dirty="0" smtClean="0">
                <a:solidFill>
                  <a:srgbClr val="000000"/>
                </a:solidFill>
                <a:latin typeface="Tahoma" pitchFamily="34" charset="0"/>
                <a:cs typeface="Tahoma" pitchFamily="34" charset="0"/>
              </a:rPr>
              <a:t>Ev Sahibi </a:t>
            </a:r>
            <a:r>
              <a:rPr lang="tr-TR" altLang="tr-TR" sz="1700" dirty="0">
                <a:solidFill>
                  <a:srgbClr val="000000"/>
                </a:solidFill>
                <a:latin typeface="Tahoma" pitchFamily="34" charset="0"/>
                <a:cs typeface="Tahoma" pitchFamily="34" charset="0"/>
              </a:rPr>
              <a:t>K</a:t>
            </a:r>
            <a:r>
              <a:rPr lang="tr-TR" altLang="tr-TR" sz="1700" dirty="0" smtClean="0">
                <a:solidFill>
                  <a:srgbClr val="000000"/>
                </a:solidFill>
                <a:latin typeface="Tahoma" pitchFamily="34" charset="0"/>
                <a:cs typeface="Tahoma" pitchFamily="34" charset="0"/>
              </a:rPr>
              <a:t>uruluş  : Bir </a:t>
            </a:r>
            <a:r>
              <a:rPr lang="tr-TR" altLang="tr-TR" sz="1700" b="1" dirty="0" smtClean="0">
                <a:solidFill>
                  <a:srgbClr val="000000"/>
                </a:solidFill>
                <a:latin typeface="Tahoma" pitchFamily="34" charset="0"/>
                <a:cs typeface="Tahoma" pitchFamily="34" charset="0"/>
              </a:rPr>
              <a:t>okul</a:t>
            </a:r>
            <a:r>
              <a:rPr lang="tr-TR" altLang="tr-TR" sz="1700" dirty="0" smtClean="0">
                <a:solidFill>
                  <a:srgbClr val="000000"/>
                </a:solidFill>
                <a:latin typeface="Tahoma" pitchFamily="34" charset="0"/>
                <a:cs typeface="Tahoma" pitchFamily="34" charset="0"/>
              </a:rPr>
              <a:t>; veya işgücü piyasasında veya eğitim, öğretim ve gençlik alanlarında faaliyet   gösteren herhangi bir </a:t>
            </a:r>
            <a:r>
              <a:rPr lang="tr-TR" altLang="tr-TR" sz="1700" b="1" dirty="0" smtClean="0">
                <a:solidFill>
                  <a:srgbClr val="000000"/>
                </a:solidFill>
                <a:latin typeface="Tahoma" pitchFamily="34" charset="0"/>
                <a:cs typeface="Tahoma" pitchFamily="34" charset="0"/>
              </a:rPr>
              <a:t>kamu kurum/kuruluşu </a:t>
            </a:r>
            <a:r>
              <a:rPr lang="tr-TR" altLang="tr-TR" sz="1700" dirty="0" smtClean="0">
                <a:solidFill>
                  <a:srgbClr val="000000"/>
                </a:solidFill>
                <a:latin typeface="Tahoma" pitchFamily="34" charset="0"/>
                <a:cs typeface="Tahoma" pitchFamily="34" charset="0"/>
              </a:rPr>
              <a:t>ya da </a:t>
            </a:r>
            <a:r>
              <a:rPr lang="tr-TR" altLang="tr-TR" sz="1700" b="1" dirty="0" smtClean="0">
                <a:solidFill>
                  <a:srgbClr val="000000"/>
                </a:solidFill>
                <a:latin typeface="Tahoma" pitchFamily="34" charset="0"/>
                <a:cs typeface="Tahoma" pitchFamily="34" charset="0"/>
              </a:rPr>
              <a:t>özel kurum/kuruluş</a:t>
            </a:r>
            <a:r>
              <a:rPr lang="tr-TR" altLang="tr-TR" sz="1700" dirty="0" smtClean="0">
                <a:solidFill>
                  <a:srgbClr val="000000"/>
                </a:solidFill>
                <a:latin typeface="Tahoma" pitchFamily="34" charset="0"/>
                <a:cs typeface="Tahoma" pitchFamily="34" charset="0"/>
              </a:rPr>
              <a:t>. 	</a:t>
            </a:r>
          </a:p>
        </p:txBody>
      </p:sp>
      <p:sp>
        <p:nvSpPr>
          <p:cNvPr id="81923" name="Title 1"/>
          <p:cNvSpPr>
            <a:spLocks noGrp="1"/>
          </p:cNvSpPr>
          <p:nvPr>
            <p:ph type="title"/>
          </p:nvPr>
        </p:nvSpPr>
        <p:spPr/>
        <p:txBody>
          <a:bodyPr/>
          <a:lstStyle/>
          <a:p>
            <a:r>
              <a:rPr lang="tr-TR" altLang="tr-TR" sz="2600" smtClean="0">
                <a:solidFill>
                  <a:srgbClr val="FF0000"/>
                </a:solidFill>
                <a:latin typeface="Tahoma" pitchFamily="34" charset="0"/>
                <a:cs typeface="Tahoma" pitchFamily="34" charset="0"/>
              </a:rPr>
              <a:t>Okul Eğitimi </a:t>
            </a:r>
            <a:br>
              <a:rPr lang="tr-TR" altLang="tr-TR" sz="2600" smtClean="0">
                <a:solidFill>
                  <a:srgbClr val="FF0000"/>
                </a:solidFill>
                <a:latin typeface="Tahoma" pitchFamily="34" charset="0"/>
                <a:cs typeface="Tahoma" pitchFamily="34" charset="0"/>
              </a:rPr>
            </a:br>
            <a:r>
              <a:rPr lang="tr-TR" altLang="tr-TR" sz="2600" smtClean="0">
                <a:solidFill>
                  <a:srgbClr val="FF0000"/>
                </a:solidFill>
                <a:latin typeface="Tahoma" pitchFamily="34" charset="0"/>
                <a:cs typeface="Tahoma" pitchFamily="34" charset="0"/>
              </a:rPr>
              <a:t>Ana Eylem 1: Hareketlilik Projesi</a:t>
            </a:r>
          </a:p>
        </p:txBody>
      </p:sp>
    </p:spTree>
    <p:extLst>
      <p:ext uri="{BB962C8B-B14F-4D97-AF65-F5344CB8AC3E}">
        <p14:creationId xmlns:p14="http://schemas.microsoft.com/office/powerpoint/2010/main" val="628725663"/>
      </p:ext>
    </p:extLst>
  </p:cSld>
  <p:clrMapOvr>
    <a:masterClrMapping/>
  </p:clrMapOvr>
  <p:transition spd="med">
    <p:randomBa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1655763"/>
            <a:ext cx="8229600" cy="4248150"/>
          </a:xfrm>
        </p:spPr>
        <p:txBody>
          <a:bodyPr/>
          <a:lstStyle/>
          <a:p>
            <a:pPr marL="0" indent="0">
              <a:lnSpc>
                <a:spcPct val="150000"/>
              </a:lnSpc>
              <a:spcBef>
                <a:spcPts val="0"/>
              </a:spcBef>
              <a:buFontTx/>
              <a:buNone/>
              <a:defRPr/>
            </a:pPr>
            <a:r>
              <a:rPr lang="tr-TR" altLang="tr-TR" sz="2000" b="1" dirty="0" smtClean="0">
                <a:latin typeface="Tahoma" pitchFamily="34" charset="0"/>
                <a:cs typeface="Tahoma" pitchFamily="34" charset="0"/>
              </a:rPr>
              <a:t>Projenin süresi  : </a:t>
            </a:r>
            <a:r>
              <a:rPr lang="tr-TR" altLang="tr-TR" sz="2000" dirty="0" smtClean="0">
                <a:latin typeface="Tahoma" pitchFamily="34" charset="0"/>
                <a:cs typeface="Tahoma" pitchFamily="34" charset="0"/>
              </a:rPr>
              <a:t>1 veya 2 yıl</a:t>
            </a:r>
          </a:p>
          <a:p>
            <a:pPr marL="0" indent="0">
              <a:lnSpc>
                <a:spcPct val="150000"/>
              </a:lnSpc>
              <a:spcBef>
                <a:spcPts val="0"/>
              </a:spcBef>
              <a:spcAft>
                <a:spcPts val="1000"/>
              </a:spcAft>
              <a:buFontTx/>
              <a:buNone/>
              <a:defRPr/>
            </a:pPr>
            <a:r>
              <a:rPr lang="tr-TR" altLang="tr-TR" sz="2000" b="1" dirty="0" smtClean="0">
                <a:latin typeface="Tahoma" pitchFamily="34" charset="0"/>
                <a:cs typeface="Tahoma" pitchFamily="34" charset="0"/>
              </a:rPr>
              <a:t>Faaliyetin süresi: </a:t>
            </a:r>
            <a:r>
              <a:rPr lang="tr-TR" altLang="tr-TR" sz="2000" dirty="0" smtClean="0">
                <a:latin typeface="Tahoma" pitchFamily="34" charset="0"/>
                <a:cs typeface="Tahoma" pitchFamily="34" charset="0"/>
              </a:rPr>
              <a:t>2 gün - 2 ay</a:t>
            </a:r>
          </a:p>
          <a:p>
            <a:pPr marL="0" indent="0">
              <a:lnSpc>
                <a:spcPct val="150000"/>
              </a:lnSpc>
              <a:spcBef>
                <a:spcPts val="0"/>
              </a:spcBef>
              <a:spcAft>
                <a:spcPts val="1000"/>
              </a:spcAft>
              <a:buFontTx/>
              <a:buNone/>
              <a:defRPr/>
            </a:pPr>
            <a:r>
              <a:rPr lang="tr-TR" altLang="tr-TR" sz="2000" b="1" dirty="0" smtClean="0">
                <a:latin typeface="Tahoma" pitchFamily="34" charset="0"/>
                <a:cs typeface="Tahoma" pitchFamily="34" charset="0"/>
              </a:rPr>
              <a:t>Projeye sağlanan hibe başlıkları:</a:t>
            </a:r>
          </a:p>
          <a:p>
            <a:pPr>
              <a:lnSpc>
                <a:spcPct val="150000"/>
              </a:lnSpc>
              <a:spcBef>
                <a:spcPts val="0"/>
              </a:spcBef>
              <a:buFont typeface="Wingdings" panose="05000000000000000000" pitchFamily="2" charset="2"/>
              <a:buChar char="§"/>
              <a:defRPr/>
            </a:pPr>
            <a:r>
              <a:rPr lang="tr-TR" altLang="tr-TR" sz="2000" dirty="0" smtClean="0">
                <a:latin typeface="Tahoma" pitchFamily="34" charset="0"/>
                <a:cs typeface="Tahoma" pitchFamily="34" charset="0"/>
              </a:rPr>
              <a:t>Kurumsal destek</a:t>
            </a:r>
          </a:p>
          <a:p>
            <a:pPr>
              <a:lnSpc>
                <a:spcPct val="150000"/>
              </a:lnSpc>
              <a:spcBef>
                <a:spcPts val="0"/>
              </a:spcBef>
              <a:buFont typeface="Wingdings" panose="05000000000000000000" pitchFamily="2" charset="2"/>
              <a:buChar char="§"/>
              <a:defRPr/>
            </a:pPr>
            <a:r>
              <a:rPr lang="tr-TR" altLang="tr-TR" sz="2000" dirty="0" smtClean="0">
                <a:latin typeface="Tahoma" pitchFamily="34" charset="0"/>
                <a:cs typeface="Tahoma" pitchFamily="34" charset="0"/>
              </a:rPr>
              <a:t>Seyahat giderleri</a:t>
            </a:r>
          </a:p>
          <a:p>
            <a:pPr>
              <a:lnSpc>
                <a:spcPct val="150000"/>
              </a:lnSpc>
              <a:spcBef>
                <a:spcPts val="0"/>
              </a:spcBef>
              <a:buFont typeface="Wingdings" panose="05000000000000000000" pitchFamily="2" charset="2"/>
              <a:buChar char="§"/>
              <a:defRPr/>
            </a:pPr>
            <a:r>
              <a:rPr lang="tr-TR" altLang="tr-TR" sz="2000" dirty="0" smtClean="0">
                <a:latin typeface="Tahoma" pitchFamily="34" charset="0"/>
                <a:cs typeface="Tahoma" pitchFamily="34" charset="0"/>
              </a:rPr>
              <a:t>Bireysel destek</a:t>
            </a:r>
          </a:p>
          <a:p>
            <a:pPr>
              <a:lnSpc>
                <a:spcPct val="150000"/>
              </a:lnSpc>
              <a:spcBef>
                <a:spcPts val="0"/>
              </a:spcBef>
              <a:buFont typeface="Wingdings" panose="05000000000000000000" pitchFamily="2" charset="2"/>
              <a:buChar char="§"/>
              <a:defRPr/>
            </a:pPr>
            <a:r>
              <a:rPr lang="tr-TR" altLang="tr-TR" sz="2000" dirty="0" smtClean="0">
                <a:latin typeface="Tahoma" pitchFamily="34" charset="0"/>
                <a:cs typeface="Tahoma" pitchFamily="34" charset="0"/>
              </a:rPr>
              <a:t>Kurs ücreti</a:t>
            </a:r>
          </a:p>
          <a:p>
            <a:pPr>
              <a:lnSpc>
                <a:spcPct val="150000"/>
              </a:lnSpc>
              <a:spcBef>
                <a:spcPts val="0"/>
              </a:spcBef>
              <a:buFont typeface="Wingdings" panose="05000000000000000000" pitchFamily="2" charset="2"/>
              <a:buChar char="§"/>
              <a:defRPr/>
            </a:pPr>
            <a:r>
              <a:rPr lang="tr-TR" altLang="tr-TR" sz="2000" dirty="0" smtClean="0">
                <a:latin typeface="Tahoma" pitchFamily="34" charset="0"/>
                <a:cs typeface="Tahoma" pitchFamily="34" charset="0"/>
              </a:rPr>
              <a:t>Özel ihtiyaç desteği</a:t>
            </a:r>
          </a:p>
          <a:p>
            <a:pPr marL="0" indent="0">
              <a:buFontTx/>
              <a:buNone/>
              <a:defRPr/>
            </a:pPr>
            <a:endParaRPr lang="tr-TR" altLang="tr-TR" sz="2000" dirty="0" smtClean="0"/>
          </a:p>
          <a:p>
            <a:pPr marL="0" indent="0">
              <a:buFontTx/>
              <a:buNone/>
              <a:defRPr/>
            </a:pPr>
            <a:endParaRPr lang="tr-TR" altLang="tr-TR" sz="2000" dirty="0" smtClean="0"/>
          </a:p>
        </p:txBody>
      </p:sp>
      <p:sp>
        <p:nvSpPr>
          <p:cNvPr id="4" name="Title 1"/>
          <p:cNvSpPr txBox="1">
            <a:spLocks/>
          </p:cNvSpPr>
          <p:nvPr/>
        </p:nvSpPr>
        <p:spPr bwMode="auto">
          <a:xfrm>
            <a:off x="539750" y="476250"/>
            <a:ext cx="8229600" cy="1143000"/>
          </a:xfrm>
          <a:prstGeom prst="rect">
            <a:avLst/>
          </a:prstGeom>
          <a:noFill/>
          <a:ln w="9525">
            <a:noFill/>
            <a:miter lim="800000"/>
            <a:headEnd/>
            <a:tailEnd/>
          </a:ln>
        </p:spPr>
        <p:txBody>
          <a:bodyPr anchor="ctr"/>
          <a:lstStyle/>
          <a:p>
            <a:pPr algn="ctr" defTabSz="914400" eaLnBrk="0" fontAlgn="base" hangingPunct="0">
              <a:spcBef>
                <a:spcPct val="0"/>
              </a:spcBef>
              <a:spcAft>
                <a:spcPct val="0"/>
              </a:spcAft>
              <a:defRPr/>
            </a:pPr>
            <a:r>
              <a:rPr lang="tr-TR" altLang="tr-TR" sz="2600" kern="0" dirty="0">
                <a:solidFill>
                  <a:srgbClr val="FF0000"/>
                </a:solidFill>
                <a:latin typeface="Tahoma" pitchFamily="34" charset="0"/>
                <a:cs typeface="Tahoma" pitchFamily="34" charset="0"/>
              </a:rPr>
              <a:t>Okul Eğitimi</a:t>
            </a:r>
          </a:p>
          <a:p>
            <a:pPr algn="ctr" defTabSz="914400" eaLnBrk="0" fontAlgn="base" hangingPunct="0">
              <a:spcBef>
                <a:spcPct val="0"/>
              </a:spcBef>
              <a:spcAft>
                <a:spcPct val="0"/>
              </a:spcAft>
              <a:defRPr/>
            </a:pPr>
            <a:r>
              <a:rPr lang="tr-TR" altLang="tr-TR" sz="2600" kern="0" dirty="0">
                <a:solidFill>
                  <a:srgbClr val="FF0000"/>
                </a:solidFill>
                <a:latin typeface="Tahoma" pitchFamily="34" charset="0"/>
                <a:cs typeface="Tahoma" pitchFamily="34" charset="0"/>
              </a:rPr>
              <a:t>Ana Eylem 1: Hareketlilik Projesi</a:t>
            </a:r>
          </a:p>
        </p:txBody>
      </p:sp>
    </p:spTree>
    <p:extLst>
      <p:ext uri="{BB962C8B-B14F-4D97-AF65-F5344CB8AC3E}">
        <p14:creationId xmlns:p14="http://schemas.microsoft.com/office/powerpoint/2010/main" val="4135091637"/>
      </p:ext>
    </p:extLst>
  </p:cSld>
  <p:clrMapOvr>
    <a:masterClrMapping/>
  </p:clrMapOvr>
  <p:transition spd="med">
    <p:randomBa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539750" y="476250"/>
            <a:ext cx="8229600" cy="1143000"/>
          </a:xfrm>
          <a:prstGeom prst="rect">
            <a:avLst/>
          </a:prstGeom>
          <a:noFill/>
          <a:ln w="9525">
            <a:noFill/>
            <a:miter lim="800000"/>
            <a:headEnd/>
            <a:tailEnd/>
          </a:ln>
        </p:spPr>
        <p:txBody>
          <a:bodyPr anchor="ctr"/>
          <a:lstStyle/>
          <a:p>
            <a:pPr algn="ctr" defTabSz="914400" eaLnBrk="0" fontAlgn="base" hangingPunct="0">
              <a:spcBef>
                <a:spcPct val="0"/>
              </a:spcBef>
              <a:spcAft>
                <a:spcPct val="0"/>
              </a:spcAft>
              <a:defRPr/>
            </a:pPr>
            <a:r>
              <a:rPr lang="tr-TR" altLang="tr-TR" sz="2600" kern="0" dirty="0">
                <a:solidFill>
                  <a:srgbClr val="FF0000"/>
                </a:solidFill>
                <a:latin typeface="Tahoma" pitchFamily="34" charset="0"/>
                <a:cs typeface="Tahoma" pitchFamily="34" charset="0"/>
              </a:rPr>
              <a:t>Okul Eğitimi</a:t>
            </a:r>
          </a:p>
          <a:p>
            <a:pPr algn="ctr" defTabSz="914400" eaLnBrk="0" fontAlgn="base" hangingPunct="0">
              <a:spcBef>
                <a:spcPct val="0"/>
              </a:spcBef>
              <a:spcAft>
                <a:spcPct val="0"/>
              </a:spcAft>
              <a:defRPr/>
            </a:pPr>
            <a:r>
              <a:rPr lang="tr-TR" altLang="tr-TR" sz="2600" kern="0" dirty="0">
                <a:solidFill>
                  <a:srgbClr val="FF0000"/>
                </a:solidFill>
                <a:latin typeface="Tahoma" pitchFamily="34" charset="0"/>
                <a:cs typeface="Tahoma" pitchFamily="34" charset="0"/>
              </a:rPr>
              <a:t>Ana Eylem 1: Hareketlilik Projesi</a:t>
            </a:r>
          </a:p>
        </p:txBody>
      </p:sp>
      <p:graphicFrame>
        <p:nvGraphicFramePr>
          <p:cNvPr id="4" name="Table 3"/>
          <p:cNvGraphicFramePr>
            <a:graphicFrameLocks noGrp="1"/>
          </p:cNvGraphicFramePr>
          <p:nvPr>
            <p:extLst>
              <p:ext uri="{D42A27DB-BD31-4B8C-83A1-F6EECF244321}">
                <p14:modId xmlns:p14="http://schemas.microsoft.com/office/powerpoint/2010/main" val="956981773"/>
              </p:ext>
            </p:extLst>
          </p:nvPr>
        </p:nvGraphicFramePr>
        <p:xfrm>
          <a:off x="539750" y="1644650"/>
          <a:ext cx="8229600" cy="3440113"/>
        </p:xfrm>
        <a:graphic>
          <a:graphicData uri="http://schemas.openxmlformats.org/drawingml/2006/table">
            <a:tbl>
              <a:tblPr/>
              <a:tblGrid>
                <a:gridCol w="936625"/>
                <a:gridCol w="2232025"/>
                <a:gridCol w="1008063"/>
                <a:gridCol w="2808287"/>
                <a:gridCol w="1244600"/>
              </a:tblGrid>
              <a:tr h="3440113">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300" b="1" i="0" u="none" strike="noStrike" cap="none" normalizeH="0" baseline="0" dirty="0" smtClean="0">
                          <a:ln>
                            <a:noFill/>
                          </a:ln>
                          <a:solidFill>
                            <a:schemeClr val="tx1"/>
                          </a:solidFill>
                          <a:effectLst/>
                          <a:latin typeface="Tahoma" pitchFamily="34" charset="0"/>
                          <a:cs typeface="Tahoma" pitchFamily="34" charset="0"/>
                        </a:rPr>
                        <a:t>Kurumsal Destek</a:t>
                      </a:r>
                      <a:endParaRPr kumimoji="0" lang="tr-TR" altLang="tr-TR" sz="1300" b="0" i="0" u="none" strike="noStrike" cap="none" normalizeH="0" baseline="0" dirty="0" smtClean="0">
                        <a:ln>
                          <a:noFill/>
                        </a:ln>
                        <a:solidFill>
                          <a:schemeClr val="tx1"/>
                        </a:solidFill>
                        <a:effectLst/>
                        <a:latin typeface="Tahoma" pitchFamily="34" charset="0"/>
                        <a:cs typeface="Tahoma" pitchFamily="34" charset="0"/>
                      </a:endParaRPr>
                    </a:p>
                  </a:txBody>
                  <a:tcPr marL="50538" marR="505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300" b="0" i="0" u="none" strike="noStrike" cap="none" normalizeH="0" baseline="0" dirty="0" smtClean="0">
                          <a:ln>
                            <a:noFill/>
                          </a:ln>
                          <a:solidFill>
                            <a:schemeClr val="tx1"/>
                          </a:solidFill>
                          <a:effectLst/>
                          <a:latin typeface="Tahoma" pitchFamily="34" charset="0"/>
                          <a:cs typeface="Tahoma" pitchFamily="34" charset="0"/>
                        </a:rPr>
                        <a:t>Hareketlilik faaliyetlerinin uygulanması ile doğrudan bağlantılı her türlü maliyet (katılımcıların harcırahları hariç), katılımcıların hareketlilik hazırlıkları (pedagojik, kültürel, dilsel), katılımcıların hareketlilik esnasında izlenmesi ve desteklenmesi, öğrenme çıktılarının doğrulanması dahil.</a:t>
                      </a:r>
                    </a:p>
                  </a:txBody>
                  <a:tcPr marL="50538" marR="505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300" b="0" i="0" u="none" strike="noStrike" cap="none" normalizeH="0" baseline="0" smtClean="0">
                          <a:ln>
                            <a:noFill/>
                          </a:ln>
                          <a:solidFill>
                            <a:schemeClr val="tx1"/>
                          </a:solidFill>
                          <a:effectLst/>
                          <a:latin typeface="Tahoma" pitchFamily="34" charset="0"/>
                          <a:cs typeface="Tahoma" pitchFamily="34" charset="0"/>
                        </a:rPr>
                        <a:t>Birim maliyet</a:t>
                      </a:r>
                    </a:p>
                  </a:txBody>
                  <a:tcPr marL="50538" marR="505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300" b="0" i="0" u="none" strike="noStrike" cap="none" normalizeH="0" baseline="0" dirty="0" smtClean="0">
                          <a:ln>
                            <a:noFill/>
                          </a:ln>
                          <a:solidFill>
                            <a:schemeClr val="tx1"/>
                          </a:solidFill>
                          <a:effectLst/>
                          <a:latin typeface="Tahoma" pitchFamily="34" charset="0"/>
                          <a:cs typeface="Tahoma" pitchFamily="34" charset="0"/>
                        </a:rPr>
                        <a:t>100. katılımcıya kadar: Katılımcı başına </a:t>
                      </a:r>
                      <a:r>
                        <a:rPr kumimoji="0" lang="tr-TR" altLang="tr-TR" sz="1300" b="1" i="0" u="none" strike="noStrike" cap="none" normalizeH="0" baseline="0" dirty="0" smtClean="0">
                          <a:ln>
                            <a:noFill/>
                          </a:ln>
                          <a:solidFill>
                            <a:schemeClr val="tx1"/>
                          </a:solidFill>
                          <a:effectLst/>
                          <a:latin typeface="Tahoma" pitchFamily="34" charset="0"/>
                          <a:cs typeface="Tahoma" pitchFamily="34" charset="0"/>
                        </a:rPr>
                        <a:t>350 AVRO </a:t>
                      </a:r>
                    </a:p>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300" b="0" i="0" u="none" strike="noStrike" cap="none" normalizeH="0" baseline="0" dirty="0" smtClean="0">
                          <a:ln>
                            <a:noFill/>
                          </a:ln>
                          <a:solidFill>
                            <a:schemeClr val="tx1"/>
                          </a:solidFill>
                          <a:effectLst/>
                          <a:latin typeface="Tahoma" pitchFamily="34" charset="0"/>
                          <a:cs typeface="Tahoma" pitchFamily="34" charset="0"/>
                        </a:rPr>
                        <a:t>+</a:t>
                      </a:r>
                    </a:p>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300" b="0" i="0" u="none" strike="noStrike" cap="none" normalizeH="0" baseline="0" dirty="0" smtClean="0">
                          <a:ln>
                            <a:noFill/>
                          </a:ln>
                          <a:solidFill>
                            <a:schemeClr val="tx1"/>
                          </a:solidFill>
                          <a:effectLst/>
                          <a:latin typeface="Tahoma" pitchFamily="34" charset="0"/>
                          <a:cs typeface="Tahoma" pitchFamily="34" charset="0"/>
                        </a:rPr>
                        <a:t>100. katılımcıdan sonra : ek katılımcı başına </a:t>
                      </a:r>
                      <a:r>
                        <a:rPr kumimoji="0" lang="tr-TR" altLang="tr-TR" sz="1300" b="1" i="0" u="none" strike="noStrike" cap="none" normalizeH="0" baseline="0" dirty="0" smtClean="0">
                          <a:ln>
                            <a:noFill/>
                          </a:ln>
                          <a:solidFill>
                            <a:schemeClr val="tx1"/>
                          </a:solidFill>
                          <a:effectLst/>
                          <a:latin typeface="Tahoma" pitchFamily="34" charset="0"/>
                          <a:cs typeface="Tahoma" pitchFamily="34" charset="0"/>
                        </a:rPr>
                        <a:t>200 AVRO </a:t>
                      </a:r>
                    </a:p>
                  </a:txBody>
                  <a:tcPr marL="50538" marR="505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300" b="0" i="0" u="none" strike="noStrike" cap="none" normalizeH="0" baseline="0" dirty="0" smtClean="0">
                          <a:ln>
                            <a:noFill/>
                          </a:ln>
                          <a:solidFill>
                            <a:schemeClr val="tx1"/>
                          </a:solidFill>
                          <a:effectLst/>
                          <a:latin typeface="Tahoma" pitchFamily="34" charset="0"/>
                          <a:cs typeface="Tahoma" pitchFamily="34" charset="0"/>
                        </a:rPr>
                        <a:t>Katılımcı sayısına bağlıdır.</a:t>
                      </a:r>
                    </a:p>
                  </a:txBody>
                  <a:tcPr marL="50538" marR="505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91417634"/>
      </p:ext>
    </p:extLst>
  </p:cSld>
  <p:clrMapOvr>
    <a:masterClrMapping/>
  </p:clrMapOvr>
  <p:transition spd="med">
    <p:randomBa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568325" y="333375"/>
            <a:ext cx="8229600" cy="1143000"/>
          </a:xfrm>
          <a:prstGeom prst="rect">
            <a:avLst/>
          </a:prstGeom>
          <a:noFill/>
          <a:ln w="9525">
            <a:noFill/>
            <a:miter lim="800000"/>
            <a:headEnd/>
            <a:tailEnd/>
          </a:ln>
        </p:spPr>
        <p:txBody>
          <a:bodyPr anchor="ctr"/>
          <a:lstStyle/>
          <a:p>
            <a:pPr algn="ctr" defTabSz="914400" eaLnBrk="0" fontAlgn="base" hangingPunct="0">
              <a:spcBef>
                <a:spcPct val="0"/>
              </a:spcBef>
              <a:spcAft>
                <a:spcPct val="0"/>
              </a:spcAft>
              <a:defRPr/>
            </a:pPr>
            <a:r>
              <a:rPr lang="tr-TR" altLang="tr-TR" sz="2600" kern="0" dirty="0">
                <a:solidFill>
                  <a:srgbClr val="FF0000"/>
                </a:solidFill>
                <a:latin typeface="Tahoma" pitchFamily="34" charset="0"/>
                <a:cs typeface="Tahoma" pitchFamily="34" charset="0"/>
              </a:rPr>
              <a:t>Okul Eğitimi</a:t>
            </a:r>
          </a:p>
          <a:p>
            <a:pPr algn="ctr" defTabSz="914400" eaLnBrk="0" fontAlgn="base" hangingPunct="0">
              <a:spcBef>
                <a:spcPct val="0"/>
              </a:spcBef>
              <a:spcAft>
                <a:spcPct val="0"/>
              </a:spcAft>
              <a:defRPr/>
            </a:pPr>
            <a:r>
              <a:rPr lang="tr-TR" altLang="tr-TR" sz="2600" kern="0" dirty="0">
                <a:solidFill>
                  <a:srgbClr val="FF0000"/>
                </a:solidFill>
                <a:latin typeface="Tahoma" pitchFamily="34" charset="0"/>
                <a:cs typeface="Tahoma" pitchFamily="34" charset="0"/>
              </a:rPr>
              <a:t>Ana Eylem 1: Hareketlilik Projesi</a:t>
            </a:r>
          </a:p>
        </p:txBody>
      </p:sp>
      <p:graphicFrame>
        <p:nvGraphicFramePr>
          <p:cNvPr id="3" name="Table 2"/>
          <p:cNvGraphicFramePr>
            <a:graphicFrameLocks noGrp="1"/>
          </p:cNvGraphicFramePr>
          <p:nvPr/>
        </p:nvGraphicFramePr>
        <p:xfrm>
          <a:off x="555625" y="1557338"/>
          <a:ext cx="8196263" cy="355600"/>
        </p:xfrm>
        <a:graphic>
          <a:graphicData uri="http://schemas.openxmlformats.org/drawingml/2006/table">
            <a:tbl>
              <a:tblPr/>
              <a:tblGrid>
                <a:gridCol w="2646363"/>
                <a:gridCol w="1150937"/>
                <a:gridCol w="2673350"/>
                <a:gridCol w="1725613"/>
              </a:tblGrid>
              <a:tr h="333375">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ts val="1400"/>
                        </a:lnSpc>
                        <a:spcBef>
                          <a:spcPct val="0"/>
                        </a:spcBef>
                        <a:spcAft>
                          <a:spcPts val="600"/>
                        </a:spcAft>
                        <a:buClrTx/>
                        <a:buSzTx/>
                        <a:buFontTx/>
                        <a:buNone/>
                        <a:tabLst/>
                      </a:pPr>
                      <a:r>
                        <a:rPr kumimoji="0" lang="tr-TR" altLang="tr-TR" sz="1000" b="1" i="0" u="none" strike="noStrike" cap="none" normalizeH="0" baseline="0" dirty="0" smtClean="0">
                          <a:ln>
                            <a:noFill/>
                          </a:ln>
                          <a:solidFill>
                            <a:schemeClr val="tx1"/>
                          </a:solidFill>
                          <a:effectLst/>
                          <a:latin typeface="Tahoma" pitchFamily="34" charset="0"/>
                          <a:cs typeface="Times New Roman" pitchFamily="18" charset="0"/>
                        </a:rPr>
                        <a:t>Uygun maliyet</a:t>
                      </a:r>
                      <a:endParaRPr kumimoji="0" lang="tr-TR" altLang="tr-TR" sz="1000" b="0" i="0" u="none" strike="noStrike" cap="none" normalizeH="0" baseline="0" dirty="0" smtClean="0">
                        <a:ln>
                          <a:noFill/>
                        </a:ln>
                        <a:solidFill>
                          <a:schemeClr val="tx1"/>
                        </a:solidFill>
                        <a:effectLst/>
                        <a:latin typeface="Calibri" pitchFamily="34" charset="0"/>
                        <a:cs typeface="Times New Roman" pitchFamily="18" charset="0"/>
                      </a:endParaRPr>
                    </a:p>
                  </a:txBody>
                  <a:tcPr marL="50538" marR="505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lvl1pPr marL="20638"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20638" marR="0" lvl="0" indent="0" algn="ctr" defTabSz="914400" rtl="0" eaLnBrk="1" fontAlgn="base" latinLnBrk="0" hangingPunct="1">
                        <a:lnSpc>
                          <a:spcPts val="1400"/>
                        </a:lnSpc>
                        <a:spcBef>
                          <a:spcPct val="0"/>
                        </a:spcBef>
                        <a:spcAft>
                          <a:spcPts val="600"/>
                        </a:spcAft>
                        <a:buClrTx/>
                        <a:buSzTx/>
                        <a:buFontTx/>
                        <a:buNone/>
                        <a:tabLst/>
                      </a:pPr>
                      <a:r>
                        <a:rPr kumimoji="0" lang="tr-TR" altLang="tr-TR" sz="1000" b="1" i="0" u="none" strike="noStrike" cap="none" normalizeH="0" baseline="0" smtClean="0">
                          <a:ln>
                            <a:noFill/>
                          </a:ln>
                          <a:solidFill>
                            <a:schemeClr val="tx1"/>
                          </a:solidFill>
                          <a:effectLst/>
                          <a:latin typeface="Tahoma" pitchFamily="34" charset="0"/>
                          <a:cs typeface="Times New Roman" pitchFamily="18" charset="0"/>
                        </a:rPr>
                        <a:t>Finansman mekanizması</a:t>
                      </a:r>
                      <a:endParaRPr kumimoji="0" lang="tr-TR" altLang="tr-TR" sz="1000" b="0" i="0" u="none" strike="noStrike" cap="none" normalizeH="0" baseline="0" smtClean="0">
                        <a:ln>
                          <a:noFill/>
                        </a:ln>
                        <a:solidFill>
                          <a:schemeClr val="tx1"/>
                        </a:solidFill>
                        <a:effectLst/>
                        <a:latin typeface="Calibri" pitchFamily="34" charset="0"/>
                        <a:cs typeface="Times New Roman" pitchFamily="18" charset="0"/>
                      </a:endParaRPr>
                    </a:p>
                  </a:txBody>
                  <a:tcPr marL="50538" marR="505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lvl1pPr marL="20638"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20638" marR="0" lvl="0" indent="0" algn="ctr" defTabSz="914400" rtl="0" eaLnBrk="1" fontAlgn="base" latinLnBrk="0" hangingPunct="1">
                        <a:lnSpc>
                          <a:spcPts val="1400"/>
                        </a:lnSpc>
                        <a:spcBef>
                          <a:spcPct val="0"/>
                        </a:spcBef>
                        <a:spcAft>
                          <a:spcPts val="600"/>
                        </a:spcAft>
                        <a:buClrTx/>
                        <a:buSzTx/>
                        <a:buFontTx/>
                        <a:buNone/>
                        <a:tabLst/>
                      </a:pPr>
                      <a:r>
                        <a:rPr kumimoji="0" lang="tr-TR" altLang="tr-TR" sz="1000" b="1" i="0" u="none" strike="noStrike" cap="none" normalizeH="0" baseline="0" smtClean="0">
                          <a:ln>
                            <a:noFill/>
                          </a:ln>
                          <a:solidFill>
                            <a:schemeClr val="tx1"/>
                          </a:solidFill>
                          <a:effectLst/>
                          <a:latin typeface="Tahoma" pitchFamily="34" charset="0"/>
                          <a:cs typeface="Times New Roman" pitchFamily="18" charset="0"/>
                        </a:rPr>
                        <a:t>Tutar</a:t>
                      </a:r>
                      <a:endParaRPr kumimoji="0" lang="tr-TR" altLang="tr-TR" sz="1000" b="0" i="0" u="none" strike="noStrike" cap="none" normalizeH="0" baseline="0" smtClean="0">
                        <a:ln>
                          <a:noFill/>
                        </a:ln>
                        <a:solidFill>
                          <a:schemeClr val="tx1"/>
                        </a:solidFill>
                        <a:effectLst/>
                        <a:latin typeface="Calibri" pitchFamily="34" charset="0"/>
                        <a:cs typeface="Times New Roman" pitchFamily="18" charset="0"/>
                      </a:endParaRPr>
                    </a:p>
                  </a:txBody>
                  <a:tcPr marL="50538" marR="505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lvl1pPr marL="20638"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20638" marR="0" lvl="0" indent="0" algn="ctr" defTabSz="914400" rtl="0" eaLnBrk="1" fontAlgn="base" latinLnBrk="0" hangingPunct="1">
                        <a:lnSpc>
                          <a:spcPts val="1400"/>
                        </a:lnSpc>
                        <a:spcBef>
                          <a:spcPct val="0"/>
                        </a:spcBef>
                        <a:spcAft>
                          <a:spcPts val="600"/>
                        </a:spcAft>
                        <a:buClrTx/>
                        <a:buSzTx/>
                        <a:buFontTx/>
                        <a:buNone/>
                        <a:tabLst/>
                      </a:pPr>
                      <a:r>
                        <a:rPr kumimoji="0" lang="tr-TR" altLang="tr-TR" sz="1000" b="1" i="0" u="none" strike="noStrike" cap="none" normalizeH="0" baseline="0" dirty="0" smtClean="0">
                          <a:ln>
                            <a:noFill/>
                          </a:ln>
                          <a:solidFill>
                            <a:schemeClr val="tx1"/>
                          </a:solidFill>
                          <a:effectLst/>
                          <a:latin typeface="Tahoma" pitchFamily="34" charset="0"/>
                          <a:cs typeface="Times New Roman" pitchFamily="18" charset="0"/>
                        </a:rPr>
                        <a:t>Tahsis kuralı</a:t>
                      </a:r>
                      <a:endParaRPr kumimoji="0" lang="tr-TR" altLang="tr-TR" sz="1000" b="0" i="0" u="none" strike="noStrike" cap="none" normalizeH="0" baseline="0" dirty="0" smtClean="0">
                        <a:ln>
                          <a:noFill/>
                        </a:ln>
                        <a:solidFill>
                          <a:schemeClr val="tx1"/>
                        </a:solidFill>
                        <a:effectLst/>
                        <a:latin typeface="Calibri" pitchFamily="34" charset="0"/>
                        <a:cs typeface="Times New Roman" pitchFamily="18" charset="0"/>
                      </a:endParaRPr>
                    </a:p>
                  </a:txBody>
                  <a:tcPr marL="50538" marR="505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241393134"/>
              </p:ext>
            </p:extLst>
          </p:nvPr>
        </p:nvGraphicFramePr>
        <p:xfrm>
          <a:off x="566738" y="1916113"/>
          <a:ext cx="8185150" cy="4064000"/>
        </p:xfrm>
        <a:graphic>
          <a:graphicData uri="http://schemas.openxmlformats.org/drawingml/2006/table">
            <a:tbl>
              <a:tblPr/>
              <a:tblGrid>
                <a:gridCol w="858837"/>
                <a:gridCol w="1787525"/>
                <a:gridCol w="1150938"/>
                <a:gridCol w="2673350"/>
                <a:gridCol w="1714500"/>
              </a:tblGrid>
              <a:tr h="831850">
                <a:tc rowSpan="6">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100" b="1" i="0" u="none" strike="noStrike" cap="none" normalizeH="0" baseline="0" dirty="0" smtClean="0">
                          <a:ln>
                            <a:noFill/>
                          </a:ln>
                          <a:solidFill>
                            <a:schemeClr val="tx1"/>
                          </a:solidFill>
                          <a:effectLst/>
                          <a:latin typeface="Tahoma" pitchFamily="34" charset="0"/>
                          <a:cs typeface="Times New Roman" pitchFamily="18" charset="0"/>
                        </a:rPr>
                        <a:t> </a:t>
                      </a:r>
                    </a:p>
                    <a:p>
                      <a:pPr marL="0" marR="0" lvl="0" indent="0" algn="l" defTabSz="914400" rtl="0" eaLnBrk="1" fontAlgn="base" latinLnBrk="0" hangingPunct="1">
                        <a:lnSpc>
                          <a:spcPts val="1400"/>
                        </a:lnSpc>
                        <a:spcBef>
                          <a:spcPct val="0"/>
                        </a:spcBef>
                        <a:spcAft>
                          <a:spcPts val="600"/>
                        </a:spcAft>
                        <a:buClrTx/>
                        <a:buSzTx/>
                        <a:buFontTx/>
                        <a:buNone/>
                        <a:tabLst/>
                      </a:pPr>
                      <a:endParaRPr kumimoji="0" lang="tr-TR" altLang="tr-TR" sz="1100" b="1" i="0" u="none" strike="noStrike" cap="none" normalizeH="0" baseline="0" dirty="0" smtClean="0">
                        <a:ln>
                          <a:noFill/>
                        </a:ln>
                        <a:solidFill>
                          <a:schemeClr val="tx1"/>
                        </a:solidFill>
                        <a:effectLst/>
                        <a:latin typeface="Tahoma" pitchFamily="34" charset="0"/>
                        <a:cs typeface="Times New Roman" pitchFamily="18" charset="0"/>
                      </a:endParaRPr>
                    </a:p>
                    <a:p>
                      <a:pPr marL="0" marR="0" lvl="0" indent="0" algn="l" defTabSz="914400" rtl="0" eaLnBrk="1" fontAlgn="base" latinLnBrk="0" hangingPunct="1">
                        <a:lnSpc>
                          <a:spcPts val="1400"/>
                        </a:lnSpc>
                        <a:spcBef>
                          <a:spcPct val="0"/>
                        </a:spcBef>
                        <a:spcAft>
                          <a:spcPts val="600"/>
                        </a:spcAft>
                        <a:buClrTx/>
                        <a:buSzTx/>
                        <a:buFontTx/>
                        <a:buNone/>
                        <a:tabLst/>
                      </a:pPr>
                      <a:endParaRPr kumimoji="0" lang="tr-TR" altLang="tr-TR" sz="1100" b="1" i="0" u="none" strike="noStrike" cap="none" normalizeH="0" baseline="0" dirty="0" smtClean="0">
                        <a:ln>
                          <a:noFill/>
                        </a:ln>
                        <a:solidFill>
                          <a:schemeClr val="tx1"/>
                        </a:solidFill>
                        <a:effectLst/>
                        <a:latin typeface="Tahoma" pitchFamily="34" charset="0"/>
                        <a:cs typeface="Times New Roman" pitchFamily="18" charset="0"/>
                      </a:endParaRPr>
                    </a:p>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400" b="1"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Seyahat </a:t>
                      </a:r>
                      <a:endParaRPr kumimoji="0" lang="tr-TR" altLang="tr-TR" sz="14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100" b="1" i="0" u="none" strike="noStrike" cap="none" normalizeH="0" baseline="0" dirty="0" smtClean="0">
                          <a:ln>
                            <a:noFill/>
                          </a:ln>
                          <a:solidFill>
                            <a:schemeClr val="tx1"/>
                          </a:solidFill>
                          <a:effectLst/>
                          <a:latin typeface="Tahoma" pitchFamily="34" charset="0"/>
                          <a:cs typeface="Times New Roman" pitchFamily="18" charset="0"/>
                        </a:rPr>
                        <a:t> </a:t>
                      </a:r>
                      <a:endParaRPr kumimoji="0" lang="tr-TR" altLang="tr-TR" sz="11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100" b="1" i="0" u="none" strike="noStrike" cap="none" normalizeH="0" baseline="0" dirty="0" smtClean="0">
                          <a:ln>
                            <a:noFill/>
                          </a:ln>
                          <a:solidFill>
                            <a:schemeClr val="tx1"/>
                          </a:solidFill>
                          <a:effectLst/>
                          <a:latin typeface="Tahoma" pitchFamily="34" charset="0"/>
                          <a:cs typeface="Times New Roman" pitchFamily="18" charset="0"/>
                        </a:rPr>
                        <a:t> </a:t>
                      </a:r>
                      <a:endParaRPr kumimoji="0" lang="tr-TR" altLang="tr-TR" sz="11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100" b="1" i="0" u="none" strike="noStrike" cap="none" normalizeH="0" baseline="0" dirty="0" smtClean="0">
                          <a:ln>
                            <a:noFill/>
                          </a:ln>
                          <a:solidFill>
                            <a:schemeClr val="tx1"/>
                          </a:solidFill>
                          <a:effectLst/>
                          <a:latin typeface="Tahoma" pitchFamily="34" charset="0"/>
                          <a:cs typeface="Times New Roman" pitchFamily="18" charset="0"/>
                        </a:rPr>
                        <a:t> </a:t>
                      </a:r>
                      <a:endParaRPr kumimoji="0" lang="tr-TR" altLang="tr-TR" sz="11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100" b="1" i="0" u="none" strike="noStrike" cap="none" normalizeH="0" baseline="0" dirty="0" smtClean="0">
                          <a:ln>
                            <a:noFill/>
                          </a:ln>
                          <a:solidFill>
                            <a:schemeClr val="tx1"/>
                          </a:solidFill>
                          <a:effectLst/>
                          <a:latin typeface="Tahoma" pitchFamily="34" charset="0"/>
                          <a:cs typeface="Times New Roman" pitchFamily="18" charset="0"/>
                        </a:rPr>
                        <a:t> </a:t>
                      </a:r>
                      <a:endParaRPr kumimoji="0" lang="tr-TR" altLang="tr-TR" sz="11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100" b="1" i="0" u="none" strike="noStrike" cap="none" normalizeH="0" baseline="0" dirty="0" smtClean="0">
                          <a:ln>
                            <a:noFill/>
                          </a:ln>
                          <a:solidFill>
                            <a:schemeClr val="tx1"/>
                          </a:solidFill>
                          <a:effectLst/>
                          <a:latin typeface="Tahoma" pitchFamily="34" charset="0"/>
                          <a:cs typeface="Times New Roman" pitchFamily="18" charset="0"/>
                        </a:rPr>
                        <a:t> </a:t>
                      </a:r>
                      <a:endParaRPr kumimoji="0" lang="tr-TR" altLang="tr-TR" sz="1100" b="0" i="0" u="none" strike="noStrike" cap="none" normalizeH="0" baseline="0" dirty="0" smtClean="0">
                        <a:ln>
                          <a:noFill/>
                        </a:ln>
                        <a:solidFill>
                          <a:schemeClr val="tx1"/>
                        </a:solidFill>
                        <a:effectLst/>
                        <a:latin typeface="Calibri" pitchFamily="34" charset="0"/>
                        <a:cs typeface="Times New Roman" pitchFamily="18" charset="0"/>
                      </a:endParaRPr>
                    </a:p>
                  </a:txBody>
                  <a:tcPr marL="50538" marR="505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6">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ts val="1400"/>
                        </a:lnSpc>
                        <a:spcBef>
                          <a:spcPct val="0"/>
                        </a:spcBef>
                        <a:spcAft>
                          <a:spcPts val="600"/>
                        </a:spcAft>
                        <a:buClrTx/>
                        <a:buSzTx/>
                        <a:buFontTx/>
                        <a:buNone/>
                        <a:tabLst/>
                      </a:pPr>
                      <a:endParaRPr kumimoji="0" lang="tr-TR" altLang="tr-TR" sz="1100" b="0" i="0" u="none" strike="noStrike" cap="none" normalizeH="0" baseline="0" smtClean="0">
                        <a:ln>
                          <a:noFill/>
                        </a:ln>
                        <a:solidFill>
                          <a:schemeClr val="tx1"/>
                        </a:solidFill>
                        <a:effectLst/>
                        <a:latin typeface="Tahoma" pitchFamily="34" charset="0"/>
                        <a:cs typeface="Times New Roman" pitchFamily="18" charset="0"/>
                      </a:endParaRPr>
                    </a:p>
                    <a:p>
                      <a:pPr marL="0" marR="0" lvl="0" indent="0" algn="l" defTabSz="914400" rtl="0" eaLnBrk="1" fontAlgn="base" latinLnBrk="0" hangingPunct="1">
                        <a:lnSpc>
                          <a:spcPts val="1400"/>
                        </a:lnSpc>
                        <a:spcBef>
                          <a:spcPct val="0"/>
                        </a:spcBef>
                        <a:spcAft>
                          <a:spcPts val="600"/>
                        </a:spcAft>
                        <a:buClrTx/>
                        <a:buSzTx/>
                        <a:buFontTx/>
                        <a:buNone/>
                        <a:tabLst/>
                      </a:pPr>
                      <a:endParaRPr kumimoji="0" lang="tr-TR" altLang="tr-TR" sz="1100" b="0" i="0" u="none" strike="noStrike" cap="none" normalizeH="0" baseline="0" smtClean="0">
                        <a:ln>
                          <a:noFill/>
                        </a:ln>
                        <a:solidFill>
                          <a:schemeClr val="tx1"/>
                        </a:solidFill>
                        <a:effectLst/>
                        <a:latin typeface="Tahoma" pitchFamily="34" charset="0"/>
                        <a:cs typeface="Times New Roman" pitchFamily="18" charset="0"/>
                      </a:endParaRPr>
                    </a:p>
                    <a:p>
                      <a:pPr marL="0" marR="0" lvl="0" indent="0" algn="l" defTabSz="914400" rtl="0" eaLnBrk="1" fontAlgn="base" latinLnBrk="0" hangingPunct="1">
                        <a:lnSpc>
                          <a:spcPts val="1400"/>
                        </a:lnSpc>
                        <a:spcBef>
                          <a:spcPct val="0"/>
                        </a:spcBef>
                        <a:spcAft>
                          <a:spcPts val="600"/>
                        </a:spcAft>
                        <a:buClrTx/>
                        <a:buSzTx/>
                        <a:buFontTx/>
                        <a:buNone/>
                        <a:tabLst/>
                      </a:pPr>
                      <a:endParaRPr kumimoji="0" lang="tr-TR" altLang="tr-TR" sz="1100" b="0" i="0" u="none" strike="noStrike" cap="none" normalizeH="0" baseline="0" smtClean="0">
                        <a:ln>
                          <a:noFill/>
                        </a:ln>
                        <a:solidFill>
                          <a:schemeClr val="tx1"/>
                        </a:solidFill>
                        <a:effectLst/>
                        <a:latin typeface="Tahoma" pitchFamily="34" charset="0"/>
                        <a:cs typeface="Times New Roman" pitchFamily="18" charset="0"/>
                      </a:endParaRPr>
                    </a:p>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100" b="0" i="0" u="none" strike="noStrike" cap="none" normalizeH="0" baseline="0" smtClean="0">
                          <a:ln>
                            <a:noFill/>
                          </a:ln>
                          <a:solidFill>
                            <a:schemeClr val="tx1"/>
                          </a:solidFill>
                          <a:effectLst/>
                          <a:latin typeface="Tahoma" pitchFamily="34" charset="0"/>
                          <a:cs typeface="Times New Roman" pitchFamily="18" charset="0"/>
                        </a:rPr>
                        <a:t>Katılımcıların yerleşik oldukları yerden faaliyet yerine gitmek ve dönmek için yaptıkları seyahat maliyetlerine katkı</a:t>
                      </a:r>
                      <a:endParaRPr kumimoji="0" lang="tr-TR" altLang="tr-TR" sz="11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100" b="0" i="0" u="none" strike="noStrike" cap="none" normalizeH="0" baseline="0" smtClean="0">
                          <a:ln>
                            <a:noFill/>
                          </a:ln>
                          <a:solidFill>
                            <a:schemeClr val="tx1"/>
                          </a:solidFill>
                          <a:effectLst/>
                          <a:latin typeface="Tahoma" pitchFamily="34" charset="0"/>
                          <a:cs typeface="Times New Roman" pitchFamily="18" charset="0"/>
                        </a:rPr>
                        <a:t> </a:t>
                      </a:r>
                      <a:endParaRPr kumimoji="0" lang="tr-TR" altLang="tr-TR" sz="11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100" b="0" i="0" u="none" strike="noStrike" cap="none" normalizeH="0" baseline="0" smtClean="0">
                          <a:ln>
                            <a:noFill/>
                          </a:ln>
                          <a:solidFill>
                            <a:schemeClr val="tx1"/>
                          </a:solidFill>
                          <a:effectLst/>
                          <a:latin typeface="Tahoma" pitchFamily="34" charset="0"/>
                          <a:cs typeface="Times New Roman" pitchFamily="18" charset="0"/>
                        </a:rPr>
                        <a:t> </a:t>
                      </a:r>
                      <a:endParaRPr kumimoji="0" lang="tr-TR" altLang="tr-TR" sz="11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100" b="0" i="0" u="none" strike="noStrike" cap="none" normalizeH="0" baseline="0" smtClean="0">
                          <a:ln>
                            <a:noFill/>
                          </a:ln>
                          <a:solidFill>
                            <a:schemeClr val="tx1"/>
                          </a:solidFill>
                          <a:effectLst/>
                          <a:latin typeface="Tahoma" pitchFamily="34" charset="0"/>
                          <a:cs typeface="Times New Roman" pitchFamily="18" charset="0"/>
                        </a:rPr>
                        <a:t> </a:t>
                      </a:r>
                      <a:endParaRPr kumimoji="0" lang="tr-TR" altLang="tr-TR" sz="11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100" b="0" i="0" u="none" strike="noStrike" cap="none" normalizeH="0" baseline="0" smtClean="0">
                          <a:ln>
                            <a:noFill/>
                          </a:ln>
                          <a:solidFill>
                            <a:schemeClr val="tx1"/>
                          </a:solidFill>
                          <a:effectLst/>
                          <a:latin typeface="Tahoma" pitchFamily="34" charset="0"/>
                          <a:cs typeface="Times New Roman" pitchFamily="18" charset="0"/>
                        </a:rPr>
                        <a:t> </a:t>
                      </a:r>
                      <a:endParaRPr kumimoji="0" lang="tr-TR" altLang="tr-TR" sz="11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100" b="0" i="0" u="none" strike="noStrike" cap="none" normalizeH="0" baseline="0" smtClean="0">
                          <a:ln>
                            <a:noFill/>
                          </a:ln>
                          <a:solidFill>
                            <a:schemeClr val="tx1"/>
                          </a:solidFill>
                          <a:effectLst/>
                          <a:latin typeface="Tahoma" pitchFamily="34" charset="0"/>
                          <a:cs typeface="Times New Roman" pitchFamily="18" charset="0"/>
                        </a:rPr>
                        <a:t> </a:t>
                      </a:r>
                      <a:endParaRPr kumimoji="0" lang="tr-TR" altLang="tr-TR" sz="1100" b="0" i="0" u="none" strike="noStrike" cap="none" normalizeH="0" baseline="0" smtClean="0">
                        <a:ln>
                          <a:noFill/>
                        </a:ln>
                        <a:solidFill>
                          <a:schemeClr val="tx1"/>
                        </a:solidFill>
                        <a:effectLst/>
                        <a:latin typeface="Calibri" pitchFamily="34" charset="0"/>
                        <a:cs typeface="Times New Roman" pitchFamily="18" charset="0"/>
                      </a:endParaRPr>
                    </a:p>
                  </a:txBody>
                  <a:tcPr marL="50538" marR="505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6">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100" b="0" i="0" u="none" strike="noStrike" cap="none" normalizeH="0" baseline="0" smtClean="0">
                          <a:ln>
                            <a:noFill/>
                          </a:ln>
                          <a:solidFill>
                            <a:schemeClr val="tx1"/>
                          </a:solidFill>
                          <a:effectLst/>
                          <a:latin typeface="Tahoma" pitchFamily="34" charset="0"/>
                          <a:cs typeface="Times New Roman" pitchFamily="18" charset="0"/>
                        </a:rPr>
                        <a:t>Birim maliyet</a:t>
                      </a:r>
                      <a:endParaRPr kumimoji="0" lang="tr-TR" altLang="tr-TR" sz="11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100" b="0" i="0" u="none" strike="noStrike" cap="none" normalizeH="0" baseline="0" smtClean="0">
                          <a:ln>
                            <a:noFill/>
                          </a:ln>
                          <a:solidFill>
                            <a:schemeClr val="tx1"/>
                          </a:solidFill>
                          <a:effectLst/>
                          <a:latin typeface="Tahoma" pitchFamily="34" charset="0"/>
                          <a:cs typeface="Times New Roman" pitchFamily="18" charset="0"/>
                        </a:rPr>
                        <a:t> </a:t>
                      </a:r>
                      <a:endParaRPr kumimoji="0" lang="tr-TR" altLang="tr-TR" sz="11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100" b="0" i="0" u="none" strike="noStrike" cap="none" normalizeH="0" baseline="0" smtClean="0">
                          <a:ln>
                            <a:noFill/>
                          </a:ln>
                          <a:solidFill>
                            <a:schemeClr val="tx1"/>
                          </a:solidFill>
                          <a:effectLst/>
                          <a:latin typeface="Tahoma" pitchFamily="34" charset="0"/>
                          <a:cs typeface="Times New Roman" pitchFamily="18" charset="0"/>
                        </a:rPr>
                        <a:t> </a:t>
                      </a:r>
                      <a:endParaRPr kumimoji="0" lang="tr-TR" altLang="tr-TR" sz="11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100" b="0" i="0" u="none" strike="noStrike" cap="none" normalizeH="0" baseline="0" smtClean="0">
                          <a:ln>
                            <a:noFill/>
                          </a:ln>
                          <a:solidFill>
                            <a:schemeClr val="tx1"/>
                          </a:solidFill>
                          <a:effectLst/>
                          <a:latin typeface="Tahoma" pitchFamily="34" charset="0"/>
                          <a:cs typeface="Times New Roman" pitchFamily="18" charset="0"/>
                        </a:rPr>
                        <a:t> </a:t>
                      </a:r>
                      <a:endParaRPr kumimoji="0" lang="tr-TR" altLang="tr-TR" sz="11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100" b="0" i="0" u="none" strike="noStrike" cap="none" normalizeH="0" baseline="0" smtClean="0">
                          <a:ln>
                            <a:noFill/>
                          </a:ln>
                          <a:solidFill>
                            <a:schemeClr val="tx1"/>
                          </a:solidFill>
                          <a:effectLst/>
                          <a:latin typeface="Tahoma" pitchFamily="34" charset="0"/>
                          <a:cs typeface="Times New Roman" pitchFamily="18" charset="0"/>
                        </a:rPr>
                        <a:t> </a:t>
                      </a:r>
                      <a:endParaRPr kumimoji="0" lang="tr-TR" altLang="tr-TR" sz="11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100" b="0" i="0" u="none" strike="noStrike" cap="none" normalizeH="0" baseline="0" smtClean="0">
                          <a:ln>
                            <a:noFill/>
                          </a:ln>
                          <a:solidFill>
                            <a:schemeClr val="tx1"/>
                          </a:solidFill>
                          <a:effectLst/>
                          <a:latin typeface="Tahoma" pitchFamily="34" charset="0"/>
                          <a:cs typeface="Times New Roman" pitchFamily="18" charset="0"/>
                        </a:rPr>
                        <a:t> </a:t>
                      </a:r>
                      <a:endParaRPr kumimoji="0" lang="tr-TR" altLang="tr-TR" sz="1100" b="0" i="0" u="none" strike="noStrike" cap="none" normalizeH="0" baseline="0" smtClean="0">
                        <a:ln>
                          <a:noFill/>
                        </a:ln>
                        <a:solidFill>
                          <a:schemeClr val="tx1"/>
                        </a:solidFill>
                        <a:effectLst/>
                        <a:latin typeface="Calibri" pitchFamily="34" charset="0"/>
                        <a:cs typeface="Times New Roman" pitchFamily="18" charset="0"/>
                      </a:endParaRPr>
                    </a:p>
                  </a:txBody>
                  <a:tcPr marL="50538" marR="505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100" b="1" i="0" u="none" strike="noStrike" cap="none" normalizeH="0" baseline="0" dirty="0" smtClean="0">
                          <a:ln>
                            <a:noFill/>
                          </a:ln>
                          <a:solidFill>
                            <a:schemeClr val="tx1"/>
                          </a:solidFill>
                          <a:effectLst/>
                          <a:latin typeface="Tahoma" pitchFamily="34" charset="0"/>
                          <a:cs typeface="Times New Roman" pitchFamily="18" charset="0"/>
                        </a:rPr>
                        <a:t>100 ila 499 KM </a:t>
                      </a:r>
                      <a:r>
                        <a:rPr kumimoji="0" lang="tr-TR" altLang="tr-TR" sz="1100" b="0" i="0" u="none" strike="noStrike" cap="none" normalizeH="0" baseline="0" dirty="0" smtClean="0">
                          <a:ln>
                            <a:noFill/>
                          </a:ln>
                          <a:solidFill>
                            <a:schemeClr val="tx1"/>
                          </a:solidFill>
                          <a:effectLst/>
                          <a:latin typeface="Tahoma" pitchFamily="34" charset="0"/>
                          <a:cs typeface="Times New Roman" pitchFamily="18" charset="0"/>
                        </a:rPr>
                        <a:t>arasındaki seyahat mesafeleri için:  Katılımcı başına </a:t>
                      </a:r>
                      <a:r>
                        <a:rPr kumimoji="0" lang="tr-TR" altLang="tr-TR" sz="1100" b="1" i="0" u="none" strike="noStrike" cap="none" normalizeH="0" baseline="0" dirty="0" smtClean="0">
                          <a:ln>
                            <a:noFill/>
                          </a:ln>
                          <a:solidFill>
                            <a:schemeClr val="tx1"/>
                          </a:solidFill>
                          <a:effectLst/>
                          <a:latin typeface="Tahoma" pitchFamily="34" charset="0"/>
                          <a:cs typeface="Times New Roman" pitchFamily="18" charset="0"/>
                        </a:rPr>
                        <a:t>180 AVRO </a:t>
                      </a:r>
                      <a:endParaRPr kumimoji="0" lang="tr-TR" altLang="tr-TR" sz="1100" b="1" i="0" u="none" strike="noStrike" cap="none" normalizeH="0" baseline="0" dirty="0" smtClean="0">
                        <a:ln>
                          <a:noFill/>
                        </a:ln>
                        <a:solidFill>
                          <a:schemeClr val="tx1"/>
                        </a:solidFill>
                        <a:effectLst/>
                        <a:latin typeface="Calibri" pitchFamily="34" charset="0"/>
                        <a:cs typeface="Times New Roman" pitchFamily="18" charset="0"/>
                      </a:endParaRPr>
                    </a:p>
                  </a:txBody>
                  <a:tcPr marL="50538" marR="505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6">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ts val="1400"/>
                        </a:lnSpc>
                        <a:spcBef>
                          <a:spcPct val="0"/>
                        </a:spcBef>
                        <a:spcAft>
                          <a:spcPts val="600"/>
                        </a:spcAft>
                        <a:buClrTx/>
                        <a:buSzTx/>
                        <a:buFontTx/>
                        <a:buNone/>
                        <a:tabLst/>
                      </a:pPr>
                      <a:endParaRPr kumimoji="0" lang="tr-TR" altLang="tr-TR" sz="1100" b="0" i="0" u="none" strike="noStrike" cap="none" normalizeH="0" baseline="0" dirty="0" smtClean="0">
                        <a:ln>
                          <a:noFill/>
                        </a:ln>
                        <a:solidFill>
                          <a:schemeClr val="tx1"/>
                        </a:solidFill>
                        <a:effectLst/>
                        <a:latin typeface="Tahoma" pitchFamily="34" charset="0"/>
                        <a:cs typeface="Times New Roman" pitchFamily="18" charset="0"/>
                      </a:endParaRPr>
                    </a:p>
                    <a:p>
                      <a:pPr marL="0" marR="0" lvl="0" indent="0" algn="l" defTabSz="914400" rtl="0" eaLnBrk="1" fontAlgn="base" latinLnBrk="0" hangingPunct="1">
                        <a:lnSpc>
                          <a:spcPts val="1400"/>
                        </a:lnSpc>
                        <a:spcBef>
                          <a:spcPct val="0"/>
                        </a:spcBef>
                        <a:spcAft>
                          <a:spcPts val="600"/>
                        </a:spcAft>
                        <a:buClrTx/>
                        <a:buSzTx/>
                        <a:buFontTx/>
                        <a:buNone/>
                        <a:tabLst/>
                      </a:pPr>
                      <a:endParaRPr kumimoji="0" lang="tr-TR" altLang="tr-TR" sz="1100" b="0" i="0" u="none" strike="noStrike" cap="none" normalizeH="0" baseline="0" dirty="0" smtClean="0">
                        <a:ln>
                          <a:noFill/>
                        </a:ln>
                        <a:solidFill>
                          <a:schemeClr val="tx1"/>
                        </a:solidFill>
                        <a:effectLst/>
                        <a:latin typeface="Tahoma" pitchFamily="34" charset="0"/>
                        <a:cs typeface="Times New Roman" pitchFamily="18" charset="0"/>
                      </a:endParaRPr>
                    </a:p>
                    <a:p>
                      <a:pPr marL="0" marR="0" lvl="0" indent="0" algn="l" defTabSz="914400" rtl="0" eaLnBrk="1" fontAlgn="base" latinLnBrk="0" hangingPunct="1">
                        <a:lnSpc>
                          <a:spcPts val="1400"/>
                        </a:lnSpc>
                        <a:spcBef>
                          <a:spcPct val="0"/>
                        </a:spcBef>
                        <a:spcAft>
                          <a:spcPts val="600"/>
                        </a:spcAft>
                        <a:buClrTx/>
                        <a:buSzTx/>
                        <a:buFontTx/>
                        <a:buNone/>
                        <a:tabLst/>
                      </a:pPr>
                      <a:endParaRPr kumimoji="0" lang="tr-TR" altLang="tr-TR" sz="1100" b="0" i="0" u="none" strike="noStrike" cap="none" normalizeH="0" baseline="0" dirty="0" smtClean="0">
                        <a:ln>
                          <a:noFill/>
                        </a:ln>
                        <a:solidFill>
                          <a:schemeClr val="tx1"/>
                        </a:solidFill>
                        <a:effectLst/>
                        <a:latin typeface="Tahoma" pitchFamily="34" charset="0"/>
                        <a:cs typeface="Times New Roman" pitchFamily="18" charset="0"/>
                      </a:endParaRPr>
                    </a:p>
                    <a:p>
                      <a:pPr marL="0" marR="0" lvl="0" indent="0" algn="l" defTabSz="914400" rtl="0" eaLnBrk="1" fontAlgn="base" latinLnBrk="0" hangingPunct="1">
                        <a:lnSpc>
                          <a:spcPts val="1400"/>
                        </a:lnSpc>
                        <a:spcBef>
                          <a:spcPct val="0"/>
                        </a:spcBef>
                        <a:spcAft>
                          <a:spcPts val="600"/>
                        </a:spcAft>
                        <a:buClrTx/>
                        <a:buSzTx/>
                        <a:buFontTx/>
                        <a:buNone/>
                        <a:tabLst/>
                      </a:pPr>
                      <a:endParaRPr kumimoji="0" lang="tr-TR" altLang="tr-TR" sz="1100" b="0" i="0" u="none" strike="noStrike" cap="none" normalizeH="0" baseline="0" dirty="0" smtClean="0">
                        <a:ln>
                          <a:noFill/>
                        </a:ln>
                        <a:solidFill>
                          <a:schemeClr val="tx1"/>
                        </a:solidFill>
                        <a:effectLst/>
                        <a:latin typeface="Tahoma" pitchFamily="34" charset="0"/>
                        <a:cs typeface="Times New Roman" pitchFamily="18" charset="0"/>
                      </a:endParaRPr>
                    </a:p>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100" b="0" i="0" u="none" strike="noStrike" cap="none" normalizeH="0" baseline="0" dirty="0" smtClean="0">
                          <a:ln>
                            <a:noFill/>
                          </a:ln>
                          <a:solidFill>
                            <a:schemeClr val="tx1"/>
                          </a:solidFill>
                          <a:effectLst/>
                          <a:latin typeface="Tahoma" pitchFamily="34" charset="0"/>
                          <a:cs typeface="Times New Roman" pitchFamily="18" charset="0"/>
                        </a:rPr>
                        <a:t>Kişi başına seyahat mesafesine bağlıdır. Seyahat mesafesi Avrupa Komisyonu tarafından sağlanan mesafe hesaplayıcısı kullanılarak hesaplanmalıdır. </a:t>
                      </a:r>
                      <a:endParaRPr kumimoji="0" lang="tr-TR" altLang="tr-TR" sz="11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100" b="0" i="0" u="none" strike="noStrike" cap="none" normalizeH="0" baseline="0" dirty="0" smtClean="0">
                          <a:ln>
                            <a:noFill/>
                          </a:ln>
                          <a:solidFill>
                            <a:schemeClr val="tx1"/>
                          </a:solidFill>
                          <a:effectLst/>
                          <a:latin typeface="Tahoma" pitchFamily="34" charset="0"/>
                          <a:cs typeface="Times New Roman" pitchFamily="18" charset="0"/>
                          <a:hlinkClick r:id="rId2"/>
                        </a:rPr>
                        <a:t>http://ec.europa.eu/programmes/erasmus-plus/tools/distance_en.htm</a:t>
                      </a:r>
                      <a:endParaRPr kumimoji="0" lang="tr-TR" altLang="tr-TR" sz="1100" b="0" i="0" u="none" strike="noStrike" cap="none" normalizeH="0" baseline="0" dirty="0" smtClean="0">
                        <a:ln>
                          <a:noFill/>
                        </a:ln>
                        <a:solidFill>
                          <a:schemeClr val="tx1"/>
                        </a:solidFill>
                        <a:effectLst/>
                        <a:latin typeface="Tahoma" pitchFamily="34" charset="0"/>
                        <a:cs typeface="Times New Roman" pitchFamily="18" charset="0"/>
                      </a:endParaRPr>
                    </a:p>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100" b="0" i="0" u="none" strike="noStrike" cap="none" normalizeH="0" baseline="0" dirty="0" smtClean="0">
                          <a:ln>
                            <a:noFill/>
                          </a:ln>
                          <a:solidFill>
                            <a:schemeClr val="tx1"/>
                          </a:solidFill>
                          <a:effectLst/>
                          <a:latin typeface="Tahoma" pitchFamily="34" charset="0"/>
                          <a:cs typeface="Times New Roman" pitchFamily="18" charset="0"/>
                        </a:rPr>
                        <a:t> </a:t>
                      </a:r>
                      <a:endParaRPr kumimoji="0" lang="tr-TR" altLang="tr-TR" sz="11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100" b="0" i="0" u="none" strike="noStrike" cap="none" normalizeH="0" baseline="0" dirty="0" smtClean="0">
                          <a:ln>
                            <a:noFill/>
                          </a:ln>
                          <a:solidFill>
                            <a:schemeClr val="tx1"/>
                          </a:solidFill>
                          <a:effectLst/>
                          <a:latin typeface="Tahoma" pitchFamily="34" charset="0"/>
                          <a:cs typeface="Times New Roman" pitchFamily="18" charset="0"/>
                        </a:rPr>
                        <a:t> </a:t>
                      </a:r>
                      <a:endParaRPr kumimoji="0" lang="tr-TR" altLang="tr-TR" sz="11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100" b="0" i="0" u="none" strike="noStrike" cap="none" normalizeH="0" baseline="0" dirty="0" smtClean="0">
                          <a:ln>
                            <a:noFill/>
                          </a:ln>
                          <a:solidFill>
                            <a:schemeClr val="tx1"/>
                          </a:solidFill>
                          <a:effectLst/>
                          <a:latin typeface="Tahoma" pitchFamily="34" charset="0"/>
                          <a:cs typeface="Times New Roman" pitchFamily="18" charset="0"/>
                        </a:rPr>
                        <a:t> </a:t>
                      </a:r>
                      <a:endParaRPr kumimoji="0" lang="tr-TR" altLang="tr-TR" sz="11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100" b="0" i="0" u="none" strike="noStrike" cap="none" normalizeH="0" baseline="0" dirty="0" smtClean="0">
                          <a:ln>
                            <a:noFill/>
                          </a:ln>
                          <a:solidFill>
                            <a:schemeClr val="tx1"/>
                          </a:solidFill>
                          <a:effectLst/>
                          <a:latin typeface="Tahoma" pitchFamily="34" charset="0"/>
                          <a:cs typeface="Times New Roman" pitchFamily="18" charset="0"/>
                        </a:rPr>
                        <a:t> </a:t>
                      </a:r>
                      <a:endParaRPr kumimoji="0" lang="tr-TR" altLang="tr-TR" sz="1100" b="0" i="0" u="none" strike="noStrike" cap="none" normalizeH="0" baseline="0" dirty="0" smtClean="0">
                        <a:ln>
                          <a:noFill/>
                        </a:ln>
                        <a:solidFill>
                          <a:schemeClr val="tx1"/>
                        </a:solidFill>
                        <a:effectLst/>
                        <a:latin typeface="Calibri" pitchFamily="34" charset="0"/>
                        <a:cs typeface="Times New Roman" pitchFamily="18" charset="0"/>
                      </a:endParaRPr>
                    </a:p>
                  </a:txBody>
                  <a:tcPr marL="50538" marR="505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100" b="1" i="0" u="none" strike="noStrike" cap="none" normalizeH="0" baseline="0" dirty="0" smtClean="0">
                          <a:ln>
                            <a:noFill/>
                          </a:ln>
                          <a:solidFill>
                            <a:schemeClr val="tx1"/>
                          </a:solidFill>
                          <a:effectLst/>
                          <a:latin typeface="Tahoma" pitchFamily="34" charset="0"/>
                          <a:cs typeface="Times New Roman" pitchFamily="18" charset="0"/>
                        </a:rPr>
                        <a:t>500 ila 1999 KM </a:t>
                      </a:r>
                      <a:r>
                        <a:rPr kumimoji="0" lang="tr-TR" altLang="tr-TR" sz="1100" b="0" i="0" u="none" strike="noStrike" cap="none" normalizeH="0" baseline="0" dirty="0" smtClean="0">
                          <a:ln>
                            <a:noFill/>
                          </a:ln>
                          <a:solidFill>
                            <a:schemeClr val="tx1"/>
                          </a:solidFill>
                          <a:effectLst/>
                          <a:latin typeface="Tahoma" pitchFamily="34" charset="0"/>
                          <a:cs typeface="Times New Roman" pitchFamily="18" charset="0"/>
                        </a:rPr>
                        <a:t>arasındaki seyahat mesafeleri için:  Katılımcı </a:t>
                      </a:r>
                      <a:r>
                        <a:rPr kumimoji="0" lang="tr-TR" altLang="tr-TR" sz="1100" b="1" i="0" u="none" strike="noStrike" cap="none" normalizeH="0" baseline="0" dirty="0" smtClean="0">
                          <a:ln>
                            <a:noFill/>
                          </a:ln>
                          <a:solidFill>
                            <a:schemeClr val="tx1"/>
                          </a:solidFill>
                          <a:effectLst/>
                          <a:latin typeface="Tahoma" pitchFamily="34" charset="0"/>
                          <a:cs typeface="Times New Roman" pitchFamily="18" charset="0"/>
                        </a:rPr>
                        <a:t>başına 275 AVRO </a:t>
                      </a:r>
                      <a:endParaRPr kumimoji="0" lang="tr-TR" altLang="tr-TR" sz="1100" b="1" i="0" u="none" strike="noStrike" cap="none" normalizeH="0" baseline="0" dirty="0" smtClean="0">
                        <a:ln>
                          <a:noFill/>
                        </a:ln>
                        <a:solidFill>
                          <a:schemeClr val="tx1"/>
                        </a:solidFill>
                        <a:effectLst/>
                        <a:latin typeface="Calibri" pitchFamily="34" charset="0"/>
                        <a:cs typeface="Times New Roman" pitchFamily="18" charset="0"/>
                      </a:endParaRPr>
                    </a:p>
                  </a:txBody>
                  <a:tcPr marL="50538" marR="505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tr>
              <a:tr h="333375">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100" b="1" i="0" u="none" strike="noStrike" cap="none" normalizeH="0" baseline="0" dirty="0" smtClean="0">
                          <a:ln>
                            <a:noFill/>
                          </a:ln>
                          <a:solidFill>
                            <a:schemeClr val="tx1"/>
                          </a:solidFill>
                          <a:effectLst/>
                          <a:latin typeface="Tahoma" pitchFamily="34" charset="0"/>
                          <a:cs typeface="Times New Roman" pitchFamily="18" charset="0"/>
                        </a:rPr>
                        <a:t>2000 ila 2999 KM </a:t>
                      </a:r>
                      <a:r>
                        <a:rPr kumimoji="0" lang="tr-TR" altLang="tr-TR" sz="1100" b="0" i="0" u="none" strike="noStrike" cap="none" normalizeH="0" baseline="0" dirty="0" smtClean="0">
                          <a:ln>
                            <a:noFill/>
                          </a:ln>
                          <a:solidFill>
                            <a:schemeClr val="tx1"/>
                          </a:solidFill>
                          <a:effectLst/>
                          <a:latin typeface="Tahoma" pitchFamily="34" charset="0"/>
                          <a:cs typeface="Times New Roman" pitchFamily="18" charset="0"/>
                        </a:rPr>
                        <a:t>arasındaki seyahat mesafeleri için:  Katılımcı başına </a:t>
                      </a:r>
                      <a:r>
                        <a:rPr kumimoji="0" lang="tr-TR" altLang="tr-TR" sz="1100" b="1" i="0" u="none" strike="noStrike" cap="none" normalizeH="0" baseline="0" dirty="0" smtClean="0">
                          <a:ln>
                            <a:noFill/>
                          </a:ln>
                          <a:solidFill>
                            <a:schemeClr val="tx1"/>
                          </a:solidFill>
                          <a:effectLst/>
                          <a:latin typeface="Tahoma" pitchFamily="34" charset="0"/>
                          <a:cs typeface="Times New Roman" pitchFamily="18" charset="0"/>
                        </a:rPr>
                        <a:t>360 AVRO </a:t>
                      </a:r>
                      <a:endParaRPr kumimoji="0" lang="tr-TR" altLang="tr-TR" sz="1100" b="1" i="0" u="none" strike="noStrike" cap="none" normalizeH="0" baseline="0" dirty="0" smtClean="0">
                        <a:ln>
                          <a:noFill/>
                        </a:ln>
                        <a:solidFill>
                          <a:schemeClr val="tx1"/>
                        </a:solidFill>
                        <a:effectLst/>
                        <a:latin typeface="Calibri" pitchFamily="34" charset="0"/>
                        <a:cs typeface="Times New Roman" pitchFamily="18" charset="0"/>
                      </a:endParaRPr>
                    </a:p>
                  </a:txBody>
                  <a:tcPr marL="50538" marR="505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tr>
              <a:tr h="33655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100" b="1" i="0" u="none" strike="noStrike" cap="none" normalizeH="0" baseline="0" dirty="0" smtClean="0">
                          <a:ln>
                            <a:noFill/>
                          </a:ln>
                          <a:solidFill>
                            <a:schemeClr val="tx1"/>
                          </a:solidFill>
                          <a:effectLst/>
                          <a:latin typeface="Tahoma" pitchFamily="34" charset="0"/>
                          <a:cs typeface="Times New Roman" pitchFamily="18" charset="0"/>
                        </a:rPr>
                        <a:t>3000 ila 3999 KM</a:t>
                      </a:r>
                      <a:r>
                        <a:rPr kumimoji="0" lang="tr-TR" altLang="tr-TR" sz="1100" b="0" i="0" u="none" strike="noStrike" cap="none" normalizeH="0" baseline="0" dirty="0" smtClean="0">
                          <a:ln>
                            <a:noFill/>
                          </a:ln>
                          <a:solidFill>
                            <a:schemeClr val="tx1"/>
                          </a:solidFill>
                          <a:effectLst/>
                          <a:latin typeface="Tahoma" pitchFamily="34" charset="0"/>
                          <a:cs typeface="Times New Roman" pitchFamily="18" charset="0"/>
                        </a:rPr>
                        <a:t> arasındaki seyahat mesafeleri için:  Katılımcı başına </a:t>
                      </a:r>
                      <a:r>
                        <a:rPr kumimoji="0" lang="tr-TR" altLang="tr-TR" sz="1100" b="1" i="0" u="none" strike="noStrike" cap="none" normalizeH="0" baseline="0" dirty="0" smtClean="0">
                          <a:ln>
                            <a:noFill/>
                          </a:ln>
                          <a:solidFill>
                            <a:schemeClr val="tx1"/>
                          </a:solidFill>
                          <a:effectLst/>
                          <a:latin typeface="Tahoma" pitchFamily="34" charset="0"/>
                          <a:cs typeface="Times New Roman" pitchFamily="18" charset="0"/>
                        </a:rPr>
                        <a:t>530 AVRO </a:t>
                      </a:r>
                      <a:endParaRPr kumimoji="0" lang="tr-TR" altLang="tr-TR" sz="1100" b="1" i="0" u="none" strike="noStrike" cap="none" normalizeH="0" baseline="0" dirty="0" smtClean="0">
                        <a:ln>
                          <a:noFill/>
                        </a:ln>
                        <a:solidFill>
                          <a:schemeClr val="tx1"/>
                        </a:solidFill>
                        <a:effectLst/>
                        <a:latin typeface="Calibri" pitchFamily="34" charset="0"/>
                        <a:cs typeface="Times New Roman" pitchFamily="18" charset="0"/>
                      </a:endParaRPr>
                    </a:p>
                  </a:txBody>
                  <a:tcPr marL="50538" marR="505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tr>
              <a:tr h="333375">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100" b="1" i="0" u="none" strike="noStrike" cap="none" normalizeH="0" baseline="0" dirty="0" smtClean="0">
                          <a:ln>
                            <a:noFill/>
                          </a:ln>
                          <a:solidFill>
                            <a:schemeClr val="tx1"/>
                          </a:solidFill>
                          <a:effectLst/>
                          <a:latin typeface="Tahoma" pitchFamily="34" charset="0"/>
                          <a:cs typeface="Times New Roman" pitchFamily="18" charset="0"/>
                        </a:rPr>
                        <a:t>4000 ila 7999 KM</a:t>
                      </a:r>
                      <a:r>
                        <a:rPr kumimoji="0" lang="tr-TR" altLang="tr-TR" sz="1100" b="0" i="0" u="none" strike="noStrike" cap="none" normalizeH="0" baseline="0" dirty="0" smtClean="0">
                          <a:ln>
                            <a:noFill/>
                          </a:ln>
                          <a:solidFill>
                            <a:schemeClr val="tx1"/>
                          </a:solidFill>
                          <a:effectLst/>
                          <a:latin typeface="Tahoma" pitchFamily="34" charset="0"/>
                          <a:cs typeface="Times New Roman" pitchFamily="18" charset="0"/>
                        </a:rPr>
                        <a:t> arasındaki seyahat mesafeleri için:  Katılımcı başına </a:t>
                      </a:r>
                      <a:r>
                        <a:rPr kumimoji="0" lang="tr-TR" altLang="tr-TR" sz="1100" b="1" i="0" u="none" strike="noStrike" cap="none" normalizeH="0" baseline="0" dirty="0" smtClean="0">
                          <a:ln>
                            <a:noFill/>
                          </a:ln>
                          <a:solidFill>
                            <a:schemeClr val="tx1"/>
                          </a:solidFill>
                          <a:effectLst/>
                          <a:latin typeface="Tahoma" pitchFamily="34" charset="0"/>
                          <a:cs typeface="Times New Roman" pitchFamily="18" charset="0"/>
                        </a:rPr>
                        <a:t>820 AVRO </a:t>
                      </a:r>
                      <a:endParaRPr kumimoji="0" lang="tr-TR" altLang="tr-TR" sz="1100" b="1" i="0" u="none" strike="noStrike" cap="none" normalizeH="0" baseline="0" dirty="0" smtClean="0">
                        <a:ln>
                          <a:noFill/>
                        </a:ln>
                        <a:solidFill>
                          <a:schemeClr val="tx1"/>
                        </a:solidFill>
                        <a:effectLst/>
                        <a:latin typeface="Calibri" pitchFamily="34" charset="0"/>
                        <a:cs typeface="Times New Roman" pitchFamily="18" charset="0"/>
                      </a:endParaRPr>
                    </a:p>
                  </a:txBody>
                  <a:tcPr marL="50538" marR="505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tr>
              <a:tr h="333375">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100" b="1" i="0" u="none" strike="noStrike" cap="none" normalizeH="0" baseline="0" dirty="0" smtClean="0">
                          <a:ln>
                            <a:noFill/>
                          </a:ln>
                          <a:solidFill>
                            <a:schemeClr val="tx1"/>
                          </a:solidFill>
                          <a:effectLst/>
                          <a:latin typeface="Tahoma" pitchFamily="34" charset="0"/>
                          <a:cs typeface="Times New Roman" pitchFamily="18" charset="0"/>
                        </a:rPr>
                        <a:t>8000 KM </a:t>
                      </a:r>
                      <a:r>
                        <a:rPr kumimoji="0" lang="tr-TR" altLang="tr-TR" sz="1100" b="0" i="0" u="none" strike="noStrike" cap="none" normalizeH="0" baseline="0" dirty="0" smtClean="0">
                          <a:ln>
                            <a:noFill/>
                          </a:ln>
                          <a:solidFill>
                            <a:schemeClr val="tx1"/>
                          </a:solidFill>
                          <a:effectLst/>
                          <a:latin typeface="Tahoma" pitchFamily="34" charset="0"/>
                          <a:cs typeface="Times New Roman" pitchFamily="18" charset="0"/>
                        </a:rPr>
                        <a:t>veya daha fazla seyahat mesafeleri için:  Katılımcı başına </a:t>
                      </a:r>
                      <a:r>
                        <a:rPr kumimoji="0" lang="tr-TR" altLang="tr-TR" sz="1100" b="1" i="0" u="none" strike="noStrike" cap="none" normalizeH="0" baseline="0" dirty="0" smtClean="0">
                          <a:ln>
                            <a:noFill/>
                          </a:ln>
                          <a:solidFill>
                            <a:schemeClr val="tx1"/>
                          </a:solidFill>
                          <a:effectLst/>
                          <a:latin typeface="Tahoma" pitchFamily="34" charset="0"/>
                          <a:cs typeface="Times New Roman" pitchFamily="18" charset="0"/>
                        </a:rPr>
                        <a:t>1100 AVRO </a:t>
                      </a:r>
                      <a:endParaRPr kumimoji="0" lang="tr-TR" altLang="tr-TR" sz="1100" b="1" i="0" u="none" strike="noStrike" cap="none" normalizeH="0" baseline="0" dirty="0" smtClean="0">
                        <a:ln>
                          <a:noFill/>
                        </a:ln>
                        <a:solidFill>
                          <a:schemeClr val="tx1"/>
                        </a:solidFill>
                        <a:effectLst/>
                        <a:latin typeface="Calibri" pitchFamily="34" charset="0"/>
                        <a:cs typeface="Times New Roman" pitchFamily="18" charset="0"/>
                      </a:endParaRPr>
                    </a:p>
                  </a:txBody>
                  <a:tcPr marL="50538" marR="505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tr>
            </a:tbl>
          </a:graphicData>
        </a:graphic>
      </p:graphicFrame>
    </p:spTree>
    <p:extLst>
      <p:ext uri="{BB962C8B-B14F-4D97-AF65-F5344CB8AC3E}">
        <p14:creationId xmlns:p14="http://schemas.microsoft.com/office/powerpoint/2010/main" val="440125557"/>
      </p:ext>
    </p:extLst>
  </p:cSld>
  <p:clrMapOvr>
    <a:masterClrMapping/>
  </p:clrMapOvr>
  <p:transition spd="med">
    <p:randomBa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539750" y="476250"/>
            <a:ext cx="8229600" cy="1143000"/>
          </a:xfrm>
          <a:prstGeom prst="rect">
            <a:avLst/>
          </a:prstGeom>
          <a:noFill/>
          <a:ln w="9525">
            <a:noFill/>
            <a:miter lim="800000"/>
            <a:headEnd/>
            <a:tailEnd/>
          </a:ln>
        </p:spPr>
        <p:txBody>
          <a:bodyPr anchor="ctr"/>
          <a:lstStyle/>
          <a:p>
            <a:pPr algn="ctr" defTabSz="914400" eaLnBrk="0" fontAlgn="base" hangingPunct="0">
              <a:spcBef>
                <a:spcPct val="0"/>
              </a:spcBef>
              <a:spcAft>
                <a:spcPct val="0"/>
              </a:spcAft>
              <a:defRPr/>
            </a:pPr>
            <a:r>
              <a:rPr lang="tr-TR" altLang="tr-TR" sz="2600" kern="0" dirty="0">
                <a:solidFill>
                  <a:srgbClr val="FF0000"/>
                </a:solidFill>
                <a:latin typeface="Tahoma" pitchFamily="34" charset="0"/>
                <a:ea typeface="+mj-ea"/>
                <a:cs typeface="Tahoma" pitchFamily="34" charset="0"/>
              </a:rPr>
              <a:t>Okul Eğitimi</a:t>
            </a:r>
          </a:p>
          <a:p>
            <a:pPr algn="ctr" defTabSz="914400" eaLnBrk="0" fontAlgn="base" hangingPunct="0">
              <a:spcBef>
                <a:spcPct val="0"/>
              </a:spcBef>
              <a:spcAft>
                <a:spcPct val="0"/>
              </a:spcAft>
              <a:defRPr/>
            </a:pPr>
            <a:r>
              <a:rPr lang="tr-TR" altLang="tr-TR" sz="2600" kern="0" dirty="0">
                <a:solidFill>
                  <a:srgbClr val="FF0000"/>
                </a:solidFill>
                <a:latin typeface="Tahoma" pitchFamily="34" charset="0"/>
                <a:ea typeface="+mj-ea"/>
                <a:cs typeface="Tahoma" pitchFamily="34" charset="0"/>
              </a:rPr>
              <a:t>Ana Eylem 1: Hareketlilik Projesi</a:t>
            </a:r>
          </a:p>
        </p:txBody>
      </p:sp>
      <p:graphicFrame>
        <p:nvGraphicFramePr>
          <p:cNvPr id="4" name="Table 3"/>
          <p:cNvGraphicFramePr>
            <a:graphicFrameLocks noGrp="1"/>
          </p:cNvGraphicFramePr>
          <p:nvPr/>
        </p:nvGraphicFramePr>
        <p:xfrm>
          <a:off x="536575" y="1557338"/>
          <a:ext cx="8229600" cy="3897313"/>
        </p:xfrm>
        <a:graphic>
          <a:graphicData uri="http://schemas.openxmlformats.org/drawingml/2006/table">
            <a:tbl>
              <a:tblPr/>
              <a:tblGrid>
                <a:gridCol w="858838"/>
                <a:gridCol w="1787525"/>
                <a:gridCol w="1150937"/>
                <a:gridCol w="2671763"/>
                <a:gridCol w="1760537"/>
              </a:tblGrid>
              <a:tr h="1355725">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200" b="1" i="0" u="none" strike="noStrike" cap="none" normalizeH="0" baseline="0" smtClean="0">
                          <a:ln>
                            <a:noFill/>
                          </a:ln>
                          <a:solidFill>
                            <a:schemeClr val="tx1"/>
                          </a:solidFill>
                          <a:effectLst/>
                          <a:latin typeface="Tahoma" pitchFamily="34" charset="0"/>
                          <a:cs typeface="Tahoma" pitchFamily="34" charset="0"/>
                        </a:rPr>
                        <a:t>Bireysel destek </a:t>
                      </a:r>
                      <a:endParaRPr kumimoji="0" lang="tr-TR" altLang="tr-TR" sz="1200" b="0" i="0" u="none" strike="noStrike" cap="none" normalizeH="0" baseline="0" smtClean="0">
                        <a:ln>
                          <a:noFill/>
                        </a:ln>
                        <a:solidFill>
                          <a:schemeClr val="tx1"/>
                        </a:solidFill>
                        <a:effectLst/>
                        <a:latin typeface="Tahoma" pitchFamily="34" charset="0"/>
                        <a:cs typeface="Tahoma" pitchFamily="34" charset="0"/>
                      </a:endParaRPr>
                    </a:p>
                  </a:txBody>
                  <a:tcPr marL="50538" marR="505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200" b="0" i="0" u="none" strike="noStrike" cap="none" normalizeH="0" baseline="0" smtClean="0">
                          <a:ln>
                            <a:noFill/>
                          </a:ln>
                          <a:solidFill>
                            <a:schemeClr val="tx1"/>
                          </a:solidFill>
                          <a:effectLst/>
                          <a:latin typeface="Tahoma" pitchFamily="34" charset="0"/>
                          <a:cs typeface="Tahoma" pitchFamily="34" charset="0"/>
                        </a:rPr>
                        <a:t>Katılımcıların faaliyeti esnasındaki harcırahı ile doğrudan bağlantılı maliyetler</a:t>
                      </a:r>
                    </a:p>
                  </a:txBody>
                  <a:tcPr marL="50538" marR="505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200" b="0" i="0" u="none" strike="noStrike" cap="none" normalizeH="0" baseline="0" smtClean="0">
                          <a:ln>
                            <a:noFill/>
                          </a:ln>
                          <a:solidFill>
                            <a:schemeClr val="tx1"/>
                          </a:solidFill>
                          <a:effectLst/>
                          <a:latin typeface="Tahoma" pitchFamily="34" charset="0"/>
                          <a:cs typeface="Tahoma" pitchFamily="34" charset="0"/>
                        </a:rPr>
                        <a:t>Birim maliyet</a:t>
                      </a:r>
                    </a:p>
                  </a:txBody>
                  <a:tcPr marL="50538" marR="505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200" b="0" i="0" u="none" strike="noStrike" cap="none" normalizeH="0" baseline="0" smtClean="0">
                          <a:ln>
                            <a:noFill/>
                          </a:ln>
                          <a:solidFill>
                            <a:schemeClr val="tx1"/>
                          </a:solidFill>
                          <a:effectLst/>
                          <a:latin typeface="Tahoma" pitchFamily="34" charset="0"/>
                          <a:cs typeface="Tahoma" pitchFamily="34" charset="0"/>
                        </a:rPr>
                        <a:t>Faaliyetin 14. gününe kadar: Katılımcı başına günlük </a:t>
                      </a:r>
                      <a:r>
                        <a:rPr kumimoji="0" lang="tr-TR" altLang="tr-TR" sz="1200" b="1" i="0" u="none" strike="noStrike" cap="none" normalizeH="0" baseline="0" smtClean="0">
                          <a:ln>
                            <a:noFill/>
                          </a:ln>
                          <a:solidFill>
                            <a:schemeClr val="tx1"/>
                          </a:solidFill>
                          <a:effectLst/>
                          <a:latin typeface="Tahoma" pitchFamily="34" charset="0"/>
                          <a:cs typeface="Tahoma" pitchFamily="34" charset="0"/>
                        </a:rPr>
                        <a:t>A3.1 </a:t>
                      </a:r>
                    </a:p>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200" b="0" i="0" u="none" strike="noStrike" cap="none" normalizeH="0" baseline="0" smtClean="0">
                          <a:ln>
                            <a:noFill/>
                          </a:ln>
                          <a:solidFill>
                            <a:schemeClr val="tx1"/>
                          </a:solidFill>
                          <a:effectLst/>
                          <a:latin typeface="Tahoma" pitchFamily="34" charset="0"/>
                          <a:cs typeface="Tahoma" pitchFamily="34" charset="0"/>
                        </a:rPr>
                        <a:t>+</a:t>
                      </a:r>
                    </a:p>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200" b="0" i="0" u="none" strike="noStrike" cap="none" normalizeH="0" baseline="0" smtClean="0">
                          <a:ln>
                            <a:noFill/>
                          </a:ln>
                          <a:solidFill>
                            <a:schemeClr val="tx1"/>
                          </a:solidFill>
                          <a:effectLst/>
                          <a:latin typeface="Tahoma" pitchFamily="34" charset="0"/>
                          <a:cs typeface="Tahoma" pitchFamily="34" charset="0"/>
                        </a:rPr>
                        <a:t>Faaliyetin 15. ila 60. günü arasında:  Katılımcı başına günlük  </a:t>
                      </a:r>
                      <a:r>
                        <a:rPr kumimoji="0" lang="tr-TR" altLang="tr-TR" sz="1200" b="1" i="0" u="none" strike="noStrike" cap="none" normalizeH="0" baseline="0" smtClean="0">
                          <a:ln>
                            <a:noFill/>
                          </a:ln>
                          <a:solidFill>
                            <a:schemeClr val="tx1"/>
                          </a:solidFill>
                          <a:effectLst/>
                          <a:latin typeface="Tahoma" pitchFamily="34" charset="0"/>
                          <a:cs typeface="Tahoma" pitchFamily="34" charset="0"/>
                        </a:rPr>
                        <a:t>A3.1’in %70’i </a:t>
                      </a:r>
                    </a:p>
                  </a:txBody>
                  <a:tcPr marL="50538" marR="505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200" b="0" i="0" u="none" strike="noStrike" cap="none" normalizeH="0" baseline="0" smtClean="0">
                          <a:ln>
                            <a:noFill/>
                          </a:ln>
                          <a:solidFill>
                            <a:schemeClr val="tx1"/>
                          </a:solidFill>
                          <a:effectLst/>
                          <a:latin typeface="Tahoma" pitchFamily="34" charset="0"/>
                          <a:cs typeface="Tahoma" pitchFamily="34" charset="0"/>
                        </a:rPr>
                        <a:t>Katılımcı başına kalış süresine bağlıdır. </a:t>
                      </a:r>
                    </a:p>
                  </a:txBody>
                  <a:tcPr marL="50538" marR="505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98588">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200" b="1" i="0" u="none" strike="noStrike" cap="none" normalizeH="0" baseline="0" smtClean="0">
                          <a:ln>
                            <a:noFill/>
                          </a:ln>
                          <a:solidFill>
                            <a:schemeClr val="tx1"/>
                          </a:solidFill>
                          <a:effectLst/>
                          <a:latin typeface="Tahoma" pitchFamily="34" charset="0"/>
                          <a:cs typeface="Tahoma" pitchFamily="34" charset="0"/>
                        </a:rPr>
                        <a:t>Kurs ücretleri</a:t>
                      </a:r>
                      <a:endParaRPr kumimoji="0" lang="tr-TR" altLang="tr-TR" sz="1200" b="0" i="0" u="none" strike="noStrike" cap="none" normalizeH="0" baseline="0" smtClean="0">
                        <a:ln>
                          <a:noFill/>
                        </a:ln>
                        <a:solidFill>
                          <a:schemeClr val="tx1"/>
                        </a:solidFill>
                        <a:effectLst/>
                        <a:latin typeface="Tahoma" pitchFamily="34" charset="0"/>
                        <a:cs typeface="Tahoma" pitchFamily="34" charset="0"/>
                      </a:endParaRPr>
                    </a:p>
                  </a:txBody>
                  <a:tcPr marL="50538" marR="505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200" b="0" i="0" u="none" strike="noStrike" cap="none" normalizeH="0" baseline="0" smtClean="0">
                          <a:ln>
                            <a:noFill/>
                          </a:ln>
                          <a:solidFill>
                            <a:schemeClr val="tx1"/>
                          </a:solidFill>
                          <a:effectLst/>
                          <a:latin typeface="Tahoma" pitchFamily="34" charset="0"/>
                          <a:cs typeface="Tahoma" pitchFamily="34" charset="0"/>
                        </a:rPr>
                        <a:t>Kurs kayıt ücretleri ile doğrudan bağlantılı maliyetler</a:t>
                      </a:r>
                    </a:p>
                  </a:txBody>
                  <a:tcPr marL="50538" marR="505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200" b="0" i="0" u="none" strike="noStrike" cap="none" normalizeH="0" baseline="0" smtClean="0">
                          <a:ln>
                            <a:noFill/>
                          </a:ln>
                          <a:solidFill>
                            <a:schemeClr val="tx1"/>
                          </a:solidFill>
                          <a:effectLst/>
                          <a:latin typeface="Tahoma" pitchFamily="34" charset="0"/>
                          <a:cs typeface="Tahoma" pitchFamily="34" charset="0"/>
                        </a:rPr>
                        <a:t>Birim maliyet</a:t>
                      </a:r>
                    </a:p>
                  </a:txBody>
                  <a:tcPr marL="50538" marR="505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200" b="0" i="0" u="none" strike="noStrike" cap="none" normalizeH="0" baseline="0" smtClean="0">
                          <a:ln>
                            <a:noFill/>
                          </a:ln>
                          <a:solidFill>
                            <a:schemeClr val="tx1"/>
                          </a:solidFill>
                          <a:effectLst/>
                          <a:latin typeface="Tahoma" pitchFamily="34" charset="0"/>
                          <a:cs typeface="Tahoma" pitchFamily="34" charset="0"/>
                        </a:rPr>
                        <a:t>Katılımcı başına günlük </a:t>
                      </a:r>
                      <a:r>
                        <a:rPr kumimoji="0" lang="tr-TR" altLang="tr-TR" sz="1200" b="1" i="0" u="none" strike="noStrike" cap="none" normalizeH="0" baseline="0" smtClean="0">
                          <a:ln>
                            <a:noFill/>
                          </a:ln>
                          <a:solidFill>
                            <a:schemeClr val="tx1"/>
                          </a:solidFill>
                          <a:effectLst/>
                          <a:latin typeface="Tahoma" pitchFamily="34" charset="0"/>
                          <a:cs typeface="Tahoma" pitchFamily="34" charset="0"/>
                        </a:rPr>
                        <a:t>70 AVRO</a:t>
                      </a:r>
                    </a:p>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200" b="0" i="0" u="none" strike="noStrike" cap="none" normalizeH="0" baseline="0" smtClean="0">
                          <a:ln>
                            <a:noFill/>
                          </a:ln>
                          <a:solidFill>
                            <a:schemeClr val="tx1"/>
                          </a:solidFill>
                          <a:effectLst/>
                          <a:latin typeface="Tahoma" pitchFamily="34" charset="0"/>
                          <a:cs typeface="Tahoma" pitchFamily="34" charset="0"/>
                        </a:rPr>
                        <a:t>Hareketlilik projesinde katılımcı başına azami </a:t>
                      </a:r>
                      <a:r>
                        <a:rPr kumimoji="0" lang="tr-TR" altLang="tr-TR" sz="1200" b="1" i="0" u="none" strike="noStrike" cap="none" normalizeH="0" baseline="0" smtClean="0">
                          <a:ln>
                            <a:noFill/>
                          </a:ln>
                          <a:solidFill>
                            <a:schemeClr val="tx1"/>
                          </a:solidFill>
                          <a:effectLst/>
                          <a:latin typeface="Tahoma" pitchFamily="34" charset="0"/>
                          <a:cs typeface="Tahoma" pitchFamily="34" charset="0"/>
                        </a:rPr>
                        <a:t>700 AVRO</a:t>
                      </a:r>
                    </a:p>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200" b="0" i="0" u="none" strike="noStrike" cap="none" normalizeH="0" baseline="0" smtClean="0">
                          <a:ln>
                            <a:noFill/>
                          </a:ln>
                          <a:solidFill>
                            <a:schemeClr val="tx1"/>
                          </a:solidFill>
                          <a:effectLst/>
                          <a:latin typeface="Tahoma" pitchFamily="34" charset="0"/>
                          <a:cs typeface="Tahoma" pitchFamily="34" charset="0"/>
                        </a:rPr>
                        <a:t> </a:t>
                      </a:r>
                    </a:p>
                  </a:txBody>
                  <a:tcPr marL="50538" marR="505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200" b="0" i="0" u="none" strike="noStrike" cap="none" normalizeH="0" baseline="0" smtClean="0">
                          <a:ln>
                            <a:noFill/>
                          </a:ln>
                          <a:solidFill>
                            <a:schemeClr val="tx1"/>
                          </a:solidFill>
                          <a:effectLst/>
                          <a:latin typeface="Tahoma" pitchFamily="34" charset="0"/>
                          <a:cs typeface="Tahoma" pitchFamily="34" charset="0"/>
                        </a:rPr>
                        <a:t>Şarta bağlı:  kurs ücretlerinin karşılanmasına dair finansal destek talebi başvuru formunda gerekçelendirilmelidir</a:t>
                      </a:r>
                    </a:p>
                  </a:txBody>
                  <a:tcPr marL="50538" marR="505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430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200" b="1" i="0" u="none" strike="noStrike" cap="none" normalizeH="0" baseline="0" smtClean="0">
                          <a:ln>
                            <a:noFill/>
                          </a:ln>
                          <a:solidFill>
                            <a:schemeClr val="tx1"/>
                          </a:solidFill>
                          <a:effectLst/>
                          <a:latin typeface="Tahoma" pitchFamily="34" charset="0"/>
                          <a:cs typeface="Tahoma" pitchFamily="34" charset="0"/>
                        </a:rPr>
                        <a:t>Özel ihtiyaç desteği</a:t>
                      </a:r>
                      <a:endParaRPr kumimoji="0" lang="tr-TR" altLang="tr-TR" sz="1200" b="0" i="0" u="none" strike="noStrike" cap="none" normalizeH="0" baseline="0" smtClean="0">
                        <a:ln>
                          <a:noFill/>
                        </a:ln>
                        <a:solidFill>
                          <a:schemeClr val="tx1"/>
                        </a:solidFill>
                        <a:effectLst/>
                        <a:latin typeface="Tahoma" pitchFamily="34" charset="0"/>
                        <a:cs typeface="Tahoma" pitchFamily="34" charset="0"/>
                      </a:endParaRPr>
                    </a:p>
                  </a:txBody>
                  <a:tcPr marL="50538" marR="505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200" b="0" i="0" u="none" strike="noStrike" cap="none" normalizeH="0" baseline="0" smtClean="0">
                          <a:ln>
                            <a:noFill/>
                          </a:ln>
                          <a:solidFill>
                            <a:schemeClr val="tx1"/>
                          </a:solidFill>
                          <a:effectLst/>
                          <a:latin typeface="Tahoma" pitchFamily="34" charset="0"/>
                          <a:cs typeface="Tahoma" pitchFamily="34" charset="0"/>
                        </a:rPr>
                        <a:t>Engelli katılımcılar ile doğrudan ilişkili ek maliyetler</a:t>
                      </a:r>
                    </a:p>
                  </a:txBody>
                  <a:tcPr marL="50538" marR="505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200" b="0" i="0" u="none" strike="noStrike" cap="none" normalizeH="0" baseline="0" smtClean="0">
                          <a:ln>
                            <a:noFill/>
                          </a:ln>
                          <a:solidFill>
                            <a:schemeClr val="tx1"/>
                          </a:solidFill>
                          <a:effectLst/>
                          <a:latin typeface="Tahoma" pitchFamily="34" charset="0"/>
                          <a:cs typeface="Tahoma" pitchFamily="34" charset="0"/>
                        </a:rPr>
                        <a:t>Uygun maliyetlerin bir kısmı</a:t>
                      </a:r>
                    </a:p>
                  </a:txBody>
                  <a:tcPr marL="50538" marR="505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200" b="0" i="0" u="none" strike="noStrike" cap="none" normalizeH="0" baseline="0" smtClean="0">
                          <a:ln>
                            <a:noFill/>
                          </a:ln>
                          <a:solidFill>
                            <a:schemeClr val="tx1"/>
                          </a:solidFill>
                          <a:effectLst/>
                          <a:latin typeface="Tahoma" pitchFamily="34" charset="0"/>
                          <a:cs typeface="Tahoma" pitchFamily="34" charset="0"/>
                        </a:rPr>
                        <a:t>Uygun maliyetlerin </a:t>
                      </a:r>
                      <a:r>
                        <a:rPr kumimoji="0" lang="tr-TR" altLang="tr-TR" sz="1200" b="1" i="0" u="none" strike="noStrike" cap="none" normalizeH="0" baseline="0" smtClean="0">
                          <a:ln>
                            <a:noFill/>
                          </a:ln>
                          <a:solidFill>
                            <a:schemeClr val="tx1"/>
                          </a:solidFill>
                          <a:effectLst/>
                          <a:latin typeface="Tahoma" pitchFamily="34" charset="0"/>
                          <a:cs typeface="Tahoma" pitchFamily="34" charset="0"/>
                        </a:rPr>
                        <a:t>%100’ü</a:t>
                      </a:r>
                    </a:p>
                  </a:txBody>
                  <a:tcPr marL="50538" marR="505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ts val="1400"/>
                        </a:lnSpc>
                        <a:spcBef>
                          <a:spcPct val="0"/>
                        </a:spcBef>
                        <a:spcAft>
                          <a:spcPts val="600"/>
                        </a:spcAft>
                        <a:buClrTx/>
                        <a:buSzTx/>
                        <a:buFontTx/>
                        <a:buNone/>
                        <a:tabLst/>
                      </a:pPr>
                      <a:r>
                        <a:rPr kumimoji="0" lang="tr-TR" altLang="tr-TR" sz="1200" b="0" i="0" u="none" strike="noStrike" cap="none" normalizeH="0" baseline="0" smtClean="0">
                          <a:ln>
                            <a:noFill/>
                          </a:ln>
                          <a:solidFill>
                            <a:schemeClr val="tx1"/>
                          </a:solidFill>
                          <a:effectLst/>
                          <a:latin typeface="Tahoma" pitchFamily="34" charset="0"/>
                          <a:cs typeface="Tahoma" pitchFamily="34" charset="0"/>
                        </a:rPr>
                        <a:t>Şarta bağlı:  özel ihtiyaç desteğinin karşılanmasına dair finansal destek talebi başvuru formunda gerekçelendirilmelidir</a:t>
                      </a:r>
                    </a:p>
                  </a:txBody>
                  <a:tcPr marL="50538" marR="505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78625332"/>
      </p:ext>
    </p:extLst>
  </p:cSld>
  <p:clrMapOvr>
    <a:masterClrMapping/>
  </p:clrMapOvr>
  <p:transition spd="med">
    <p:randomBa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565150" y="260350"/>
            <a:ext cx="8229600" cy="1143000"/>
          </a:xfrm>
          <a:prstGeom prst="rect">
            <a:avLst/>
          </a:prstGeom>
          <a:noFill/>
          <a:ln w="9525">
            <a:noFill/>
            <a:miter lim="800000"/>
            <a:headEnd/>
            <a:tailEnd/>
          </a:ln>
        </p:spPr>
        <p:txBody>
          <a:bodyPr anchor="ctr"/>
          <a:lstStyle/>
          <a:p>
            <a:pPr defTabSz="914400" eaLnBrk="0" fontAlgn="base" hangingPunct="0">
              <a:spcBef>
                <a:spcPct val="0"/>
              </a:spcBef>
              <a:spcAft>
                <a:spcPct val="0"/>
              </a:spcAft>
              <a:defRPr/>
            </a:pPr>
            <a:r>
              <a:rPr lang="tr-TR" altLang="tr-TR" sz="2600" kern="0" dirty="0">
                <a:solidFill>
                  <a:srgbClr val="FF0000"/>
                </a:solidFill>
                <a:latin typeface="Tahoma" pitchFamily="34" charset="0"/>
                <a:cs typeface="Tahoma" pitchFamily="34" charset="0"/>
              </a:rPr>
              <a:t>Okul Eğitimi</a:t>
            </a:r>
          </a:p>
          <a:p>
            <a:pPr defTabSz="914400" eaLnBrk="0" fontAlgn="base" hangingPunct="0">
              <a:spcBef>
                <a:spcPct val="0"/>
              </a:spcBef>
              <a:spcAft>
                <a:spcPct val="0"/>
              </a:spcAft>
              <a:defRPr/>
            </a:pPr>
            <a:r>
              <a:rPr lang="tr-TR" altLang="tr-TR" sz="2600" kern="0" dirty="0">
                <a:solidFill>
                  <a:srgbClr val="FF0000"/>
                </a:solidFill>
                <a:latin typeface="Tahoma" pitchFamily="34" charset="0"/>
                <a:cs typeface="Tahoma" pitchFamily="34" charset="0"/>
              </a:rPr>
              <a:t>Ana Eylem 1: Hareketlilik Projesi</a:t>
            </a:r>
          </a:p>
        </p:txBody>
      </p:sp>
      <p:graphicFrame>
        <p:nvGraphicFramePr>
          <p:cNvPr id="4" name="Table 3"/>
          <p:cNvGraphicFramePr>
            <a:graphicFrameLocks noGrp="1"/>
          </p:cNvGraphicFramePr>
          <p:nvPr>
            <p:extLst>
              <p:ext uri="{D42A27DB-BD31-4B8C-83A1-F6EECF244321}">
                <p14:modId xmlns:p14="http://schemas.microsoft.com/office/powerpoint/2010/main" val="320711845"/>
              </p:ext>
            </p:extLst>
          </p:nvPr>
        </p:nvGraphicFramePr>
        <p:xfrm>
          <a:off x="433388" y="1557338"/>
          <a:ext cx="8229600" cy="3886201"/>
        </p:xfrm>
        <a:graphic>
          <a:graphicData uri="http://schemas.openxmlformats.org/drawingml/2006/table">
            <a:tbl>
              <a:tblPr/>
              <a:tblGrid>
                <a:gridCol w="4568825"/>
                <a:gridCol w="3660775"/>
              </a:tblGrid>
              <a:tr h="287338">
                <a:tc>
                  <a:txBody>
                    <a:bodyPr/>
                    <a:lstStyle/>
                    <a:p>
                      <a:pPr marL="0" marR="0" lvl="0" indent="0" algn="ctr" defTabSz="914400" rtl="0" eaLnBrk="1" fontAlgn="base" latinLnBrk="0" hangingPunct="1">
                        <a:lnSpc>
                          <a:spcPts val="1400"/>
                        </a:lnSpc>
                        <a:spcBef>
                          <a:spcPct val="0"/>
                        </a:spcBef>
                        <a:spcAft>
                          <a:spcPts val="1200"/>
                        </a:spcAft>
                        <a:buClrTx/>
                        <a:buSzTx/>
                        <a:buFontTx/>
                        <a:buNone/>
                        <a:tabLst/>
                      </a:pPr>
                      <a:r>
                        <a:rPr kumimoji="0" lang="tr-TR" sz="1100" b="0" i="0" u="none" strike="noStrike" cap="none" normalizeH="0" baseline="0" dirty="0" smtClean="0">
                          <a:ln>
                            <a:noFill/>
                          </a:ln>
                          <a:solidFill>
                            <a:schemeClr val="tx1"/>
                          </a:solidFill>
                          <a:effectLst/>
                          <a:latin typeface="Tahoma" pitchFamily="34" charset="0"/>
                          <a:cs typeface="Times New Roman" pitchFamily="18" charset="0"/>
                        </a:rPr>
                        <a:t> </a:t>
                      </a:r>
                      <a:endParaRPr kumimoji="0" lang="tr-TR" sz="11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ts val="1400"/>
                        </a:lnSpc>
                        <a:spcBef>
                          <a:spcPct val="0"/>
                        </a:spcBef>
                        <a:spcAft>
                          <a:spcPts val="1200"/>
                        </a:spcAft>
                        <a:buClrTx/>
                        <a:buSzTx/>
                        <a:buFontTx/>
                        <a:buNone/>
                        <a:tabLst/>
                      </a:pPr>
                      <a:r>
                        <a:rPr kumimoji="0" lang="tr-TR" sz="1100" b="1" i="0" u="none" strike="noStrike" cap="none" normalizeH="0" baseline="0" dirty="0" smtClean="0">
                          <a:ln>
                            <a:noFill/>
                          </a:ln>
                          <a:solidFill>
                            <a:schemeClr val="tx1"/>
                          </a:solidFill>
                          <a:effectLst/>
                          <a:latin typeface="Tahoma" pitchFamily="34" charset="0"/>
                          <a:cs typeface="Times New Roman" pitchFamily="18" charset="0"/>
                        </a:rPr>
                        <a:t>Personel hareketliliği</a:t>
                      </a:r>
                      <a:endParaRPr kumimoji="0" lang="tr-TR" sz="11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508000">
                <a:tc>
                  <a:txBody>
                    <a:bodyPr/>
                    <a:lstStyle/>
                    <a:p>
                      <a:pPr marL="0" marR="0" lvl="0" indent="0" algn="ctr" defTabSz="914400" rtl="0" eaLnBrk="1" fontAlgn="base" latinLnBrk="0" hangingPunct="1">
                        <a:lnSpc>
                          <a:spcPts val="1400"/>
                        </a:lnSpc>
                        <a:spcBef>
                          <a:spcPct val="0"/>
                        </a:spcBef>
                        <a:spcAft>
                          <a:spcPts val="1200"/>
                        </a:spcAft>
                        <a:buClrTx/>
                        <a:buSzTx/>
                        <a:buFontTx/>
                        <a:buNone/>
                        <a:tabLst/>
                      </a:pPr>
                      <a:r>
                        <a:rPr kumimoji="0" lang="tr-TR" sz="1100" b="0" i="0" u="none" strike="noStrike" cap="none" normalizeH="0" baseline="0" smtClean="0">
                          <a:ln>
                            <a:noFill/>
                          </a:ln>
                          <a:solidFill>
                            <a:schemeClr val="tx1"/>
                          </a:solidFill>
                          <a:effectLst/>
                          <a:latin typeface="Tahoma" pitchFamily="34" charset="0"/>
                          <a:cs typeface="Times New Roman" pitchFamily="18" charset="0"/>
                        </a:rPr>
                        <a:t> </a:t>
                      </a:r>
                      <a:endParaRPr kumimoji="0" lang="tr-TR" sz="11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ctr" defTabSz="914400" rtl="0" eaLnBrk="1" fontAlgn="base" latinLnBrk="0" hangingPunct="1">
                        <a:lnSpc>
                          <a:spcPts val="1400"/>
                        </a:lnSpc>
                        <a:spcBef>
                          <a:spcPct val="0"/>
                        </a:spcBef>
                        <a:spcAft>
                          <a:spcPts val="1200"/>
                        </a:spcAft>
                        <a:buClrTx/>
                        <a:buSzTx/>
                        <a:buFontTx/>
                        <a:buNone/>
                        <a:tabLst/>
                      </a:pPr>
                      <a:r>
                        <a:rPr kumimoji="0" lang="tr-TR" sz="1100" b="0" i="0" u="none" strike="noStrike" cap="none" normalizeH="0" baseline="0" smtClean="0">
                          <a:ln>
                            <a:noFill/>
                          </a:ln>
                          <a:solidFill>
                            <a:schemeClr val="tx1"/>
                          </a:solidFill>
                          <a:effectLst/>
                          <a:latin typeface="Tahoma" pitchFamily="34" charset="0"/>
                          <a:cs typeface="Times New Roman" pitchFamily="18" charset="0"/>
                        </a:rPr>
                        <a:t> </a:t>
                      </a:r>
                      <a:endParaRPr kumimoji="0" lang="tr-TR" sz="11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ts val="1400"/>
                        </a:lnSpc>
                        <a:spcBef>
                          <a:spcPct val="0"/>
                        </a:spcBef>
                        <a:spcAft>
                          <a:spcPts val="1200"/>
                        </a:spcAft>
                        <a:buClrTx/>
                        <a:buSzTx/>
                        <a:buFontTx/>
                        <a:buNone/>
                        <a:tabLst/>
                      </a:pPr>
                      <a:r>
                        <a:rPr kumimoji="0" lang="tr-TR" sz="1100" b="1" i="0" u="none" strike="noStrike" cap="none" normalizeH="0" baseline="0" dirty="0" smtClean="0">
                          <a:ln>
                            <a:noFill/>
                          </a:ln>
                          <a:solidFill>
                            <a:schemeClr val="tx1"/>
                          </a:solidFill>
                          <a:effectLst/>
                          <a:latin typeface="Tahoma" pitchFamily="34" charset="0"/>
                          <a:cs typeface="Times New Roman" pitchFamily="18" charset="0"/>
                        </a:rPr>
                        <a:t>Minimum-Maksimum (gün başına)</a:t>
                      </a:r>
                      <a:endParaRPr kumimoji="0" lang="tr-TR" sz="11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238124">
                <a:tc>
                  <a:txBody>
                    <a:bodyPr/>
                    <a:lstStyle/>
                    <a:p>
                      <a:pPr marL="0" marR="0" lvl="0" indent="0" algn="ctr" defTabSz="914400" rtl="0" eaLnBrk="1" fontAlgn="base" latinLnBrk="0" hangingPunct="1">
                        <a:lnSpc>
                          <a:spcPts val="1400"/>
                        </a:lnSpc>
                        <a:spcBef>
                          <a:spcPct val="0"/>
                        </a:spcBef>
                        <a:spcAft>
                          <a:spcPts val="1200"/>
                        </a:spcAft>
                        <a:buClrTx/>
                        <a:buSzTx/>
                        <a:buFontTx/>
                        <a:buNone/>
                        <a:tabLst/>
                      </a:pPr>
                      <a:r>
                        <a:rPr kumimoji="0" lang="tr-TR" sz="1100" b="1" i="0" u="none" strike="noStrike" cap="none" normalizeH="0" baseline="0" smtClean="0">
                          <a:ln>
                            <a:noFill/>
                          </a:ln>
                          <a:solidFill>
                            <a:schemeClr val="tx1"/>
                          </a:solidFill>
                          <a:effectLst/>
                          <a:latin typeface="Tahoma" pitchFamily="34" charset="0"/>
                          <a:cs typeface="Times New Roman" pitchFamily="18" charset="0"/>
                        </a:rPr>
                        <a:t>Ev Sahibi Ülke</a:t>
                      </a:r>
                      <a:endParaRPr kumimoji="0" lang="tr-TR" sz="11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400"/>
                        </a:lnSpc>
                        <a:spcBef>
                          <a:spcPct val="0"/>
                        </a:spcBef>
                        <a:spcAft>
                          <a:spcPts val="1200"/>
                        </a:spcAft>
                        <a:buClrTx/>
                        <a:buSzTx/>
                        <a:buFontTx/>
                        <a:buNone/>
                        <a:tabLst/>
                      </a:pPr>
                      <a:r>
                        <a:rPr kumimoji="0" lang="tr-TR" sz="1100" b="1" i="0" u="none" strike="noStrike" cap="none" normalizeH="0" baseline="0" smtClean="0">
                          <a:ln>
                            <a:noFill/>
                          </a:ln>
                          <a:solidFill>
                            <a:schemeClr val="tx1"/>
                          </a:solidFill>
                          <a:effectLst/>
                          <a:latin typeface="Tahoma" pitchFamily="34" charset="0"/>
                          <a:cs typeface="Times New Roman" pitchFamily="18" charset="0"/>
                        </a:rPr>
                        <a:t>A3.1</a:t>
                      </a:r>
                      <a:endParaRPr kumimoji="0" lang="tr-TR" sz="11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639763">
                <a:tc>
                  <a:txBody>
                    <a:bodyPr/>
                    <a:lstStyle/>
                    <a:p>
                      <a:pPr marL="0" marR="0" lvl="0" indent="0" algn="ctr" defTabSz="914400" rtl="0" eaLnBrk="1" fontAlgn="base" latinLnBrk="0" hangingPunct="1">
                        <a:lnSpc>
                          <a:spcPts val="1400"/>
                        </a:lnSpc>
                        <a:spcBef>
                          <a:spcPct val="0"/>
                        </a:spcBef>
                        <a:spcAft>
                          <a:spcPts val="1200"/>
                        </a:spcAft>
                        <a:buClrTx/>
                        <a:buSzTx/>
                        <a:buFontTx/>
                        <a:buNone/>
                        <a:tabLst/>
                      </a:pPr>
                      <a:r>
                        <a:rPr kumimoji="0" lang="tr-TR" sz="1100" b="1" i="0" u="none" strike="noStrike" cap="none" normalizeH="0" baseline="0" smtClean="0">
                          <a:ln>
                            <a:noFill/>
                          </a:ln>
                          <a:solidFill>
                            <a:schemeClr val="tx1"/>
                          </a:solidFill>
                          <a:effectLst/>
                          <a:latin typeface="Tahoma" pitchFamily="34" charset="0"/>
                          <a:cs typeface="Times New Roman" pitchFamily="18" charset="0"/>
                        </a:rPr>
                        <a:t>Danimarka, İrlanda, Hollanda, İsveç, İngiltere </a:t>
                      </a:r>
                      <a:endParaRPr kumimoji="0" lang="tr-TR" sz="11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ts val="1400"/>
                        </a:lnSpc>
                        <a:spcBef>
                          <a:spcPct val="0"/>
                        </a:spcBef>
                        <a:spcAft>
                          <a:spcPts val="1200"/>
                        </a:spcAft>
                        <a:buClrTx/>
                        <a:buSzTx/>
                        <a:buFontTx/>
                        <a:buNone/>
                        <a:tabLst/>
                      </a:pPr>
                      <a:r>
                        <a:rPr kumimoji="0" lang="tr-TR" sz="1400" b="0" i="0" u="none" strike="noStrike" cap="none" normalizeH="0" baseline="0" dirty="0" smtClean="0">
                          <a:ln>
                            <a:noFill/>
                          </a:ln>
                          <a:solidFill>
                            <a:schemeClr val="tx1"/>
                          </a:solidFill>
                          <a:effectLst/>
                          <a:latin typeface="Tahoma" pitchFamily="34" charset="0"/>
                          <a:cs typeface="Times New Roman" pitchFamily="18" charset="0"/>
                        </a:rPr>
                        <a:t>80-160</a:t>
                      </a:r>
                      <a:endParaRPr kumimoji="0" lang="tr-TR" sz="14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3750">
                <a:tc>
                  <a:txBody>
                    <a:bodyPr/>
                    <a:lstStyle/>
                    <a:p>
                      <a:pPr marL="0" marR="0" lvl="0" indent="0" algn="ctr" defTabSz="914400" rtl="0" eaLnBrk="1" fontAlgn="base" latinLnBrk="0" hangingPunct="1">
                        <a:lnSpc>
                          <a:spcPts val="1400"/>
                        </a:lnSpc>
                        <a:spcBef>
                          <a:spcPct val="0"/>
                        </a:spcBef>
                        <a:spcAft>
                          <a:spcPts val="1200"/>
                        </a:spcAft>
                        <a:buClrTx/>
                        <a:buSzTx/>
                        <a:buFontTx/>
                        <a:buNone/>
                        <a:tabLst/>
                      </a:pPr>
                      <a:r>
                        <a:rPr kumimoji="0" lang="tr-TR" sz="1100" b="1" i="0" u="none" strike="noStrike" cap="none" normalizeH="0" baseline="0" dirty="0" smtClean="0">
                          <a:ln>
                            <a:noFill/>
                          </a:ln>
                          <a:solidFill>
                            <a:schemeClr val="tx1"/>
                          </a:solidFill>
                          <a:effectLst/>
                          <a:latin typeface="Tahoma" pitchFamily="34" charset="0"/>
                          <a:cs typeface="Times New Roman" pitchFamily="18" charset="0"/>
                        </a:rPr>
                        <a:t>Belçika, Bulgaristan, Çek Cumhuriyeti, Yunanistan, Fransa, İtalya, Güney Kıbrıs Rum Yönetimi, Lüksemburg, Macaristan, Avusturya, Polonya, Romanya, Finlandiya, İzlanda, Lihtenştayn, Norveç, İsviçre, Türkiye</a:t>
                      </a:r>
                      <a:endParaRPr kumimoji="0" lang="tr-TR" sz="11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ts val="1400"/>
                        </a:lnSpc>
                        <a:spcBef>
                          <a:spcPct val="0"/>
                        </a:spcBef>
                        <a:spcAft>
                          <a:spcPts val="1200"/>
                        </a:spcAft>
                        <a:buClrTx/>
                        <a:buSzTx/>
                        <a:buFontTx/>
                        <a:buNone/>
                        <a:tabLst/>
                      </a:pPr>
                      <a:r>
                        <a:rPr kumimoji="0" lang="tr-TR" sz="1400" b="0" i="0" u="none" strike="noStrike" cap="none" normalizeH="0" baseline="0" smtClean="0">
                          <a:ln>
                            <a:noFill/>
                          </a:ln>
                          <a:solidFill>
                            <a:schemeClr val="tx1"/>
                          </a:solidFill>
                          <a:effectLst/>
                          <a:latin typeface="Tahoma" pitchFamily="34" charset="0"/>
                          <a:cs typeface="Times New Roman" pitchFamily="18" charset="0"/>
                        </a:rPr>
                        <a:t>70-140</a:t>
                      </a:r>
                      <a:endParaRPr kumimoji="0" lang="tr-TR"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2788">
                <a:tc>
                  <a:txBody>
                    <a:bodyPr/>
                    <a:lstStyle/>
                    <a:p>
                      <a:pPr marL="0" marR="0" lvl="0" indent="0" algn="ctr" defTabSz="914400" rtl="0" eaLnBrk="1" fontAlgn="base" latinLnBrk="0" hangingPunct="1">
                        <a:lnSpc>
                          <a:spcPts val="1400"/>
                        </a:lnSpc>
                        <a:spcBef>
                          <a:spcPct val="0"/>
                        </a:spcBef>
                        <a:spcAft>
                          <a:spcPts val="1200"/>
                        </a:spcAft>
                        <a:buClrTx/>
                        <a:buSzTx/>
                        <a:buFontTx/>
                        <a:buNone/>
                        <a:tabLst/>
                      </a:pPr>
                      <a:r>
                        <a:rPr kumimoji="0" lang="tr-TR" sz="1100" b="1" i="0" u="none" strike="noStrike" cap="none" normalizeH="0" baseline="0" smtClean="0">
                          <a:ln>
                            <a:noFill/>
                          </a:ln>
                          <a:solidFill>
                            <a:schemeClr val="tx1"/>
                          </a:solidFill>
                          <a:effectLst/>
                          <a:latin typeface="Tahoma" pitchFamily="34" charset="0"/>
                          <a:cs typeface="Times New Roman" pitchFamily="18" charset="0"/>
                        </a:rPr>
                        <a:t>Almanya, İspanya, Letonya, Malta, Portekiz Slovakya, Makedonya Eski Yugoslav Cumhuriyeti</a:t>
                      </a:r>
                      <a:endParaRPr kumimoji="0" lang="tr-TR" sz="11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ts val="1400"/>
                        </a:lnSpc>
                        <a:spcBef>
                          <a:spcPct val="0"/>
                        </a:spcBef>
                        <a:spcAft>
                          <a:spcPts val="1200"/>
                        </a:spcAft>
                        <a:buClrTx/>
                        <a:buSzTx/>
                        <a:buFontTx/>
                        <a:buNone/>
                        <a:tabLst/>
                      </a:pPr>
                      <a:r>
                        <a:rPr kumimoji="0" lang="tr-TR" sz="1400" b="0" i="0" u="none" strike="noStrike" cap="none" normalizeH="0" baseline="0" smtClean="0">
                          <a:ln>
                            <a:noFill/>
                          </a:ln>
                          <a:solidFill>
                            <a:schemeClr val="tx1"/>
                          </a:solidFill>
                          <a:effectLst/>
                          <a:latin typeface="Tahoma" pitchFamily="34" charset="0"/>
                          <a:cs typeface="Times New Roman" pitchFamily="18" charset="0"/>
                        </a:rPr>
                        <a:t>60-120</a:t>
                      </a:r>
                      <a:endParaRPr kumimoji="0" lang="tr-TR"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6438">
                <a:tc>
                  <a:txBody>
                    <a:bodyPr/>
                    <a:lstStyle/>
                    <a:p>
                      <a:pPr marL="0" marR="0" lvl="0" indent="0" algn="ctr" defTabSz="914400" rtl="0" eaLnBrk="1" fontAlgn="base" latinLnBrk="0" hangingPunct="1">
                        <a:lnSpc>
                          <a:spcPts val="1400"/>
                        </a:lnSpc>
                        <a:spcBef>
                          <a:spcPct val="0"/>
                        </a:spcBef>
                        <a:spcAft>
                          <a:spcPts val="1200"/>
                        </a:spcAft>
                        <a:buClrTx/>
                        <a:buSzTx/>
                        <a:buFontTx/>
                        <a:buNone/>
                        <a:tabLst/>
                      </a:pPr>
                      <a:r>
                        <a:rPr kumimoji="0" lang="tr-TR" sz="1100" b="1" i="0" u="none" strike="noStrike" cap="none" normalizeH="0" baseline="0" smtClean="0">
                          <a:ln>
                            <a:noFill/>
                          </a:ln>
                          <a:solidFill>
                            <a:schemeClr val="tx1"/>
                          </a:solidFill>
                          <a:effectLst/>
                          <a:latin typeface="Tahoma" pitchFamily="34" charset="0"/>
                          <a:cs typeface="Times New Roman" pitchFamily="18" charset="0"/>
                        </a:rPr>
                        <a:t>Estonya, Hırvatistan, Litvanya, Slovenya</a:t>
                      </a:r>
                      <a:endParaRPr kumimoji="0" lang="tr-TR" sz="11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ts val="1400"/>
                        </a:lnSpc>
                        <a:spcBef>
                          <a:spcPct val="0"/>
                        </a:spcBef>
                        <a:spcAft>
                          <a:spcPts val="1200"/>
                        </a:spcAft>
                        <a:buClrTx/>
                        <a:buSzTx/>
                        <a:buFontTx/>
                        <a:buNone/>
                        <a:tabLst/>
                      </a:pPr>
                      <a:r>
                        <a:rPr kumimoji="0" lang="tr-TR" sz="1400" b="0" i="0" u="none" strike="noStrike" cap="none" normalizeH="0" baseline="0" dirty="0" smtClean="0">
                          <a:ln>
                            <a:noFill/>
                          </a:ln>
                          <a:solidFill>
                            <a:schemeClr val="tx1"/>
                          </a:solidFill>
                          <a:effectLst/>
                          <a:latin typeface="Tahoma" pitchFamily="34" charset="0"/>
                          <a:cs typeface="Times New Roman" pitchFamily="18" charset="0"/>
                        </a:rPr>
                        <a:t>50-100</a:t>
                      </a:r>
                      <a:endParaRPr kumimoji="0" lang="tr-TR" sz="14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25590076"/>
      </p:ext>
    </p:extLst>
  </p:cSld>
  <p:clrMapOvr>
    <a:masterClrMapping/>
  </p:clrMapOvr>
  <p:transition spd="med">
    <p:randomBa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lstStyle/>
          <a:p>
            <a:pPr lvl="0">
              <a:defRPr/>
            </a:pPr>
            <a:r>
              <a:rPr lang="tr-TR" altLang="tr-TR" sz="2600" dirty="0" smtClean="0">
                <a:solidFill>
                  <a:srgbClr val="FF0000"/>
                </a:solidFill>
                <a:latin typeface="Tahoma" pitchFamily="34" charset="0"/>
                <a:cs typeface="Tahoma" pitchFamily="34" charset="0"/>
              </a:rPr>
              <a:t>Okul </a:t>
            </a:r>
            <a:r>
              <a:rPr lang="tr-TR" altLang="tr-TR" sz="2600" dirty="0">
                <a:solidFill>
                  <a:srgbClr val="FF0000"/>
                </a:solidFill>
                <a:latin typeface="Tahoma" pitchFamily="34" charset="0"/>
                <a:cs typeface="Tahoma" pitchFamily="34" charset="0"/>
              </a:rPr>
              <a:t>Eğitimi</a:t>
            </a:r>
            <a:br>
              <a:rPr lang="tr-TR" altLang="tr-TR" sz="2600" dirty="0">
                <a:solidFill>
                  <a:srgbClr val="FF0000"/>
                </a:solidFill>
                <a:latin typeface="Tahoma" pitchFamily="34" charset="0"/>
                <a:cs typeface="Tahoma" pitchFamily="34" charset="0"/>
              </a:rPr>
            </a:br>
            <a:r>
              <a:rPr lang="tr-TR" altLang="tr-TR" sz="2600" dirty="0">
                <a:solidFill>
                  <a:srgbClr val="FF0000"/>
                </a:solidFill>
                <a:latin typeface="Tahoma" pitchFamily="34" charset="0"/>
                <a:cs typeface="Tahoma" pitchFamily="34" charset="0"/>
              </a:rPr>
              <a:t>Ana Eylem 1: Hareketlilik Projesi</a:t>
            </a:r>
            <a:br>
              <a:rPr lang="tr-TR" altLang="tr-TR" sz="2600" dirty="0">
                <a:solidFill>
                  <a:srgbClr val="FF0000"/>
                </a:solidFill>
                <a:latin typeface="Tahoma" pitchFamily="34" charset="0"/>
                <a:cs typeface="Tahoma" pitchFamily="34" charset="0"/>
              </a:rPr>
            </a:br>
            <a:r>
              <a:rPr lang="tr-TR" altLang="tr-TR" sz="2600" dirty="0" smtClean="0">
                <a:solidFill>
                  <a:srgbClr val="FF0000"/>
                </a:solidFill>
                <a:latin typeface="Tahoma" pitchFamily="34" charset="0"/>
                <a:cs typeface="Tahoma" pitchFamily="34" charset="0"/>
              </a:rPr>
              <a:t/>
            </a:r>
            <a:br>
              <a:rPr lang="tr-TR" altLang="tr-TR" sz="2600" dirty="0" smtClean="0">
                <a:solidFill>
                  <a:srgbClr val="FF0000"/>
                </a:solidFill>
                <a:latin typeface="Tahoma" pitchFamily="34" charset="0"/>
                <a:cs typeface="Tahoma" pitchFamily="34" charset="0"/>
              </a:rPr>
            </a:br>
            <a:r>
              <a:rPr lang="tr-TR" altLang="tr-TR" sz="2000" dirty="0" smtClean="0">
                <a:solidFill>
                  <a:schemeClr val="tx1"/>
                </a:solidFill>
                <a:latin typeface="Tahoma" pitchFamily="34" charset="0"/>
                <a:cs typeface="Tahoma" pitchFamily="34" charset="0"/>
              </a:rPr>
              <a:t>2014 Hareketlilik Projeleri İçin Bireysel Destek Miktarları</a:t>
            </a:r>
            <a:endParaRPr lang="tr-TR" sz="20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2133600"/>
            <a:ext cx="80772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4581408"/>
      </p:ext>
    </p:extLst>
  </p:cSld>
  <p:clrMapOvr>
    <a:masterClrMapping/>
  </p:clrMapOvr>
  <p:transition spd="med">
    <p:randomBar/>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62" name="Text Placeholder 4"/>
          <p:cNvSpPr>
            <a:spLocks noGrp="1"/>
          </p:cNvSpPr>
          <p:nvPr>
            <p:ph type="body" idx="1"/>
          </p:nvPr>
        </p:nvSpPr>
        <p:spPr/>
        <p:txBody>
          <a:bodyPr/>
          <a:lstStyle/>
          <a:p>
            <a:r>
              <a:rPr lang="tr-TR" altLang="tr-TR" sz="2800" dirty="0" smtClean="0">
                <a:solidFill>
                  <a:srgbClr val="FF0000"/>
                </a:solidFill>
                <a:latin typeface="Tahoma" pitchFamily="34" charset="0"/>
                <a:cs typeface="Tahoma" pitchFamily="34" charset="0"/>
              </a:rPr>
              <a:t>ANA EYLEM 2: </a:t>
            </a:r>
            <a:r>
              <a:rPr lang="tr-TR" altLang="tr-TR" sz="2800" dirty="0" smtClean="0">
                <a:latin typeface="Tahoma" pitchFamily="34" charset="0"/>
                <a:cs typeface="Tahoma" pitchFamily="34" charset="0"/>
              </a:rPr>
              <a:t>YENİLİK VE İYİ UYGULAMA DEĞİŞİMİ İÇİN İŞBİRLİĞİ </a:t>
            </a:r>
            <a:endParaRPr lang="tr-TR" altLang="tr-TR" sz="2800" dirty="0" smtClean="0"/>
          </a:p>
          <a:p>
            <a:endParaRPr lang="tr-TR" altLang="tr-TR" sz="2800" dirty="0" smtClean="0">
              <a:solidFill>
                <a:srgbClr val="FF0000"/>
              </a:solidFill>
              <a:latin typeface="Tahoma" pitchFamily="34" charset="0"/>
              <a:cs typeface="Tahoma" pitchFamily="34" charset="0"/>
            </a:endParaRPr>
          </a:p>
          <a:p>
            <a:r>
              <a:rPr lang="tr-TR" altLang="tr-TR" sz="2800" dirty="0" smtClean="0">
                <a:solidFill>
                  <a:srgbClr val="FF0000"/>
                </a:solidFill>
                <a:latin typeface="Tahoma" pitchFamily="34" charset="0"/>
                <a:cs typeface="Tahoma" pitchFamily="34" charset="0"/>
              </a:rPr>
              <a:t>STRATEJİK ORTAKLIKLAR</a:t>
            </a:r>
          </a:p>
          <a:p>
            <a:r>
              <a:rPr lang="tr-TR" altLang="tr-TR" sz="2800" dirty="0" smtClean="0">
                <a:latin typeface="Tahoma" pitchFamily="34" charset="0"/>
                <a:cs typeface="Tahoma" pitchFamily="34" charset="0"/>
              </a:rPr>
              <a:t>Okul Eğitimi Alanında Stratejik Ortaklıklar</a:t>
            </a:r>
            <a:endParaRPr lang="en-US" altLang="tr-TR" sz="2800" dirty="0" smtClean="0">
              <a:latin typeface="Tahoma" pitchFamily="34" charset="0"/>
              <a:cs typeface="Tahoma" pitchFamily="34" charset="0"/>
            </a:endParaRPr>
          </a:p>
        </p:txBody>
      </p:sp>
    </p:spTree>
    <p:extLst>
      <p:ext uri="{BB962C8B-B14F-4D97-AF65-F5344CB8AC3E}">
        <p14:creationId xmlns:p14="http://schemas.microsoft.com/office/powerpoint/2010/main" val="723149138"/>
      </p:ext>
    </p:extLst>
  </p:cSld>
  <p:clrMapOvr>
    <a:masterClrMapping/>
  </p:clrMapOvr>
  <p:transition spd="med">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eaLnBrk="1" hangingPunct="1">
              <a:buFontTx/>
              <a:buNone/>
              <a:defRPr/>
            </a:pPr>
            <a:r>
              <a:rPr lang="tr-TR" altLang="tr-TR" sz="2400" dirty="0" smtClean="0">
                <a:solidFill>
                  <a:srgbClr val="000000"/>
                </a:solidFill>
                <a:latin typeface="Tahoma" pitchFamily="34" charset="0"/>
                <a:cs typeface="Tahoma" pitchFamily="34" charset="0"/>
              </a:rPr>
              <a:t>Türkiye Ulusal Ajansı, Avrupa’da 33 program ülkesi arasında;</a:t>
            </a:r>
          </a:p>
          <a:p>
            <a:pPr marL="0" indent="0" algn="just" eaLnBrk="1" hangingPunct="1">
              <a:buFontTx/>
              <a:buNone/>
              <a:defRPr/>
            </a:pPr>
            <a:endParaRPr lang="tr-TR" altLang="tr-TR" sz="2400" dirty="0" smtClean="0">
              <a:solidFill>
                <a:srgbClr val="000000"/>
              </a:solidFill>
              <a:latin typeface="Tahoma" pitchFamily="34" charset="0"/>
              <a:cs typeface="Tahoma" pitchFamily="34" charset="0"/>
            </a:endParaRPr>
          </a:p>
          <a:p>
            <a:pPr algn="just" eaLnBrk="1" hangingPunct="1">
              <a:defRPr/>
            </a:pPr>
            <a:r>
              <a:rPr lang="tr-TR" altLang="tr-TR" sz="2400" dirty="0" smtClean="0">
                <a:solidFill>
                  <a:srgbClr val="000000"/>
                </a:solidFill>
                <a:latin typeface="Tahoma" pitchFamily="34" charset="0"/>
                <a:cs typeface="Tahoma" pitchFamily="34" charset="0"/>
              </a:rPr>
              <a:t>Bütçe büyüklüğü açısından Almanya ve Fransa’nın ardından en büyük bütçeye sahip </a:t>
            </a:r>
            <a:r>
              <a:rPr lang="tr-TR" altLang="tr-TR" sz="2400" u="sng" dirty="0" smtClean="0">
                <a:solidFill>
                  <a:srgbClr val="000000"/>
                </a:solidFill>
                <a:latin typeface="Tahoma" pitchFamily="34" charset="0"/>
                <a:cs typeface="Tahoma" pitchFamily="34" charset="0"/>
              </a:rPr>
              <a:t>3. ulusal ajanstır</a:t>
            </a:r>
            <a:r>
              <a:rPr lang="tr-TR" altLang="tr-TR" sz="2400" dirty="0" smtClean="0">
                <a:solidFill>
                  <a:srgbClr val="000000"/>
                </a:solidFill>
                <a:latin typeface="Tahoma" pitchFamily="34" charset="0"/>
                <a:cs typeface="Tahoma" pitchFamily="34" charset="0"/>
              </a:rPr>
              <a:t>.</a:t>
            </a:r>
          </a:p>
          <a:p>
            <a:pPr algn="just" eaLnBrk="1" hangingPunct="1">
              <a:defRPr/>
            </a:pPr>
            <a:endParaRPr lang="tr-TR" altLang="tr-TR" sz="2400" dirty="0" smtClean="0">
              <a:solidFill>
                <a:srgbClr val="000000"/>
              </a:solidFill>
              <a:latin typeface="Tahoma" pitchFamily="34" charset="0"/>
              <a:cs typeface="Tahoma" pitchFamily="34" charset="0"/>
            </a:endParaRPr>
          </a:p>
          <a:p>
            <a:pPr algn="just" eaLnBrk="1" hangingPunct="1">
              <a:defRPr/>
            </a:pPr>
            <a:r>
              <a:rPr lang="tr-TR" altLang="tr-TR" sz="2400" dirty="0" smtClean="0">
                <a:solidFill>
                  <a:srgbClr val="000000"/>
                </a:solidFill>
                <a:latin typeface="Tahoma" pitchFamily="34" charset="0"/>
                <a:cs typeface="Tahoma" pitchFamily="34" charset="0"/>
              </a:rPr>
              <a:t>Sunulan proje adedi açısından ise Avrupa’da </a:t>
            </a:r>
            <a:r>
              <a:rPr lang="tr-TR" altLang="tr-TR" sz="2400" u="sng" dirty="0" smtClean="0">
                <a:solidFill>
                  <a:srgbClr val="000000"/>
                </a:solidFill>
                <a:latin typeface="Tahoma" pitchFamily="34" charset="0"/>
                <a:cs typeface="Tahoma" pitchFamily="34" charset="0"/>
              </a:rPr>
              <a:t>1. sıradadır. </a:t>
            </a:r>
          </a:p>
          <a:p>
            <a:pPr marL="0" indent="0">
              <a:defRPr/>
            </a:pPr>
            <a:endParaRPr lang="tr-TR" altLang="tr-TR" dirty="0" smtClean="0">
              <a:latin typeface="Tahoma" pitchFamily="34" charset="0"/>
              <a:cs typeface="Tahoma" pitchFamily="34" charset="0"/>
            </a:endParaRPr>
          </a:p>
        </p:txBody>
      </p:sp>
      <p:sp>
        <p:nvSpPr>
          <p:cNvPr id="59395" name="Title 1"/>
          <p:cNvSpPr>
            <a:spLocks noGrp="1"/>
          </p:cNvSpPr>
          <p:nvPr>
            <p:ph type="title"/>
          </p:nvPr>
        </p:nvSpPr>
        <p:spPr/>
        <p:txBody>
          <a:bodyPr/>
          <a:lstStyle/>
          <a:p>
            <a:r>
              <a:rPr lang="tr-TR" altLang="tr-TR" sz="3200" dirty="0" smtClean="0">
                <a:solidFill>
                  <a:srgbClr val="FF0000"/>
                </a:solidFill>
                <a:cs typeface="Arial" pitchFamily="34" charset="0"/>
              </a:rPr>
              <a:t>Eğitim ve Gençlik Programları (2003-2013)</a:t>
            </a:r>
            <a:endParaRPr lang="tr-TR" altLang="tr-TR" sz="3200" dirty="0" smtClean="0"/>
          </a:p>
        </p:txBody>
      </p:sp>
    </p:spTree>
    <p:extLst>
      <p:ext uri="{BB962C8B-B14F-4D97-AF65-F5344CB8AC3E}">
        <p14:creationId xmlns:p14="http://schemas.microsoft.com/office/powerpoint/2010/main" val="804409485"/>
      </p:ext>
    </p:extLst>
  </p:cSld>
  <p:clrMapOvr>
    <a:masterClrMapping/>
  </p:clrMapOvr>
  <p:transition spd="med">
    <p:randomBa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95288" y="476250"/>
            <a:ext cx="8229600" cy="1152525"/>
          </a:xfrm>
        </p:spPr>
        <p:txBody>
          <a:bodyPr/>
          <a:lstStyle/>
          <a:p>
            <a:r>
              <a:rPr lang="sv-SE" altLang="tr-TR" sz="3200" dirty="0">
                <a:solidFill>
                  <a:srgbClr val="FF0000"/>
                </a:solidFill>
                <a:latin typeface="Tahoma" pitchFamily="34" charset="0"/>
                <a:cs typeface="Tahoma" pitchFamily="34" charset="0"/>
              </a:rPr>
              <a:t>Ana Eylem 2: Stratejik Ortaklıklar</a:t>
            </a:r>
            <a:endParaRPr lang="sv-SE" altLang="tr-TR" sz="3200" dirty="0" smtClean="0">
              <a:solidFill>
                <a:srgbClr val="FF0000"/>
              </a:solidFill>
              <a:latin typeface="Tahoma" pitchFamily="34" charset="0"/>
              <a:cs typeface="Tahoma" pitchFamily="34" charset="0"/>
            </a:endParaRPr>
          </a:p>
        </p:txBody>
      </p:sp>
      <p:sp>
        <p:nvSpPr>
          <p:cNvPr id="43011" name="Content Placeholder 2"/>
          <p:cNvSpPr>
            <a:spLocks noGrp="1"/>
          </p:cNvSpPr>
          <p:nvPr>
            <p:ph idx="1"/>
          </p:nvPr>
        </p:nvSpPr>
        <p:spPr>
          <a:xfrm>
            <a:off x="468313" y="1628775"/>
            <a:ext cx="8229600" cy="4321175"/>
          </a:xfrm>
        </p:spPr>
        <p:txBody>
          <a:bodyPr/>
          <a:lstStyle/>
          <a:p>
            <a:pPr>
              <a:lnSpc>
                <a:spcPct val="150000"/>
              </a:lnSpc>
              <a:spcBef>
                <a:spcPct val="0"/>
              </a:spcBef>
              <a:buFont typeface="Wingdings" panose="05000000000000000000" pitchFamily="2" charset="2"/>
              <a:buChar char="§"/>
              <a:defRPr/>
            </a:pPr>
            <a:r>
              <a:rPr lang="tr-TR" altLang="tr-TR" sz="2000" dirty="0" smtClean="0">
                <a:latin typeface="Tahoma" pitchFamily="34" charset="0"/>
                <a:ea typeface="+mj-ea"/>
                <a:cs typeface="Tahoma" pitchFamily="34" charset="0"/>
              </a:rPr>
              <a:t>Yüksek </a:t>
            </a:r>
            <a:r>
              <a:rPr lang="tr-TR" altLang="tr-TR" sz="2000" dirty="0">
                <a:latin typeface="Tahoma" pitchFamily="34" charset="0"/>
                <a:ea typeface="+mj-ea"/>
                <a:cs typeface="Tahoma" pitchFamily="34" charset="0"/>
              </a:rPr>
              <a:t>kaliteli </a:t>
            </a:r>
            <a:r>
              <a:rPr lang="tr-TR" altLang="tr-TR" sz="2000" dirty="0" smtClean="0">
                <a:latin typeface="Tahoma" pitchFamily="34" charset="0"/>
                <a:ea typeface="+mj-ea"/>
                <a:cs typeface="Tahoma" pitchFamily="34" charset="0"/>
              </a:rPr>
              <a:t>yenilikler üretmek/uygulamak </a:t>
            </a:r>
            <a:r>
              <a:rPr lang="tr-TR" altLang="tr-TR" sz="2000" dirty="0">
                <a:latin typeface="Tahoma" pitchFamily="34" charset="0"/>
                <a:ea typeface="+mj-ea"/>
                <a:cs typeface="Tahoma" pitchFamily="34" charset="0"/>
              </a:rPr>
              <a:t>amacıyla eğitim, öğretim ve gençlik </a:t>
            </a:r>
            <a:r>
              <a:rPr lang="tr-TR" altLang="tr-TR" sz="2000" dirty="0" smtClean="0">
                <a:latin typeface="Tahoma" pitchFamily="34" charset="0"/>
                <a:ea typeface="+mj-ea"/>
                <a:cs typeface="Tahoma" pitchFamily="34" charset="0"/>
              </a:rPr>
              <a:t>alanında faaliyet gösteren kurum/kuruluşlara, farklı sektördeki işletmelere</a:t>
            </a:r>
            <a:r>
              <a:rPr lang="tr-TR" altLang="tr-TR" sz="2000" dirty="0">
                <a:latin typeface="Tahoma" pitchFamily="34" charset="0"/>
                <a:ea typeface="+mj-ea"/>
                <a:cs typeface="Tahoma" pitchFamily="34" charset="0"/>
              </a:rPr>
              <a:t>, </a:t>
            </a:r>
            <a:r>
              <a:rPr lang="tr-TR" altLang="tr-TR" sz="2000" dirty="0" smtClean="0">
                <a:latin typeface="Tahoma" pitchFamily="34" charset="0"/>
                <a:ea typeface="+mj-ea"/>
                <a:cs typeface="Tahoma" pitchFamily="34" charset="0"/>
              </a:rPr>
              <a:t>kamu otoritelerine </a:t>
            </a:r>
            <a:r>
              <a:rPr lang="tr-TR" altLang="tr-TR" sz="2000" dirty="0">
                <a:latin typeface="Tahoma" pitchFamily="34" charset="0"/>
                <a:ea typeface="+mj-ea"/>
                <a:cs typeface="Tahoma" pitchFamily="34" charset="0"/>
              </a:rPr>
              <a:t>ve </a:t>
            </a:r>
            <a:r>
              <a:rPr lang="tr-TR" altLang="tr-TR" sz="2000" dirty="0" smtClean="0">
                <a:latin typeface="Tahoma" pitchFamily="34" charset="0"/>
                <a:ea typeface="+mj-ea"/>
                <a:cs typeface="Tahoma" pitchFamily="34" charset="0"/>
              </a:rPr>
              <a:t>STK </a:t>
            </a:r>
            <a:r>
              <a:rPr lang="tr-TR" altLang="tr-TR" sz="2000" dirty="0" err="1" smtClean="0">
                <a:latin typeface="Tahoma" pitchFamily="34" charset="0"/>
                <a:ea typeface="+mj-ea"/>
                <a:cs typeface="Tahoma" pitchFamily="34" charset="0"/>
              </a:rPr>
              <a:t>lara</a:t>
            </a:r>
            <a:r>
              <a:rPr lang="tr-TR" altLang="tr-TR" sz="2000" dirty="0" smtClean="0">
                <a:latin typeface="Tahoma" pitchFamily="34" charset="0"/>
                <a:ea typeface="+mj-ea"/>
                <a:cs typeface="Tahoma" pitchFamily="34" charset="0"/>
              </a:rPr>
              <a:t> işbirliği fırsatı sunan projelerdir.</a:t>
            </a:r>
          </a:p>
          <a:p>
            <a:pPr>
              <a:lnSpc>
                <a:spcPct val="150000"/>
              </a:lnSpc>
              <a:spcBef>
                <a:spcPct val="0"/>
              </a:spcBef>
              <a:buFont typeface="Wingdings" panose="05000000000000000000" pitchFamily="2" charset="2"/>
              <a:buChar char="§"/>
              <a:defRPr/>
            </a:pPr>
            <a:r>
              <a:rPr lang="tr-TR" altLang="tr-TR" sz="2000" dirty="0" smtClean="0">
                <a:solidFill>
                  <a:prstClr val="black"/>
                </a:solidFill>
                <a:latin typeface="Tahoma" pitchFamily="34" charset="0"/>
                <a:ea typeface="+mj-ea"/>
                <a:cs typeface="Tahoma" pitchFamily="34" charset="0"/>
              </a:rPr>
              <a:t>Bu </a:t>
            </a:r>
            <a:r>
              <a:rPr lang="tr-TR" altLang="tr-TR" sz="2000" dirty="0" smtClean="0">
                <a:solidFill>
                  <a:prstClr val="black"/>
                </a:solidFill>
                <a:latin typeface="Tahoma" pitchFamily="34" charset="0"/>
                <a:cs typeface="Tahoma" pitchFamily="34" charset="0"/>
              </a:rPr>
              <a:t>projelerin </a:t>
            </a:r>
            <a:r>
              <a:rPr lang="tr-TR" altLang="tr-TR" sz="2000" dirty="0">
                <a:solidFill>
                  <a:prstClr val="black"/>
                </a:solidFill>
                <a:latin typeface="Tahoma" pitchFamily="34" charset="0"/>
                <a:cs typeface="Tahoma" pitchFamily="34" charset="0"/>
              </a:rPr>
              <a:t>katılımcı kurum/kuruluşlar, politika sistemleri ve </a:t>
            </a:r>
            <a:r>
              <a:rPr lang="tr-TR" altLang="tr-TR" sz="2000" dirty="0" smtClean="0">
                <a:solidFill>
                  <a:prstClr val="black"/>
                </a:solidFill>
                <a:latin typeface="Tahoma" pitchFamily="34" charset="0"/>
                <a:cs typeface="Tahoma" pitchFamily="34" charset="0"/>
              </a:rPr>
              <a:t>kişiler </a:t>
            </a:r>
            <a:r>
              <a:rPr lang="tr-TR" altLang="tr-TR" sz="2000" dirty="0">
                <a:solidFill>
                  <a:prstClr val="black"/>
                </a:solidFill>
                <a:latin typeface="Tahoma" pitchFamily="34" charset="0"/>
                <a:cs typeface="Tahoma" pitchFamily="34" charset="0"/>
              </a:rPr>
              <a:t>üzerinde pozitif ve uzun vadeli etkiler yaratması beklenmektedir.</a:t>
            </a:r>
          </a:p>
          <a:p>
            <a:pPr marL="0" indent="0">
              <a:lnSpc>
                <a:spcPct val="150000"/>
              </a:lnSpc>
              <a:spcBef>
                <a:spcPct val="0"/>
              </a:spcBef>
              <a:buFontTx/>
              <a:buNone/>
              <a:defRPr/>
            </a:pPr>
            <a:endParaRPr lang="tr-TR" altLang="tr-TR" sz="1600" dirty="0" smtClean="0">
              <a:latin typeface="Tahoma" pitchFamily="34" charset="0"/>
              <a:ea typeface="+mj-ea"/>
              <a:cs typeface="Tahoma" pitchFamily="34" charset="0"/>
            </a:endParaRPr>
          </a:p>
        </p:txBody>
      </p:sp>
    </p:spTree>
    <p:extLst>
      <p:ext uri="{BB962C8B-B14F-4D97-AF65-F5344CB8AC3E}">
        <p14:creationId xmlns:p14="http://schemas.microsoft.com/office/powerpoint/2010/main" val="109051148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95288" y="476250"/>
            <a:ext cx="8229600" cy="1152525"/>
          </a:xfrm>
        </p:spPr>
        <p:txBody>
          <a:bodyPr/>
          <a:lstStyle/>
          <a:p>
            <a:r>
              <a:rPr lang="sv-SE" altLang="tr-TR" sz="3200" dirty="0">
                <a:solidFill>
                  <a:srgbClr val="FF0000"/>
                </a:solidFill>
                <a:latin typeface="Tahoma" pitchFamily="34" charset="0"/>
                <a:cs typeface="Tahoma" pitchFamily="34" charset="0"/>
              </a:rPr>
              <a:t>Ana Eylem 2: Stratejik Ortaklıklar</a:t>
            </a:r>
            <a:endParaRPr lang="sv-SE" altLang="tr-TR" sz="3200" dirty="0" smtClean="0">
              <a:solidFill>
                <a:srgbClr val="FF0000"/>
              </a:solidFill>
              <a:latin typeface="Tahoma" pitchFamily="34" charset="0"/>
              <a:cs typeface="Tahoma" pitchFamily="34" charset="0"/>
            </a:endParaRPr>
          </a:p>
        </p:txBody>
      </p:sp>
      <p:sp>
        <p:nvSpPr>
          <p:cNvPr id="43011" name="Content Placeholder 2"/>
          <p:cNvSpPr>
            <a:spLocks noGrp="1"/>
          </p:cNvSpPr>
          <p:nvPr>
            <p:ph idx="1"/>
          </p:nvPr>
        </p:nvSpPr>
        <p:spPr>
          <a:xfrm>
            <a:off x="468313" y="1628775"/>
            <a:ext cx="8229600" cy="4321175"/>
          </a:xfrm>
        </p:spPr>
        <p:txBody>
          <a:bodyPr/>
          <a:lstStyle/>
          <a:p>
            <a:pPr marL="0" lvl="0" indent="0">
              <a:lnSpc>
                <a:spcPct val="150000"/>
              </a:lnSpc>
              <a:spcBef>
                <a:spcPct val="0"/>
              </a:spcBef>
              <a:buNone/>
              <a:defRPr/>
            </a:pPr>
            <a:r>
              <a:rPr lang="tr-TR" altLang="tr-TR" sz="2000" b="1" dirty="0" smtClean="0">
                <a:solidFill>
                  <a:prstClr val="black"/>
                </a:solidFill>
                <a:latin typeface="Tahoma" pitchFamily="34" charset="0"/>
                <a:cs typeface="Tahoma" pitchFamily="34" charset="0"/>
              </a:rPr>
              <a:t>Kurum/kuruluşlar üzerinde (beklenen) etki</a:t>
            </a:r>
          </a:p>
          <a:p>
            <a:pPr lvl="0">
              <a:lnSpc>
                <a:spcPct val="150000"/>
              </a:lnSpc>
              <a:spcBef>
                <a:spcPct val="0"/>
              </a:spcBef>
              <a:buFont typeface="Wingdings" panose="05000000000000000000" pitchFamily="2" charset="2"/>
              <a:buChar char="§"/>
              <a:defRPr/>
            </a:pPr>
            <a:r>
              <a:rPr lang="tr-TR" altLang="tr-TR" sz="2000" dirty="0" smtClean="0">
                <a:solidFill>
                  <a:prstClr val="black"/>
                </a:solidFill>
                <a:latin typeface="Tahoma" pitchFamily="34" charset="0"/>
                <a:ea typeface="+mj-ea"/>
                <a:cs typeface="Tahoma" pitchFamily="34" charset="0"/>
              </a:rPr>
              <a:t>Hedef kitleye yönelimde yenilikçi yaklaşımlar</a:t>
            </a:r>
          </a:p>
          <a:p>
            <a:pPr lvl="0">
              <a:lnSpc>
                <a:spcPct val="150000"/>
              </a:lnSpc>
              <a:spcBef>
                <a:spcPct val="0"/>
              </a:spcBef>
              <a:buFont typeface="Wingdings" panose="05000000000000000000" pitchFamily="2" charset="2"/>
              <a:buChar char="§"/>
              <a:defRPr/>
            </a:pPr>
            <a:r>
              <a:rPr lang="tr-TR" altLang="tr-TR" sz="2000" dirty="0" smtClean="0">
                <a:solidFill>
                  <a:prstClr val="black"/>
                </a:solidFill>
                <a:latin typeface="Tahoma" pitchFamily="34" charset="0"/>
                <a:ea typeface="+mj-ea"/>
                <a:cs typeface="Tahoma" pitchFamily="34" charset="0"/>
              </a:rPr>
              <a:t>Daha modern, dinamik ve profesyonel bir ortam</a:t>
            </a:r>
          </a:p>
          <a:p>
            <a:pPr lvl="0">
              <a:lnSpc>
                <a:spcPct val="150000"/>
              </a:lnSpc>
              <a:spcBef>
                <a:spcPct val="0"/>
              </a:spcBef>
              <a:buFont typeface="Wingdings" panose="05000000000000000000" pitchFamily="2" charset="2"/>
              <a:buChar char="§"/>
              <a:defRPr/>
            </a:pPr>
            <a:r>
              <a:rPr lang="tr-TR" altLang="tr-TR" sz="2000" dirty="0" smtClean="0">
                <a:solidFill>
                  <a:prstClr val="black"/>
                </a:solidFill>
                <a:latin typeface="Tahoma" pitchFamily="34" charset="0"/>
                <a:ea typeface="+mj-ea"/>
                <a:cs typeface="Tahoma" pitchFamily="34" charset="0"/>
              </a:rPr>
              <a:t>AB ve uluslararası seviyede çalışma konusunda daha yüksek kapasite ve profesyonellik </a:t>
            </a:r>
            <a:endParaRPr lang="tr-TR" altLang="tr-TR" sz="1200" dirty="0" smtClean="0">
              <a:solidFill>
                <a:prstClr val="black"/>
              </a:solidFill>
              <a:latin typeface="Tahoma" pitchFamily="34" charset="0"/>
              <a:ea typeface="+mj-ea"/>
              <a:cs typeface="Tahoma" pitchFamily="34" charset="0"/>
            </a:endParaRPr>
          </a:p>
          <a:p>
            <a:pPr lvl="0">
              <a:lnSpc>
                <a:spcPct val="150000"/>
              </a:lnSpc>
              <a:spcBef>
                <a:spcPct val="0"/>
              </a:spcBef>
              <a:buFont typeface="Wingdings" panose="05000000000000000000" pitchFamily="2" charset="2"/>
              <a:buChar char="§"/>
              <a:defRPr/>
            </a:pPr>
            <a:endParaRPr lang="tr-TR" altLang="tr-TR" sz="1600" dirty="0" smtClean="0">
              <a:latin typeface="Tahoma" pitchFamily="34" charset="0"/>
              <a:ea typeface="+mj-ea"/>
              <a:cs typeface="Tahoma" pitchFamily="34" charset="0"/>
            </a:endParaRPr>
          </a:p>
        </p:txBody>
      </p:sp>
    </p:spTree>
    <p:extLst>
      <p:ext uri="{BB962C8B-B14F-4D97-AF65-F5344CB8AC3E}">
        <p14:creationId xmlns:p14="http://schemas.microsoft.com/office/powerpoint/2010/main" val="317007240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95288" y="476250"/>
            <a:ext cx="8229600" cy="1152525"/>
          </a:xfrm>
        </p:spPr>
        <p:txBody>
          <a:bodyPr/>
          <a:lstStyle/>
          <a:p>
            <a:r>
              <a:rPr lang="sv-SE" altLang="tr-TR" sz="3200" dirty="0">
                <a:solidFill>
                  <a:srgbClr val="FF0000"/>
                </a:solidFill>
                <a:latin typeface="Tahoma" pitchFamily="34" charset="0"/>
                <a:cs typeface="Tahoma" pitchFamily="34" charset="0"/>
              </a:rPr>
              <a:t>Ana Eylem 2: Stratejik Ortaklıklar</a:t>
            </a:r>
            <a:endParaRPr lang="sv-SE" altLang="tr-TR" sz="3200" dirty="0" smtClean="0">
              <a:solidFill>
                <a:srgbClr val="FF0000"/>
              </a:solidFill>
              <a:latin typeface="Tahoma" pitchFamily="34" charset="0"/>
              <a:cs typeface="Tahoma" pitchFamily="34" charset="0"/>
            </a:endParaRPr>
          </a:p>
        </p:txBody>
      </p:sp>
      <p:sp>
        <p:nvSpPr>
          <p:cNvPr id="43011" name="Content Placeholder 2"/>
          <p:cNvSpPr>
            <a:spLocks noGrp="1"/>
          </p:cNvSpPr>
          <p:nvPr>
            <p:ph idx="1"/>
          </p:nvPr>
        </p:nvSpPr>
        <p:spPr>
          <a:xfrm>
            <a:off x="468313" y="1628775"/>
            <a:ext cx="8229600" cy="4321175"/>
          </a:xfrm>
        </p:spPr>
        <p:txBody>
          <a:bodyPr/>
          <a:lstStyle/>
          <a:p>
            <a:pPr marL="0" lvl="0" indent="0">
              <a:lnSpc>
                <a:spcPct val="150000"/>
              </a:lnSpc>
              <a:spcBef>
                <a:spcPct val="0"/>
              </a:spcBef>
              <a:buNone/>
              <a:defRPr/>
            </a:pPr>
            <a:r>
              <a:rPr lang="tr-TR" altLang="tr-TR" sz="2000" b="1" dirty="0" smtClean="0">
                <a:solidFill>
                  <a:prstClr val="black"/>
                </a:solidFill>
                <a:latin typeface="Tahoma" pitchFamily="34" charset="0"/>
                <a:cs typeface="Tahoma" pitchFamily="34" charset="0"/>
              </a:rPr>
              <a:t>Kişiler üzerinde (beklenen) etki</a:t>
            </a:r>
          </a:p>
          <a:p>
            <a:pPr lvl="0">
              <a:lnSpc>
                <a:spcPct val="150000"/>
              </a:lnSpc>
              <a:spcBef>
                <a:spcPct val="0"/>
              </a:spcBef>
              <a:buFont typeface="Wingdings" panose="05000000000000000000" pitchFamily="2" charset="2"/>
              <a:buChar char="§"/>
              <a:defRPr/>
            </a:pPr>
            <a:r>
              <a:rPr lang="tr-TR" altLang="tr-TR" sz="2000" dirty="0" smtClean="0">
                <a:solidFill>
                  <a:prstClr val="black"/>
                </a:solidFill>
                <a:latin typeface="Tahoma" pitchFamily="34" charset="0"/>
                <a:ea typeface="+mj-ea"/>
                <a:cs typeface="Tahoma" pitchFamily="34" charset="0"/>
              </a:rPr>
              <a:t>Daha yüksek girişimcilik duygusu</a:t>
            </a:r>
          </a:p>
          <a:p>
            <a:pPr lvl="0">
              <a:lnSpc>
                <a:spcPct val="150000"/>
              </a:lnSpc>
              <a:spcBef>
                <a:spcPct val="0"/>
              </a:spcBef>
              <a:buFont typeface="Wingdings" panose="05000000000000000000" pitchFamily="2" charset="2"/>
              <a:buChar char="§"/>
              <a:defRPr/>
            </a:pPr>
            <a:r>
              <a:rPr lang="tr-TR" altLang="tr-TR" sz="2000" dirty="0" smtClean="0">
                <a:solidFill>
                  <a:prstClr val="black"/>
                </a:solidFill>
                <a:latin typeface="Tahoma" pitchFamily="34" charset="0"/>
                <a:ea typeface="+mj-ea"/>
                <a:cs typeface="Tahoma" pitchFamily="34" charset="0"/>
              </a:rPr>
              <a:t>Daha yüksek yabancı dil yetkinliği</a:t>
            </a:r>
          </a:p>
          <a:p>
            <a:pPr lvl="0">
              <a:lnSpc>
                <a:spcPct val="150000"/>
              </a:lnSpc>
              <a:spcBef>
                <a:spcPct val="0"/>
              </a:spcBef>
              <a:buFont typeface="Wingdings" panose="05000000000000000000" pitchFamily="2" charset="2"/>
              <a:buChar char="§"/>
              <a:defRPr/>
            </a:pPr>
            <a:r>
              <a:rPr lang="tr-TR" altLang="tr-TR" sz="2000" dirty="0">
                <a:solidFill>
                  <a:prstClr val="black"/>
                </a:solidFill>
                <a:latin typeface="Tahoma" pitchFamily="34" charset="0"/>
                <a:ea typeface="+mj-ea"/>
                <a:cs typeface="Tahoma" pitchFamily="34" charset="0"/>
              </a:rPr>
              <a:t>Daha yüksek </a:t>
            </a:r>
            <a:r>
              <a:rPr lang="tr-TR" altLang="tr-TR" sz="2000" dirty="0" smtClean="0">
                <a:solidFill>
                  <a:prstClr val="black"/>
                </a:solidFill>
                <a:latin typeface="Tahoma" pitchFamily="34" charset="0"/>
                <a:ea typeface="+mj-ea"/>
                <a:cs typeface="Tahoma" pitchFamily="34" charset="0"/>
              </a:rPr>
              <a:t>dijital yetkinlik</a:t>
            </a:r>
            <a:endParaRPr lang="tr-TR" altLang="tr-TR" sz="2000" dirty="0">
              <a:solidFill>
                <a:prstClr val="black"/>
              </a:solidFill>
              <a:latin typeface="Tahoma" pitchFamily="34" charset="0"/>
              <a:ea typeface="+mj-ea"/>
              <a:cs typeface="Tahoma" pitchFamily="34" charset="0"/>
            </a:endParaRPr>
          </a:p>
          <a:p>
            <a:pPr lvl="0">
              <a:lnSpc>
                <a:spcPct val="150000"/>
              </a:lnSpc>
              <a:spcBef>
                <a:spcPct val="0"/>
              </a:spcBef>
              <a:buFont typeface="Wingdings" panose="05000000000000000000" pitchFamily="2" charset="2"/>
              <a:buChar char="§"/>
              <a:defRPr/>
            </a:pPr>
            <a:r>
              <a:rPr lang="tr-TR" altLang="tr-TR" sz="2000" dirty="0" smtClean="0">
                <a:solidFill>
                  <a:prstClr val="black"/>
                </a:solidFill>
                <a:latin typeface="Tahoma" pitchFamily="34" charset="0"/>
                <a:ea typeface="+mj-ea"/>
                <a:cs typeface="Tahoma" pitchFamily="34" charset="0"/>
              </a:rPr>
              <a:t>Sosyal, kültürel ve dil çeşitliği konusunda daha yüksek kavrayış</a:t>
            </a:r>
          </a:p>
          <a:p>
            <a:pPr lvl="0">
              <a:lnSpc>
                <a:spcPct val="150000"/>
              </a:lnSpc>
              <a:spcBef>
                <a:spcPct val="0"/>
              </a:spcBef>
              <a:buFont typeface="Wingdings" panose="05000000000000000000" pitchFamily="2" charset="2"/>
              <a:buChar char="§"/>
              <a:defRPr/>
            </a:pPr>
            <a:r>
              <a:rPr lang="tr-TR" altLang="tr-TR" sz="2000" dirty="0" smtClean="0">
                <a:solidFill>
                  <a:prstClr val="black"/>
                </a:solidFill>
                <a:latin typeface="Tahoma" pitchFamily="34" charset="0"/>
                <a:ea typeface="+mj-ea"/>
                <a:cs typeface="Tahoma" pitchFamily="34" charset="0"/>
              </a:rPr>
              <a:t>İstihdam edililirlik bakımından daha yüksek beceriler</a:t>
            </a:r>
          </a:p>
          <a:p>
            <a:pPr lvl="0">
              <a:lnSpc>
                <a:spcPct val="150000"/>
              </a:lnSpc>
              <a:spcBef>
                <a:spcPct val="0"/>
              </a:spcBef>
              <a:buFont typeface="Wingdings" panose="05000000000000000000" pitchFamily="2" charset="2"/>
              <a:buChar char="§"/>
              <a:defRPr/>
            </a:pPr>
            <a:r>
              <a:rPr lang="tr-TR" altLang="tr-TR" sz="2000" dirty="0" smtClean="0">
                <a:solidFill>
                  <a:prstClr val="black"/>
                </a:solidFill>
                <a:latin typeface="Tahoma" pitchFamily="34" charset="0"/>
                <a:ea typeface="+mj-ea"/>
                <a:cs typeface="Tahoma" pitchFamily="34" charset="0"/>
              </a:rPr>
              <a:t>Topluma daha aktif katılım</a:t>
            </a:r>
          </a:p>
          <a:p>
            <a:pPr lvl="0">
              <a:lnSpc>
                <a:spcPct val="150000"/>
              </a:lnSpc>
              <a:spcBef>
                <a:spcPct val="0"/>
              </a:spcBef>
              <a:buFont typeface="Wingdings" panose="05000000000000000000" pitchFamily="2" charset="2"/>
              <a:buChar char="§"/>
              <a:defRPr/>
            </a:pPr>
            <a:endParaRPr lang="tr-TR" altLang="tr-TR" sz="2000" dirty="0" smtClean="0">
              <a:solidFill>
                <a:prstClr val="black"/>
              </a:solidFill>
              <a:latin typeface="Tahoma" pitchFamily="34" charset="0"/>
              <a:ea typeface="+mj-ea"/>
              <a:cs typeface="Tahoma" pitchFamily="34" charset="0"/>
            </a:endParaRPr>
          </a:p>
        </p:txBody>
      </p:sp>
    </p:spTree>
    <p:extLst>
      <p:ext uri="{BB962C8B-B14F-4D97-AF65-F5344CB8AC3E}">
        <p14:creationId xmlns:p14="http://schemas.microsoft.com/office/powerpoint/2010/main" val="2124810265"/>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95288" y="476250"/>
            <a:ext cx="8229600" cy="1152525"/>
          </a:xfrm>
        </p:spPr>
        <p:txBody>
          <a:bodyPr/>
          <a:lstStyle/>
          <a:p>
            <a:r>
              <a:rPr lang="sv-SE" altLang="tr-TR" sz="3200" dirty="0">
                <a:solidFill>
                  <a:srgbClr val="FF0000"/>
                </a:solidFill>
                <a:latin typeface="Tahoma" pitchFamily="34" charset="0"/>
                <a:cs typeface="Tahoma" pitchFamily="34" charset="0"/>
              </a:rPr>
              <a:t>Ana Eylem 2: Stratejik Ortaklıklar</a:t>
            </a:r>
            <a:endParaRPr lang="sv-SE" altLang="tr-TR" sz="3200" dirty="0" smtClean="0">
              <a:solidFill>
                <a:srgbClr val="FF0000"/>
              </a:solidFill>
              <a:latin typeface="Tahoma" pitchFamily="34" charset="0"/>
              <a:cs typeface="Tahoma" pitchFamily="34" charset="0"/>
            </a:endParaRPr>
          </a:p>
        </p:txBody>
      </p:sp>
      <p:sp>
        <p:nvSpPr>
          <p:cNvPr id="43011" name="Content Placeholder 2"/>
          <p:cNvSpPr>
            <a:spLocks noGrp="1"/>
          </p:cNvSpPr>
          <p:nvPr>
            <p:ph idx="1"/>
          </p:nvPr>
        </p:nvSpPr>
        <p:spPr>
          <a:xfrm>
            <a:off x="468313" y="1628775"/>
            <a:ext cx="8229600" cy="4321175"/>
          </a:xfrm>
        </p:spPr>
        <p:txBody>
          <a:bodyPr/>
          <a:lstStyle/>
          <a:p>
            <a:pPr marL="0" lvl="0" indent="0">
              <a:lnSpc>
                <a:spcPct val="150000"/>
              </a:lnSpc>
              <a:spcBef>
                <a:spcPct val="0"/>
              </a:spcBef>
              <a:buNone/>
              <a:defRPr/>
            </a:pPr>
            <a:r>
              <a:rPr lang="tr-TR" altLang="tr-TR" sz="2000" b="1" dirty="0" smtClean="0">
                <a:solidFill>
                  <a:prstClr val="black"/>
                </a:solidFill>
                <a:latin typeface="Tahoma" pitchFamily="34" charset="0"/>
                <a:cs typeface="Tahoma" pitchFamily="34" charset="0"/>
              </a:rPr>
              <a:t>Kişiler üzerinde </a:t>
            </a:r>
            <a:r>
              <a:rPr lang="tr-TR" altLang="tr-TR" sz="2000" b="1" dirty="0">
                <a:solidFill>
                  <a:prstClr val="black"/>
                </a:solidFill>
                <a:latin typeface="Tahoma" pitchFamily="34" charset="0"/>
                <a:cs typeface="Tahoma" pitchFamily="34" charset="0"/>
              </a:rPr>
              <a:t>(beklenen) etki</a:t>
            </a:r>
          </a:p>
          <a:p>
            <a:pPr lvl="0">
              <a:lnSpc>
                <a:spcPct val="150000"/>
              </a:lnSpc>
              <a:spcBef>
                <a:spcPct val="0"/>
              </a:spcBef>
              <a:buFont typeface="Wingdings" panose="05000000000000000000" pitchFamily="2" charset="2"/>
              <a:buChar char="§"/>
              <a:defRPr/>
            </a:pPr>
            <a:r>
              <a:rPr lang="tr-TR" altLang="tr-TR" sz="2000" dirty="0" smtClean="0">
                <a:solidFill>
                  <a:prstClr val="black"/>
                </a:solidFill>
                <a:latin typeface="Tahoma" pitchFamily="34" charset="0"/>
                <a:ea typeface="+mj-ea"/>
                <a:cs typeface="Tahoma" pitchFamily="34" charset="0"/>
              </a:rPr>
              <a:t>AB projelerine ve değerlerine daha olumlu yaklaşım</a:t>
            </a:r>
          </a:p>
          <a:p>
            <a:pPr lvl="0">
              <a:lnSpc>
                <a:spcPct val="150000"/>
              </a:lnSpc>
              <a:spcBef>
                <a:spcPct val="0"/>
              </a:spcBef>
              <a:buFont typeface="Wingdings" panose="05000000000000000000" pitchFamily="2" charset="2"/>
              <a:buChar char="§"/>
              <a:defRPr/>
            </a:pPr>
            <a:r>
              <a:rPr lang="tr-TR" altLang="tr-TR" sz="2000" dirty="0" smtClean="0">
                <a:solidFill>
                  <a:prstClr val="black"/>
                </a:solidFill>
                <a:latin typeface="Tahoma" pitchFamily="34" charset="0"/>
                <a:ea typeface="+mj-ea"/>
                <a:cs typeface="Tahoma" pitchFamily="34" charset="0"/>
              </a:rPr>
              <a:t>Beceri ve yeterliklerin daha iyi tanınması</a:t>
            </a:r>
          </a:p>
          <a:p>
            <a:pPr lvl="0">
              <a:lnSpc>
                <a:spcPct val="150000"/>
              </a:lnSpc>
              <a:spcBef>
                <a:spcPct val="0"/>
              </a:spcBef>
              <a:buFont typeface="Wingdings" panose="05000000000000000000" pitchFamily="2" charset="2"/>
              <a:buChar char="§"/>
              <a:defRPr/>
            </a:pPr>
            <a:r>
              <a:rPr lang="tr-TR" altLang="tr-TR" sz="2000" dirty="0" smtClean="0">
                <a:solidFill>
                  <a:prstClr val="black"/>
                </a:solidFill>
                <a:latin typeface="Tahoma" pitchFamily="34" charset="0"/>
                <a:ea typeface="+mj-ea"/>
                <a:cs typeface="Tahoma" pitchFamily="34" charset="0"/>
              </a:rPr>
              <a:t>Daha gelişmiş mesleki yeterlikler</a:t>
            </a:r>
          </a:p>
          <a:p>
            <a:pPr lvl="0">
              <a:lnSpc>
                <a:spcPct val="150000"/>
              </a:lnSpc>
              <a:spcBef>
                <a:spcPct val="0"/>
              </a:spcBef>
              <a:buFont typeface="Wingdings" panose="05000000000000000000" pitchFamily="2" charset="2"/>
              <a:buChar char="§"/>
              <a:defRPr/>
            </a:pPr>
            <a:r>
              <a:rPr lang="tr-TR" altLang="tr-TR" sz="2000" dirty="0" smtClean="0">
                <a:solidFill>
                  <a:prstClr val="black"/>
                </a:solidFill>
                <a:latin typeface="Tahoma" pitchFamily="34" charset="0"/>
                <a:ea typeface="+mj-ea"/>
                <a:cs typeface="Tahoma" pitchFamily="34" charset="0"/>
              </a:rPr>
              <a:t>Eğitim-öğretim sistem ve politikalarının daha kapsamlı anlaşılması</a:t>
            </a:r>
          </a:p>
          <a:p>
            <a:pPr lvl="0">
              <a:lnSpc>
                <a:spcPct val="150000"/>
              </a:lnSpc>
              <a:spcBef>
                <a:spcPct val="0"/>
              </a:spcBef>
              <a:buFont typeface="Wingdings" panose="05000000000000000000" pitchFamily="2" charset="2"/>
              <a:buChar char="§"/>
              <a:defRPr/>
            </a:pPr>
            <a:r>
              <a:rPr lang="tr-TR" altLang="tr-TR" sz="2000" dirty="0" smtClean="0">
                <a:solidFill>
                  <a:prstClr val="black"/>
                </a:solidFill>
                <a:latin typeface="Tahoma" pitchFamily="34" charset="0"/>
                <a:ea typeface="+mj-ea"/>
                <a:cs typeface="Tahoma" pitchFamily="34" charset="0"/>
              </a:rPr>
              <a:t>Daha fazla mesleki gelişim fırsatı</a:t>
            </a:r>
          </a:p>
          <a:p>
            <a:pPr lvl="0">
              <a:lnSpc>
                <a:spcPct val="150000"/>
              </a:lnSpc>
              <a:spcBef>
                <a:spcPct val="0"/>
              </a:spcBef>
              <a:buFont typeface="Wingdings" panose="05000000000000000000" pitchFamily="2" charset="2"/>
              <a:buChar char="§"/>
              <a:defRPr/>
            </a:pPr>
            <a:r>
              <a:rPr lang="tr-TR" altLang="tr-TR" sz="2000" dirty="0" smtClean="0">
                <a:solidFill>
                  <a:prstClr val="black"/>
                </a:solidFill>
                <a:latin typeface="Tahoma" pitchFamily="34" charset="0"/>
                <a:ea typeface="+mj-ea"/>
                <a:cs typeface="Tahoma" pitchFamily="34" charset="0"/>
              </a:rPr>
              <a:t>İş hayatında daha fazla motivasyon ve tatmin</a:t>
            </a:r>
          </a:p>
          <a:p>
            <a:pPr lvl="0">
              <a:lnSpc>
                <a:spcPct val="150000"/>
              </a:lnSpc>
              <a:spcBef>
                <a:spcPct val="0"/>
              </a:spcBef>
              <a:buFont typeface="Wingdings" panose="05000000000000000000" pitchFamily="2" charset="2"/>
              <a:buChar char="§"/>
              <a:defRPr/>
            </a:pPr>
            <a:r>
              <a:rPr lang="tr-TR" altLang="tr-TR" sz="2000" dirty="0" smtClean="0">
                <a:solidFill>
                  <a:prstClr val="black"/>
                </a:solidFill>
                <a:latin typeface="Tahoma" pitchFamily="34" charset="0"/>
                <a:ea typeface="+mj-ea"/>
                <a:cs typeface="Tahoma" pitchFamily="34" charset="0"/>
              </a:rPr>
              <a:t>Örgün, yaygın ve sargın eğitim; ayrıca mesleki eğitim ve işgücü piyasası arasındaki iç bağlantıların daha iyi anlaşılması</a:t>
            </a:r>
          </a:p>
          <a:p>
            <a:pPr lvl="0">
              <a:lnSpc>
                <a:spcPct val="150000"/>
              </a:lnSpc>
              <a:spcBef>
                <a:spcPct val="0"/>
              </a:spcBef>
              <a:buFont typeface="Wingdings" panose="05000000000000000000" pitchFamily="2" charset="2"/>
              <a:buChar char="§"/>
              <a:defRPr/>
            </a:pPr>
            <a:endParaRPr lang="tr-TR" altLang="tr-TR" sz="2000" dirty="0" smtClean="0">
              <a:solidFill>
                <a:prstClr val="black"/>
              </a:solidFill>
              <a:latin typeface="Tahoma" pitchFamily="34" charset="0"/>
              <a:ea typeface="+mj-ea"/>
              <a:cs typeface="Tahoma" pitchFamily="34" charset="0"/>
            </a:endParaRPr>
          </a:p>
        </p:txBody>
      </p:sp>
    </p:spTree>
    <p:extLst>
      <p:ext uri="{BB962C8B-B14F-4D97-AF65-F5344CB8AC3E}">
        <p14:creationId xmlns:p14="http://schemas.microsoft.com/office/powerpoint/2010/main" val="19021561"/>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468313" y="188913"/>
            <a:ext cx="8229600" cy="1143000"/>
          </a:xfrm>
        </p:spPr>
        <p:txBody>
          <a:bodyPr/>
          <a:lstStyle/>
          <a:p>
            <a:r>
              <a:rPr lang="tr-TR" altLang="tr-TR" sz="2600" dirty="0" smtClean="0">
                <a:solidFill>
                  <a:srgbClr val="FF0000"/>
                </a:solidFill>
                <a:latin typeface="Tahoma" pitchFamily="34" charset="0"/>
                <a:cs typeface="Tahoma" pitchFamily="34" charset="0"/>
              </a:rPr>
              <a:t>Ana Eylem 2: Stratejik Ortaklıklar</a:t>
            </a:r>
            <a:endParaRPr lang="tr-TR" altLang="tr-TR" sz="2600" dirty="0" smtClean="0">
              <a:solidFill>
                <a:srgbClr val="C00000"/>
              </a:solidFill>
            </a:endParaRPr>
          </a:p>
        </p:txBody>
      </p:sp>
      <p:sp>
        <p:nvSpPr>
          <p:cNvPr id="43011" name="Content Placeholder 2"/>
          <p:cNvSpPr>
            <a:spLocks noGrp="1"/>
          </p:cNvSpPr>
          <p:nvPr>
            <p:ph idx="1"/>
          </p:nvPr>
        </p:nvSpPr>
        <p:spPr>
          <a:xfrm>
            <a:off x="468313" y="1066800"/>
            <a:ext cx="8229600" cy="4267200"/>
          </a:xfrm>
        </p:spPr>
        <p:txBody>
          <a:bodyPr/>
          <a:lstStyle/>
          <a:p>
            <a:pPr marL="0" indent="0">
              <a:spcBef>
                <a:spcPct val="0"/>
              </a:spcBef>
              <a:spcAft>
                <a:spcPts val="1000"/>
              </a:spcAft>
              <a:buFontTx/>
              <a:buNone/>
              <a:defRPr/>
            </a:pPr>
            <a:r>
              <a:rPr lang="tr-TR" altLang="tr-TR" sz="2600" dirty="0" smtClean="0">
                <a:solidFill>
                  <a:srgbClr val="FF0000"/>
                </a:solidFill>
                <a:latin typeface="Tahoma" pitchFamily="34" charset="0"/>
                <a:ea typeface="+mj-ea"/>
                <a:cs typeface="Tahoma" pitchFamily="34" charset="0"/>
              </a:rPr>
              <a:t>Amaçlar</a:t>
            </a:r>
            <a:endParaRPr lang="tr-TR" altLang="tr-TR" sz="2600" dirty="0">
              <a:solidFill>
                <a:srgbClr val="FF0000"/>
              </a:solidFill>
              <a:latin typeface="Tahoma" pitchFamily="34" charset="0"/>
              <a:ea typeface="+mj-ea"/>
              <a:cs typeface="Tahoma" pitchFamily="34" charset="0"/>
            </a:endParaRPr>
          </a:p>
          <a:p>
            <a:pPr marL="263525" indent="-263525">
              <a:lnSpc>
                <a:spcPct val="150000"/>
              </a:lnSpc>
              <a:spcBef>
                <a:spcPct val="0"/>
              </a:spcBef>
              <a:defRPr/>
            </a:pPr>
            <a:r>
              <a:rPr lang="tr-TR" altLang="tr-TR" sz="1800" dirty="0" smtClean="0">
                <a:latin typeface="Tahoma" pitchFamily="34" charset="0"/>
                <a:cs typeface="Tahoma" pitchFamily="34" charset="0"/>
              </a:rPr>
              <a:t>Eğitim, öğretim ve öğrenme süreçlerinin kalitesinin artırılması,</a:t>
            </a:r>
          </a:p>
          <a:p>
            <a:pPr marL="263525" indent="-263525">
              <a:lnSpc>
                <a:spcPct val="150000"/>
              </a:lnSpc>
              <a:spcBef>
                <a:spcPct val="0"/>
              </a:spcBef>
              <a:defRPr/>
            </a:pPr>
            <a:r>
              <a:rPr lang="tr-TR" altLang="tr-TR" sz="1800" dirty="0" smtClean="0">
                <a:latin typeface="Tahoma" pitchFamily="34" charset="0"/>
                <a:cs typeface="Tahoma" pitchFamily="34" charset="0"/>
              </a:rPr>
              <a:t>Kurumsal modernizasyon ve toplumsal yenilik getiren deneyimlerin     uygulamaya geçirilmesi,</a:t>
            </a:r>
          </a:p>
          <a:p>
            <a:pPr marL="263525" indent="-263525">
              <a:lnSpc>
                <a:spcPct val="150000"/>
              </a:lnSpc>
              <a:spcBef>
                <a:spcPct val="0"/>
              </a:spcBef>
              <a:buFontTx/>
              <a:buNone/>
              <a:defRPr/>
            </a:pPr>
            <a:r>
              <a:rPr lang="tr-TR" altLang="tr-TR" sz="1800" b="1" dirty="0">
                <a:latin typeface="Tahoma" pitchFamily="34" charset="0"/>
                <a:cs typeface="Tahoma" pitchFamily="34" charset="0"/>
              </a:rPr>
              <a:t>a</a:t>
            </a:r>
            <a:r>
              <a:rPr lang="tr-TR" altLang="tr-TR" sz="1800" b="1" dirty="0" smtClean="0">
                <a:latin typeface="Tahoma" pitchFamily="34" charset="0"/>
                <a:cs typeface="Tahoma" pitchFamily="34" charset="0"/>
              </a:rPr>
              <a:t>macıyla;</a:t>
            </a:r>
          </a:p>
          <a:p>
            <a:pPr marL="663575" lvl="1" indent="-263525">
              <a:lnSpc>
                <a:spcPct val="150000"/>
              </a:lnSpc>
              <a:spcBef>
                <a:spcPct val="0"/>
              </a:spcBef>
              <a:defRPr/>
            </a:pPr>
            <a:r>
              <a:rPr lang="tr-TR" altLang="tr-TR" sz="1800" dirty="0" smtClean="0">
                <a:latin typeface="Tahoma" pitchFamily="34" charset="0"/>
                <a:cs typeface="Tahoma" pitchFamily="34" charset="0"/>
              </a:rPr>
              <a:t>Eğitim ve öğretim alanlarında faaliyet gösteren kuruluşlara</a:t>
            </a:r>
          </a:p>
          <a:p>
            <a:pPr marL="663575" lvl="1" indent="-263525">
              <a:lnSpc>
                <a:spcPct val="150000"/>
              </a:lnSpc>
              <a:spcBef>
                <a:spcPct val="0"/>
              </a:spcBef>
              <a:defRPr/>
            </a:pPr>
            <a:r>
              <a:rPr lang="tr-TR" altLang="tr-TR" sz="1800" dirty="0" smtClean="0">
                <a:latin typeface="Tahoma" pitchFamily="34" charset="0"/>
                <a:cs typeface="Tahoma" pitchFamily="34" charset="0"/>
              </a:rPr>
              <a:t>Farklı sosyo-ekonomik sektörlerde aktif olan işletmelere, </a:t>
            </a:r>
          </a:p>
          <a:p>
            <a:pPr marL="663575" lvl="1" indent="-263525">
              <a:lnSpc>
                <a:spcPct val="150000"/>
              </a:lnSpc>
              <a:spcBef>
                <a:spcPct val="0"/>
              </a:spcBef>
              <a:defRPr/>
            </a:pPr>
            <a:r>
              <a:rPr lang="tr-TR" altLang="tr-TR" sz="1800" dirty="0" smtClean="0">
                <a:latin typeface="Tahoma" pitchFamily="34" charset="0"/>
                <a:cs typeface="Tahoma" pitchFamily="34" charset="0"/>
              </a:rPr>
              <a:t>Kamu kurum/kuruluşları ve sivil toplum kuruluşlarına </a:t>
            </a:r>
          </a:p>
          <a:p>
            <a:pPr marL="263525" indent="-263525">
              <a:lnSpc>
                <a:spcPct val="150000"/>
              </a:lnSpc>
              <a:spcBef>
                <a:spcPct val="0"/>
              </a:spcBef>
              <a:buFontTx/>
              <a:buNone/>
              <a:defRPr/>
            </a:pPr>
            <a:r>
              <a:rPr lang="tr-TR" altLang="tr-TR" sz="1800" dirty="0" smtClean="0">
                <a:latin typeface="Tahoma" pitchFamily="34" charset="0"/>
                <a:cs typeface="Tahoma" pitchFamily="34" charset="0"/>
              </a:rPr>
              <a:t>işbirliği yapma fırsatı sunmaktadır. </a:t>
            </a:r>
          </a:p>
        </p:txBody>
      </p:sp>
    </p:spTree>
    <p:extLst>
      <p:ext uri="{BB962C8B-B14F-4D97-AF65-F5344CB8AC3E}">
        <p14:creationId xmlns:p14="http://schemas.microsoft.com/office/powerpoint/2010/main" val="2461147761"/>
      </p:ext>
    </p:extLst>
  </p:cSld>
  <p:clrMapOvr>
    <a:masterClrMapping/>
  </p:clrMapOvr>
  <p:transition spd="med">
    <p:randomBa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1196975"/>
            <a:ext cx="8229600" cy="4525963"/>
          </a:xfrm>
        </p:spPr>
        <p:txBody>
          <a:bodyPr/>
          <a:lstStyle/>
          <a:p>
            <a:pPr marL="0" indent="0">
              <a:buFontTx/>
              <a:buNone/>
              <a:defRPr/>
            </a:pPr>
            <a:r>
              <a:rPr lang="tr-TR" sz="2600" dirty="0">
                <a:solidFill>
                  <a:srgbClr val="FF0000"/>
                </a:solidFill>
              </a:rPr>
              <a:t>Okul </a:t>
            </a:r>
            <a:r>
              <a:rPr lang="tr-TR" sz="2600" dirty="0" smtClean="0">
                <a:solidFill>
                  <a:srgbClr val="FF0000"/>
                </a:solidFill>
              </a:rPr>
              <a:t>Eğitimine Özgü Amaç:</a:t>
            </a:r>
          </a:p>
          <a:p>
            <a:pPr marL="0" indent="0">
              <a:buFontTx/>
              <a:buNone/>
              <a:defRPr/>
            </a:pPr>
            <a:r>
              <a:rPr lang="tr-TR" sz="2400" dirty="0"/>
              <a:t>	</a:t>
            </a:r>
          </a:p>
          <a:p>
            <a:pPr marL="0" indent="0">
              <a:spcAft>
                <a:spcPts val="700"/>
              </a:spcAft>
              <a:buFontTx/>
              <a:buNone/>
              <a:defRPr/>
            </a:pPr>
            <a:r>
              <a:rPr lang="tr-TR" sz="2000" dirty="0" smtClean="0">
                <a:latin typeface="Tahoma" panose="020B0604030504040204" pitchFamily="34" charset="0"/>
                <a:ea typeface="Tahoma" panose="020B0604030504040204" pitchFamily="34" charset="0"/>
                <a:cs typeface="Tahoma" panose="020B0604030504040204" pitchFamily="34" charset="0"/>
              </a:rPr>
              <a:t>Farklı ülkelerdeki;</a:t>
            </a:r>
          </a:p>
          <a:p>
            <a:pPr>
              <a:buFont typeface="Wingdings" panose="05000000000000000000" pitchFamily="2" charset="2"/>
              <a:buChar char="§"/>
              <a:defRPr/>
            </a:pPr>
            <a:r>
              <a:rPr lang="tr-TR" sz="2000" dirty="0" smtClean="0">
                <a:latin typeface="Tahoma" panose="020B0604030504040204" pitchFamily="34" charset="0"/>
                <a:ea typeface="Tahoma" panose="020B0604030504040204" pitchFamily="34" charset="0"/>
                <a:cs typeface="Tahoma" panose="020B0604030504040204" pitchFamily="34" charset="0"/>
              </a:rPr>
              <a:t>okullar</a:t>
            </a:r>
            <a:r>
              <a:rPr lang="tr-TR" sz="2000" dirty="0">
                <a:latin typeface="Tahoma" panose="020B0604030504040204" pitchFamily="34" charset="0"/>
                <a:ea typeface="Tahoma" panose="020B0604030504040204" pitchFamily="34" charset="0"/>
                <a:cs typeface="Tahoma" panose="020B0604030504040204" pitchFamily="34" charset="0"/>
              </a:rPr>
              <a:t>, </a:t>
            </a:r>
            <a:endParaRPr lang="tr-TR" sz="20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defRPr/>
            </a:pPr>
            <a:r>
              <a:rPr lang="tr-TR" sz="2000" dirty="0" smtClean="0">
                <a:latin typeface="Tahoma" panose="020B0604030504040204" pitchFamily="34" charset="0"/>
                <a:ea typeface="Tahoma" panose="020B0604030504040204" pitchFamily="34" charset="0"/>
                <a:cs typeface="Tahoma" panose="020B0604030504040204" pitchFamily="34" charset="0"/>
              </a:rPr>
              <a:t>yerel/bölgesel </a:t>
            </a:r>
            <a:r>
              <a:rPr lang="tr-TR" sz="2000" dirty="0">
                <a:latin typeface="Tahoma" panose="020B0604030504040204" pitchFamily="34" charset="0"/>
                <a:ea typeface="Tahoma" panose="020B0604030504040204" pitchFamily="34" charset="0"/>
                <a:cs typeface="Tahoma" panose="020B0604030504040204" pitchFamily="34" charset="0"/>
              </a:rPr>
              <a:t>eğitim kuruluşları, </a:t>
            </a:r>
            <a:endParaRPr lang="tr-TR" sz="20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defRPr/>
            </a:pPr>
            <a:r>
              <a:rPr lang="tr-TR" sz="2000" dirty="0" smtClean="0">
                <a:latin typeface="Tahoma" panose="020B0604030504040204" pitchFamily="34" charset="0"/>
                <a:ea typeface="Tahoma" panose="020B0604030504040204" pitchFamily="34" charset="0"/>
                <a:cs typeface="Tahoma" panose="020B0604030504040204" pitchFamily="34" charset="0"/>
              </a:rPr>
              <a:t>öğretmen </a:t>
            </a:r>
            <a:r>
              <a:rPr lang="tr-TR" sz="2000" dirty="0">
                <a:latin typeface="Tahoma" panose="020B0604030504040204" pitchFamily="34" charset="0"/>
                <a:ea typeface="Tahoma" panose="020B0604030504040204" pitchFamily="34" charset="0"/>
                <a:cs typeface="Tahoma" panose="020B0604030504040204" pitchFamily="34" charset="0"/>
              </a:rPr>
              <a:t>eğitimi </a:t>
            </a:r>
            <a:r>
              <a:rPr lang="tr-TR" sz="2000" dirty="0" smtClean="0">
                <a:latin typeface="Tahoma" panose="020B0604030504040204" pitchFamily="34" charset="0"/>
                <a:ea typeface="Tahoma" panose="020B0604030504040204" pitchFamily="34" charset="0"/>
                <a:cs typeface="Tahoma" panose="020B0604030504040204" pitchFamily="34" charset="0"/>
              </a:rPr>
              <a:t>veren </a:t>
            </a:r>
            <a:r>
              <a:rPr lang="tr-TR" sz="2000" dirty="0">
                <a:latin typeface="Tahoma" panose="020B0604030504040204" pitchFamily="34" charset="0"/>
                <a:ea typeface="Tahoma" panose="020B0604030504040204" pitchFamily="34" charset="0"/>
                <a:cs typeface="Tahoma" panose="020B0604030504040204" pitchFamily="34" charset="0"/>
              </a:rPr>
              <a:t>kuruluşlar ve </a:t>
            </a:r>
            <a:endParaRPr lang="tr-TR" sz="2000" dirty="0" smtClean="0">
              <a:latin typeface="Tahoma" panose="020B0604030504040204" pitchFamily="34" charset="0"/>
              <a:ea typeface="Tahoma" panose="020B0604030504040204" pitchFamily="34" charset="0"/>
              <a:cs typeface="Tahoma" panose="020B0604030504040204" pitchFamily="34" charset="0"/>
            </a:endParaRPr>
          </a:p>
          <a:p>
            <a:pPr>
              <a:spcAft>
                <a:spcPts val="700"/>
              </a:spcAft>
              <a:buFont typeface="Wingdings" panose="05000000000000000000" pitchFamily="2" charset="2"/>
              <a:buChar char="§"/>
              <a:defRPr/>
            </a:pPr>
            <a:r>
              <a:rPr lang="tr-TR" sz="2000" dirty="0" smtClean="0">
                <a:latin typeface="Tahoma" panose="020B0604030504040204" pitchFamily="34" charset="0"/>
                <a:ea typeface="Tahoma" panose="020B0604030504040204" pitchFamily="34" charset="0"/>
                <a:cs typeface="Tahoma" panose="020B0604030504040204" pitchFamily="34" charset="0"/>
              </a:rPr>
              <a:t>diğer kuruluşlar</a:t>
            </a:r>
          </a:p>
          <a:p>
            <a:pPr marL="0" indent="0">
              <a:buFontTx/>
              <a:buNone/>
              <a:defRPr/>
            </a:pPr>
            <a:r>
              <a:rPr lang="tr-TR" sz="2000" dirty="0" smtClean="0">
                <a:latin typeface="Tahoma" panose="020B0604030504040204" pitchFamily="34" charset="0"/>
                <a:ea typeface="Tahoma" panose="020B0604030504040204" pitchFamily="34" charset="0"/>
                <a:cs typeface="Tahoma" panose="020B0604030504040204" pitchFamily="34" charset="0"/>
              </a:rPr>
              <a:t>Arasında deneyim paylaşımı, yeni </a:t>
            </a:r>
            <a:r>
              <a:rPr lang="tr-TR" sz="2000" dirty="0">
                <a:latin typeface="Tahoma" panose="020B0604030504040204" pitchFamily="34" charset="0"/>
                <a:ea typeface="Tahoma" panose="020B0604030504040204" pitchFamily="34" charset="0"/>
                <a:cs typeface="Tahoma" panose="020B0604030504040204" pitchFamily="34" charset="0"/>
              </a:rPr>
              <a:t>uygulamalar </a:t>
            </a:r>
            <a:r>
              <a:rPr lang="tr-TR" sz="2000" dirty="0" smtClean="0">
                <a:latin typeface="Tahoma" panose="020B0604030504040204" pitchFamily="34" charset="0"/>
                <a:ea typeface="Tahoma" panose="020B0604030504040204" pitchFamily="34" charset="0"/>
                <a:cs typeface="Tahoma" panose="020B0604030504040204" pitchFamily="34" charset="0"/>
              </a:rPr>
              <a:t>geliştirmek, transfer </a:t>
            </a:r>
            <a:r>
              <a:rPr lang="tr-TR" sz="2000" dirty="0">
                <a:latin typeface="Tahoma" panose="020B0604030504040204" pitchFamily="34" charset="0"/>
                <a:ea typeface="Tahoma" panose="020B0604030504040204" pitchFamily="34" charset="0"/>
                <a:cs typeface="Tahoma" panose="020B0604030504040204" pitchFamily="34" charset="0"/>
              </a:rPr>
              <a:t>etmek ve bu uygulamaları hayata geçirmeyi amaçlamaktadır</a:t>
            </a:r>
            <a:r>
              <a:rPr lang="tr-TR" sz="2000" dirty="0" smtClean="0">
                <a:latin typeface="Tahoma" panose="020B0604030504040204" pitchFamily="34" charset="0"/>
                <a:ea typeface="Tahoma" panose="020B0604030504040204" pitchFamily="34" charset="0"/>
                <a:cs typeface="Tahoma" panose="020B0604030504040204" pitchFamily="34" charset="0"/>
              </a:rPr>
              <a:t>.</a:t>
            </a:r>
            <a:endParaRPr lang="tr-TR" sz="2400" dirty="0"/>
          </a:p>
        </p:txBody>
      </p:sp>
      <p:sp>
        <p:nvSpPr>
          <p:cNvPr id="94211" name="Title 1"/>
          <p:cNvSpPr>
            <a:spLocks noGrp="1"/>
          </p:cNvSpPr>
          <p:nvPr>
            <p:ph type="title"/>
          </p:nvPr>
        </p:nvSpPr>
        <p:spPr>
          <a:xfrm>
            <a:off x="457200" y="274638"/>
            <a:ext cx="8229600" cy="868362"/>
          </a:xfrm>
        </p:spPr>
        <p:txBody>
          <a:bodyPr/>
          <a:lstStyle/>
          <a:p>
            <a:r>
              <a:rPr lang="tr-TR" altLang="tr-TR" sz="2600" dirty="0" smtClean="0">
                <a:solidFill>
                  <a:srgbClr val="FF0000"/>
                </a:solidFill>
                <a:latin typeface="Tahoma" pitchFamily="34" charset="0"/>
                <a:cs typeface="Tahoma" pitchFamily="34" charset="0"/>
              </a:rPr>
              <a:t>Ana Eylem 2: Stratejik Ortaklıklar</a:t>
            </a:r>
            <a:endParaRPr lang="tr-TR" altLang="tr-TR" sz="2600" dirty="0" smtClean="0">
              <a:solidFill>
                <a:srgbClr val="C00000"/>
              </a:solidFill>
            </a:endParaRPr>
          </a:p>
        </p:txBody>
      </p:sp>
    </p:spTree>
    <p:extLst>
      <p:ext uri="{BB962C8B-B14F-4D97-AF65-F5344CB8AC3E}">
        <p14:creationId xmlns:p14="http://schemas.microsoft.com/office/powerpoint/2010/main" val="2847223011"/>
      </p:ext>
    </p:extLst>
  </p:cSld>
  <p:clrMapOvr>
    <a:masterClrMapping/>
  </p:clrMapOvr>
  <p:transition spd="med">
    <p:randomBa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95288" y="476251"/>
            <a:ext cx="8229600" cy="864518"/>
          </a:xfrm>
        </p:spPr>
        <p:txBody>
          <a:bodyPr/>
          <a:lstStyle/>
          <a:p>
            <a:r>
              <a:rPr lang="sv-SE" altLang="tr-TR" sz="3200" dirty="0">
                <a:solidFill>
                  <a:srgbClr val="FF0000"/>
                </a:solidFill>
                <a:latin typeface="Tahoma" pitchFamily="34" charset="0"/>
                <a:cs typeface="Tahoma" pitchFamily="34" charset="0"/>
              </a:rPr>
              <a:t>Ana Eylem 2: Stratejik Ortaklıklar</a:t>
            </a:r>
            <a:endParaRPr lang="sv-SE" altLang="tr-TR" sz="3200" dirty="0" smtClean="0">
              <a:solidFill>
                <a:srgbClr val="FF0000"/>
              </a:solidFill>
              <a:latin typeface="Tahoma" pitchFamily="34" charset="0"/>
              <a:cs typeface="Tahoma" pitchFamily="34" charset="0"/>
            </a:endParaRPr>
          </a:p>
        </p:txBody>
      </p:sp>
      <p:sp>
        <p:nvSpPr>
          <p:cNvPr id="43011" name="Content Placeholder 2"/>
          <p:cNvSpPr>
            <a:spLocks noGrp="1"/>
          </p:cNvSpPr>
          <p:nvPr>
            <p:ph idx="1"/>
          </p:nvPr>
        </p:nvSpPr>
        <p:spPr>
          <a:xfrm>
            <a:off x="539553" y="1412777"/>
            <a:ext cx="8136904" cy="4537174"/>
          </a:xfrm>
        </p:spPr>
        <p:txBody>
          <a:bodyPr/>
          <a:lstStyle/>
          <a:p>
            <a:pPr lvl="0">
              <a:lnSpc>
                <a:spcPct val="150000"/>
              </a:lnSpc>
              <a:spcBef>
                <a:spcPct val="0"/>
              </a:spcBef>
              <a:buFont typeface="Wingdings" panose="05000000000000000000" pitchFamily="2" charset="2"/>
              <a:buChar char="§"/>
              <a:defRPr/>
            </a:pPr>
            <a:endParaRPr lang="tr-TR" altLang="tr-TR" sz="1900" kern="0" dirty="0" smtClean="0">
              <a:solidFill>
                <a:srgbClr val="000000"/>
              </a:solidFill>
              <a:latin typeface="Tahoma" pitchFamily="34" charset="0"/>
              <a:cs typeface="Tahoma" pitchFamily="34" charset="0"/>
            </a:endParaRPr>
          </a:p>
          <a:p>
            <a:pPr lvl="0">
              <a:lnSpc>
                <a:spcPct val="150000"/>
              </a:lnSpc>
              <a:spcBef>
                <a:spcPct val="0"/>
              </a:spcBef>
              <a:buFont typeface="Wingdings" panose="05000000000000000000" pitchFamily="2" charset="2"/>
              <a:buChar char="§"/>
              <a:defRPr/>
            </a:pPr>
            <a:endParaRPr lang="tr-TR" altLang="tr-TR" sz="1900" dirty="0">
              <a:solidFill>
                <a:srgbClr val="000000"/>
              </a:solidFill>
              <a:latin typeface="Tahoma" pitchFamily="34" charset="0"/>
              <a:cs typeface="Tahoma" pitchFamily="34" charset="0"/>
            </a:endParaRPr>
          </a:p>
          <a:p>
            <a:pPr lvl="0">
              <a:lnSpc>
                <a:spcPct val="150000"/>
              </a:lnSpc>
              <a:spcBef>
                <a:spcPct val="0"/>
              </a:spcBef>
              <a:buFont typeface="Wingdings" panose="05000000000000000000" pitchFamily="2" charset="2"/>
              <a:buChar char="§"/>
              <a:defRPr/>
            </a:pPr>
            <a:endParaRPr lang="tr-TR" altLang="tr-TR" sz="1900" kern="0" dirty="0" smtClean="0">
              <a:solidFill>
                <a:srgbClr val="000000"/>
              </a:solidFill>
              <a:latin typeface="Tahoma" pitchFamily="34" charset="0"/>
              <a:cs typeface="Tahoma" pitchFamily="34" charset="0"/>
            </a:endParaRPr>
          </a:p>
          <a:p>
            <a:pPr lvl="0">
              <a:lnSpc>
                <a:spcPct val="150000"/>
              </a:lnSpc>
              <a:spcBef>
                <a:spcPct val="0"/>
              </a:spcBef>
              <a:buFont typeface="Wingdings" panose="05000000000000000000" pitchFamily="2" charset="2"/>
              <a:buChar char="§"/>
              <a:defRPr/>
            </a:pPr>
            <a:r>
              <a:rPr lang="tr-TR" altLang="tr-TR" sz="2000" kern="0" dirty="0" smtClean="0">
                <a:solidFill>
                  <a:srgbClr val="000000"/>
                </a:solidFill>
                <a:latin typeface="Tahoma" pitchFamily="34" charset="0"/>
                <a:cs typeface="Tahoma" pitchFamily="34" charset="0"/>
              </a:rPr>
              <a:t>Hibe </a:t>
            </a:r>
            <a:r>
              <a:rPr lang="tr-TR" altLang="tr-TR" sz="2000" kern="0" dirty="0">
                <a:solidFill>
                  <a:srgbClr val="000000"/>
                </a:solidFill>
                <a:latin typeface="Tahoma" pitchFamily="34" charset="0"/>
                <a:cs typeface="Tahoma" pitchFamily="34" charset="0"/>
              </a:rPr>
              <a:t>desteği alabilmesi için </a:t>
            </a:r>
            <a:r>
              <a:rPr lang="tr-TR" altLang="tr-TR" sz="2000" kern="0" dirty="0" smtClean="0">
                <a:solidFill>
                  <a:srgbClr val="000000"/>
                </a:solidFill>
                <a:latin typeface="Tahoma" pitchFamily="34" charset="0"/>
                <a:cs typeface="Tahoma" pitchFamily="34" charset="0"/>
              </a:rPr>
              <a:t>stratejik ortaklık başvurusunun en </a:t>
            </a:r>
            <a:r>
              <a:rPr lang="tr-TR" altLang="tr-TR" sz="2000" b="1" kern="0" dirty="0">
                <a:solidFill>
                  <a:srgbClr val="000000"/>
                </a:solidFill>
                <a:latin typeface="Tahoma" pitchFamily="34" charset="0"/>
                <a:cs typeface="Tahoma" pitchFamily="34" charset="0"/>
              </a:rPr>
              <a:t>az bir yatay </a:t>
            </a:r>
            <a:r>
              <a:rPr lang="tr-TR" altLang="tr-TR" sz="2000" b="1" kern="0" dirty="0" smtClean="0">
                <a:solidFill>
                  <a:srgbClr val="000000"/>
                </a:solidFill>
                <a:latin typeface="Tahoma" pitchFamily="34" charset="0"/>
                <a:cs typeface="Tahoma" pitchFamily="34" charset="0"/>
              </a:rPr>
              <a:t>önceliği </a:t>
            </a:r>
            <a:r>
              <a:rPr lang="tr-TR" altLang="tr-TR" sz="2000" kern="0" dirty="0">
                <a:solidFill>
                  <a:srgbClr val="000000"/>
                </a:solidFill>
                <a:latin typeface="Tahoma" pitchFamily="34" charset="0"/>
                <a:cs typeface="Tahoma" pitchFamily="34" charset="0"/>
              </a:rPr>
              <a:t>veya</a:t>
            </a:r>
            <a:r>
              <a:rPr lang="tr-TR" altLang="tr-TR" sz="2000" b="1" kern="0" dirty="0">
                <a:solidFill>
                  <a:srgbClr val="000000"/>
                </a:solidFill>
                <a:latin typeface="Tahoma" pitchFamily="34" charset="0"/>
                <a:cs typeface="Tahoma" pitchFamily="34" charset="0"/>
              </a:rPr>
              <a:t> en az bir sektörel önceliği</a:t>
            </a:r>
            <a:r>
              <a:rPr lang="tr-TR" altLang="tr-TR" sz="2000" kern="0" dirty="0">
                <a:solidFill>
                  <a:srgbClr val="000000"/>
                </a:solidFill>
                <a:latin typeface="Tahoma" pitchFamily="34" charset="0"/>
                <a:cs typeface="Tahoma" pitchFamily="34" charset="0"/>
              </a:rPr>
              <a:t> ele alması gerekir.</a:t>
            </a:r>
          </a:p>
          <a:p>
            <a:pPr marL="0" indent="0">
              <a:lnSpc>
                <a:spcPct val="150000"/>
              </a:lnSpc>
              <a:spcBef>
                <a:spcPct val="0"/>
              </a:spcBef>
              <a:buFontTx/>
              <a:buNone/>
              <a:defRPr/>
            </a:pPr>
            <a:endParaRPr lang="tr-TR" altLang="tr-TR" sz="2000" dirty="0" smtClean="0">
              <a:latin typeface="Tahoma" pitchFamily="34" charset="0"/>
              <a:ea typeface="+mj-ea"/>
              <a:cs typeface="Tahoma" pitchFamily="34" charset="0"/>
            </a:endParaRPr>
          </a:p>
        </p:txBody>
      </p:sp>
    </p:spTree>
    <p:extLst>
      <p:ext uri="{BB962C8B-B14F-4D97-AF65-F5344CB8AC3E}">
        <p14:creationId xmlns:p14="http://schemas.microsoft.com/office/powerpoint/2010/main" val="223923336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95288" y="476251"/>
            <a:ext cx="8229600" cy="864518"/>
          </a:xfrm>
        </p:spPr>
        <p:txBody>
          <a:bodyPr/>
          <a:lstStyle/>
          <a:p>
            <a:r>
              <a:rPr lang="sv-SE" altLang="tr-TR" sz="3200" dirty="0" smtClean="0">
                <a:solidFill>
                  <a:srgbClr val="FF0000"/>
                </a:solidFill>
                <a:latin typeface="Tahoma" pitchFamily="34" charset="0"/>
                <a:cs typeface="Tahoma" pitchFamily="34" charset="0"/>
              </a:rPr>
              <a:t>Ana </a:t>
            </a:r>
            <a:r>
              <a:rPr lang="sv-SE" altLang="tr-TR" sz="3200" dirty="0">
                <a:solidFill>
                  <a:srgbClr val="FF0000"/>
                </a:solidFill>
                <a:latin typeface="Tahoma" pitchFamily="34" charset="0"/>
                <a:cs typeface="Tahoma" pitchFamily="34" charset="0"/>
              </a:rPr>
              <a:t>Eylem 2: Stratejik Ortaklıklar</a:t>
            </a:r>
            <a:endParaRPr lang="sv-SE" altLang="tr-TR" sz="3200" dirty="0" smtClean="0">
              <a:solidFill>
                <a:srgbClr val="FF0000"/>
              </a:solidFill>
              <a:latin typeface="Tahoma" pitchFamily="34" charset="0"/>
              <a:cs typeface="Tahoma" pitchFamily="34" charset="0"/>
            </a:endParaRPr>
          </a:p>
        </p:txBody>
      </p:sp>
      <p:sp>
        <p:nvSpPr>
          <p:cNvPr id="43011" name="Content Placeholder 2"/>
          <p:cNvSpPr>
            <a:spLocks noGrp="1"/>
          </p:cNvSpPr>
          <p:nvPr>
            <p:ph idx="1"/>
          </p:nvPr>
        </p:nvSpPr>
        <p:spPr>
          <a:xfrm>
            <a:off x="539552" y="1484785"/>
            <a:ext cx="8280919" cy="4752528"/>
          </a:xfrm>
        </p:spPr>
        <p:txBody>
          <a:bodyPr/>
          <a:lstStyle/>
          <a:p>
            <a:pPr marL="0" indent="0">
              <a:lnSpc>
                <a:spcPct val="150000"/>
              </a:lnSpc>
              <a:spcBef>
                <a:spcPct val="0"/>
              </a:spcBef>
              <a:buNone/>
              <a:defRPr/>
            </a:pPr>
            <a:r>
              <a:rPr lang="tr-TR" altLang="tr-TR" sz="2200" b="1" kern="0" dirty="0" smtClean="0">
                <a:solidFill>
                  <a:srgbClr val="000000"/>
                </a:solidFill>
                <a:latin typeface="Tahoma" pitchFamily="34" charset="0"/>
                <a:cs typeface="Tahoma" pitchFamily="34" charset="0"/>
              </a:rPr>
              <a:t>Yatay öncelikler</a:t>
            </a:r>
          </a:p>
          <a:p>
            <a:pPr>
              <a:lnSpc>
                <a:spcPct val="150000"/>
              </a:lnSpc>
              <a:spcBef>
                <a:spcPct val="0"/>
              </a:spcBef>
              <a:buFont typeface="Wingdings" panose="05000000000000000000" pitchFamily="2" charset="2"/>
              <a:buChar char="§"/>
              <a:defRPr/>
            </a:pPr>
            <a:r>
              <a:rPr lang="tr-TR" altLang="tr-TR" sz="2000" dirty="0" smtClean="0">
                <a:latin typeface="Tahoma" pitchFamily="34" charset="0"/>
                <a:ea typeface="+mj-ea"/>
                <a:cs typeface="Tahoma" pitchFamily="34" charset="0"/>
              </a:rPr>
              <a:t>Eğitim, öğretim ve gençlik alanında temel ve çapraz becerilerin geliştirilmesi</a:t>
            </a:r>
          </a:p>
          <a:p>
            <a:pPr>
              <a:lnSpc>
                <a:spcPct val="150000"/>
              </a:lnSpc>
              <a:spcBef>
                <a:spcPct val="0"/>
              </a:spcBef>
              <a:buFont typeface="Wingdings" panose="05000000000000000000" pitchFamily="2" charset="2"/>
              <a:buChar char="§"/>
              <a:defRPr/>
            </a:pPr>
            <a:r>
              <a:rPr lang="tr-TR" altLang="tr-TR" sz="2000" dirty="0" smtClean="0">
                <a:latin typeface="Tahoma" pitchFamily="34" charset="0"/>
                <a:ea typeface="+mj-ea"/>
                <a:cs typeface="Tahoma" pitchFamily="34" charset="0"/>
              </a:rPr>
              <a:t>Eğitim ve gençlik çalışanlarının mesleki yeterliklerinin güçlendirilmesi</a:t>
            </a:r>
          </a:p>
          <a:p>
            <a:pPr>
              <a:lnSpc>
                <a:spcPct val="150000"/>
              </a:lnSpc>
              <a:spcBef>
                <a:spcPct val="0"/>
              </a:spcBef>
              <a:buFont typeface="Wingdings" panose="05000000000000000000" pitchFamily="2" charset="2"/>
              <a:buChar char="§"/>
              <a:defRPr/>
            </a:pPr>
            <a:r>
              <a:rPr lang="tr-TR" altLang="tr-TR" sz="2000" dirty="0" smtClean="0">
                <a:latin typeface="Tahoma" pitchFamily="34" charset="0"/>
                <a:ea typeface="+mj-ea"/>
                <a:cs typeface="Tahoma" pitchFamily="34" charset="0"/>
              </a:rPr>
              <a:t>Teknolojinin (her seviyede) eğitim, öğretim ve gençlik çalışmalarına entegrasyonunu güçlendirme</a:t>
            </a:r>
          </a:p>
          <a:p>
            <a:pPr>
              <a:lnSpc>
                <a:spcPct val="150000"/>
              </a:lnSpc>
              <a:spcBef>
                <a:spcPct val="0"/>
              </a:spcBef>
              <a:buFont typeface="Wingdings" panose="05000000000000000000" pitchFamily="2" charset="2"/>
              <a:buChar char="§"/>
              <a:defRPr/>
            </a:pPr>
            <a:r>
              <a:rPr lang="tr-TR" altLang="tr-TR" sz="2000" dirty="0" smtClean="0">
                <a:latin typeface="Tahoma" pitchFamily="34" charset="0"/>
                <a:ea typeface="+mj-ea"/>
                <a:cs typeface="Tahoma" pitchFamily="34" charset="0"/>
              </a:rPr>
              <a:t>Beceri ve yeterliklerin tanınmasına katkı</a:t>
            </a:r>
          </a:p>
          <a:p>
            <a:pPr>
              <a:lnSpc>
                <a:spcPct val="150000"/>
              </a:lnSpc>
              <a:spcBef>
                <a:spcPct val="0"/>
              </a:spcBef>
              <a:buFont typeface="Wingdings" panose="05000000000000000000" pitchFamily="2" charset="2"/>
              <a:buChar char="§"/>
              <a:defRPr/>
            </a:pPr>
            <a:r>
              <a:rPr lang="tr-TR" altLang="tr-TR" sz="2000" dirty="0" smtClean="0">
                <a:latin typeface="Tahoma" pitchFamily="34" charset="0"/>
                <a:ea typeface="+mj-ea"/>
                <a:cs typeface="Tahoma" pitchFamily="34" charset="0"/>
              </a:rPr>
              <a:t>Dezavantajlı gruplar</a:t>
            </a:r>
          </a:p>
          <a:p>
            <a:pPr>
              <a:lnSpc>
                <a:spcPct val="150000"/>
              </a:lnSpc>
              <a:spcBef>
                <a:spcPct val="0"/>
              </a:spcBef>
              <a:buFont typeface="Wingdings" panose="05000000000000000000" pitchFamily="2" charset="2"/>
              <a:buChar char="§"/>
              <a:defRPr/>
            </a:pPr>
            <a:r>
              <a:rPr lang="tr-TR" altLang="tr-TR" sz="2000" dirty="0" smtClean="0">
                <a:latin typeface="Tahoma" pitchFamily="34" charset="0"/>
                <a:ea typeface="+mj-ea"/>
                <a:cs typeface="Tahoma" pitchFamily="34" charset="0"/>
              </a:rPr>
              <a:t>Kamu harcamaları ve eğitim yatırımlarının etkin yapılabilmesi için yenilikçi yaklaşımlar ve araçlar geliştirme</a:t>
            </a:r>
            <a:endParaRPr lang="tr-TR" altLang="tr-TR" sz="2000" dirty="0">
              <a:latin typeface="Tahoma" pitchFamily="34" charset="0"/>
              <a:ea typeface="+mj-ea"/>
              <a:cs typeface="Tahoma" pitchFamily="34" charset="0"/>
            </a:endParaRPr>
          </a:p>
          <a:p>
            <a:pPr marL="0" indent="0">
              <a:lnSpc>
                <a:spcPct val="150000"/>
              </a:lnSpc>
              <a:spcBef>
                <a:spcPct val="0"/>
              </a:spcBef>
              <a:buFontTx/>
              <a:buNone/>
              <a:defRPr/>
            </a:pPr>
            <a:endParaRPr lang="tr-TR" altLang="tr-TR" sz="1600" dirty="0" smtClean="0">
              <a:latin typeface="Tahoma" pitchFamily="34" charset="0"/>
              <a:ea typeface="+mj-ea"/>
              <a:cs typeface="Tahoma" pitchFamily="34" charset="0"/>
            </a:endParaRPr>
          </a:p>
        </p:txBody>
      </p:sp>
    </p:spTree>
    <p:extLst>
      <p:ext uri="{BB962C8B-B14F-4D97-AF65-F5344CB8AC3E}">
        <p14:creationId xmlns:p14="http://schemas.microsoft.com/office/powerpoint/2010/main" val="533962731"/>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95288" y="476250"/>
            <a:ext cx="8229600" cy="1152525"/>
          </a:xfrm>
        </p:spPr>
        <p:txBody>
          <a:bodyPr/>
          <a:lstStyle/>
          <a:p>
            <a:r>
              <a:rPr lang="tr-TR" altLang="tr-TR" sz="3200" kern="1200" dirty="0" smtClean="0">
                <a:solidFill>
                  <a:srgbClr val="FF0000"/>
                </a:solidFill>
                <a:latin typeface="Tahoma" pitchFamily="34" charset="0"/>
                <a:cs typeface="Tahoma" pitchFamily="34" charset="0"/>
              </a:rPr>
              <a:t>Ana </a:t>
            </a:r>
            <a:r>
              <a:rPr lang="tr-TR" altLang="tr-TR" sz="3200" kern="1200" dirty="0">
                <a:solidFill>
                  <a:srgbClr val="FF0000"/>
                </a:solidFill>
                <a:latin typeface="Tahoma" pitchFamily="34" charset="0"/>
                <a:cs typeface="Tahoma" pitchFamily="34" charset="0"/>
              </a:rPr>
              <a:t>Eylem 2: Stratejik Ortaklıklar</a:t>
            </a:r>
            <a:endParaRPr lang="sv-SE" altLang="tr-TR" sz="3200" dirty="0" smtClean="0">
              <a:solidFill>
                <a:srgbClr val="FF0000"/>
              </a:solidFill>
              <a:latin typeface="Tahoma" pitchFamily="34" charset="0"/>
              <a:cs typeface="Tahoma" pitchFamily="34" charset="0"/>
            </a:endParaRPr>
          </a:p>
        </p:txBody>
      </p:sp>
      <p:sp>
        <p:nvSpPr>
          <p:cNvPr id="43011" name="Content Placeholder 2"/>
          <p:cNvSpPr>
            <a:spLocks noGrp="1"/>
          </p:cNvSpPr>
          <p:nvPr>
            <p:ph idx="1"/>
          </p:nvPr>
        </p:nvSpPr>
        <p:spPr>
          <a:xfrm>
            <a:off x="539553" y="1628775"/>
            <a:ext cx="8136904" cy="4321175"/>
          </a:xfrm>
        </p:spPr>
        <p:txBody>
          <a:bodyPr/>
          <a:lstStyle/>
          <a:p>
            <a:pPr marL="0" indent="0">
              <a:lnSpc>
                <a:spcPct val="150000"/>
              </a:lnSpc>
              <a:spcBef>
                <a:spcPct val="0"/>
              </a:spcBef>
              <a:buNone/>
              <a:defRPr/>
            </a:pPr>
            <a:r>
              <a:rPr lang="tr-TR" altLang="tr-TR" sz="2400" b="1" kern="0" dirty="0" smtClean="0">
                <a:solidFill>
                  <a:srgbClr val="000000"/>
                </a:solidFill>
                <a:latin typeface="Tahoma" pitchFamily="34" charset="0"/>
                <a:cs typeface="Tahoma" pitchFamily="34" charset="0"/>
              </a:rPr>
              <a:t>Okul eğitimi öncelikleri</a:t>
            </a:r>
          </a:p>
          <a:p>
            <a:pPr>
              <a:lnSpc>
                <a:spcPct val="150000"/>
              </a:lnSpc>
              <a:spcBef>
                <a:spcPct val="0"/>
              </a:spcBef>
              <a:buFont typeface="Wingdings" panose="05000000000000000000" pitchFamily="2" charset="2"/>
              <a:buChar char="§"/>
              <a:defRPr/>
            </a:pPr>
            <a:r>
              <a:rPr lang="tr-TR" altLang="tr-TR" sz="2400" dirty="0" smtClean="0">
                <a:latin typeface="Tahoma" pitchFamily="34" charset="0"/>
                <a:ea typeface="+mj-ea"/>
                <a:cs typeface="Tahoma" pitchFamily="34" charset="0"/>
              </a:rPr>
              <a:t>Öğretmenlik mesleğinde kalite</a:t>
            </a:r>
          </a:p>
          <a:p>
            <a:pPr>
              <a:lnSpc>
                <a:spcPct val="150000"/>
              </a:lnSpc>
              <a:spcBef>
                <a:spcPct val="0"/>
              </a:spcBef>
              <a:buFont typeface="Wingdings" panose="05000000000000000000" pitchFamily="2" charset="2"/>
              <a:buChar char="§"/>
              <a:defRPr/>
            </a:pPr>
            <a:r>
              <a:rPr lang="tr-TR" altLang="tr-TR" sz="2400" dirty="0" smtClean="0">
                <a:latin typeface="Tahoma" pitchFamily="34" charset="0"/>
                <a:ea typeface="+mj-ea"/>
                <a:cs typeface="Tahoma" pitchFamily="34" charset="0"/>
              </a:rPr>
              <a:t>Temel beceriler</a:t>
            </a:r>
          </a:p>
          <a:p>
            <a:pPr lvl="0">
              <a:lnSpc>
                <a:spcPct val="150000"/>
              </a:lnSpc>
              <a:spcBef>
                <a:spcPct val="0"/>
              </a:spcBef>
              <a:buFont typeface="Wingdings" panose="05000000000000000000" pitchFamily="2" charset="2"/>
              <a:buChar char="§"/>
              <a:defRPr/>
            </a:pPr>
            <a:r>
              <a:rPr lang="tr-TR" altLang="tr-TR" sz="2400" dirty="0">
                <a:solidFill>
                  <a:prstClr val="black"/>
                </a:solidFill>
                <a:latin typeface="Tahoma" pitchFamily="34" charset="0"/>
                <a:cs typeface="Tahoma" pitchFamily="34" charset="0"/>
              </a:rPr>
              <a:t>Erken okul terki ve dezavantajlı </a:t>
            </a:r>
            <a:r>
              <a:rPr lang="tr-TR" altLang="tr-TR" sz="2400" dirty="0" smtClean="0">
                <a:solidFill>
                  <a:prstClr val="black"/>
                </a:solidFill>
                <a:latin typeface="Tahoma" pitchFamily="34" charset="0"/>
                <a:cs typeface="Tahoma" pitchFamily="34" charset="0"/>
              </a:rPr>
              <a:t>gruplar</a:t>
            </a:r>
            <a:endParaRPr lang="tr-TR" altLang="tr-TR" sz="2400" dirty="0" smtClean="0">
              <a:latin typeface="Tahoma" pitchFamily="34" charset="0"/>
              <a:ea typeface="+mj-ea"/>
              <a:cs typeface="Tahoma" pitchFamily="34" charset="0"/>
            </a:endParaRPr>
          </a:p>
          <a:p>
            <a:pPr>
              <a:lnSpc>
                <a:spcPct val="150000"/>
              </a:lnSpc>
              <a:spcBef>
                <a:spcPct val="0"/>
              </a:spcBef>
              <a:buFont typeface="Wingdings" panose="05000000000000000000" pitchFamily="2" charset="2"/>
              <a:buChar char="§"/>
              <a:defRPr/>
            </a:pPr>
            <a:r>
              <a:rPr lang="tr-TR" altLang="tr-TR" sz="2400" dirty="0" smtClean="0">
                <a:latin typeface="Tahoma" pitchFamily="34" charset="0"/>
                <a:ea typeface="+mj-ea"/>
                <a:cs typeface="Tahoma" pitchFamily="34" charset="0"/>
              </a:rPr>
              <a:t>Erken </a:t>
            </a:r>
            <a:r>
              <a:rPr lang="tr-TR" altLang="tr-TR" sz="2400" dirty="0">
                <a:latin typeface="Tahoma" pitchFamily="34" charset="0"/>
                <a:ea typeface="+mj-ea"/>
                <a:cs typeface="Tahoma" pitchFamily="34" charset="0"/>
              </a:rPr>
              <a:t>çocukluk eğitimi ve bakımı alanında </a:t>
            </a:r>
            <a:r>
              <a:rPr lang="tr-TR" altLang="tr-TR" sz="2400" dirty="0" smtClean="0">
                <a:latin typeface="Tahoma" pitchFamily="34" charset="0"/>
                <a:ea typeface="+mj-ea"/>
                <a:cs typeface="Tahoma" pitchFamily="34" charset="0"/>
              </a:rPr>
              <a:t>kalite</a:t>
            </a:r>
            <a:endParaRPr lang="tr-TR" altLang="tr-TR" sz="1600" dirty="0" smtClean="0">
              <a:latin typeface="Tahoma" pitchFamily="34" charset="0"/>
              <a:ea typeface="+mj-ea"/>
              <a:cs typeface="Tahoma" pitchFamily="34" charset="0"/>
            </a:endParaRPr>
          </a:p>
        </p:txBody>
      </p:sp>
    </p:spTree>
    <p:extLst>
      <p:ext uri="{BB962C8B-B14F-4D97-AF65-F5344CB8AC3E}">
        <p14:creationId xmlns:p14="http://schemas.microsoft.com/office/powerpoint/2010/main" val="954940401"/>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457200" eaLnBrk="1" hangingPunct="1">
              <a:defRPr/>
            </a:pPr>
            <a:r>
              <a:rPr lang="tr-TR" altLang="tr-TR" sz="2600" kern="1200" dirty="0" smtClean="0">
                <a:solidFill>
                  <a:srgbClr val="FF0000"/>
                </a:solidFill>
                <a:latin typeface="Tahoma" pitchFamily="34" charset="0"/>
                <a:cs typeface="Tahoma" pitchFamily="34" charset="0"/>
              </a:rPr>
              <a:t/>
            </a:r>
            <a:br>
              <a:rPr lang="tr-TR" altLang="tr-TR" sz="2600" kern="1200" dirty="0" smtClean="0">
                <a:solidFill>
                  <a:srgbClr val="FF0000"/>
                </a:solidFill>
                <a:latin typeface="Tahoma" pitchFamily="34" charset="0"/>
                <a:cs typeface="Tahoma" pitchFamily="34" charset="0"/>
              </a:rPr>
            </a:br>
            <a:r>
              <a:rPr lang="tr-TR" altLang="tr-TR" sz="2600" kern="1200" dirty="0" smtClean="0">
                <a:solidFill>
                  <a:srgbClr val="FF0000"/>
                </a:solidFill>
                <a:latin typeface="Tahoma" pitchFamily="34" charset="0"/>
                <a:cs typeface="Tahoma" pitchFamily="34" charset="0"/>
              </a:rPr>
              <a:t>Ana </a:t>
            </a:r>
            <a:r>
              <a:rPr lang="tr-TR" altLang="tr-TR" sz="2600" kern="1200" dirty="0">
                <a:solidFill>
                  <a:srgbClr val="FF0000"/>
                </a:solidFill>
                <a:latin typeface="Tahoma" pitchFamily="34" charset="0"/>
                <a:cs typeface="Tahoma" pitchFamily="34" charset="0"/>
              </a:rPr>
              <a:t>Eylem 2: Stratejik Ortaklıklar</a:t>
            </a:r>
            <a:br>
              <a:rPr lang="tr-TR" altLang="tr-TR" sz="2600" kern="1200" dirty="0">
                <a:solidFill>
                  <a:srgbClr val="FF0000"/>
                </a:solidFill>
                <a:latin typeface="Tahoma" pitchFamily="34" charset="0"/>
                <a:cs typeface="Tahoma" pitchFamily="34" charset="0"/>
              </a:rPr>
            </a:br>
            <a:endParaRPr lang="tr-TR" dirty="0"/>
          </a:p>
        </p:txBody>
      </p:sp>
      <p:sp>
        <p:nvSpPr>
          <p:cNvPr id="3" name="Content Placeholder 2"/>
          <p:cNvSpPr>
            <a:spLocks noGrp="1"/>
          </p:cNvSpPr>
          <p:nvPr>
            <p:ph idx="1"/>
          </p:nvPr>
        </p:nvSpPr>
        <p:spPr>
          <a:xfrm>
            <a:off x="468313" y="1052513"/>
            <a:ext cx="8229600" cy="5256212"/>
          </a:xfrm>
        </p:spPr>
        <p:txBody>
          <a:bodyPr/>
          <a:lstStyle/>
          <a:p>
            <a:pPr marL="0" indent="0">
              <a:spcBef>
                <a:spcPts val="0"/>
              </a:spcBef>
              <a:spcAft>
                <a:spcPts val="1000"/>
              </a:spcAft>
              <a:buFontTx/>
              <a:buNone/>
              <a:defRPr/>
            </a:pPr>
            <a:r>
              <a:rPr lang="tr-TR" sz="2600" kern="1200" dirty="0">
                <a:solidFill>
                  <a:srgbClr val="FF0000"/>
                </a:solidFill>
                <a:latin typeface="Tahoma" pitchFamily="34" charset="0"/>
                <a:cs typeface="Tahoma" pitchFamily="34" charset="0"/>
              </a:rPr>
              <a:t>Kimler başvurabilir?</a:t>
            </a:r>
          </a:p>
          <a:p>
            <a:pPr>
              <a:buFont typeface="Arial" panose="020B0604020202020204" pitchFamily="34" charset="0"/>
              <a:buChar char="-"/>
              <a:defRPr/>
            </a:pPr>
            <a:r>
              <a:rPr lang="tr-TR" sz="1400" dirty="0" smtClean="0"/>
              <a:t>Bir yükseköğretim kurumu</a:t>
            </a:r>
          </a:p>
          <a:p>
            <a:pPr>
              <a:buFont typeface="Arial" panose="020B0604020202020204" pitchFamily="34" charset="0"/>
              <a:buChar char="-"/>
              <a:defRPr/>
            </a:pPr>
            <a:r>
              <a:rPr lang="tr-TR" sz="1400" dirty="0" smtClean="0"/>
              <a:t>Bir okul/enstitü/eğitim merkezi (mesleki eğitim ve yetişkin eğitimi dâhil, okul öncesinden üst orta eğitime kadar her seviyede )</a:t>
            </a:r>
          </a:p>
          <a:p>
            <a:pPr>
              <a:buFont typeface="Arial" panose="020B0604020202020204" pitchFamily="34" charset="0"/>
              <a:buChar char="-"/>
              <a:defRPr/>
            </a:pPr>
            <a:r>
              <a:rPr lang="tr-TR" sz="1400" dirty="0" smtClean="0"/>
              <a:t>Kâr amacı gütmeyen bir kuruluş, dernek, STK</a:t>
            </a:r>
          </a:p>
          <a:p>
            <a:pPr>
              <a:buFont typeface="Arial" panose="020B0604020202020204" pitchFamily="34" charset="0"/>
              <a:buChar char="-"/>
              <a:defRPr/>
            </a:pPr>
            <a:r>
              <a:rPr lang="tr-TR" sz="1400" dirty="0" smtClean="0"/>
              <a:t>Küçük, orta veya büyük ölçekli özel ya da kamusal bir işletme (sosyal girişimler de dâhil)</a:t>
            </a:r>
          </a:p>
          <a:p>
            <a:pPr>
              <a:buFont typeface="Arial" panose="020B0604020202020204" pitchFamily="34" charset="0"/>
              <a:buChar char="-"/>
              <a:defRPr/>
            </a:pPr>
            <a:r>
              <a:rPr lang="tr-TR" sz="1400" dirty="0" smtClean="0"/>
              <a:t>Yerel, bölgesel veya ulusal seviyede bir kamu kurumu</a:t>
            </a:r>
          </a:p>
          <a:p>
            <a:pPr>
              <a:buFont typeface="Arial" panose="020B0604020202020204" pitchFamily="34" charset="0"/>
              <a:buChar char="-"/>
              <a:defRPr/>
            </a:pPr>
            <a:r>
              <a:rPr lang="tr-TR" sz="1400" dirty="0" smtClean="0"/>
              <a:t>Ticaret odaları, sanayi, esnaf dernekleri/mesleki dernekler ve sendikalar da dâhil olmak 	üzere, bir sosyal ortak veya çalışma hayatının diğer bir temsilcisi </a:t>
            </a:r>
          </a:p>
          <a:p>
            <a:pPr>
              <a:buFont typeface="Arial" panose="020B0604020202020204" pitchFamily="34" charset="0"/>
              <a:buChar char="-"/>
              <a:defRPr/>
            </a:pPr>
            <a:r>
              <a:rPr lang="tr-TR" sz="1400" dirty="0" smtClean="0"/>
              <a:t>Araştırma enstitüsü</a:t>
            </a:r>
          </a:p>
          <a:p>
            <a:pPr>
              <a:buFont typeface="Arial" panose="020B0604020202020204" pitchFamily="34" charset="0"/>
              <a:buChar char="-"/>
              <a:defRPr/>
            </a:pPr>
            <a:r>
              <a:rPr lang="tr-TR" sz="1400" dirty="0" smtClean="0"/>
              <a:t>Vakıf</a:t>
            </a:r>
          </a:p>
          <a:p>
            <a:pPr>
              <a:buFont typeface="Arial" panose="020B0604020202020204" pitchFamily="34" charset="0"/>
              <a:buChar char="-"/>
              <a:defRPr/>
            </a:pPr>
            <a:r>
              <a:rPr lang="tr-TR" sz="1400" dirty="0" smtClean="0"/>
              <a:t>İşletmelerarası bir eğitim merkezi</a:t>
            </a:r>
          </a:p>
          <a:p>
            <a:pPr>
              <a:buFont typeface="Arial" panose="020B0604020202020204" pitchFamily="34" charset="0"/>
              <a:buChar char="-"/>
              <a:defRPr/>
            </a:pPr>
            <a:r>
              <a:rPr lang="tr-TR" sz="1400" dirty="0" smtClean="0"/>
              <a:t>İşbirliğine dayalı eğitim sunan işletmeler</a:t>
            </a:r>
          </a:p>
          <a:p>
            <a:pPr>
              <a:buFont typeface="Arial" panose="020B0604020202020204" pitchFamily="34" charset="0"/>
              <a:buChar char="-"/>
              <a:defRPr/>
            </a:pPr>
            <a:r>
              <a:rPr lang="tr-TR" sz="1400" dirty="0" smtClean="0"/>
              <a:t>Kültürel bir kuruluş, kütüphane, müze,</a:t>
            </a:r>
          </a:p>
          <a:p>
            <a:pPr>
              <a:buFont typeface="Arial" panose="020B0604020202020204" pitchFamily="34" charset="0"/>
              <a:buChar char="-"/>
              <a:defRPr/>
            </a:pPr>
            <a:r>
              <a:rPr lang="tr-TR" sz="1400" dirty="0" smtClean="0"/>
              <a:t>Kariyer rehberliği, mesleki danışmanlık ve bilgilendirme hizmetleri sunan bir kurum </a:t>
            </a:r>
          </a:p>
          <a:p>
            <a:pPr>
              <a:buFont typeface="Arial" panose="020B0604020202020204" pitchFamily="34" charset="0"/>
              <a:buChar char="-"/>
              <a:defRPr/>
            </a:pPr>
            <a:r>
              <a:rPr lang="tr-TR" sz="1400" dirty="0" smtClean="0"/>
              <a:t>Yaygın ve sargın öğrenme aracılığıyla kazanılmış bilgi, beceri ve yeterlilikleri onaylayan bir kurum</a:t>
            </a:r>
          </a:p>
          <a:p>
            <a:pPr>
              <a:buFont typeface="Arial" panose="020B0604020202020204" pitchFamily="34" charset="0"/>
              <a:buChar char="-"/>
              <a:defRPr/>
            </a:pPr>
            <a:r>
              <a:rPr lang="tr-TR" sz="1400" dirty="0" smtClean="0"/>
              <a:t>Avrupa Gençlik STK’sı</a:t>
            </a:r>
          </a:p>
          <a:p>
            <a:pPr>
              <a:buFont typeface="Arial" panose="020B0604020202020204" pitchFamily="34" charset="0"/>
              <a:buChar char="-"/>
              <a:defRPr/>
            </a:pPr>
            <a:r>
              <a:rPr lang="tr-TR" sz="1400" dirty="0" smtClean="0"/>
              <a:t>Gençlik kuruluşu bünyesinde olsun ya da olmasın, gençlik çalışması konusunda aktif olan bir genç grubu (gayrı resmi bir genç grubu  )</a:t>
            </a:r>
          </a:p>
          <a:p>
            <a:pPr marL="0" indent="0">
              <a:buFontTx/>
              <a:buNone/>
              <a:defRPr/>
            </a:pPr>
            <a:endParaRPr lang="tr-TR" sz="1400" dirty="0"/>
          </a:p>
        </p:txBody>
      </p:sp>
    </p:spTree>
    <p:extLst>
      <p:ext uri="{BB962C8B-B14F-4D97-AF65-F5344CB8AC3E}">
        <p14:creationId xmlns:p14="http://schemas.microsoft.com/office/powerpoint/2010/main" val="1233053754"/>
      </p:ext>
    </p:extLst>
  </p:cSld>
  <p:clrMapOvr>
    <a:masterClrMapping/>
  </p:clrMapOvr>
  <p:transition spd="med">
    <p:randomBa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eaLnBrk="1" hangingPunct="1">
              <a:buFontTx/>
              <a:buNone/>
              <a:defRPr/>
            </a:pPr>
            <a:r>
              <a:rPr lang="tr-TR" altLang="tr-TR" sz="2400" dirty="0" smtClean="0">
                <a:solidFill>
                  <a:srgbClr val="000000"/>
                </a:solidFill>
                <a:latin typeface="Tahoma" pitchFamily="34" charset="0"/>
                <a:cs typeface="Tahoma" pitchFamily="34" charset="0"/>
              </a:rPr>
              <a:t>Hayatboyu Öğrenme ve Gençlik Programları kapsamında;</a:t>
            </a:r>
          </a:p>
          <a:p>
            <a:pPr marL="0" indent="0" eaLnBrk="1" hangingPunct="1">
              <a:buFontTx/>
              <a:buNone/>
              <a:defRPr/>
            </a:pPr>
            <a:endParaRPr lang="tr-TR" altLang="tr-TR" sz="2400" dirty="0" smtClean="0">
              <a:solidFill>
                <a:srgbClr val="000000"/>
              </a:solidFill>
              <a:latin typeface="Tahoma" pitchFamily="34" charset="0"/>
              <a:cs typeface="Tahoma" pitchFamily="34" charset="0"/>
            </a:endParaRPr>
          </a:p>
          <a:p>
            <a:pPr eaLnBrk="1" hangingPunct="1">
              <a:lnSpc>
                <a:spcPct val="150000"/>
              </a:lnSpc>
              <a:spcBef>
                <a:spcPct val="0"/>
              </a:spcBef>
              <a:defRPr/>
            </a:pPr>
            <a:r>
              <a:rPr lang="tr-TR" altLang="tr-TR" sz="2400" dirty="0" smtClean="0">
                <a:solidFill>
                  <a:srgbClr val="000000"/>
                </a:solidFill>
                <a:latin typeface="Tahoma" pitchFamily="34" charset="0"/>
                <a:cs typeface="Tahoma" pitchFamily="34" charset="0"/>
              </a:rPr>
              <a:t>100.000’in üzerinde proje başvurusu alınmıştır.</a:t>
            </a:r>
          </a:p>
          <a:p>
            <a:pPr eaLnBrk="1" hangingPunct="1">
              <a:lnSpc>
                <a:spcPct val="150000"/>
              </a:lnSpc>
              <a:spcBef>
                <a:spcPct val="0"/>
              </a:spcBef>
              <a:defRPr/>
            </a:pPr>
            <a:r>
              <a:rPr lang="tr-TR" altLang="tr-TR" sz="2400" dirty="0" smtClean="0">
                <a:solidFill>
                  <a:srgbClr val="000000"/>
                </a:solidFill>
                <a:latin typeface="Tahoma" pitchFamily="34" charset="0"/>
                <a:cs typeface="Tahoma" pitchFamily="34" charset="0"/>
              </a:rPr>
              <a:t>Yaklaşık 25.000 projeye destek sağlanmıştır.</a:t>
            </a:r>
          </a:p>
          <a:p>
            <a:pPr eaLnBrk="1" hangingPunct="1">
              <a:lnSpc>
                <a:spcPct val="150000"/>
              </a:lnSpc>
              <a:spcBef>
                <a:spcPct val="0"/>
              </a:spcBef>
              <a:defRPr/>
            </a:pPr>
            <a:r>
              <a:rPr lang="tr-TR" altLang="tr-TR" sz="2400" dirty="0" smtClean="0">
                <a:solidFill>
                  <a:srgbClr val="000000"/>
                </a:solidFill>
                <a:latin typeface="Tahoma" pitchFamily="34" charset="0"/>
                <a:cs typeface="Tahoma" pitchFamily="34" charset="0"/>
              </a:rPr>
              <a:t>370.000’den fazla vatandaşımız programlardan yararlanmıştır.</a:t>
            </a:r>
          </a:p>
          <a:p>
            <a:pPr eaLnBrk="1" hangingPunct="1">
              <a:lnSpc>
                <a:spcPct val="150000"/>
              </a:lnSpc>
              <a:spcBef>
                <a:spcPct val="0"/>
              </a:spcBef>
              <a:defRPr/>
            </a:pPr>
            <a:r>
              <a:rPr lang="tr-TR" altLang="tr-TR" sz="2400" dirty="0" smtClean="0">
                <a:solidFill>
                  <a:srgbClr val="000000"/>
                </a:solidFill>
                <a:latin typeface="Tahoma" pitchFamily="34" charset="0"/>
                <a:cs typeface="Tahoma" pitchFamily="34" charset="0"/>
              </a:rPr>
              <a:t>Kişiler ve kurumlar için 630 milyon Avro hibe desteği sağlanmıştır.</a:t>
            </a:r>
          </a:p>
          <a:p>
            <a:pPr marL="0" indent="0">
              <a:defRPr/>
            </a:pPr>
            <a:endParaRPr lang="tr-TR" altLang="tr-TR" dirty="0" smtClean="0">
              <a:latin typeface="Tahoma" pitchFamily="34" charset="0"/>
              <a:cs typeface="Tahoma" pitchFamily="34" charset="0"/>
            </a:endParaRPr>
          </a:p>
        </p:txBody>
      </p:sp>
      <p:sp>
        <p:nvSpPr>
          <p:cNvPr id="60419" name="Title 1"/>
          <p:cNvSpPr>
            <a:spLocks noGrp="1"/>
          </p:cNvSpPr>
          <p:nvPr>
            <p:ph type="title"/>
          </p:nvPr>
        </p:nvSpPr>
        <p:spPr/>
        <p:txBody>
          <a:bodyPr/>
          <a:lstStyle/>
          <a:p>
            <a:r>
              <a:rPr lang="tr-TR" altLang="tr-TR" sz="3200" smtClean="0">
                <a:solidFill>
                  <a:srgbClr val="FF0000"/>
                </a:solidFill>
                <a:cs typeface="Arial" pitchFamily="34" charset="0"/>
              </a:rPr>
              <a:t>Eğitim ve Gençlik Programları (2003-2013)</a:t>
            </a:r>
            <a:endParaRPr lang="tr-TR" altLang="tr-TR" sz="3200" smtClean="0"/>
          </a:p>
        </p:txBody>
      </p:sp>
    </p:spTree>
    <p:extLst>
      <p:ext uri="{BB962C8B-B14F-4D97-AF65-F5344CB8AC3E}">
        <p14:creationId xmlns:p14="http://schemas.microsoft.com/office/powerpoint/2010/main" val="501117706"/>
      </p:ext>
    </p:extLst>
  </p:cSld>
  <p:clrMapOvr>
    <a:masterClrMapping/>
  </p:clrMapOvr>
  <p:transition spd="med">
    <p:randomBa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477838" y="1752600"/>
            <a:ext cx="8229600" cy="4176712"/>
          </a:xfrm>
        </p:spPr>
        <p:txBody>
          <a:bodyPr/>
          <a:lstStyle/>
          <a:p>
            <a:pPr marL="0" indent="0" algn="just">
              <a:lnSpc>
                <a:spcPct val="150000"/>
              </a:lnSpc>
              <a:spcBef>
                <a:spcPts val="0"/>
              </a:spcBef>
              <a:spcAft>
                <a:spcPts val="1500"/>
              </a:spcAft>
              <a:buFontTx/>
              <a:buNone/>
              <a:defRPr/>
            </a:pPr>
            <a:r>
              <a:rPr lang="tr-TR" altLang="tr-TR" sz="2000" b="1" dirty="0" smtClean="0">
                <a:solidFill>
                  <a:srgbClr val="000000"/>
                </a:solidFill>
                <a:latin typeface="Tahoma" pitchFamily="34" charset="0"/>
                <a:cs typeface="Tahoma" pitchFamily="34" charset="0"/>
              </a:rPr>
              <a:t>Okul Eğitimi Alanında Stratejik Ortaklıklar:</a:t>
            </a:r>
          </a:p>
          <a:p>
            <a:pPr algn="just">
              <a:lnSpc>
                <a:spcPct val="150000"/>
              </a:lnSpc>
              <a:spcBef>
                <a:spcPts val="0"/>
              </a:spcBef>
              <a:spcAft>
                <a:spcPts val="1000"/>
              </a:spcAft>
              <a:buFont typeface="Arial" panose="020B0604020202020204" pitchFamily="34" charset="0"/>
              <a:buChar char="•"/>
              <a:defRPr/>
            </a:pPr>
            <a:r>
              <a:rPr lang="tr-TR" altLang="tr-TR" sz="2000" dirty="0" smtClean="0">
                <a:solidFill>
                  <a:srgbClr val="000000"/>
                </a:solidFill>
                <a:latin typeface="Tahoma" pitchFamily="34" charset="0"/>
                <a:cs typeface="Tahoma" pitchFamily="34" charset="0"/>
              </a:rPr>
              <a:t>Okullar </a:t>
            </a:r>
            <a:r>
              <a:rPr lang="tr-TR" altLang="tr-TR" sz="2000" dirty="0">
                <a:solidFill>
                  <a:srgbClr val="000000"/>
                </a:solidFill>
                <a:latin typeface="Tahoma" pitchFamily="34" charset="0"/>
                <a:cs typeface="Tahoma" pitchFamily="34" charset="0"/>
              </a:rPr>
              <a:t>arasında ortak konularda çalışmaya yönelik </a:t>
            </a:r>
            <a:r>
              <a:rPr lang="tr-TR" altLang="tr-TR" sz="2000" b="1" dirty="0">
                <a:solidFill>
                  <a:srgbClr val="000000"/>
                </a:solidFill>
                <a:latin typeface="Tahoma" pitchFamily="34" charset="0"/>
                <a:cs typeface="Tahoma" pitchFamily="34" charset="0"/>
              </a:rPr>
              <a:t>küçük ölçekli </a:t>
            </a:r>
            <a:r>
              <a:rPr lang="tr-TR" altLang="tr-TR" sz="2000" b="1" dirty="0" smtClean="0">
                <a:solidFill>
                  <a:srgbClr val="000000"/>
                </a:solidFill>
                <a:latin typeface="Tahoma" pitchFamily="34" charset="0"/>
                <a:cs typeface="Tahoma" pitchFamily="34" charset="0"/>
              </a:rPr>
              <a:t>ortaklık projeleri</a:t>
            </a:r>
          </a:p>
          <a:p>
            <a:pPr algn="just">
              <a:lnSpc>
                <a:spcPct val="150000"/>
              </a:lnSpc>
              <a:spcBef>
                <a:spcPts val="0"/>
              </a:spcBef>
              <a:spcAft>
                <a:spcPts val="0"/>
              </a:spcAft>
              <a:buFont typeface="Arial" panose="020B0604020202020204" pitchFamily="34" charset="0"/>
              <a:buChar char="•"/>
              <a:defRPr/>
            </a:pPr>
            <a:r>
              <a:rPr lang="tr-TR" altLang="tr-TR" sz="2000" dirty="0" smtClean="0">
                <a:solidFill>
                  <a:srgbClr val="000000"/>
                </a:solidFill>
                <a:latin typeface="Tahoma" pitchFamily="34" charset="0"/>
                <a:cs typeface="Tahoma" pitchFamily="34" charset="0"/>
              </a:rPr>
              <a:t>Okullar ve okul dışı kuruluşlar arasında eğitim </a:t>
            </a:r>
            <a:r>
              <a:rPr lang="tr-TR" altLang="tr-TR" sz="2000" dirty="0">
                <a:solidFill>
                  <a:srgbClr val="000000"/>
                </a:solidFill>
                <a:latin typeface="Tahoma" pitchFamily="34" charset="0"/>
                <a:cs typeface="Tahoma" pitchFamily="34" charset="0"/>
              </a:rPr>
              <a:t>alanında yenilikçi uygulamaların geliştirilmesine yönelik </a:t>
            </a:r>
            <a:r>
              <a:rPr lang="tr-TR" altLang="tr-TR" sz="2000" b="1" dirty="0">
                <a:solidFill>
                  <a:srgbClr val="000000"/>
                </a:solidFill>
                <a:latin typeface="Tahoma" pitchFamily="34" charset="0"/>
                <a:cs typeface="Tahoma" pitchFamily="34" charset="0"/>
              </a:rPr>
              <a:t>büyük ölçekli </a:t>
            </a:r>
            <a:r>
              <a:rPr lang="tr-TR" altLang="tr-TR" sz="2000" b="1" dirty="0" smtClean="0">
                <a:solidFill>
                  <a:srgbClr val="000000"/>
                </a:solidFill>
                <a:latin typeface="Tahoma" pitchFamily="34" charset="0"/>
                <a:cs typeface="Tahoma" pitchFamily="34" charset="0"/>
              </a:rPr>
              <a:t>ortaklık projeleri</a:t>
            </a:r>
          </a:p>
        </p:txBody>
      </p:sp>
      <p:sp>
        <p:nvSpPr>
          <p:cNvPr id="5" name="Title 1"/>
          <p:cNvSpPr txBox="1">
            <a:spLocks/>
          </p:cNvSpPr>
          <p:nvPr/>
        </p:nvSpPr>
        <p:spPr bwMode="auto">
          <a:xfrm>
            <a:off x="395288" y="485775"/>
            <a:ext cx="8229600" cy="1143000"/>
          </a:xfrm>
          <a:prstGeom prst="rect">
            <a:avLst/>
          </a:prstGeom>
          <a:noFill/>
          <a:ln w="9525">
            <a:noFill/>
            <a:miter lim="800000"/>
            <a:headEnd/>
            <a:tailEnd/>
          </a:ln>
        </p:spPr>
        <p:txBody>
          <a:bodyPr anchor="ctr"/>
          <a:lstStyle/>
          <a:p>
            <a:pPr algn="ctr" fontAlgn="base">
              <a:spcBef>
                <a:spcPct val="0"/>
              </a:spcBef>
              <a:spcAft>
                <a:spcPct val="0"/>
              </a:spcAft>
              <a:defRPr/>
            </a:pPr>
            <a:r>
              <a:rPr lang="tr-TR" altLang="tr-TR" sz="2600" dirty="0">
                <a:solidFill>
                  <a:srgbClr val="FF0000"/>
                </a:solidFill>
                <a:latin typeface="Tahoma" pitchFamily="34" charset="0"/>
                <a:cs typeface="Tahoma" pitchFamily="34" charset="0"/>
              </a:rPr>
              <a:t>Okul Eğitimi</a:t>
            </a:r>
            <a:br>
              <a:rPr lang="tr-TR" altLang="tr-TR" sz="2600" dirty="0">
                <a:solidFill>
                  <a:srgbClr val="FF0000"/>
                </a:solidFill>
                <a:latin typeface="Tahoma" pitchFamily="34" charset="0"/>
                <a:cs typeface="Tahoma" pitchFamily="34" charset="0"/>
              </a:rPr>
            </a:br>
            <a:r>
              <a:rPr lang="tr-TR" altLang="tr-TR" sz="2600" dirty="0">
                <a:solidFill>
                  <a:srgbClr val="FF0000"/>
                </a:solidFill>
                <a:latin typeface="Tahoma" pitchFamily="34" charset="0"/>
                <a:cs typeface="Tahoma" pitchFamily="34" charset="0"/>
              </a:rPr>
              <a:t>Ana Eylem 2: Stratejik Ortaklıklar</a:t>
            </a:r>
          </a:p>
          <a:p>
            <a:pPr algn="ctr" fontAlgn="base">
              <a:spcBef>
                <a:spcPct val="0"/>
              </a:spcBef>
              <a:spcAft>
                <a:spcPct val="0"/>
              </a:spcAft>
              <a:defRPr/>
            </a:pPr>
            <a:endParaRPr lang="tr-TR" altLang="tr-TR" sz="2600" dirty="0">
              <a:solidFill>
                <a:srgbClr val="FF0000"/>
              </a:solidFill>
              <a:latin typeface="Tahoma" pitchFamily="34" charset="0"/>
              <a:ea typeface="+mj-ea"/>
              <a:cs typeface="Tahoma" pitchFamily="34" charset="0"/>
            </a:endParaRPr>
          </a:p>
        </p:txBody>
      </p:sp>
    </p:spTree>
    <p:extLst>
      <p:ext uri="{BB962C8B-B14F-4D97-AF65-F5344CB8AC3E}">
        <p14:creationId xmlns:p14="http://schemas.microsoft.com/office/powerpoint/2010/main" val="221405711"/>
      </p:ext>
    </p:extLst>
  </p:cSld>
  <p:clrMapOvr>
    <a:masterClrMapping/>
  </p:clrMapOvr>
  <p:transition spd="med">
    <p:randomBa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468313" y="1628775"/>
            <a:ext cx="8229600" cy="4176713"/>
          </a:xfrm>
        </p:spPr>
        <p:txBody>
          <a:bodyPr/>
          <a:lstStyle/>
          <a:p>
            <a:pPr marL="0" indent="0">
              <a:lnSpc>
                <a:spcPct val="150000"/>
              </a:lnSpc>
              <a:spcBef>
                <a:spcPts val="0"/>
              </a:spcBef>
              <a:buFontTx/>
              <a:buNone/>
              <a:defRPr/>
            </a:pPr>
            <a:r>
              <a:rPr lang="tr-TR" altLang="tr-TR" sz="1800" b="1" dirty="0">
                <a:solidFill>
                  <a:srgbClr val="000000"/>
                </a:solidFill>
                <a:latin typeface="Tahoma" pitchFamily="34" charset="0"/>
                <a:cs typeface="Tahoma" pitchFamily="34" charset="0"/>
              </a:rPr>
              <a:t>Projenin süresi: </a:t>
            </a:r>
            <a:r>
              <a:rPr lang="tr-TR" altLang="tr-TR" sz="1800" dirty="0">
                <a:solidFill>
                  <a:srgbClr val="000000"/>
                </a:solidFill>
                <a:latin typeface="Tahoma" pitchFamily="34" charset="0"/>
                <a:cs typeface="Tahoma" pitchFamily="34" charset="0"/>
              </a:rPr>
              <a:t>2 veya 3 </a:t>
            </a:r>
            <a:r>
              <a:rPr lang="tr-TR" altLang="tr-TR" sz="1800" dirty="0" smtClean="0">
                <a:solidFill>
                  <a:srgbClr val="000000"/>
                </a:solidFill>
                <a:latin typeface="Tahoma" pitchFamily="34" charset="0"/>
                <a:cs typeface="Tahoma" pitchFamily="34" charset="0"/>
              </a:rPr>
              <a:t>yıl</a:t>
            </a:r>
            <a:endParaRPr lang="tr-TR" altLang="tr-TR" sz="1800" b="1" dirty="0" smtClean="0">
              <a:latin typeface="Tahoma" pitchFamily="34" charset="0"/>
              <a:cs typeface="Tahoma" pitchFamily="34" charset="0"/>
            </a:endParaRPr>
          </a:p>
          <a:p>
            <a:pPr marL="0" indent="0">
              <a:spcBef>
                <a:spcPts val="1000"/>
              </a:spcBef>
              <a:spcAft>
                <a:spcPts val="1000"/>
              </a:spcAft>
              <a:buFontTx/>
              <a:buNone/>
              <a:defRPr/>
            </a:pPr>
            <a:r>
              <a:rPr lang="tr-TR" altLang="tr-TR" sz="1800" b="1" dirty="0" smtClean="0">
                <a:latin typeface="Tahoma" pitchFamily="34" charset="0"/>
                <a:cs typeface="Tahoma" pitchFamily="34" charset="0"/>
              </a:rPr>
              <a:t>Katılımcı kuruluş sayısı: </a:t>
            </a:r>
            <a:r>
              <a:rPr lang="tr-TR" altLang="tr-TR" sz="1800" dirty="0" smtClean="0">
                <a:latin typeface="Tahoma" pitchFamily="34" charset="0"/>
                <a:cs typeface="Tahoma" pitchFamily="34" charset="0"/>
              </a:rPr>
              <a:t>En az 3 farklı program üyesi ülkeden, en az 3 kuruluş</a:t>
            </a:r>
          </a:p>
          <a:p>
            <a:pPr marL="0" indent="0">
              <a:buFontTx/>
              <a:buNone/>
              <a:defRPr/>
            </a:pPr>
            <a:r>
              <a:rPr lang="tr-TR" altLang="tr-TR" sz="1800" dirty="0" smtClean="0">
                <a:latin typeface="Tahoma" pitchFamily="34" charset="0"/>
                <a:cs typeface="Tahoma" pitchFamily="34" charset="0"/>
              </a:rPr>
              <a:t>İstisnalar:  </a:t>
            </a:r>
          </a:p>
          <a:p>
            <a:pPr marL="685800" lvl="1">
              <a:lnSpc>
                <a:spcPct val="150000"/>
              </a:lnSpc>
              <a:spcBef>
                <a:spcPts val="0"/>
              </a:spcBef>
              <a:defRPr/>
            </a:pPr>
            <a:r>
              <a:rPr lang="tr-TR" altLang="tr-TR" sz="1800" dirty="0" smtClean="0">
                <a:latin typeface="Tahoma" pitchFamily="34" charset="0"/>
                <a:cs typeface="Tahoma" pitchFamily="34" charset="0"/>
              </a:rPr>
              <a:t>Program üyesi 2 ülkeden 2 okulun yer aldığı ortaklık </a:t>
            </a:r>
          </a:p>
          <a:p>
            <a:pPr marL="685800" lvl="1">
              <a:lnSpc>
                <a:spcPct val="150000"/>
              </a:lnSpc>
              <a:spcBef>
                <a:spcPts val="0"/>
              </a:spcBef>
              <a:defRPr/>
            </a:pPr>
            <a:r>
              <a:rPr lang="tr-TR" altLang="tr-TR" sz="1800" dirty="0" smtClean="0">
                <a:latin typeface="Tahoma" pitchFamily="34" charset="0"/>
                <a:cs typeface="Tahoma" pitchFamily="34" charset="0"/>
              </a:rPr>
              <a:t>Program üyesi 2 ülkeden 2 yerel/bölgesel okul eğitimi yetkilisi kuruluşun yer aldığı ortaklık (en az bir okul ve en az bir yerel kuruluş ile birlikte)</a:t>
            </a:r>
          </a:p>
          <a:p>
            <a:pPr marL="0" indent="0">
              <a:buFontTx/>
              <a:buNone/>
              <a:defRPr/>
            </a:pPr>
            <a:endParaRPr lang="tr-TR" altLang="tr-TR" sz="1800" dirty="0" smtClean="0">
              <a:latin typeface="Tahoma" pitchFamily="34" charset="0"/>
              <a:cs typeface="Tahoma" pitchFamily="34" charset="0"/>
            </a:endParaRPr>
          </a:p>
          <a:p>
            <a:pPr marL="0" indent="0">
              <a:buFontTx/>
              <a:buNone/>
              <a:defRPr/>
            </a:pPr>
            <a:r>
              <a:rPr lang="tr-TR" altLang="tr-TR" sz="1800" b="1" dirty="0" smtClean="0">
                <a:latin typeface="Tahoma" pitchFamily="34" charset="0"/>
                <a:cs typeface="Tahoma" pitchFamily="34" charset="0"/>
              </a:rPr>
              <a:t>Başvuru Nasıl Yapılır?</a:t>
            </a:r>
          </a:p>
          <a:p>
            <a:pPr>
              <a:defRPr/>
            </a:pPr>
            <a:r>
              <a:rPr lang="tr-TR" altLang="tr-TR" sz="1800" dirty="0" smtClean="0">
                <a:latin typeface="Tahoma" pitchFamily="34" charset="0"/>
                <a:cs typeface="Tahoma" pitchFamily="34" charset="0"/>
              </a:rPr>
              <a:t>Online başvuru (e-form)</a:t>
            </a:r>
            <a:endParaRPr lang="tr-TR" altLang="tr-TR" sz="1800" b="1" dirty="0" smtClean="0">
              <a:latin typeface="Tahoma" pitchFamily="34" charset="0"/>
              <a:cs typeface="Tahoma" pitchFamily="34" charset="0"/>
            </a:endParaRPr>
          </a:p>
          <a:p>
            <a:pPr>
              <a:defRPr/>
            </a:pPr>
            <a:r>
              <a:rPr lang="tr-TR" altLang="tr-TR" sz="1800" dirty="0" smtClean="0">
                <a:latin typeface="Tahoma" pitchFamily="34" charset="0"/>
                <a:cs typeface="Tahoma" pitchFamily="34" charset="0"/>
              </a:rPr>
              <a:t>Son başvuru tarihi: </a:t>
            </a:r>
            <a:r>
              <a:rPr lang="tr-TR" altLang="tr-TR" sz="1800" b="1" dirty="0" smtClean="0">
                <a:latin typeface="Tahoma" pitchFamily="34" charset="0"/>
                <a:cs typeface="Tahoma" pitchFamily="34" charset="0"/>
              </a:rPr>
              <a:t>29</a:t>
            </a:r>
            <a:r>
              <a:rPr lang="tr-TR" altLang="tr-TR" sz="1800" b="1" dirty="0" smtClean="0">
                <a:latin typeface="Tahoma" pitchFamily="34" charset="0"/>
                <a:cs typeface="Tahoma" pitchFamily="34" charset="0"/>
              </a:rPr>
              <a:t> </a:t>
            </a:r>
            <a:r>
              <a:rPr lang="tr-TR" altLang="tr-TR" sz="1800" b="1" dirty="0" smtClean="0">
                <a:latin typeface="Tahoma" pitchFamily="34" charset="0"/>
                <a:cs typeface="Tahoma" pitchFamily="34" charset="0"/>
              </a:rPr>
              <a:t>Mart </a:t>
            </a:r>
            <a:r>
              <a:rPr lang="tr-TR" altLang="tr-TR" sz="1800" b="1" dirty="0" smtClean="0">
                <a:latin typeface="Tahoma" pitchFamily="34" charset="0"/>
                <a:cs typeface="Tahoma" pitchFamily="34" charset="0"/>
              </a:rPr>
              <a:t>2017, </a:t>
            </a:r>
            <a:r>
              <a:rPr lang="tr-TR" altLang="tr-TR" sz="1800" b="1" dirty="0" smtClean="0">
                <a:latin typeface="Tahoma" pitchFamily="34" charset="0"/>
                <a:cs typeface="Tahoma" pitchFamily="34" charset="0"/>
              </a:rPr>
              <a:t>öğle 12:00 </a:t>
            </a:r>
            <a:r>
              <a:rPr lang="tr-TR" altLang="tr-TR" sz="1800" dirty="0" smtClean="0">
                <a:latin typeface="Tahoma" pitchFamily="34" charset="0"/>
                <a:cs typeface="Tahoma" pitchFamily="34" charset="0"/>
              </a:rPr>
              <a:t>(Brüksel yerel saati ile)</a:t>
            </a:r>
          </a:p>
          <a:p>
            <a:pPr marL="0" indent="0" algn="just">
              <a:lnSpc>
                <a:spcPct val="150000"/>
              </a:lnSpc>
              <a:spcBef>
                <a:spcPct val="0"/>
              </a:spcBef>
              <a:buFontTx/>
              <a:buNone/>
              <a:defRPr/>
            </a:pPr>
            <a:endParaRPr lang="tr-TR" altLang="tr-TR" sz="1800" dirty="0" smtClean="0">
              <a:latin typeface="Tahoma" pitchFamily="34" charset="0"/>
              <a:cs typeface="Tahoma" pitchFamily="34" charset="0"/>
            </a:endParaRPr>
          </a:p>
        </p:txBody>
      </p:sp>
      <p:sp>
        <p:nvSpPr>
          <p:cNvPr id="4" name="Title 1"/>
          <p:cNvSpPr txBox="1">
            <a:spLocks/>
          </p:cNvSpPr>
          <p:nvPr/>
        </p:nvSpPr>
        <p:spPr bwMode="auto">
          <a:xfrm>
            <a:off x="395288" y="485775"/>
            <a:ext cx="8229600" cy="1143000"/>
          </a:xfrm>
          <a:prstGeom prst="rect">
            <a:avLst/>
          </a:prstGeom>
          <a:noFill/>
          <a:ln w="9525">
            <a:noFill/>
            <a:miter lim="800000"/>
            <a:headEnd/>
            <a:tailEnd/>
          </a:ln>
        </p:spPr>
        <p:txBody>
          <a:bodyPr anchor="ctr"/>
          <a:lstStyle/>
          <a:p>
            <a:pPr algn="ctr" fontAlgn="base">
              <a:spcBef>
                <a:spcPct val="0"/>
              </a:spcBef>
              <a:spcAft>
                <a:spcPct val="0"/>
              </a:spcAft>
              <a:defRPr/>
            </a:pPr>
            <a:r>
              <a:rPr lang="tr-TR" altLang="tr-TR" sz="2600" dirty="0">
                <a:solidFill>
                  <a:srgbClr val="FF0000"/>
                </a:solidFill>
                <a:latin typeface="Tahoma" pitchFamily="34" charset="0"/>
                <a:cs typeface="Tahoma" pitchFamily="34" charset="0"/>
              </a:rPr>
              <a:t>Okul Eğitimi</a:t>
            </a:r>
            <a:br>
              <a:rPr lang="tr-TR" altLang="tr-TR" sz="2600" dirty="0">
                <a:solidFill>
                  <a:srgbClr val="FF0000"/>
                </a:solidFill>
                <a:latin typeface="Tahoma" pitchFamily="34" charset="0"/>
                <a:cs typeface="Tahoma" pitchFamily="34" charset="0"/>
              </a:rPr>
            </a:br>
            <a:r>
              <a:rPr lang="tr-TR" altLang="tr-TR" sz="2600" dirty="0">
                <a:solidFill>
                  <a:srgbClr val="FF0000"/>
                </a:solidFill>
                <a:latin typeface="Tahoma" pitchFamily="34" charset="0"/>
                <a:cs typeface="Tahoma" pitchFamily="34" charset="0"/>
              </a:rPr>
              <a:t>Ana Eylem 2: Stratejik Ortaklıklar</a:t>
            </a:r>
            <a:endParaRPr lang="tr-TR" altLang="tr-TR" sz="2600" dirty="0">
              <a:solidFill>
                <a:srgbClr val="FF0000"/>
              </a:solidFill>
              <a:latin typeface="Tahoma" pitchFamily="34" charset="0"/>
              <a:ea typeface="+mj-ea"/>
              <a:cs typeface="Tahoma" pitchFamily="34" charset="0"/>
            </a:endParaRPr>
          </a:p>
        </p:txBody>
      </p:sp>
    </p:spTree>
    <p:extLst>
      <p:ext uri="{BB962C8B-B14F-4D97-AF65-F5344CB8AC3E}">
        <p14:creationId xmlns:p14="http://schemas.microsoft.com/office/powerpoint/2010/main" val="1077344910"/>
      </p:ext>
    </p:extLst>
  </p:cSld>
  <p:clrMapOvr>
    <a:masterClrMapping/>
  </p:clrMapOvr>
  <p:transition spd="med">
    <p:randomBa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468313" y="1557338"/>
            <a:ext cx="8229600" cy="4392612"/>
          </a:xfrm>
        </p:spPr>
        <p:txBody>
          <a:bodyPr/>
          <a:lstStyle/>
          <a:p>
            <a:pPr marL="0" indent="0">
              <a:spcBef>
                <a:spcPts val="0"/>
              </a:spcBef>
              <a:spcAft>
                <a:spcPts val="1500"/>
              </a:spcAft>
              <a:buFontTx/>
              <a:buNone/>
              <a:defRPr/>
            </a:pPr>
            <a:r>
              <a:rPr lang="tr-TR" altLang="tr-TR" sz="2000" b="1" dirty="0" smtClean="0">
                <a:latin typeface="Tahoma" pitchFamily="34" charset="0"/>
                <a:cs typeface="Tahoma" pitchFamily="34" charset="0"/>
              </a:rPr>
              <a:t>Projeye sağlanan hibe :</a:t>
            </a:r>
          </a:p>
          <a:p>
            <a:pPr>
              <a:lnSpc>
                <a:spcPct val="150000"/>
              </a:lnSpc>
              <a:spcBef>
                <a:spcPts val="0"/>
              </a:spcBef>
              <a:buFont typeface="Wingdings" panose="05000000000000000000" pitchFamily="2" charset="2"/>
              <a:buChar char="§"/>
              <a:defRPr/>
            </a:pPr>
            <a:r>
              <a:rPr lang="tr-TR" altLang="tr-TR" sz="2000" dirty="0" smtClean="0">
                <a:latin typeface="Tahoma" pitchFamily="34" charset="0"/>
                <a:cs typeface="Tahoma" pitchFamily="34" charset="0"/>
              </a:rPr>
              <a:t>Proje Yönetimi ve Uygulaması</a:t>
            </a:r>
          </a:p>
          <a:p>
            <a:pPr>
              <a:lnSpc>
                <a:spcPct val="150000"/>
              </a:lnSpc>
              <a:spcBef>
                <a:spcPts val="0"/>
              </a:spcBef>
              <a:buFont typeface="Wingdings" panose="05000000000000000000" pitchFamily="2" charset="2"/>
              <a:buChar char="§"/>
              <a:defRPr/>
            </a:pPr>
            <a:r>
              <a:rPr lang="tr-TR" altLang="tr-TR" sz="2000" dirty="0" smtClean="0">
                <a:latin typeface="Tahoma" pitchFamily="34" charset="0"/>
                <a:cs typeface="Tahoma" pitchFamily="34" charset="0"/>
              </a:rPr>
              <a:t>Ulusötesi Proje Toplantıları</a:t>
            </a:r>
          </a:p>
          <a:p>
            <a:pPr>
              <a:lnSpc>
                <a:spcPct val="150000"/>
              </a:lnSpc>
              <a:spcBef>
                <a:spcPts val="0"/>
              </a:spcBef>
              <a:buFont typeface="Wingdings" panose="05000000000000000000" pitchFamily="2" charset="2"/>
              <a:buChar char="§"/>
              <a:defRPr/>
            </a:pPr>
            <a:r>
              <a:rPr lang="tr-TR" altLang="tr-TR" sz="2000" dirty="0" smtClean="0">
                <a:latin typeface="Tahoma" pitchFamily="34" charset="0"/>
                <a:cs typeface="Tahoma" pitchFamily="34" charset="0"/>
              </a:rPr>
              <a:t>Fikri Çıktılar </a:t>
            </a:r>
          </a:p>
          <a:p>
            <a:pPr>
              <a:lnSpc>
                <a:spcPct val="150000"/>
              </a:lnSpc>
              <a:spcBef>
                <a:spcPts val="0"/>
              </a:spcBef>
              <a:buFont typeface="Wingdings" panose="05000000000000000000" pitchFamily="2" charset="2"/>
              <a:buChar char="§"/>
              <a:defRPr/>
            </a:pPr>
            <a:r>
              <a:rPr lang="tr-TR" altLang="tr-TR" sz="2000" dirty="0" smtClean="0">
                <a:latin typeface="Tahoma" pitchFamily="34" charset="0"/>
                <a:cs typeface="Tahoma" pitchFamily="34" charset="0"/>
              </a:rPr>
              <a:t>Çoğaltıcı Etkinlikler</a:t>
            </a:r>
          </a:p>
          <a:p>
            <a:pPr>
              <a:lnSpc>
                <a:spcPct val="150000"/>
              </a:lnSpc>
              <a:spcBef>
                <a:spcPts val="0"/>
              </a:spcBef>
              <a:buFont typeface="Wingdings" panose="05000000000000000000" pitchFamily="2" charset="2"/>
              <a:buChar char="§"/>
              <a:defRPr/>
            </a:pPr>
            <a:r>
              <a:rPr lang="tr-TR" altLang="tr-TR" sz="2000" dirty="0" smtClean="0">
                <a:latin typeface="Tahoma" pitchFamily="34" charset="0"/>
                <a:cs typeface="Tahoma" pitchFamily="34" charset="0"/>
              </a:rPr>
              <a:t>İstisnai Masraflar</a:t>
            </a:r>
          </a:p>
          <a:p>
            <a:pPr>
              <a:lnSpc>
                <a:spcPct val="150000"/>
              </a:lnSpc>
              <a:spcBef>
                <a:spcPts val="0"/>
              </a:spcBef>
              <a:buFont typeface="Wingdings" panose="05000000000000000000" pitchFamily="2" charset="2"/>
              <a:buChar char="§"/>
              <a:defRPr/>
            </a:pPr>
            <a:r>
              <a:rPr lang="tr-TR" altLang="tr-TR" sz="2000" dirty="0" smtClean="0">
                <a:latin typeface="Tahoma" pitchFamily="34" charset="0"/>
                <a:cs typeface="Tahoma" pitchFamily="34" charset="0"/>
              </a:rPr>
              <a:t>Özel İhtiyaç Desteği</a:t>
            </a:r>
          </a:p>
          <a:p>
            <a:pPr>
              <a:lnSpc>
                <a:spcPct val="150000"/>
              </a:lnSpc>
              <a:spcBef>
                <a:spcPts val="0"/>
              </a:spcBef>
              <a:buFont typeface="Wingdings" panose="05000000000000000000" pitchFamily="2" charset="2"/>
              <a:buChar char="§"/>
              <a:defRPr/>
            </a:pPr>
            <a:r>
              <a:rPr lang="tr-TR" altLang="tr-TR" sz="2000" dirty="0" smtClean="0">
                <a:latin typeface="Tahoma" pitchFamily="34" charset="0"/>
                <a:cs typeface="Tahoma" pitchFamily="34" charset="0"/>
              </a:rPr>
              <a:t>Ulusötesi Eğitim, Öğretme </a:t>
            </a:r>
            <a:r>
              <a:rPr lang="tr-TR" altLang="tr-TR" sz="2000" dirty="0">
                <a:latin typeface="Tahoma" pitchFamily="34" charset="0"/>
                <a:cs typeface="Tahoma" pitchFamily="34" charset="0"/>
              </a:rPr>
              <a:t>ve Öğrenme </a:t>
            </a:r>
            <a:r>
              <a:rPr lang="tr-TR" altLang="tr-TR" sz="2000" dirty="0" smtClean="0">
                <a:latin typeface="Tahoma" pitchFamily="34" charset="0"/>
                <a:cs typeface="Tahoma" pitchFamily="34" charset="0"/>
              </a:rPr>
              <a:t>Faaliyetleri</a:t>
            </a:r>
          </a:p>
          <a:p>
            <a:pPr marL="0" indent="0">
              <a:lnSpc>
                <a:spcPct val="150000"/>
              </a:lnSpc>
              <a:spcBef>
                <a:spcPts val="0"/>
              </a:spcBef>
              <a:buNone/>
              <a:defRPr/>
            </a:pPr>
            <a:r>
              <a:rPr lang="tr-TR" altLang="tr-TR" sz="2000" dirty="0">
                <a:latin typeface="Tahoma" pitchFamily="34" charset="0"/>
                <a:cs typeface="Tahoma" pitchFamily="34" charset="0"/>
              </a:rPr>
              <a:t> </a:t>
            </a:r>
            <a:r>
              <a:rPr lang="tr-TR" altLang="tr-TR" sz="2000" dirty="0" smtClean="0">
                <a:latin typeface="Tahoma" pitchFamily="34" charset="0"/>
                <a:cs typeface="Tahoma" pitchFamily="34" charset="0"/>
              </a:rPr>
              <a:t>    (seyahat</a:t>
            </a:r>
            <a:r>
              <a:rPr lang="tr-TR" altLang="tr-TR" sz="2000" dirty="0">
                <a:latin typeface="Tahoma" pitchFamily="34" charset="0"/>
                <a:cs typeface="Tahoma" pitchFamily="34" charset="0"/>
              </a:rPr>
              <a:t>, bireysel destek, dil desteği)</a:t>
            </a:r>
          </a:p>
          <a:p>
            <a:pPr marL="360363" indent="-360363">
              <a:lnSpc>
                <a:spcPct val="150000"/>
              </a:lnSpc>
              <a:defRPr/>
            </a:pPr>
            <a:endParaRPr lang="tr-TR" altLang="tr-TR" sz="2000" dirty="0" smtClean="0">
              <a:latin typeface="Tahoma" pitchFamily="34" charset="0"/>
              <a:cs typeface="Tahoma" pitchFamily="34" charset="0"/>
            </a:endParaRPr>
          </a:p>
        </p:txBody>
      </p:sp>
      <p:sp>
        <p:nvSpPr>
          <p:cNvPr id="5" name="Title 1"/>
          <p:cNvSpPr txBox="1">
            <a:spLocks/>
          </p:cNvSpPr>
          <p:nvPr/>
        </p:nvSpPr>
        <p:spPr bwMode="auto">
          <a:xfrm>
            <a:off x="468313" y="333375"/>
            <a:ext cx="8229600" cy="1143000"/>
          </a:xfrm>
          <a:prstGeom prst="rect">
            <a:avLst/>
          </a:prstGeom>
          <a:noFill/>
          <a:ln w="9525">
            <a:noFill/>
            <a:miter lim="800000"/>
            <a:headEnd/>
            <a:tailEnd/>
          </a:ln>
        </p:spPr>
        <p:txBody>
          <a:bodyPr anchor="ctr"/>
          <a:lstStyle/>
          <a:p>
            <a:pPr algn="ctr" fontAlgn="base">
              <a:spcBef>
                <a:spcPct val="0"/>
              </a:spcBef>
              <a:spcAft>
                <a:spcPct val="0"/>
              </a:spcAft>
              <a:defRPr/>
            </a:pPr>
            <a:r>
              <a:rPr lang="tr-TR" altLang="tr-TR" sz="2600" dirty="0">
                <a:solidFill>
                  <a:srgbClr val="FF0000"/>
                </a:solidFill>
                <a:latin typeface="Tahoma" pitchFamily="34" charset="0"/>
                <a:cs typeface="Tahoma" pitchFamily="34" charset="0"/>
              </a:rPr>
              <a:t>Ana Eylem 2: Stratejik Ortaklıklar</a:t>
            </a:r>
            <a:endParaRPr lang="tr-TR" altLang="tr-TR" sz="2600" dirty="0">
              <a:solidFill>
                <a:srgbClr val="FF0000"/>
              </a:solidFill>
              <a:latin typeface="Tahoma" pitchFamily="34" charset="0"/>
              <a:ea typeface="+mj-ea"/>
              <a:cs typeface="Tahoma" pitchFamily="34" charset="0"/>
            </a:endParaRPr>
          </a:p>
        </p:txBody>
      </p:sp>
    </p:spTree>
    <p:extLst>
      <p:ext uri="{BB962C8B-B14F-4D97-AF65-F5344CB8AC3E}">
        <p14:creationId xmlns:p14="http://schemas.microsoft.com/office/powerpoint/2010/main" val="3502145290"/>
      </p:ext>
    </p:extLst>
  </p:cSld>
  <p:clrMapOvr>
    <a:masterClrMapping/>
  </p:clrMapOvr>
  <p:transition spd="med">
    <p:randomBa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468313" y="1341438"/>
            <a:ext cx="8229600" cy="3656012"/>
          </a:xfrm>
        </p:spPr>
        <p:txBody>
          <a:bodyPr/>
          <a:lstStyle/>
          <a:p>
            <a:pPr marL="0" indent="0">
              <a:buFontTx/>
              <a:buNone/>
              <a:defRPr/>
            </a:pPr>
            <a:endParaRPr lang="tr-TR" altLang="tr-TR" sz="1800" dirty="0" smtClean="0">
              <a:latin typeface="Tahoma" pitchFamily="34" charset="0"/>
              <a:cs typeface="Tahoma" pitchFamily="34" charset="0"/>
            </a:endParaRPr>
          </a:p>
          <a:p>
            <a:pPr marL="0" indent="0">
              <a:lnSpc>
                <a:spcPct val="150000"/>
              </a:lnSpc>
              <a:spcBef>
                <a:spcPts val="0"/>
              </a:spcBef>
              <a:buFontTx/>
              <a:buNone/>
              <a:defRPr/>
            </a:pPr>
            <a:r>
              <a:rPr lang="tr-TR" altLang="tr-TR" sz="1800" b="1" dirty="0" smtClean="0">
                <a:latin typeface="Tahoma" pitchFamily="34" charset="0"/>
                <a:cs typeface="Tahoma" pitchFamily="34" charset="0"/>
              </a:rPr>
              <a:t>Proje kapsamında gerçekleştirilebilecek ulusötesi eğitim, öğretme ve öğrenme faaliyetleri:</a:t>
            </a:r>
          </a:p>
          <a:p>
            <a:pPr marL="0" indent="0">
              <a:buFontTx/>
              <a:buNone/>
              <a:defRPr/>
            </a:pPr>
            <a:endParaRPr lang="tr-TR" altLang="tr-TR" sz="1800" b="1" dirty="0" smtClean="0">
              <a:latin typeface="Tahoma" pitchFamily="34" charset="0"/>
              <a:cs typeface="Tahoma" pitchFamily="34" charset="0"/>
            </a:endParaRPr>
          </a:p>
          <a:p>
            <a:pPr>
              <a:lnSpc>
                <a:spcPct val="150000"/>
              </a:lnSpc>
              <a:spcBef>
                <a:spcPct val="0"/>
              </a:spcBef>
              <a:buFont typeface="Tahoma" panose="020B0604030504040204" pitchFamily="34" charset="0"/>
              <a:buChar char="-"/>
              <a:defRPr/>
            </a:pPr>
            <a:r>
              <a:rPr lang="tr-TR" altLang="tr-TR" sz="1800" dirty="0" smtClean="0">
                <a:latin typeface="Tahoma" pitchFamily="34" charset="0"/>
                <a:cs typeface="Tahoma" pitchFamily="34" charset="0"/>
              </a:rPr>
              <a:t>Kısa dönemli öğrenci grupları değişimi (5 gün – 2 ay)</a:t>
            </a:r>
          </a:p>
          <a:p>
            <a:pPr>
              <a:lnSpc>
                <a:spcPct val="150000"/>
              </a:lnSpc>
              <a:spcBef>
                <a:spcPct val="0"/>
              </a:spcBef>
              <a:buFont typeface="Tahoma" panose="020B0604030504040204" pitchFamily="34" charset="0"/>
              <a:buChar char="-"/>
              <a:defRPr/>
            </a:pPr>
            <a:r>
              <a:rPr lang="tr-TR" altLang="tr-TR" sz="1800" dirty="0" smtClean="0">
                <a:latin typeface="Tahoma" pitchFamily="34" charset="0"/>
                <a:cs typeface="Tahoma" pitchFamily="34" charset="0"/>
              </a:rPr>
              <a:t>Uzun dönemli öğrenci hareketliliği (2 ay – 12 ay)</a:t>
            </a:r>
          </a:p>
          <a:p>
            <a:pPr>
              <a:lnSpc>
                <a:spcPct val="150000"/>
              </a:lnSpc>
              <a:spcBef>
                <a:spcPct val="0"/>
              </a:spcBef>
              <a:buFont typeface="Tahoma" panose="020B0604030504040204" pitchFamily="34" charset="0"/>
              <a:buChar char="-"/>
              <a:defRPr/>
            </a:pPr>
            <a:r>
              <a:rPr lang="tr-TR" altLang="tr-TR" sz="1800" dirty="0" smtClean="0">
                <a:latin typeface="Tahoma" pitchFamily="34" charset="0"/>
                <a:cs typeface="Tahoma" pitchFamily="34" charset="0"/>
              </a:rPr>
              <a:t>Kısa dönemli ortak personel eğitimi (5 gün – 2 ay)</a:t>
            </a:r>
          </a:p>
          <a:p>
            <a:pPr>
              <a:lnSpc>
                <a:spcPct val="150000"/>
              </a:lnSpc>
              <a:spcBef>
                <a:spcPct val="0"/>
              </a:spcBef>
              <a:buFont typeface="Tahoma" panose="020B0604030504040204" pitchFamily="34" charset="0"/>
              <a:buChar char="-"/>
              <a:defRPr/>
            </a:pPr>
            <a:r>
              <a:rPr lang="tr-TR" altLang="tr-TR" sz="1800" dirty="0" smtClean="0">
                <a:latin typeface="Tahoma" pitchFamily="34" charset="0"/>
                <a:cs typeface="Tahoma" pitchFamily="34" charset="0"/>
              </a:rPr>
              <a:t>Uzun dönemli öğretme görevlendirmesi (2 ay – 12 ay)</a:t>
            </a:r>
          </a:p>
        </p:txBody>
      </p:sp>
      <p:sp>
        <p:nvSpPr>
          <p:cNvPr id="6" name="Title 1"/>
          <p:cNvSpPr txBox="1">
            <a:spLocks/>
          </p:cNvSpPr>
          <p:nvPr/>
        </p:nvSpPr>
        <p:spPr bwMode="auto">
          <a:xfrm>
            <a:off x="395288" y="485775"/>
            <a:ext cx="8229600" cy="1143000"/>
          </a:xfrm>
          <a:prstGeom prst="rect">
            <a:avLst/>
          </a:prstGeom>
          <a:noFill/>
          <a:ln w="9525">
            <a:noFill/>
            <a:miter lim="800000"/>
            <a:headEnd/>
            <a:tailEnd/>
          </a:ln>
        </p:spPr>
        <p:txBody>
          <a:bodyPr anchor="ctr"/>
          <a:lstStyle/>
          <a:p>
            <a:pPr algn="ctr" fontAlgn="base">
              <a:spcBef>
                <a:spcPct val="0"/>
              </a:spcBef>
              <a:spcAft>
                <a:spcPct val="0"/>
              </a:spcAft>
              <a:defRPr/>
            </a:pPr>
            <a:r>
              <a:rPr lang="tr-TR" altLang="tr-TR" sz="2600" dirty="0">
                <a:solidFill>
                  <a:srgbClr val="FF0000"/>
                </a:solidFill>
                <a:latin typeface="Tahoma" pitchFamily="34" charset="0"/>
                <a:cs typeface="Tahoma" pitchFamily="34" charset="0"/>
              </a:rPr>
              <a:t>Ana Eylem 2: Stratejik Ortaklıklar</a:t>
            </a:r>
            <a:endParaRPr lang="tr-TR" altLang="tr-TR" sz="2600" dirty="0">
              <a:solidFill>
                <a:srgbClr val="FF0000"/>
              </a:solidFill>
              <a:latin typeface="Tahoma" pitchFamily="34" charset="0"/>
              <a:ea typeface="+mj-ea"/>
              <a:cs typeface="Tahoma" pitchFamily="34" charset="0"/>
            </a:endParaRPr>
          </a:p>
        </p:txBody>
      </p:sp>
    </p:spTree>
    <p:extLst>
      <p:ext uri="{BB962C8B-B14F-4D97-AF65-F5344CB8AC3E}">
        <p14:creationId xmlns:p14="http://schemas.microsoft.com/office/powerpoint/2010/main" val="1714313270"/>
      </p:ext>
    </p:extLst>
  </p:cSld>
  <p:clrMapOvr>
    <a:masterClrMapping/>
  </p:clrMapOvr>
  <p:transition spd="med">
    <p:randomBa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29272292"/>
              </p:ext>
            </p:extLst>
          </p:nvPr>
        </p:nvGraphicFramePr>
        <p:xfrm>
          <a:off x="438150" y="1524000"/>
          <a:ext cx="8294688" cy="3598862"/>
        </p:xfrm>
        <a:graphic>
          <a:graphicData uri="http://schemas.openxmlformats.org/drawingml/2006/table">
            <a:tbl>
              <a:tblPr/>
              <a:tblGrid>
                <a:gridCol w="1171241"/>
                <a:gridCol w="1958468"/>
                <a:gridCol w="798427"/>
                <a:gridCol w="1851953"/>
                <a:gridCol w="1066800"/>
                <a:gridCol w="1447799"/>
              </a:tblGrid>
              <a:tr h="930275">
                <a:tc rowSpan="2">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ts val="1400"/>
                        </a:lnSpc>
                        <a:spcBef>
                          <a:spcPct val="0"/>
                        </a:spcBef>
                        <a:spcAft>
                          <a:spcPts val="1200"/>
                        </a:spcAft>
                        <a:buClrTx/>
                        <a:buSzTx/>
                        <a:buFontTx/>
                        <a:buNone/>
                        <a:tabLst/>
                      </a:pPr>
                      <a:r>
                        <a:rPr kumimoji="0" lang="tr-TR" altLang="tr-TR" sz="1400" b="1" i="0" u="none" strike="noStrike" cap="none" normalizeH="0" baseline="0" dirty="0" smtClean="0">
                          <a:ln>
                            <a:noFill/>
                          </a:ln>
                          <a:solidFill>
                            <a:srgbClr val="FF0000"/>
                          </a:solidFill>
                          <a:effectLst/>
                          <a:latin typeface="Tahoma" pitchFamily="34" charset="0"/>
                          <a:cs typeface="Times New Roman" pitchFamily="18" charset="0"/>
                        </a:rPr>
                        <a:t> </a:t>
                      </a:r>
                      <a:endParaRPr kumimoji="0" lang="tr-TR" altLang="tr-TR" sz="14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ts val="1400"/>
                        </a:lnSpc>
                        <a:spcBef>
                          <a:spcPct val="0"/>
                        </a:spcBef>
                        <a:spcAft>
                          <a:spcPts val="1200"/>
                        </a:spcAft>
                        <a:buClrTx/>
                        <a:buSzTx/>
                        <a:buFontTx/>
                        <a:buNone/>
                        <a:tabLst/>
                      </a:pPr>
                      <a:r>
                        <a:rPr kumimoji="0" lang="tr-TR" altLang="tr-TR" sz="1400" b="1" i="0" u="none" strike="noStrike" cap="none" normalizeH="0" baseline="0" dirty="0" smtClean="0">
                          <a:ln>
                            <a:noFill/>
                          </a:ln>
                          <a:solidFill>
                            <a:srgbClr val="FF0000"/>
                          </a:solidFill>
                          <a:effectLst/>
                          <a:latin typeface="Tahoma" pitchFamily="34" charset="0"/>
                          <a:cs typeface="Times New Roman" pitchFamily="18" charset="0"/>
                        </a:rPr>
                        <a:t>Proje yönetimi ve uygulaması</a:t>
                      </a:r>
                      <a:endParaRPr kumimoji="0" lang="tr-TR" altLang="tr-TR" sz="1400" b="0" i="0" u="none" strike="noStrike" cap="none" normalizeH="0" baseline="0" dirty="0" smtClean="0">
                        <a:ln>
                          <a:noFill/>
                        </a:ln>
                        <a:solidFill>
                          <a:srgbClr val="FF0000"/>
                        </a:solidFill>
                        <a:effectLst/>
                        <a:latin typeface="Calibri" pitchFamily="34" charset="0"/>
                        <a:cs typeface="Arial" pitchFamily="34" charset="0"/>
                      </a:endParaRPr>
                    </a:p>
                  </a:txBody>
                  <a:tcPr marL="62702" marR="6270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r>
                        <a:rPr lang="tr-TR" sz="1200" b="0" i="0" u="none" strike="noStrike" baseline="0" dirty="0" smtClean="0">
                          <a:solidFill>
                            <a:srgbClr val="000000"/>
                          </a:solidFill>
                          <a:latin typeface="Tahoma"/>
                        </a:rPr>
                        <a:t>Proje yönetimi (örneğin planlama, finans, ortaklar arasında koordinasyon ve iletişim); küçük ölçekli öğrenme/öğretme/eğitim malzemeleri, yaklaşımları vb. Sanal işbirliği ve yerel proje faaliyetleri (örneğin öğrencilerle sınıfta proje çalışması, gençlik çalışması faaliyetleri, bütünleşik öğrenme/öğretim faaliyetlerinin organizasyonu ve rehberliği, vb.); bilgilendirme, tanıtım ve yaygınlaştırma (örneğin broşürler, kitapçıklar, internet bilgileri vb). </a:t>
                      </a:r>
                    </a:p>
                  </a:txBody>
                  <a:tcPr marL="62702" marR="6270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ts val="1400"/>
                        </a:lnSpc>
                        <a:spcBef>
                          <a:spcPct val="0"/>
                        </a:spcBef>
                        <a:spcAft>
                          <a:spcPts val="1200"/>
                        </a:spcAft>
                        <a:buClrTx/>
                        <a:buSzTx/>
                        <a:buFontTx/>
                        <a:buNone/>
                        <a:tabLst/>
                      </a:pPr>
                      <a:r>
                        <a:rPr kumimoji="0" lang="tr-TR" altLang="tr-TR" sz="1200" b="0" i="0" u="none" strike="noStrike" cap="none" normalizeH="0" baseline="0" smtClean="0">
                          <a:ln>
                            <a:noFill/>
                          </a:ln>
                          <a:solidFill>
                            <a:schemeClr val="tx1"/>
                          </a:solidFill>
                          <a:effectLst/>
                          <a:latin typeface="Tahoma" pitchFamily="34" charset="0"/>
                          <a:cs typeface="Tahoma" pitchFamily="34" charset="0"/>
                        </a:rPr>
                        <a:t>Birim maliyet</a:t>
                      </a:r>
                    </a:p>
                  </a:txBody>
                  <a:tcPr marL="62702" marR="6270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ts val="300"/>
                        </a:spcAft>
                        <a:buClrTx/>
                        <a:buSzTx/>
                        <a:buFontTx/>
                        <a:buNone/>
                        <a:tabLst/>
                      </a:pPr>
                      <a:r>
                        <a:rPr kumimoji="0" lang="tr-TR" altLang="tr-TR" sz="1200" b="0" i="0" u="none" strike="noStrike" cap="none" normalizeH="0" baseline="0" dirty="0" smtClean="0">
                          <a:ln>
                            <a:noFill/>
                          </a:ln>
                          <a:solidFill>
                            <a:schemeClr val="tx1"/>
                          </a:solidFill>
                          <a:effectLst/>
                          <a:latin typeface="Tahoma" pitchFamily="34" charset="0"/>
                          <a:cs typeface="Tahoma" pitchFamily="34" charset="0"/>
                        </a:rPr>
                        <a:t>Koordinatör kuruluşun faaliyetlerine katkı:</a:t>
                      </a:r>
                    </a:p>
                    <a:p>
                      <a:pPr marL="0" marR="0" lvl="0" indent="0" algn="ctr" defTabSz="914400" rtl="0" eaLnBrk="1" fontAlgn="base" latinLnBrk="0" hangingPunct="1">
                        <a:lnSpc>
                          <a:spcPts val="1400"/>
                        </a:lnSpc>
                        <a:spcBef>
                          <a:spcPct val="0"/>
                        </a:spcBef>
                        <a:spcAft>
                          <a:spcPts val="1200"/>
                        </a:spcAft>
                        <a:buClrTx/>
                        <a:buSzTx/>
                        <a:buFontTx/>
                        <a:buNone/>
                        <a:tabLst/>
                      </a:pPr>
                      <a:r>
                        <a:rPr kumimoji="0" lang="tr-TR" altLang="tr-TR" sz="1200" b="0" i="0" u="none" strike="noStrike" cap="none" normalizeH="0" baseline="0" dirty="0" smtClean="0">
                          <a:ln>
                            <a:noFill/>
                          </a:ln>
                          <a:solidFill>
                            <a:schemeClr val="tx1"/>
                          </a:solidFill>
                          <a:effectLst/>
                          <a:latin typeface="Tahoma" pitchFamily="34" charset="0"/>
                          <a:cs typeface="Tahoma" pitchFamily="34" charset="0"/>
                        </a:rPr>
                        <a:t>Aylık </a:t>
                      </a:r>
                      <a:r>
                        <a:rPr kumimoji="0" lang="tr-TR" altLang="tr-TR" sz="1200" b="1" i="0" u="none" strike="noStrike" cap="none" normalizeH="0" baseline="0" dirty="0" smtClean="0">
                          <a:ln>
                            <a:noFill/>
                          </a:ln>
                          <a:solidFill>
                            <a:schemeClr val="tx1"/>
                          </a:solidFill>
                          <a:effectLst/>
                          <a:latin typeface="Tahoma" pitchFamily="34" charset="0"/>
                          <a:cs typeface="Tahoma" pitchFamily="34" charset="0"/>
                        </a:rPr>
                        <a:t>500 AVRO</a:t>
                      </a:r>
                      <a:endParaRPr kumimoji="0" lang="tr-TR" altLang="tr-TR" sz="1200" b="0" i="0" u="none" strike="noStrike" cap="none" normalizeH="0" baseline="0" dirty="0" smtClean="0">
                        <a:ln>
                          <a:noFill/>
                        </a:ln>
                        <a:solidFill>
                          <a:schemeClr val="tx1"/>
                        </a:solidFill>
                        <a:effectLst/>
                        <a:latin typeface="Tahoma" pitchFamily="34" charset="0"/>
                        <a:cs typeface="Tahoma" pitchFamily="34" charset="0"/>
                      </a:endParaRPr>
                    </a:p>
                  </a:txBody>
                  <a:tcPr marL="62702" marR="6270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ts val="1400"/>
                        </a:lnSpc>
                        <a:spcBef>
                          <a:spcPct val="0"/>
                        </a:spcBef>
                        <a:spcAft>
                          <a:spcPts val="1200"/>
                        </a:spcAft>
                        <a:buClrTx/>
                        <a:buSzTx/>
                        <a:buFontTx/>
                        <a:buNone/>
                        <a:tabLst/>
                      </a:pPr>
                      <a:r>
                        <a:rPr kumimoji="0" lang="tr-TR" altLang="tr-TR" sz="1200" b="0" i="0" u="none" strike="noStrike" cap="none" normalizeH="0" baseline="0" dirty="0" smtClean="0">
                          <a:ln>
                            <a:noFill/>
                          </a:ln>
                          <a:solidFill>
                            <a:schemeClr val="tx1"/>
                          </a:solidFill>
                          <a:effectLst/>
                          <a:latin typeface="Tahoma" pitchFamily="34" charset="0"/>
                          <a:cs typeface="Tahoma" pitchFamily="34" charset="0"/>
                        </a:rPr>
                        <a:t>Aylık maksimum </a:t>
                      </a:r>
                      <a:r>
                        <a:rPr kumimoji="0" lang="tr-TR" altLang="tr-TR" sz="1200" b="1" i="0" u="none" strike="noStrike" cap="none" normalizeH="0" baseline="0" dirty="0" smtClean="0">
                          <a:ln>
                            <a:noFill/>
                          </a:ln>
                          <a:solidFill>
                            <a:schemeClr val="tx1"/>
                          </a:solidFill>
                          <a:effectLst/>
                          <a:latin typeface="Tahoma" pitchFamily="34" charset="0"/>
                          <a:cs typeface="Tahoma" pitchFamily="34" charset="0"/>
                        </a:rPr>
                        <a:t>2750 AVRO</a:t>
                      </a:r>
                      <a:endParaRPr kumimoji="0" lang="tr-TR" altLang="tr-TR" sz="1200" b="0" i="0" u="none" strike="noStrike" cap="none" normalizeH="0" baseline="0" dirty="0" smtClean="0">
                        <a:ln>
                          <a:noFill/>
                        </a:ln>
                        <a:solidFill>
                          <a:schemeClr val="tx1"/>
                        </a:solidFill>
                        <a:effectLst/>
                        <a:latin typeface="Tahoma" pitchFamily="34" charset="0"/>
                        <a:cs typeface="Tahoma" pitchFamily="34" charset="0"/>
                      </a:endParaRPr>
                    </a:p>
                  </a:txBody>
                  <a:tcPr marL="62702" marR="6270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r>
                        <a:rPr lang="tr-TR" sz="1200" b="0" i="0" u="none" strike="noStrike" baseline="0" dirty="0" smtClean="0">
                          <a:solidFill>
                            <a:srgbClr val="000000"/>
                          </a:solidFill>
                          <a:latin typeface="Tahoma"/>
                        </a:rPr>
                        <a:t>Stratejik Ortaklıkların süresine ve iştirak eden katılımcı kurum/kuruluşların sayısına bağlıdır.	</a:t>
                      </a:r>
                    </a:p>
                  </a:txBody>
                  <a:tcPr marL="62702" marR="6270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8587">
                <a:tc vMerge="1">
                  <a:txBody>
                    <a:bodyPr/>
                    <a:lstStyle/>
                    <a:p>
                      <a:endParaRPr lang="tr-TR"/>
                    </a:p>
                  </a:txBody>
                  <a:tcPr/>
                </a:tc>
                <a:tc vMerge="1">
                  <a:txBody>
                    <a:bodyPr/>
                    <a:lstStyle/>
                    <a:p>
                      <a:endParaRPr lang="tr-TR"/>
                    </a:p>
                  </a:txBody>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ts val="1400"/>
                        </a:lnSpc>
                        <a:spcBef>
                          <a:spcPct val="0"/>
                        </a:spcBef>
                        <a:spcAft>
                          <a:spcPts val="1200"/>
                        </a:spcAft>
                        <a:buClrTx/>
                        <a:buSzTx/>
                        <a:buFontTx/>
                        <a:buNone/>
                        <a:tabLst/>
                      </a:pPr>
                      <a:r>
                        <a:rPr kumimoji="0" lang="tr-TR" altLang="tr-TR" sz="1200" b="0" i="0" u="none" strike="noStrike" cap="none" normalizeH="0" baseline="0" dirty="0" smtClean="0">
                          <a:ln>
                            <a:noFill/>
                          </a:ln>
                          <a:solidFill>
                            <a:schemeClr val="tx1"/>
                          </a:solidFill>
                          <a:effectLst/>
                          <a:latin typeface="Tahoma" pitchFamily="34" charset="0"/>
                          <a:cs typeface="Tahoma" pitchFamily="34" charset="0"/>
                        </a:rPr>
                        <a:t>Birim maliyet</a:t>
                      </a:r>
                    </a:p>
                  </a:txBody>
                  <a:tcPr marL="62702" marR="6270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ts val="300"/>
                        </a:spcAft>
                        <a:buClrTx/>
                        <a:buSzTx/>
                        <a:buFontTx/>
                        <a:buNone/>
                        <a:tabLst/>
                      </a:pPr>
                      <a:r>
                        <a:rPr kumimoji="0" lang="tr-TR" altLang="tr-TR" sz="1200" b="0" i="0" u="none" strike="noStrike" cap="none" normalizeH="0" baseline="0" dirty="0" smtClean="0">
                          <a:ln>
                            <a:noFill/>
                          </a:ln>
                          <a:solidFill>
                            <a:schemeClr val="tx1"/>
                          </a:solidFill>
                          <a:effectLst/>
                          <a:latin typeface="Tahoma" pitchFamily="34" charset="0"/>
                          <a:cs typeface="Tahoma" pitchFamily="34" charset="0"/>
                        </a:rPr>
                        <a:t>Diğer katılımcı kuruluşların faaliyetlerine katkı:</a:t>
                      </a:r>
                    </a:p>
                    <a:p>
                      <a:pPr marL="0" marR="0" lvl="0" indent="0" algn="ctr" defTabSz="914400" rtl="0" eaLnBrk="1" fontAlgn="base" latinLnBrk="0" hangingPunct="1">
                        <a:lnSpc>
                          <a:spcPct val="115000"/>
                        </a:lnSpc>
                        <a:spcBef>
                          <a:spcPct val="0"/>
                        </a:spcBef>
                        <a:spcAft>
                          <a:spcPts val="300"/>
                        </a:spcAft>
                        <a:buClrTx/>
                        <a:buSzTx/>
                        <a:buFontTx/>
                        <a:buNone/>
                        <a:tabLst/>
                      </a:pPr>
                      <a:r>
                        <a:rPr kumimoji="0" lang="tr-TR" altLang="tr-TR" sz="1200" b="0" i="0" u="none" strike="noStrike" cap="none" normalizeH="0" baseline="0" dirty="0" smtClean="0">
                          <a:ln>
                            <a:noFill/>
                          </a:ln>
                          <a:solidFill>
                            <a:schemeClr val="tx1"/>
                          </a:solidFill>
                          <a:effectLst/>
                          <a:latin typeface="Tahoma" pitchFamily="34" charset="0"/>
                          <a:cs typeface="Tahoma" pitchFamily="34" charset="0"/>
                        </a:rPr>
                        <a:t>Katılımcı kuruluş başına aylık </a:t>
                      </a:r>
                      <a:r>
                        <a:rPr kumimoji="0" lang="tr-TR" altLang="tr-TR" sz="1200" b="1" i="0" u="none" strike="noStrike" cap="none" normalizeH="0" baseline="0" dirty="0" smtClean="0">
                          <a:ln>
                            <a:noFill/>
                          </a:ln>
                          <a:solidFill>
                            <a:schemeClr val="tx1"/>
                          </a:solidFill>
                          <a:effectLst/>
                          <a:latin typeface="Tahoma" pitchFamily="34" charset="0"/>
                          <a:cs typeface="Tahoma" pitchFamily="34" charset="0"/>
                        </a:rPr>
                        <a:t>250 AVRO</a:t>
                      </a:r>
                      <a:endParaRPr kumimoji="0" lang="tr-TR" altLang="tr-TR" sz="1200" b="0" i="0" u="none" strike="noStrike" cap="none" normalizeH="0" baseline="0" dirty="0" smtClean="0">
                        <a:ln>
                          <a:noFill/>
                        </a:ln>
                        <a:solidFill>
                          <a:schemeClr val="tx1"/>
                        </a:solidFill>
                        <a:effectLst/>
                        <a:latin typeface="Tahoma" pitchFamily="34" charset="0"/>
                        <a:cs typeface="Tahoma" pitchFamily="34" charset="0"/>
                      </a:endParaRPr>
                    </a:p>
                  </a:txBody>
                  <a:tcPr marL="62702" marR="6270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tc vMerge="1">
                  <a:txBody>
                    <a:bodyPr/>
                    <a:lstStyle/>
                    <a:p>
                      <a:endParaRPr lang="tr-TR"/>
                    </a:p>
                  </a:txBody>
                  <a:tcPr/>
                </a:tc>
              </a:tr>
            </a:tbl>
          </a:graphicData>
        </a:graphic>
      </p:graphicFrame>
      <p:sp>
        <p:nvSpPr>
          <p:cNvPr id="102421" name="Title 1"/>
          <p:cNvSpPr>
            <a:spLocks noGrp="1"/>
          </p:cNvSpPr>
          <p:nvPr>
            <p:ph type="title"/>
          </p:nvPr>
        </p:nvSpPr>
        <p:spPr>
          <a:xfrm>
            <a:off x="457200" y="274638"/>
            <a:ext cx="8229600" cy="850900"/>
          </a:xfrm>
        </p:spPr>
        <p:txBody>
          <a:bodyPr/>
          <a:lstStyle/>
          <a:p>
            <a:pPr algn="l" defTabSz="457200"/>
            <a:r>
              <a:rPr lang="tr-TR" altLang="tr-TR" sz="2600" smtClean="0">
                <a:solidFill>
                  <a:srgbClr val="FF0000"/>
                </a:solidFill>
                <a:latin typeface="Tahoma" pitchFamily="34" charset="0"/>
                <a:cs typeface="Tahoma" pitchFamily="34" charset="0"/>
              </a:rPr>
              <a:t>Ana Eylem 2: Stratejik Ortaklıklar</a:t>
            </a:r>
          </a:p>
        </p:txBody>
      </p:sp>
    </p:spTree>
    <p:extLst>
      <p:ext uri="{BB962C8B-B14F-4D97-AF65-F5344CB8AC3E}">
        <p14:creationId xmlns:p14="http://schemas.microsoft.com/office/powerpoint/2010/main" val="4162627134"/>
      </p:ext>
    </p:extLst>
  </p:cSld>
  <p:clrMapOvr>
    <a:masterClrMapping/>
  </p:clrMapOvr>
  <p:transition spd="med">
    <p:randomBa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65358743"/>
              </p:ext>
            </p:extLst>
          </p:nvPr>
        </p:nvGraphicFramePr>
        <p:xfrm>
          <a:off x="468313" y="1447800"/>
          <a:ext cx="8064500" cy="3743325"/>
        </p:xfrm>
        <a:graphic>
          <a:graphicData uri="http://schemas.openxmlformats.org/drawingml/2006/table">
            <a:tbl>
              <a:tblPr/>
              <a:tblGrid>
                <a:gridCol w="1214438"/>
                <a:gridCol w="1849437"/>
                <a:gridCol w="968375"/>
                <a:gridCol w="1290638"/>
                <a:gridCol w="1157287"/>
                <a:gridCol w="1584325"/>
              </a:tblGrid>
              <a:tr h="1912937">
                <a:tc rowSpan="2">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ts val="1400"/>
                        </a:lnSpc>
                        <a:spcBef>
                          <a:spcPct val="0"/>
                        </a:spcBef>
                        <a:spcAft>
                          <a:spcPts val="1200"/>
                        </a:spcAft>
                        <a:buClrTx/>
                        <a:buSzTx/>
                        <a:buFontTx/>
                        <a:buNone/>
                        <a:tabLst/>
                      </a:pPr>
                      <a:r>
                        <a:rPr kumimoji="0" lang="tr-TR" altLang="tr-TR" sz="1400" b="1" i="0" u="none" strike="noStrike" cap="none" normalizeH="0" baseline="0" dirty="0" smtClean="0">
                          <a:ln>
                            <a:noFill/>
                          </a:ln>
                          <a:solidFill>
                            <a:srgbClr val="FF0000"/>
                          </a:solidFill>
                          <a:effectLst/>
                          <a:latin typeface="Tahoma" pitchFamily="34" charset="0"/>
                          <a:cs typeface="Tahoma" pitchFamily="34" charset="0"/>
                        </a:rPr>
                        <a:t>Ulusötesi proje toplantıları</a:t>
                      </a:r>
                      <a:endParaRPr kumimoji="0" lang="tr-TR" altLang="tr-TR" sz="1400" b="0" i="0" u="none" strike="noStrike" cap="none" normalizeH="0" baseline="0" dirty="0" smtClean="0">
                        <a:ln>
                          <a:noFill/>
                        </a:ln>
                        <a:solidFill>
                          <a:srgbClr val="FF0000"/>
                        </a:solidFill>
                        <a:effectLst/>
                        <a:latin typeface="Tahoma" pitchFamily="34" charset="0"/>
                        <a:cs typeface="Tahom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ts val="1400"/>
                        </a:lnSpc>
                        <a:spcBef>
                          <a:spcPct val="0"/>
                        </a:spcBef>
                        <a:spcAft>
                          <a:spcPts val="1200"/>
                        </a:spcAft>
                        <a:buClrTx/>
                        <a:buSzTx/>
                        <a:buFontTx/>
                        <a:buNone/>
                        <a:tabLst/>
                      </a:pPr>
                      <a:r>
                        <a:rPr kumimoji="0" lang="tr-TR" altLang="tr-TR" sz="1200" b="0" i="0" u="none" strike="noStrike" cap="none" normalizeH="0" baseline="0" dirty="0" smtClean="0">
                          <a:ln>
                            <a:noFill/>
                          </a:ln>
                          <a:solidFill>
                            <a:schemeClr val="tx1"/>
                          </a:solidFill>
                          <a:effectLst/>
                          <a:latin typeface="Tahoma" pitchFamily="34" charset="0"/>
                          <a:cs typeface="Tahoma" pitchFamily="34" charset="0"/>
                        </a:rPr>
                        <a:t>Uygulama ve koordinasyon amaçlı olarak proje ortakları arasında katılımcı kuruluşlardan bir tanesinin ev sahipliğinde gerçekleşen toplantılara katılım. </a:t>
                      </a:r>
                      <a:r>
                        <a:rPr kumimoji="0" lang="tr-TR" altLang="tr-TR" sz="1200" b="1" i="0" u="none" strike="noStrike" cap="none" normalizeH="0" baseline="0" dirty="0" smtClean="0">
                          <a:ln>
                            <a:noFill/>
                          </a:ln>
                          <a:solidFill>
                            <a:schemeClr val="tx1"/>
                          </a:solidFill>
                          <a:effectLst/>
                          <a:latin typeface="Tahoma" pitchFamily="34" charset="0"/>
                          <a:cs typeface="Tahoma" pitchFamily="34" charset="0"/>
                        </a:rPr>
                        <a:t>Seyahat ve harcırah giderlerine katkı</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ts val="1400"/>
                        </a:lnSpc>
                        <a:spcBef>
                          <a:spcPct val="0"/>
                        </a:spcBef>
                        <a:spcAft>
                          <a:spcPts val="1200"/>
                        </a:spcAft>
                        <a:buClrTx/>
                        <a:buSzTx/>
                        <a:buFontTx/>
                        <a:buNone/>
                        <a:tabLst/>
                      </a:pPr>
                      <a:r>
                        <a:rPr kumimoji="0" lang="tr-TR" altLang="tr-TR" sz="1200" b="0" i="0" u="none" strike="noStrike" cap="none" normalizeH="0" baseline="0" smtClean="0">
                          <a:ln>
                            <a:noFill/>
                          </a:ln>
                          <a:solidFill>
                            <a:schemeClr val="tx1"/>
                          </a:solidFill>
                          <a:effectLst/>
                          <a:latin typeface="Tahoma" pitchFamily="34" charset="0"/>
                          <a:cs typeface="Tahoma" pitchFamily="34" charset="0"/>
                        </a:rPr>
                        <a:t>Birim maliyet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ts val="300"/>
                        </a:spcAft>
                        <a:buClrTx/>
                        <a:buSzTx/>
                        <a:buFontTx/>
                        <a:buNone/>
                        <a:tabLst/>
                      </a:pPr>
                      <a:r>
                        <a:rPr kumimoji="0" lang="tr-TR" altLang="tr-TR" sz="1200" b="1" i="0" u="none" strike="noStrike" cap="none" normalizeH="0" baseline="0" dirty="0" smtClean="0">
                          <a:ln>
                            <a:noFill/>
                          </a:ln>
                          <a:solidFill>
                            <a:schemeClr val="tx1"/>
                          </a:solidFill>
                          <a:effectLst/>
                          <a:latin typeface="Tahoma" pitchFamily="34" charset="0"/>
                          <a:cs typeface="Tahoma" pitchFamily="34" charset="0"/>
                        </a:rPr>
                        <a:t>100 ila 1,999 KM </a:t>
                      </a:r>
                      <a:r>
                        <a:rPr kumimoji="0" lang="tr-TR" altLang="tr-TR" sz="1200" b="0" i="0" u="none" strike="noStrike" cap="none" normalizeH="0" baseline="0" dirty="0" smtClean="0">
                          <a:ln>
                            <a:noFill/>
                          </a:ln>
                          <a:solidFill>
                            <a:schemeClr val="tx1"/>
                          </a:solidFill>
                          <a:effectLst/>
                          <a:latin typeface="Tahoma" pitchFamily="34" charset="0"/>
                          <a:cs typeface="Tahoma" pitchFamily="34" charset="0"/>
                        </a:rPr>
                        <a:t>arasındaki seyahat mesafeleri için:</a:t>
                      </a:r>
                    </a:p>
                    <a:p>
                      <a:pPr marL="0" marR="0" lvl="0" indent="0" algn="l" defTabSz="914400" rtl="0" eaLnBrk="1" fontAlgn="base" latinLnBrk="0" hangingPunct="1">
                        <a:lnSpc>
                          <a:spcPct val="115000"/>
                        </a:lnSpc>
                        <a:spcBef>
                          <a:spcPct val="0"/>
                        </a:spcBef>
                        <a:spcAft>
                          <a:spcPts val="300"/>
                        </a:spcAft>
                        <a:buClrTx/>
                        <a:buSzTx/>
                        <a:buFontTx/>
                        <a:buNone/>
                        <a:tabLst/>
                      </a:pPr>
                      <a:r>
                        <a:rPr kumimoji="0" lang="tr-TR" altLang="tr-TR" sz="1200" b="0" i="0" u="none" strike="noStrike" cap="none" normalizeH="0" baseline="0" dirty="0" smtClean="0">
                          <a:ln>
                            <a:noFill/>
                          </a:ln>
                          <a:solidFill>
                            <a:schemeClr val="tx1"/>
                          </a:solidFill>
                          <a:effectLst/>
                          <a:latin typeface="Tahoma" pitchFamily="34" charset="0"/>
                          <a:cs typeface="Tahoma" pitchFamily="34" charset="0"/>
                        </a:rPr>
                        <a:t>Toplantı başına her katılımcıya</a:t>
                      </a:r>
                      <a:r>
                        <a:rPr kumimoji="0" lang="tr-TR" altLang="tr-TR" sz="1200" b="1" i="0" u="none" strike="noStrike" cap="none" normalizeH="0" baseline="0" dirty="0" smtClean="0">
                          <a:ln>
                            <a:noFill/>
                          </a:ln>
                          <a:solidFill>
                            <a:schemeClr val="tx1"/>
                          </a:solidFill>
                          <a:effectLst/>
                          <a:latin typeface="Tahoma" pitchFamily="34" charset="0"/>
                          <a:cs typeface="Tahoma" pitchFamily="34" charset="0"/>
                        </a:rPr>
                        <a:t> 575 AVRO</a:t>
                      </a:r>
                      <a:endParaRPr kumimoji="0" lang="tr-TR" altLang="tr-TR" sz="1200" b="0" i="0" u="none" strike="noStrike" cap="none" normalizeH="0" baseline="0" dirty="0" smtClean="0">
                        <a:ln>
                          <a:noFill/>
                        </a:ln>
                        <a:solidFill>
                          <a:schemeClr val="tx1"/>
                        </a:solidFill>
                        <a:effectLst/>
                        <a:latin typeface="Tahoma" pitchFamily="34" charset="0"/>
                        <a:cs typeface="Tahom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ts val="300"/>
                        </a:spcAft>
                        <a:buClrTx/>
                        <a:buSzTx/>
                        <a:buFontTx/>
                        <a:buNone/>
                        <a:tabLst/>
                        <a:defRPr/>
                      </a:pPr>
                      <a:r>
                        <a:rPr kumimoji="0" lang="tr-TR" altLang="tr-TR" sz="1200" b="0" i="0" u="none" strike="noStrike" cap="none" normalizeH="0" baseline="0" dirty="0" smtClean="0">
                          <a:ln>
                            <a:noFill/>
                          </a:ln>
                          <a:solidFill>
                            <a:schemeClr val="tx1"/>
                          </a:solidFill>
                          <a:effectLst/>
                          <a:latin typeface="Tahoma" pitchFamily="34" charset="0"/>
                          <a:cs typeface="Tahoma" pitchFamily="34" charset="0"/>
                        </a:rPr>
                        <a:t>Yıllık maksimum  </a:t>
                      </a:r>
                      <a:r>
                        <a:rPr kumimoji="0" lang="tr-TR" altLang="tr-TR" sz="1200" b="1" i="0" u="none" strike="noStrike" cap="none" normalizeH="0" baseline="0" dirty="0" smtClean="0">
                          <a:ln>
                            <a:noFill/>
                          </a:ln>
                          <a:solidFill>
                            <a:schemeClr val="tx1"/>
                          </a:solidFill>
                          <a:effectLst/>
                          <a:latin typeface="Tahoma" pitchFamily="34" charset="0"/>
                          <a:cs typeface="Tahoma" pitchFamily="34" charset="0"/>
                        </a:rPr>
                        <a:t>23 000 </a:t>
                      </a:r>
                      <a:r>
                        <a:rPr kumimoji="0" lang="tr-TR" altLang="tr-TR" sz="1200" b="1" i="0" u="none" strike="noStrike" kern="1200" cap="none" spc="0" normalizeH="0" baseline="0" noProof="0" dirty="0" smtClean="0">
                          <a:ln>
                            <a:noFill/>
                          </a:ln>
                          <a:solidFill>
                            <a:srgbClr val="000000"/>
                          </a:solidFill>
                          <a:effectLst/>
                          <a:uLnTx/>
                          <a:uFillTx/>
                          <a:latin typeface="Tahoma" pitchFamily="34" charset="0"/>
                          <a:cs typeface="Tahoma" pitchFamily="34" charset="0"/>
                        </a:rPr>
                        <a:t>AVRO</a:t>
                      </a:r>
                      <a:endParaRPr kumimoji="0" lang="tr-TR" altLang="tr-TR" sz="1200" b="0" i="0" u="none" strike="noStrike" kern="1200" cap="none" spc="0" normalizeH="0" baseline="0" noProof="0" dirty="0" smtClean="0">
                        <a:ln>
                          <a:noFill/>
                        </a:ln>
                        <a:solidFill>
                          <a:srgbClr val="000000"/>
                        </a:solidFill>
                        <a:effectLst/>
                        <a:uLnTx/>
                        <a:uFillTx/>
                        <a:latin typeface="Tahoma" pitchFamily="34" charset="0"/>
                        <a:cs typeface="Tahoma" pitchFamily="34" charset="0"/>
                      </a:endParaRPr>
                    </a:p>
                    <a:p>
                      <a:pPr marL="0" marR="0" lvl="0" indent="0" algn="ctr" defTabSz="914400" rtl="0" eaLnBrk="1" fontAlgn="base" latinLnBrk="0" hangingPunct="1">
                        <a:lnSpc>
                          <a:spcPts val="1400"/>
                        </a:lnSpc>
                        <a:spcBef>
                          <a:spcPct val="0"/>
                        </a:spcBef>
                        <a:spcAft>
                          <a:spcPts val="1200"/>
                        </a:spcAft>
                        <a:buClrTx/>
                        <a:buSzTx/>
                        <a:buFontTx/>
                        <a:buNone/>
                        <a:tabLst/>
                      </a:pPr>
                      <a:r>
                        <a:rPr kumimoji="0" lang="tr-TR" altLang="tr-TR" sz="1200" b="0" i="0" u="none" strike="noStrike" cap="none" normalizeH="0" baseline="0" dirty="0" smtClean="0">
                          <a:ln>
                            <a:noFill/>
                          </a:ln>
                          <a:solidFill>
                            <a:schemeClr val="tx1"/>
                          </a:solidFill>
                          <a:effectLst/>
                          <a:latin typeface="Tahoma" pitchFamily="34" charset="0"/>
                          <a:cs typeface="Tahoma" pitchFamily="34" charset="0"/>
                        </a:rPr>
                        <a:t>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r>
                        <a:rPr kumimoji="0" lang="tr-TR" altLang="tr-TR" sz="1200" b="0" i="0" u="none" strike="noStrike" cap="none" normalizeH="0" baseline="0" dirty="0" smtClean="0">
                          <a:ln>
                            <a:noFill/>
                          </a:ln>
                          <a:solidFill>
                            <a:schemeClr val="tx1"/>
                          </a:solidFill>
                          <a:effectLst/>
                          <a:latin typeface="Tahoma" pitchFamily="34" charset="0"/>
                          <a:cs typeface="Tahoma" pitchFamily="34" charset="0"/>
                        </a:rPr>
                        <a:t>Şarta bağlı: Başvuru sahipleri </a:t>
                      </a:r>
                      <a:r>
                        <a:rPr lang="tr-TR" sz="1200" b="0" i="0" u="none" strike="noStrike" baseline="0" dirty="0" smtClean="0">
                          <a:solidFill>
                            <a:srgbClr val="000000"/>
                          </a:solidFill>
                          <a:latin typeface="Tahoma"/>
                        </a:rPr>
                        <a:t>toplantı sayısı ve iştirak eden katılımcı sayısı cinsinden 	</a:t>
                      </a:r>
                    </a:p>
                    <a:p>
                      <a:pPr marL="0" marR="0" lvl="0" indent="0" algn="l" defTabSz="914400" rtl="0" eaLnBrk="1" fontAlgn="base" latinLnBrk="0" hangingPunct="1">
                        <a:lnSpc>
                          <a:spcPct val="115000"/>
                        </a:lnSpc>
                        <a:spcBef>
                          <a:spcPct val="0"/>
                        </a:spcBef>
                        <a:spcAft>
                          <a:spcPts val="300"/>
                        </a:spcAft>
                        <a:buClrTx/>
                        <a:buSzTx/>
                        <a:buFontTx/>
                        <a:buNone/>
                        <a:tabLst/>
                      </a:pPr>
                      <a:r>
                        <a:rPr kumimoji="0" lang="tr-TR" altLang="tr-TR" sz="1200" b="0" i="0" u="none" strike="noStrike" cap="none" normalizeH="0" baseline="0" dirty="0" smtClean="0">
                          <a:ln>
                            <a:noFill/>
                          </a:ln>
                          <a:solidFill>
                            <a:schemeClr val="tx1"/>
                          </a:solidFill>
                          <a:effectLst/>
                          <a:latin typeface="Tahoma" pitchFamily="34" charset="0"/>
                          <a:cs typeface="Tahoma" pitchFamily="34" charset="0"/>
                        </a:rPr>
                        <a:t>gerekçelendirmelidir. Seyahat mesafeleri Avrupa Komisyonunca sağlanan mesafe hesaplayıcısı kullanılarak hesaplanmalıdır.</a:t>
                      </a:r>
                    </a:p>
                    <a:p>
                      <a:pPr marL="0" marR="0" lvl="0" indent="0" algn="l" defTabSz="914400" rtl="0" eaLnBrk="1" fontAlgn="base" latinLnBrk="0" hangingPunct="1">
                        <a:lnSpc>
                          <a:spcPct val="115000"/>
                        </a:lnSpc>
                        <a:spcBef>
                          <a:spcPct val="0"/>
                        </a:spcBef>
                        <a:spcAft>
                          <a:spcPts val="300"/>
                        </a:spcAft>
                        <a:buClrTx/>
                        <a:buSzTx/>
                        <a:buFontTx/>
                        <a:buNone/>
                        <a:tabLst/>
                      </a:pPr>
                      <a:r>
                        <a:rPr kumimoji="0" lang="tr-TR" altLang="tr-TR" sz="1200" b="0" i="0" u="none" strike="noStrike" cap="none" normalizeH="0" baseline="0" dirty="0" smtClean="0">
                          <a:ln>
                            <a:noFill/>
                          </a:ln>
                          <a:solidFill>
                            <a:schemeClr val="tx1"/>
                          </a:solidFill>
                          <a:effectLst/>
                          <a:latin typeface="Tahoma" pitchFamily="34" charset="0"/>
                          <a:cs typeface="Tahoma" pitchFamily="34" charset="0"/>
                          <a:hlinkClick r:id="rId2"/>
                        </a:rPr>
                        <a:t>http://ec.europa.eu/programmes/erasmus-plus/tools/distance_en.htm</a:t>
                      </a:r>
                      <a:r>
                        <a:rPr kumimoji="0" lang="tr-TR" altLang="tr-TR" sz="1200" b="0" i="0" u="none" strike="noStrike" cap="none" normalizeH="0" baseline="0" dirty="0" smtClean="0">
                          <a:ln>
                            <a:noFill/>
                          </a:ln>
                          <a:solidFill>
                            <a:schemeClr val="tx1"/>
                          </a:solidFill>
                          <a:effectLst/>
                          <a:latin typeface="Tahoma" pitchFamily="34" charset="0"/>
                          <a:cs typeface="Tahoma" pitchFamily="34" charset="0"/>
                        </a:rPr>
                        <a:t>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30388">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ts val="300"/>
                        </a:spcAft>
                        <a:buClrTx/>
                        <a:buSzTx/>
                        <a:buFontTx/>
                        <a:buNone/>
                        <a:tabLst/>
                      </a:pPr>
                      <a:r>
                        <a:rPr kumimoji="0" lang="tr-TR" altLang="tr-TR" sz="1200" b="1" i="0" u="none" strike="noStrike" cap="none" normalizeH="0" baseline="0" dirty="0" smtClean="0">
                          <a:ln>
                            <a:noFill/>
                          </a:ln>
                          <a:solidFill>
                            <a:schemeClr val="tx1"/>
                          </a:solidFill>
                          <a:effectLst/>
                          <a:latin typeface="Tahoma" pitchFamily="34" charset="0"/>
                          <a:cs typeface="Tahoma" pitchFamily="34" charset="0"/>
                        </a:rPr>
                        <a:t>2000 KM veya daha fazla </a:t>
                      </a:r>
                      <a:r>
                        <a:rPr kumimoji="0" lang="tr-TR" altLang="tr-TR" sz="1200" b="0" i="0" u="none" strike="noStrike" cap="none" normalizeH="0" baseline="0" dirty="0" smtClean="0">
                          <a:ln>
                            <a:noFill/>
                          </a:ln>
                          <a:solidFill>
                            <a:schemeClr val="tx1"/>
                          </a:solidFill>
                          <a:effectLst/>
                          <a:latin typeface="Tahoma" pitchFamily="34" charset="0"/>
                          <a:cs typeface="Tahoma" pitchFamily="34" charset="0"/>
                        </a:rPr>
                        <a:t>seyahat mesafeleri için:  </a:t>
                      </a:r>
                    </a:p>
                    <a:p>
                      <a:pPr marL="0" marR="0" lvl="0" indent="0" algn="l" defTabSz="914400" rtl="0" eaLnBrk="1" fontAlgn="base" latinLnBrk="0" hangingPunct="1">
                        <a:lnSpc>
                          <a:spcPct val="115000"/>
                        </a:lnSpc>
                        <a:spcBef>
                          <a:spcPct val="0"/>
                        </a:spcBef>
                        <a:spcAft>
                          <a:spcPts val="300"/>
                        </a:spcAft>
                        <a:buClrTx/>
                        <a:buSzTx/>
                        <a:buFontTx/>
                        <a:buNone/>
                        <a:tabLst/>
                        <a:defRPr/>
                      </a:pPr>
                      <a:r>
                        <a:rPr kumimoji="0" lang="tr-TR" altLang="tr-TR" sz="1200" b="0" i="0" u="none" strike="noStrike" cap="none" normalizeH="0" baseline="0" dirty="0" smtClean="0">
                          <a:ln>
                            <a:noFill/>
                          </a:ln>
                          <a:solidFill>
                            <a:schemeClr val="tx1"/>
                          </a:solidFill>
                          <a:effectLst/>
                          <a:latin typeface="Tahoma" pitchFamily="34" charset="0"/>
                          <a:cs typeface="Tahoma" pitchFamily="34" charset="0"/>
                        </a:rPr>
                        <a:t>Toplantı başına her katılımcıya</a:t>
                      </a:r>
                      <a:r>
                        <a:rPr kumimoji="0" lang="tr-TR" altLang="tr-TR" sz="1200" b="1" i="0" u="none" strike="noStrike" cap="none" normalizeH="0" baseline="0" dirty="0" smtClean="0">
                          <a:ln>
                            <a:noFill/>
                          </a:ln>
                          <a:solidFill>
                            <a:schemeClr val="tx1"/>
                          </a:solidFill>
                          <a:effectLst/>
                          <a:latin typeface="Tahoma" pitchFamily="34" charset="0"/>
                          <a:cs typeface="Tahoma" pitchFamily="34" charset="0"/>
                        </a:rPr>
                        <a:t> 760 </a:t>
                      </a:r>
                      <a:r>
                        <a:rPr kumimoji="0" lang="tr-TR" altLang="tr-TR" sz="1200" b="1" i="0" u="none" strike="noStrike" kern="1200" cap="none" spc="0" normalizeH="0" baseline="0" noProof="0" dirty="0" smtClean="0">
                          <a:ln>
                            <a:noFill/>
                          </a:ln>
                          <a:solidFill>
                            <a:srgbClr val="000000"/>
                          </a:solidFill>
                          <a:effectLst/>
                          <a:uLnTx/>
                          <a:uFillTx/>
                          <a:latin typeface="Tahoma" pitchFamily="34" charset="0"/>
                          <a:cs typeface="Tahoma" pitchFamily="34" charset="0"/>
                        </a:rPr>
                        <a:t>AVRO</a:t>
                      </a:r>
                      <a:endParaRPr kumimoji="0" lang="tr-TR" altLang="tr-TR" sz="1200" b="0" i="0" u="none" strike="noStrike" kern="1200" cap="none" spc="0" normalizeH="0" baseline="0" noProof="0" dirty="0" smtClean="0">
                        <a:ln>
                          <a:noFill/>
                        </a:ln>
                        <a:solidFill>
                          <a:srgbClr val="000000"/>
                        </a:solidFill>
                        <a:effectLst/>
                        <a:uLnTx/>
                        <a:uFillTx/>
                        <a:latin typeface="Tahoma" pitchFamily="34" charset="0"/>
                        <a:cs typeface="Tahom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tc vMerge="1">
                  <a:txBody>
                    <a:bodyPr/>
                    <a:lstStyle/>
                    <a:p>
                      <a:endParaRPr lang="tr-TR"/>
                    </a:p>
                  </a:txBody>
                  <a:tcPr/>
                </a:tc>
              </a:tr>
            </a:tbl>
          </a:graphicData>
        </a:graphic>
      </p:graphicFrame>
      <p:sp>
        <p:nvSpPr>
          <p:cNvPr id="103444" name="Title 1"/>
          <p:cNvSpPr>
            <a:spLocks noGrp="1"/>
          </p:cNvSpPr>
          <p:nvPr>
            <p:ph type="title"/>
          </p:nvPr>
        </p:nvSpPr>
        <p:spPr>
          <a:xfrm>
            <a:off x="468313" y="188913"/>
            <a:ext cx="8229600" cy="1143000"/>
          </a:xfrm>
        </p:spPr>
        <p:txBody>
          <a:bodyPr/>
          <a:lstStyle/>
          <a:p>
            <a:pPr algn="l" defTabSz="457200"/>
            <a:r>
              <a:rPr lang="tr-TR" altLang="tr-TR" sz="2600" smtClean="0">
                <a:solidFill>
                  <a:srgbClr val="FF0000"/>
                </a:solidFill>
                <a:latin typeface="Tahoma" pitchFamily="34" charset="0"/>
                <a:cs typeface="Tahoma" pitchFamily="34" charset="0"/>
              </a:rPr>
              <a:t>Ana Eylem 2: Stratejik Ortaklıklar</a:t>
            </a:r>
          </a:p>
        </p:txBody>
      </p:sp>
    </p:spTree>
    <p:extLst>
      <p:ext uri="{BB962C8B-B14F-4D97-AF65-F5344CB8AC3E}">
        <p14:creationId xmlns:p14="http://schemas.microsoft.com/office/powerpoint/2010/main" val="2692661587"/>
      </p:ext>
    </p:extLst>
  </p:cSld>
  <p:clrMapOvr>
    <a:masterClrMapping/>
  </p:clrMapOvr>
  <p:transition spd="med">
    <p:randomBa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922160220"/>
              </p:ext>
            </p:extLst>
          </p:nvPr>
        </p:nvGraphicFramePr>
        <p:xfrm>
          <a:off x="611188" y="1052513"/>
          <a:ext cx="7561261" cy="4891086"/>
        </p:xfrm>
        <a:graphic>
          <a:graphicData uri="http://schemas.openxmlformats.org/drawingml/2006/table">
            <a:tbl>
              <a:tblPr/>
              <a:tblGrid>
                <a:gridCol w="1529634"/>
                <a:gridCol w="1668692"/>
                <a:gridCol w="926472"/>
                <a:gridCol w="1529634"/>
                <a:gridCol w="1906829"/>
              </a:tblGrid>
              <a:tr h="984575">
                <a:tc rowSpan="4">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ts val="1200"/>
                        </a:spcAft>
                        <a:buClrTx/>
                        <a:buSzTx/>
                        <a:buFontTx/>
                        <a:buNone/>
                        <a:tabLst/>
                      </a:pPr>
                      <a:r>
                        <a:rPr kumimoji="0" lang="tr-TR" altLang="tr-TR" sz="1400" b="1" i="0" u="none" strike="noStrike" cap="none" normalizeH="0" baseline="0" dirty="0" smtClean="0">
                          <a:ln>
                            <a:noFill/>
                          </a:ln>
                          <a:solidFill>
                            <a:srgbClr val="FF0000"/>
                          </a:solidFill>
                          <a:effectLst/>
                          <a:latin typeface="Tahoma" pitchFamily="34" charset="0"/>
                          <a:cs typeface="Times New Roman" pitchFamily="18" charset="0"/>
                        </a:rPr>
                        <a:t>Fikri çıktılar</a:t>
                      </a:r>
                      <a:endParaRPr kumimoji="0" lang="tr-TR" altLang="tr-TR" sz="1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71759" marR="71759" marT="71627" marB="716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ts val="1200"/>
                        </a:spcAft>
                        <a:buClrTx/>
                        <a:buSzTx/>
                        <a:buFontTx/>
                        <a:buNone/>
                        <a:tabLst/>
                      </a:pPr>
                      <a:r>
                        <a:rPr kumimoji="0" lang="tr-TR" altLang="tr-TR" sz="1200" b="0" i="0" u="none" strike="noStrike" cap="none" normalizeH="0" baseline="0" dirty="0" smtClean="0">
                          <a:ln>
                            <a:noFill/>
                          </a:ln>
                          <a:solidFill>
                            <a:schemeClr val="tx1"/>
                          </a:solidFill>
                          <a:effectLst/>
                          <a:latin typeface="Tahoma" pitchFamily="34" charset="0"/>
                          <a:cs typeface="Times New Roman" pitchFamily="18" charset="0"/>
                        </a:rPr>
                        <a:t>Projenin fikri çıktıları/dağıtılabilir  somut ürünleri  (müfredat, pedagojik malzemeler ve gençlik çalışması malzemeleri, Açık Eğitim Kaynakları, BT araçları, analizler, araştırmalar, akran öğrenimi yöntemleri vb.) </a:t>
                      </a:r>
                      <a:endParaRPr kumimoji="0" lang="tr-TR" altLang="tr-TR"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pPr>
                      <a:r>
                        <a:rPr kumimoji="0" lang="tr-TR" altLang="tr-TR" sz="1200" b="0" i="0" u="none" strike="noStrike" cap="none" normalizeH="0" baseline="0" dirty="0" smtClean="0">
                          <a:ln>
                            <a:noFill/>
                          </a:ln>
                          <a:solidFill>
                            <a:schemeClr val="tx1"/>
                          </a:solidFill>
                          <a:effectLst/>
                          <a:latin typeface="Tahoma" pitchFamily="34" charset="0"/>
                          <a:cs typeface="Times New Roman" pitchFamily="18" charset="0"/>
                        </a:rPr>
                        <a:t> </a:t>
                      </a:r>
                      <a:endParaRPr kumimoji="0" lang="tr-TR" altLang="tr-TR" sz="1200" b="0" i="0" u="none" strike="noStrike" cap="none" normalizeH="0" baseline="0" dirty="0" smtClean="0">
                        <a:ln>
                          <a:noFill/>
                        </a:ln>
                        <a:solidFill>
                          <a:schemeClr val="tx1"/>
                        </a:solidFill>
                        <a:effectLst/>
                        <a:latin typeface="Calibri" pitchFamily="34" charset="0"/>
                        <a:cs typeface="Arial" charset="0"/>
                      </a:endParaRPr>
                    </a:p>
                  </a:txBody>
                  <a:tcPr marL="71759" marR="71759" marT="71627" marB="716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ts val="1200"/>
                        </a:spcAft>
                        <a:buClrTx/>
                        <a:buSzTx/>
                        <a:buFontTx/>
                        <a:buNone/>
                        <a:tabLst/>
                      </a:pPr>
                      <a:r>
                        <a:rPr kumimoji="0" lang="tr-TR" altLang="tr-TR" sz="1200" b="0" i="0" u="none" strike="noStrike" cap="none" normalizeH="0" baseline="0" dirty="0" smtClean="0">
                          <a:ln>
                            <a:noFill/>
                          </a:ln>
                          <a:solidFill>
                            <a:schemeClr val="tx1"/>
                          </a:solidFill>
                          <a:effectLst/>
                          <a:latin typeface="Tahoma" pitchFamily="34" charset="0"/>
                          <a:cs typeface="Times New Roman" pitchFamily="18" charset="0"/>
                        </a:rPr>
                        <a:t>Birim maliyet</a:t>
                      </a:r>
                      <a:endParaRPr kumimoji="0" lang="tr-TR" altLang="tr-TR"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71759" marR="71759" marT="71627" marB="716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ts val="1200"/>
                        </a:spcAft>
                        <a:buClrTx/>
                        <a:buSzTx/>
                        <a:buFontTx/>
                        <a:buNone/>
                        <a:tabLst/>
                      </a:pPr>
                      <a:r>
                        <a:rPr kumimoji="0" lang="tr-TR" altLang="tr-TR" sz="1200" b="0" i="0" u="none" strike="noStrike" cap="none" normalizeH="0" baseline="0" dirty="0" smtClean="0">
                          <a:ln>
                            <a:noFill/>
                          </a:ln>
                          <a:solidFill>
                            <a:schemeClr val="tx1"/>
                          </a:solidFill>
                          <a:effectLst/>
                          <a:latin typeface="Tahoma" pitchFamily="34" charset="0"/>
                          <a:cs typeface="Times New Roman" pitchFamily="18" charset="0"/>
                        </a:rPr>
                        <a:t>Her proje çalışma günü için katılan </a:t>
                      </a:r>
                      <a:r>
                        <a:rPr kumimoji="0" lang="tr-TR" altLang="tr-TR" sz="1200" b="1" i="0" u="none" strike="noStrike" cap="none" normalizeH="0" baseline="0" dirty="0" smtClean="0">
                          <a:ln>
                            <a:noFill/>
                          </a:ln>
                          <a:solidFill>
                            <a:schemeClr val="tx1"/>
                          </a:solidFill>
                          <a:effectLst/>
                          <a:latin typeface="Tahoma" pitchFamily="34" charset="0"/>
                          <a:cs typeface="Times New Roman" pitchFamily="18" charset="0"/>
                        </a:rPr>
                        <a:t>yönetici</a:t>
                      </a:r>
                      <a:r>
                        <a:rPr kumimoji="0" lang="tr-TR" altLang="tr-TR" sz="1200" b="0" i="0" u="none" strike="noStrike" cap="none" normalizeH="0" baseline="0" dirty="0" smtClean="0">
                          <a:ln>
                            <a:noFill/>
                          </a:ln>
                          <a:solidFill>
                            <a:schemeClr val="tx1"/>
                          </a:solidFill>
                          <a:effectLst/>
                          <a:latin typeface="Tahoma" pitchFamily="34" charset="0"/>
                          <a:cs typeface="Times New Roman" pitchFamily="18" charset="0"/>
                        </a:rPr>
                        <a:t> başına </a:t>
                      </a:r>
                      <a:r>
                        <a:rPr kumimoji="0" lang="tr-TR" altLang="tr-TR" sz="1200" b="1" i="0" u="none" strike="noStrike" cap="none" normalizeH="0" baseline="0" dirty="0" smtClean="0">
                          <a:ln>
                            <a:noFill/>
                          </a:ln>
                          <a:solidFill>
                            <a:schemeClr val="tx1"/>
                          </a:solidFill>
                          <a:effectLst/>
                          <a:latin typeface="Tahoma" pitchFamily="34" charset="0"/>
                          <a:cs typeface="Times New Roman" pitchFamily="18" charset="0"/>
                        </a:rPr>
                        <a:t>B1.1</a:t>
                      </a:r>
                      <a:endParaRPr kumimoji="0" lang="tr-TR" altLang="tr-TR"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71759" marR="71759" marT="71627" marB="716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lvl1pPr marL="17463"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17463" marR="0" lvl="0" indent="0" algn="l" defTabSz="914400" rtl="0" eaLnBrk="1" fontAlgn="base" latinLnBrk="0" hangingPunct="1">
                        <a:lnSpc>
                          <a:spcPct val="115000"/>
                        </a:lnSpc>
                        <a:spcBef>
                          <a:spcPct val="0"/>
                        </a:spcBef>
                        <a:spcAft>
                          <a:spcPts val="1200"/>
                        </a:spcAft>
                        <a:buClrTx/>
                        <a:buSzTx/>
                        <a:buFontTx/>
                        <a:buNone/>
                        <a:tabLst/>
                      </a:pPr>
                      <a:r>
                        <a:rPr kumimoji="0" lang="tr-TR" altLang="tr-TR" sz="1200" b="0" i="0" u="none" strike="noStrike" cap="none" normalizeH="0" baseline="0" dirty="0" smtClean="0">
                          <a:ln>
                            <a:noFill/>
                          </a:ln>
                          <a:solidFill>
                            <a:schemeClr val="tx1"/>
                          </a:solidFill>
                          <a:effectLst/>
                          <a:latin typeface="Tahoma" pitchFamily="34" charset="0"/>
                          <a:cs typeface="Times New Roman" pitchFamily="18" charset="0"/>
                        </a:rPr>
                        <a:t>Şarta bağlı: Yönetici ve idari personele ilişkin maliyetin “Proje yönetimi ve uygulama” kapsamına girmesi beklenmektedir. Bu kalemde çifte kayıt yapmayı önlemek adına, başvuru sahiplerinin teklif edilen her bir çıktı için başvurulan personel maliyetinin türünü ve tutarını doğrulamaları gerekecektir.</a:t>
                      </a:r>
                      <a:endParaRPr kumimoji="0" lang="tr-TR" altLang="tr-TR"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17463" marR="0" lvl="0" indent="0" algn="l" defTabSz="914400" rtl="0" eaLnBrk="1" fontAlgn="base" latinLnBrk="0" hangingPunct="1">
                        <a:lnSpc>
                          <a:spcPct val="115000"/>
                        </a:lnSpc>
                        <a:spcBef>
                          <a:spcPct val="0"/>
                        </a:spcBef>
                        <a:spcAft>
                          <a:spcPts val="1200"/>
                        </a:spcAft>
                        <a:buClrTx/>
                        <a:buSzTx/>
                        <a:buFontTx/>
                        <a:buNone/>
                        <a:tabLst/>
                      </a:pPr>
                      <a:r>
                        <a:rPr kumimoji="0" lang="tr-TR" altLang="tr-TR" sz="1200" b="0" i="0" u="none" strike="noStrike" cap="none" normalizeH="0" baseline="0" dirty="0" smtClean="0">
                          <a:ln>
                            <a:noFill/>
                          </a:ln>
                          <a:solidFill>
                            <a:schemeClr val="tx1"/>
                          </a:solidFill>
                          <a:effectLst/>
                          <a:latin typeface="Tahoma" pitchFamily="34" charset="0"/>
                          <a:cs typeface="Times New Roman" pitchFamily="18" charset="0"/>
                        </a:rPr>
                        <a:t>Çıktılar bu türden bir hibe desteğine hak kazanacak nitelik ve nicelikte olmalıdır.</a:t>
                      </a:r>
                      <a:endParaRPr kumimoji="0" lang="tr-TR" altLang="tr-TR" sz="1200" b="0" i="0" u="none" strike="noStrike" cap="none" normalizeH="0" baseline="0" dirty="0" smtClean="0">
                        <a:ln>
                          <a:noFill/>
                        </a:ln>
                        <a:solidFill>
                          <a:schemeClr val="tx1"/>
                        </a:solidFill>
                        <a:effectLst/>
                        <a:latin typeface="Calibri" pitchFamily="34" charset="0"/>
                        <a:cs typeface="Arial" charset="0"/>
                      </a:endParaRPr>
                    </a:p>
                    <a:p>
                      <a:pPr marL="17463" marR="0" lvl="0" indent="0" algn="l" defTabSz="914400" rtl="0" eaLnBrk="1" fontAlgn="base" latinLnBrk="0" hangingPunct="1">
                        <a:lnSpc>
                          <a:spcPct val="115000"/>
                        </a:lnSpc>
                        <a:spcBef>
                          <a:spcPct val="0"/>
                        </a:spcBef>
                        <a:spcAft>
                          <a:spcPts val="1000"/>
                        </a:spcAft>
                        <a:buClrTx/>
                        <a:buSzTx/>
                        <a:buFontTx/>
                        <a:buNone/>
                        <a:tabLst/>
                      </a:pPr>
                      <a:r>
                        <a:rPr kumimoji="0" lang="tr-TR" altLang="tr-TR" sz="1200" b="0" i="0" u="none" strike="noStrike" cap="none" normalizeH="0" baseline="0" dirty="0" smtClean="0">
                          <a:ln>
                            <a:noFill/>
                          </a:ln>
                          <a:solidFill>
                            <a:schemeClr val="tx1"/>
                          </a:solidFill>
                          <a:effectLst/>
                          <a:latin typeface="Tahoma" pitchFamily="34" charset="0"/>
                          <a:cs typeface="Times New Roman" pitchFamily="18" charset="0"/>
                        </a:rPr>
                        <a:t> </a:t>
                      </a:r>
                      <a:endParaRPr kumimoji="0" lang="tr-TR" altLang="tr-TR" sz="1200" b="0" i="0" u="none" strike="noStrike" cap="none" normalizeH="0" baseline="0" dirty="0" smtClean="0">
                        <a:ln>
                          <a:noFill/>
                        </a:ln>
                        <a:solidFill>
                          <a:schemeClr val="tx1"/>
                        </a:solidFill>
                        <a:effectLst/>
                        <a:latin typeface="Calibri" pitchFamily="34" charset="0"/>
                        <a:cs typeface="Arial" charset="0"/>
                      </a:endParaRPr>
                    </a:p>
                    <a:p>
                      <a:pPr marL="17463" marR="0" lvl="0" indent="0" algn="l" defTabSz="914400" rtl="0" eaLnBrk="1" fontAlgn="base" latinLnBrk="0" hangingPunct="1">
                        <a:lnSpc>
                          <a:spcPct val="115000"/>
                        </a:lnSpc>
                        <a:spcBef>
                          <a:spcPct val="0"/>
                        </a:spcBef>
                        <a:spcAft>
                          <a:spcPts val="1000"/>
                        </a:spcAft>
                        <a:buClrTx/>
                        <a:buSzTx/>
                        <a:buFontTx/>
                        <a:buNone/>
                        <a:tabLst/>
                      </a:pPr>
                      <a:r>
                        <a:rPr kumimoji="0" lang="tr-TR" altLang="tr-TR" sz="1200" b="0" i="0" u="none" strike="noStrike" cap="none" normalizeH="0" baseline="0" dirty="0" smtClean="0">
                          <a:ln>
                            <a:noFill/>
                          </a:ln>
                          <a:solidFill>
                            <a:schemeClr val="tx1"/>
                          </a:solidFill>
                          <a:effectLst/>
                          <a:latin typeface="Tahoma" pitchFamily="34" charset="0"/>
                          <a:cs typeface="Times New Roman" pitchFamily="18" charset="0"/>
                        </a:rPr>
                        <a:t> </a:t>
                      </a:r>
                      <a:endParaRPr kumimoji="0" lang="tr-TR" altLang="tr-TR" sz="1200" b="0" i="0" u="none" strike="noStrike" cap="none" normalizeH="0" baseline="0" dirty="0" smtClean="0">
                        <a:ln>
                          <a:noFill/>
                        </a:ln>
                        <a:solidFill>
                          <a:schemeClr val="tx1"/>
                        </a:solidFill>
                        <a:effectLst/>
                        <a:latin typeface="Calibri" pitchFamily="34" charset="0"/>
                        <a:cs typeface="Arial" charset="0"/>
                      </a:endParaRPr>
                    </a:p>
                  </a:txBody>
                  <a:tcPr marL="71759" marR="71759" marT="71627" marB="716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5566">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lvl1pPr marL="49213"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9213" marR="0" lvl="0" indent="0" algn="l" defTabSz="914400" rtl="0" eaLnBrk="1" fontAlgn="base" latinLnBrk="0" hangingPunct="1">
                        <a:lnSpc>
                          <a:spcPct val="115000"/>
                        </a:lnSpc>
                        <a:spcBef>
                          <a:spcPct val="0"/>
                        </a:spcBef>
                        <a:spcAft>
                          <a:spcPts val="1200"/>
                        </a:spcAft>
                        <a:buClrTx/>
                        <a:buSzTx/>
                        <a:buFontTx/>
                        <a:buNone/>
                        <a:tabLst/>
                      </a:pPr>
                      <a:r>
                        <a:rPr kumimoji="0" lang="tr-TR" altLang="tr-TR" sz="1200" b="0" i="0" u="none" strike="noStrike" cap="none" normalizeH="0" baseline="0" dirty="0" smtClean="0">
                          <a:ln>
                            <a:noFill/>
                          </a:ln>
                          <a:solidFill>
                            <a:schemeClr val="tx1"/>
                          </a:solidFill>
                          <a:effectLst/>
                          <a:latin typeface="Tahoma" pitchFamily="34" charset="0"/>
                          <a:cs typeface="Times New Roman" pitchFamily="18" charset="0"/>
                        </a:rPr>
                        <a:t>Her çalışma günü için katılan </a:t>
                      </a:r>
                      <a:r>
                        <a:rPr kumimoji="0" lang="tr-TR" altLang="tr-TR" sz="1200" b="1" i="0" u="none" strike="noStrike" cap="none" normalizeH="0" baseline="0" dirty="0" smtClean="0">
                          <a:ln>
                            <a:noFill/>
                          </a:ln>
                          <a:solidFill>
                            <a:schemeClr val="tx1"/>
                          </a:solidFill>
                          <a:effectLst/>
                          <a:latin typeface="Tahoma" pitchFamily="34" charset="0"/>
                          <a:cs typeface="Times New Roman" pitchFamily="18" charset="0"/>
                        </a:rPr>
                        <a:t>araştırmacı/ öğretmen /eğitici/gençlik çalışanı </a:t>
                      </a:r>
                      <a:r>
                        <a:rPr kumimoji="0" lang="tr-TR" altLang="tr-TR" sz="1200" b="0" i="0" u="none" strike="noStrike" cap="none" normalizeH="0" baseline="0" dirty="0" smtClean="0">
                          <a:ln>
                            <a:noFill/>
                          </a:ln>
                          <a:solidFill>
                            <a:schemeClr val="tx1"/>
                          </a:solidFill>
                          <a:effectLst/>
                          <a:latin typeface="Tahoma" pitchFamily="34" charset="0"/>
                          <a:cs typeface="Times New Roman" pitchFamily="18" charset="0"/>
                        </a:rPr>
                        <a:t>başına </a:t>
                      </a:r>
                      <a:r>
                        <a:rPr kumimoji="0" lang="tr-TR" altLang="tr-TR" sz="1200" b="1" i="0" u="none" strike="noStrike" cap="none" normalizeH="0" baseline="0" dirty="0" smtClean="0">
                          <a:ln>
                            <a:noFill/>
                          </a:ln>
                          <a:solidFill>
                            <a:schemeClr val="tx1"/>
                          </a:solidFill>
                          <a:effectLst/>
                          <a:latin typeface="Tahoma" pitchFamily="34" charset="0"/>
                          <a:cs typeface="Times New Roman" pitchFamily="18" charset="0"/>
                        </a:rPr>
                        <a:t>B1.2</a:t>
                      </a:r>
                      <a:endParaRPr kumimoji="0" lang="tr-TR" altLang="tr-TR"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71759" marR="71759" marT="71627" marB="716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tr>
              <a:tr h="984575">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lvl1pPr marL="49213" indent="6350"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9213" marR="0" lvl="0" indent="6350" algn="l" defTabSz="914400" rtl="0" eaLnBrk="1" fontAlgn="base" latinLnBrk="0" hangingPunct="1">
                        <a:lnSpc>
                          <a:spcPct val="115000"/>
                        </a:lnSpc>
                        <a:spcBef>
                          <a:spcPct val="0"/>
                        </a:spcBef>
                        <a:spcAft>
                          <a:spcPts val="1200"/>
                        </a:spcAft>
                        <a:buClrTx/>
                        <a:buSzTx/>
                        <a:buFontTx/>
                        <a:buNone/>
                        <a:tabLst/>
                      </a:pPr>
                      <a:r>
                        <a:rPr kumimoji="0" lang="tr-TR" altLang="tr-TR" sz="1200" b="0" i="0" u="none" strike="noStrike" cap="none" normalizeH="0" baseline="0" dirty="0" smtClean="0">
                          <a:ln>
                            <a:noFill/>
                          </a:ln>
                          <a:solidFill>
                            <a:schemeClr val="tx1"/>
                          </a:solidFill>
                          <a:effectLst/>
                          <a:latin typeface="Tahoma" pitchFamily="34" charset="0"/>
                          <a:cs typeface="Times New Roman" pitchFamily="18" charset="0"/>
                        </a:rPr>
                        <a:t>Her proje çalışma günü için katılan </a:t>
                      </a:r>
                      <a:r>
                        <a:rPr kumimoji="0" lang="tr-TR" altLang="tr-TR" sz="1200" b="1" i="0" u="none" strike="noStrike" cap="none" normalizeH="0" baseline="0" dirty="0" smtClean="0">
                          <a:ln>
                            <a:noFill/>
                          </a:ln>
                          <a:solidFill>
                            <a:schemeClr val="tx1"/>
                          </a:solidFill>
                          <a:effectLst/>
                          <a:latin typeface="Tahoma" pitchFamily="34" charset="0"/>
                          <a:cs typeface="Times New Roman" pitchFamily="18" charset="0"/>
                        </a:rPr>
                        <a:t>teknisyen</a:t>
                      </a:r>
                      <a:r>
                        <a:rPr kumimoji="0" lang="tr-TR" altLang="tr-TR" sz="1200" b="0" i="0" u="none" strike="noStrike" cap="none" normalizeH="0" baseline="0" dirty="0" smtClean="0">
                          <a:ln>
                            <a:noFill/>
                          </a:ln>
                          <a:solidFill>
                            <a:schemeClr val="tx1"/>
                          </a:solidFill>
                          <a:effectLst/>
                          <a:latin typeface="Tahoma" pitchFamily="34" charset="0"/>
                          <a:cs typeface="Times New Roman" pitchFamily="18" charset="0"/>
                        </a:rPr>
                        <a:t> başına </a:t>
                      </a:r>
                      <a:r>
                        <a:rPr kumimoji="0" lang="tr-TR" altLang="tr-TR" sz="1200" b="1" i="0" u="none" strike="noStrike" cap="none" normalizeH="0" baseline="0" dirty="0" smtClean="0">
                          <a:ln>
                            <a:noFill/>
                          </a:ln>
                          <a:solidFill>
                            <a:schemeClr val="tx1"/>
                          </a:solidFill>
                          <a:effectLst/>
                          <a:latin typeface="Tahoma" pitchFamily="34" charset="0"/>
                          <a:cs typeface="Times New Roman" pitchFamily="18" charset="0"/>
                        </a:rPr>
                        <a:t>B1.3</a:t>
                      </a:r>
                      <a:endParaRPr kumimoji="0" lang="tr-TR" altLang="tr-TR"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71759" marR="71759" marT="71627" marB="716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tr>
              <a:tr h="130637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lvl1pPr marL="49213" indent="6350"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9213" marR="0" lvl="0" indent="6350" algn="l" defTabSz="914400" rtl="0" eaLnBrk="1" fontAlgn="base" latinLnBrk="0" hangingPunct="1">
                        <a:lnSpc>
                          <a:spcPct val="115000"/>
                        </a:lnSpc>
                        <a:spcBef>
                          <a:spcPct val="0"/>
                        </a:spcBef>
                        <a:spcAft>
                          <a:spcPts val="1200"/>
                        </a:spcAft>
                        <a:buClrTx/>
                        <a:buSzTx/>
                        <a:buFontTx/>
                        <a:buNone/>
                        <a:tabLst/>
                      </a:pPr>
                      <a:r>
                        <a:rPr kumimoji="0" lang="tr-TR" altLang="tr-TR" sz="1200" b="0" i="0" u="none" strike="noStrike" cap="none" normalizeH="0" baseline="0" dirty="0" smtClean="0">
                          <a:ln>
                            <a:noFill/>
                          </a:ln>
                          <a:solidFill>
                            <a:schemeClr val="tx1"/>
                          </a:solidFill>
                          <a:effectLst/>
                          <a:latin typeface="Tahoma" pitchFamily="34" charset="0"/>
                          <a:cs typeface="Times New Roman" pitchFamily="18" charset="0"/>
                        </a:rPr>
                        <a:t>Her proje çalışma günü için katılan </a:t>
                      </a:r>
                      <a:r>
                        <a:rPr kumimoji="0" lang="tr-TR" altLang="tr-TR" sz="1200" b="1" i="0" u="none" strike="noStrike" cap="none" normalizeH="0" baseline="0" dirty="0" smtClean="0">
                          <a:ln>
                            <a:noFill/>
                          </a:ln>
                          <a:solidFill>
                            <a:schemeClr val="tx1"/>
                          </a:solidFill>
                          <a:effectLst/>
                          <a:latin typeface="Tahoma" pitchFamily="34" charset="0"/>
                          <a:cs typeface="Times New Roman" pitchFamily="18" charset="0"/>
                        </a:rPr>
                        <a:t>idari personel </a:t>
                      </a:r>
                      <a:r>
                        <a:rPr kumimoji="0" lang="tr-TR" altLang="tr-TR" sz="1200" b="0" i="0" u="none" strike="noStrike" cap="none" normalizeH="0" baseline="0" dirty="0" smtClean="0">
                          <a:ln>
                            <a:noFill/>
                          </a:ln>
                          <a:solidFill>
                            <a:schemeClr val="tx1"/>
                          </a:solidFill>
                          <a:effectLst/>
                          <a:latin typeface="Tahoma" pitchFamily="34" charset="0"/>
                          <a:cs typeface="Times New Roman" pitchFamily="18" charset="0"/>
                        </a:rPr>
                        <a:t>başına </a:t>
                      </a:r>
                      <a:r>
                        <a:rPr kumimoji="0" lang="tr-TR" altLang="tr-TR" sz="1200" b="1" i="0" u="none" strike="noStrike" cap="none" normalizeH="0" baseline="0" dirty="0" smtClean="0">
                          <a:ln>
                            <a:noFill/>
                          </a:ln>
                          <a:solidFill>
                            <a:schemeClr val="tx1"/>
                          </a:solidFill>
                          <a:effectLst/>
                          <a:latin typeface="Tahoma" pitchFamily="34" charset="0"/>
                          <a:cs typeface="Times New Roman" pitchFamily="18" charset="0"/>
                        </a:rPr>
                        <a:t>B1.4</a:t>
                      </a:r>
                      <a:endParaRPr kumimoji="0" lang="tr-TR" altLang="tr-TR"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71759" marR="71759" marT="71627" marB="716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tr>
            </a:tbl>
          </a:graphicData>
        </a:graphic>
      </p:graphicFrame>
      <p:sp>
        <p:nvSpPr>
          <p:cNvPr id="104470" name="Title 1"/>
          <p:cNvSpPr>
            <a:spLocks noGrp="1"/>
          </p:cNvSpPr>
          <p:nvPr>
            <p:ph type="title"/>
          </p:nvPr>
        </p:nvSpPr>
        <p:spPr>
          <a:xfrm>
            <a:off x="395288" y="260350"/>
            <a:ext cx="8229600" cy="865188"/>
          </a:xfrm>
        </p:spPr>
        <p:txBody>
          <a:bodyPr/>
          <a:lstStyle/>
          <a:p>
            <a:pPr algn="l" defTabSz="457200"/>
            <a:r>
              <a:rPr lang="tr-TR" altLang="tr-TR" sz="2600" smtClean="0">
                <a:solidFill>
                  <a:srgbClr val="FF0000"/>
                </a:solidFill>
                <a:latin typeface="Tahoma" pitchFamily="34" charset="0"/>
                <a:cs typeface="Tahoma" pitchFamily="34" charset="0"/>
              </a:rPr>
              <a:t>Ana Eylem 2: Stratejik Ortaklıklar</a:t>
            </a:r>
          </a:p>
        </p:txBody>
      </p:sp>
    </p:spTree>
    <p:extLst>
      <p:ext uri="{BB962C8B-B14F-4D97-AF65-F5344CB8AC3E}">
        <p14:creationId xmlns:p14="http://schemas.microsoft.com/office/powerpoint/2010/main" val="2249541761"/>
      </p:ext>
    </p:extLst>
  </p:cSld>
  <p:clrMapOvr>
    <a:masterClrMapping/>
  </p:clrMapOvr>
  <p:transition spd="med">
    <p:randomBa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273919"/>
              </p:ext>
            </p:extLst>
          </p:nvPr>
        </p:nvGraphicFramePr>
        <p:xfrm>
          <a:off x="539750" y="908050"/>
          <a:ext cx="7920037" cy="5667211"/>
        </p:xfrm>
        <a:graphic>
          <a:graphicData uri="http://schemas.openxmlformats.org/drawingml/2006/table">
            <a:tbl>
              <a:tblPr/>
              <a:tblGrid>
                <a:gridCol w="1140006"/>
                <a:gridCol w="1802076"/>
                <a:gridCol w="1057246"/>
                <a:gridCol w="1142074"/>
                <a:gridCol w="604142"/>
                <a:gridCol w="2174493"/>
              </a:tblGrid>
              <a:tr h="1177963">
                <a:tc rowSpan="2">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ts val="1200"/>
                        </a:spcAft>
                        <a:buClrTx/>
                        <a:buSzTx/>
                        <a:buFontTx/>
                        <a:buNone/>
                        <a:tabLst/>
                      </a:pPr>
                      <a:r>
                        <a:rPr kumimoji="0" lang="tr-TR" altLang="tr-TR" sz="1200" b="1" i="0" u="none" strike="noStrike" cap="none" normalizeH="0" baseline="0" dirty="0" smtClean="0">
                          <a:ln>
                            <a:noFill/>
                          </a:ln>
                          <a:solidFill>
                            <a:srgbClr val="FF0000"/>
                          </a:solidFill>
                          <a:effectLst/>
                          <a:latin typeface="Tahoma" pitchFamily="34" charset="0"/>
                          <a:cs typeface="Times New Roman" pitchFamily="18" charset="0"/>
                        </a:rPr>
                        <a:t>Çoğaltıcı etkinlikler</a:t>
                      </a:r>
                      <a:endParaRPr kumimoji="0" lang="tr-TR" altLang="tr-TR" sz="12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63139" marR="63139" marT="63138" marB="631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ts val="1200"/>
                        </a:spcAft>
                        <a:buClrTx/>
                        <a:buSzTx/>
                        <a:buFontTx/>
                        <a:buNone/>
                        <a:tabLst/>
                      </a:pPr>
                      <a:r>
                        <a:rPr kumimoji="0" lang="tr-TR" altLang="tr-TR" sz="1000" b="0" i="0" u="none" strike="noStrike" cap="none" normalizeH="0" baseline="0" dirty="0" smtClean="0">
                          <a:ln>
                            <a:noFill/>
                          </a:ln>
                          <a:solidFill>
                            <a:schemeClr val="tx1"/>
                          </a:solidFill>
                          <a:effectLst/>
                          <a:latin typeface="Tahoma" pitchFamily="34" charset="0"/>
                          <a:cs typeface="Times New Roman" pitchFamily="18" charset="0"/>
                        </a:rPr>
                        <a:t>Proje tarafından gerçekleştirilen fikri çıktıların paylaşılması ve yaygınlaştırılmasını amaçlayan </a:t>
                      </a:r>
                      <a:r>
                        <a:rPr kumimoji="0" lang="tr-TR" altLang="tr-TR" sz="1000" b="1" i="0" u="none" strike="noStrike" cap="none" normalizeH="0" baseline="0" dirty="0" smtClean="0">
                          <a:ln>
                            <a:noFill/>
                          </a:ln>
                          <a:solidFill>
                            <a:schemeClr val="tx1"/>
                          </a:solidFill>
                          <a:effectLst/>
                          <a:latin typeface="Tahoma" pitchFamily="34" charset="0"/>
                          <a:cs typeface="Times New Roman" pitchFamily="18" charset="0"/>
                        </a:rPr>
                        <a:t>ulusal ve ulusötesi konferansların / seminerlerin / etkinliklerin düzenlenmesine yönelik maliyete katkı.</a:t>
                      </a:r>
                    </a:p>
                    <a:p>
                      <a:pPr marL="0" marR="0" lvl="0" indent="0" algn="l" defTabSz="914400" rtl="0" eaLnBrk="1" fontAlgn="base" latinLnBrk="0" hangingPunct="1">
                        <a:lnSpc>
                          <a:spcPct val="115000"/>
                        </a:lnSpc>
                        <a:spcBef>
                          <a:spcPct val="0"/>
                        </a:spcBef>
                        <a:spcAft>
                          <a:spcPts val="1200"/>
                        </a:spcAft>
                        <a:buClrTx/>
                        <a:buSzTx/>
                        <a:buFontTx/>
                        <a:buNone/>
                        <a:tabLst/>
                      </a:pPr>
                      <a:r>
                        <a:rPr kumimoji="0" lang="tr-TR" altLang="tr-TR" sz="1000" b="0" i="0" u="none" strike="noStrike" cap="none" normalizeH="0" baseline="0" dirty="0" smtClean="0">
                          <a:ln>
                            <a:noFill/>
                          </a:ln>
                          <a:solidFill>
                            <a:schemeClr val="tx1"/>
                          </a:solidFill>
                          <a:effectLst/>
                          <a:latin typeface="Tahoma" pitchFamily="34" charset="0"/>
                          <a:cs typeface="Times New Roman" pitchFamily="18" charset="0"/>
                        </a:rPr>
                        <a:t>Ortak Ülkede gerçekleşen çoğaltma  etkinlikleri hibe tahsisi için uygun değildir.</a:t>
                      </a:r>
                      <a:endParaRPr kumimoji="0" lang="tr-TR" altLang="tr-TR" sz="1000" b="0" i="0" u="none" strike="noStrike" cap="none" normalizeH="0" baseline="0" dirty="0" smtClean="0">
                        <a:ln>
                          <a:noFill/>
                        </a:ln>
                        <a:solidFill>
                          <a:schemeClr val="tx1"/>
                        </a:solidFill>
                        <a:effectLst/>
                        <a:latin typeface="Calibri" pitchFamily="34" charset="0"/>
                        <a:cs typeface="Arial" charset="0"/>
                      </a:endParaRPr>
                    </a:p>
                    <a:p>
                      <a:pPr marL="0" marR="0" lvl="0" indent="0" algn="l" defTabSz="914400" rtl="0" eaLnBrk="1" fontAlgn="base" latinLnBrk="0" hangingPunct="1">
                        <a:lnSpc>
                          <a:spcPct val="115000"/>
                        </a:lnSpc>
                        <a:spcBef>
                          <a:spcPct val="0"/>
                        </a:spcBef>
                        <a:spcAft>
                          <a:spcPts val="1200"/>
                        </a:spcAft>
                        <a:buClrTx/>
                        <a:buSzTx/>
                        <a:buFontTx/>
                        <a:buNone/>
                        <a:tabLst/>
                      </a:pPr>
                      <a:r>
                        <a:rPr kumimoji="0" lang="tr-TR" altLang="tr-TR" sz="1000" b="0" i="0" u="none" strike="noStrike" cap="none" normalizeH="0" baseline="0" dirty="0" smtClean="0">
                          <a:ln>
                            <a:noFill/>
                          </a:ln>
                          <a:solidFill>
                            <a:schemeClr val="tx1"/>
                          </a:solidFill>
                          <a:effectLst/>
                          <a:latin typeface="Tahoma" pitchFamily="34" charset="0"/>
                          <a:cs typeface="Times New Roman" pitchFamily="18" charset="0"/>
                        </a:rPr>
                        <a:t> </a:t>
                      </a:r>
                      <a:endParaRPr kumimoji="0" lang="tr-TR" altLang="tr-TR" sz="1000" b="0" i="0" u="none" strike="noStrike" cap="none" normalizeH="0" baseline="0" dirty="0" smtClean="0">
                        <a:ln>
                          <a:noFill/>
                        </a:ln>
                        <a:solidFill>
                          <a:schemeClr val="tx1"/>
                        </a:solidFill>
                        <a:effectLst/>
                        <a:latin typeface="Calibri" pitchFamily="34" charset="0"/>
                        <a:cs typeface="Arial" charset="0"/>
                      </a:endParaRPr>
                    </a:p>
                  </a:txBody>
                  <a:tcPr marL="63139" marR="63139" marT="63138" marB="631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ts val="1200"/>
                        </a:spcAft>
                        <a:buClrTx/>
                        <a:buSzTx/>
                        <a:buFontTx/>
                        <a:buNone/>
                        <a:tabLst/>
                      </a:pPr>
                      <a:r>
                        <a:rPr kumimoji="0" lang="tr-TR" altLang="tr-TR" sz="1000" b="0" i="0" u="none" strike="noStrike" cap="none" normalizeH="0" baseline="0" dirty="0" smtClean="0">
                          <a:ln>
                            <a:noFill/>
                          </a:ln>
                          <a:solidFill>
                            <a:schemeClr val="tx1"/>
                          </a:solidFill>
                          <a:effectLst/>
                          <a:latin typeface="Tahoma" pitchFamily="34" charset="0"/>
                          <a:cs typeface="Times New Roman" pitchFamily="18" charset="0"/>
                        </a:rPr>
                        <a:t>Birim maliyet</a:t>
                      </a:r>
                      <a:endParaRPr kumimoji="0" lang="tr-TR" altLang="tr-TR"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3139" marR="63139" marT="63138" marB="631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ts val="300"/>
                        </a:spcAft>
                        <a:buClrTx/>
                        <a:buSzTx/>
                        <a:buFontTx/>
                        <a:buNone/>
                        <a:tabLst/>
                        <a:defRPr/>
                      </a:pPr>
                      <a:r>
                        <a:rPr kumimoji="0" lang="tr-TR" altLang="tr-TR" sz="1000" b="0" i="0" u="none" strike="noStrike" cap="none" normalizeH="0" baseline="0" dirty="0" smtClean="0">
                          <a:ln>
                            <a:noFill/>
                          </a:ln>
                          <a:solidFill>
                            <a:schemeClr val="tx1"/>
                          </a:solidFill>
                          <a:effectLst/>
                          <a:latin typeface="Tahoma" pitchFamily="34" charset="0"/>
                          <a:cs typeface="Times New Roman" pitchFamily="18" charset="0"/>
                        </a:rPr>
                        <a:t>Yerel katılımcı başına </a:t>
                      </a:r>
                      <a:r>
                        <a:rPr kumimoji="0" lang="tr-TR" altLang="tr-TR" sz="1000" b="1" i="0" u="none" strike="noStrike" cap="none" normalizeH="0" baseline="0" dirty="0" smtClean="0">
                          <a:ln>
                            <a:noFill/>
                          </a:ln>
                          <a:solidFill>
                            <a:schemeClr val="tx1"/>
                          </a:solidFill>
                          <a:effectLst/>
                          <a:latin typeface="Tahoma" pitchFamily="34" charset="0"/>
                          <a:cs typeface="Times New Roman" pitchFamily="18" charset="0"/>
                        </a:rPr>
                        <a:t>100 </a:t>
                      </a:r>
                      <a:r>
                        <a:rPr kumimoji="0" lang="tr-TR" altLang="tr-TR" sz="1000" b="1" i="0" u="none" strike="noStrike" kern="1200" cap="none" spc="0" normalizeH="0" baseline="0" noProof="0" dirty="0" smtClean="0">
                          <a:ln>
                            <a:noFill/>
                          </a:ln>
                          <a:solidFill>
                            <a:srgbClr val="000000"/>
                          </a:solidFill>
                          <a:effectLst/>
                          <a:uLnTx/>
                          <a:uFillTx/>
                          <a:latin typeface="Tahoma" pitchFamily="34" charset="0"/>
                          <a:cs typeface="Tahoma" pitchFamily="34" charset="0"/>
                        </a:rPr>
                        <a:t>AVRO</a:t>
                      </a:r>
                      <a:endParaRPr kumimoji="0" lang="tr-TR" altLang="tr-TR" sz="1000" b="0" i="0" u="none" strike="noStrike" kern="1200" cap="none" spc="0" normalizeH="0" baseline="0" noProof="0" dirty="0" smtClean="0">
                        <a:ln>
                          <a:noFill/>
                        </a:ln>
                        <a:solidFill>
                          <a:srgbClr val="000000"/>
                        </a:solidFill>
                        <a:effectLst/>
                        <a:uLnTx/>
                        <a:uFillTx/>
                        <a:latin typeface="Tahoma" pitchFamily="34" charset="0"/>
                        <a:cs typeface="Tahoma" pitchFamily="34" charset="0"/>
                      </a:endParaRPr>
                    </a:p>
                    <a:p>
                      <a:pPr marL="0" marR="0" lvl="0" indent="0" algn="l" defTabSz="914400" rtl="0" eaLnBrk="1" fontAlgn="base" latinLnBrk="0" hangingPunct="1">
                        <a:lnSpc>
                          <a:spcPct val="115000"/>
                        </a:lnSpc>
                        <a:spcBef>
                          <a:spcPct val="0"/>
                        </a:spcBef>
                        <a:spcAft>
                          <a:spcPts val="1200"/>
                        </a:spcAft>
                        <a:buClrTx/>
                        <a:buSzTx/>
                        <a:buFontTx/>
                        <a:buNone/>
                        <a:tabLst/>
                      </a:pPr>
                      <a:r>
                        <a:rPr kumimoji="0" lang="tr-TR" altLang="tr-TR" sz="1000" b="0" i="0" u="none" strike="noStrike" cap="none" normalizeH="0" baseline="0" dirty="0" smtClean="0">
                          <a:ln>
                            <a:noFill/>
                          </a:ln>
                          <a:solidFill>
                            <a:schemeClr val="tx1"/>
                          </a:solidFill>
                          <a:effectLst/>
                          <a:latin typeface="Tahoma" pitchFamily="34" charset="0"/>
                          <a:cs typeface="Times New Roman" pitchFamily="18" charset="0"/>
                        </a:rPr>
                        <a:t>  (başka bir deyişle etkinliğin yer aldığı ülkeden katılımcılar)</a:t>
                      </a:r>
                      <a:endParaRPr kumimoji="0" lang="tr-TR" altLang="tr-TR"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3139" marR="63139" marT="63138" marB="631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ts val="1200"/>
                        </a:spcAft>
                        <a:buClrTx/>
                        <a:buSzTx/>
                        <a:buFontTx/>
                        <a:buNone/>
                        <a:tabLst/>
                      </a:pPr>
                      <a:r>
                        <a:rPr kumimoji="0" lang="tr-TR" altLang="tr-TR" sz="1000" b="0" i="0" u="none" strike="noStrike" cap="none" normalizeH="0" baseline="0" dirty="0" smtClean="0">
                          <a:ln>
                            <a:noFill/>
                          </a:ln>
                          <a:solidFill>
                            <a:schemeClr val="tx1"/>
                          </a:solidFill>
                          <a:effectLst/>
                          <a:latin typeface="Tahoma" pitchFamily="34" charset="0"/>
                          <a:cs typeface="Times New Roman" pitchFamily="18" charset="0"/>
                        </a:rPr>
                        <a:t> </a:t>
                      </a:r>
                      <a:endParaRPr kumimoji="0" lang="tr-TR" altLang="tr-TR"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pPr>
                      <a:r>
                        <a:rPr kumimoji="0" lang="tr-TR" altLang="tr-TR" sz="1000" b="0" i="0" u="none" strike="noStrike" cap="none" normalizeH="0" baseline="0" dirty="0" smtClean="0">
                          <a:ln>
                            <a:noFill/>
                          </a:ln>
                          <a:solidFill>
                            <a:schemeClr val="tx1"/>
                          </a:solidFill>
                          <a:effectLst/>
                          <a:latin typeface="Tahoma" pitchFamily="34" charset="0"/>
                          <a:cs typeface="Times New Roman" pitchFamily="18" charset="0"/>
                        </a:rPr>
                        <a:t>Proje başına maksimum </a:t>
                      </a:r>
                      <a:endParaRPr kumimoji="0" lang="tr-TR" altLang="tr-TR" sz="1000" b="0" i="0" u="none" strike="noStrike" cap="none" normalizeH="0" baseline="0" dirty="0" smtClean="0">
                        <a:ln>
                          <a:noFill/>
                        </a:ln>
                        <a:solidFill>
                          <a:schemeClr val="tx1"/>
                        </a:solidFill>
                        <a:effectLst/>
                        <a:latin typeface="Calibri" pitchFamily="34" charset="0"/>
                        <a:cs typeface="Arial" charset="0"/>
                      </a:endParaRPr>
                    </a:p>
                    <a:p>
                      <a:pPr marL="0" marR="0" lvl="0" indent="0" algn="l" defTabSz="914400" rtl="0" eaLnBrk="1" fontAlgn="base" latinLnBrk="0" hangingPunct="1">
                        <a:lnSpc>
                          <a:spcPct val="115000"/>
                        </a:lnSpc>
                        <a:spcBef>
                          <a:spcPct val="0"/>
                        </a:spcBef>
                        <a:spcAft>
                          <a:spcPts val="1200"/>
                        </a:spcAft>
                        <a:buClrTx/>
                        <a:buSzTx/>
                        <a:buFontTx/>
                        <a:buNone/>
                        <a:tabLst/>
                      </a:pPr>
                      <a:r>
                        <a:rPr kumimoji="0" lang="tr-TR" altLang="tr-TR" sz="1000" b="1" i="0" u="none" strike="noStrike" cap="none" normalizeH="0" baseline="0" dirty="0" smtClean="0">
                          <a:ln>
                            <a:noFill/>
                          </a:ln>
                          <a:solidFill>
                            <a:schemeClr val="tx1"/>
                          </a:solidFill>
                          <a:effectLst/>
                          <a:latin typeface="Tahoma" pitchFamily="34" charset="0"/>
                          <a:cs typeface="Times New Roman" pitchFamily="18" charset="0"/>
                        </a:rPr>
                        <a:t>30 000 AVRO</a:t>
                      </a:r>
                      <a:endParaRPr kumimoji="0" lang="tr-TR" altLang="tr-TR" sz="1000" b="0" i="0" u="none" strike="noStrike" cap="none" normalizeH="0" baseline="0" dirty="0" smtClean="0">
                        <a:ln>
                          <a:noFill/>
                        </a:ln>
                        <a:solidFill>
                          <a:schemeClr val="tx1"/>
                        </a:solidFill>
                        <a:effectLst/>
                        <a:latin typeface="Calibri" pitchFamily="34" charset="0"/>
                        <a:cs typeface="Arial" charset="0"/>
                      </a:endParaRPr>
                    </a:p>
                  </a:txBody>
                  <a:tcPr marL="63139" marR="63139" marT="63138" marB="631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ts val="1200"/>
                        </a:spcAft>
                        <a:buClrTx/>
                        <a:buSzTx/>
                        <a:buFontTx/>
                        <a:buNone/>
                        <a:tabLst/>
                      </a:pPr>
                      <a:r>
                        <a:rPr kumimoji="0" lang="tr-TR" altLang="tr-TR" sz="1000" b="0" i="0" u="none" strike="noStrike" cap="none" normalizeH="0" baseline="0" dirty="0" smtClean="0">
                          <a:ln>
                            <a:noFill/>
                          </a:ln>
                          <a:solidFill>
                            <a:schemeClr val="tx1"/>
                          </a:solidFill>
                          <a:effectLst/>
                          <a:latin typeface="Tahoma" pitchFamily="34" charset="0"/>
                          <a:cs typeface="Times New Roman" pitchFamily="18" charset="0"/>
                        </a:rPr>
                        <a:t>Şarta bağlı: Çoğaltıcı etkinliklere destek ancak projenin fikri çıktıları ile doğrudan ilişkili olmaları halinde sağlanmaktadır. Fikri çıktıları için hibe desteği olmayan bir proje yaygınlaştırıcı faaliyet düzenlemek için destek alamaz.</a:t>
                      </a:r>
                      <a:endParaRPr kumimoji="0" lang="tr-TR" altLang="tr-TR"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3139" marR="63139" marT="63138" marB="631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56524">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lvl1pPr marL="49213"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9213" marR="0" lvl="0" indent="0" algn="just" defTabSz="914400" rtl="0" eaLnBrk="1" fontAlgn="base" latinLnBrk="0" hangingPunct="1">
                        <a:lnSpc>
                          <a:spcPct val="115000"/>
                        </a:lnSpc>
                        <a:spcBef>
                          <a:spcPct val="0"/>
                        </a:spcBef>
                        <a:spcAft>
                          <a:spcPts val="1200"/>
                        </a:spcAft>
                        <a:buClrTx/>
                        <a:buSzTx/>
                        <a:buFontTx/>
                        <a:buNone/>
                        <a:tabLst/>
                      </a:pPr>
                      <a:r>
                        <a:rPr kumimoji="0" lang="tr-TR" altLang="tr-TR" sz="1000" b="0" i="0" u="none" strike="noStrike" cap="none" normalizeH="0" baseline="0" dirty="0" smtClean="0">
                          <a:ln>
                            <a:noFill/>
                          </a:ln>
                          <a:solidFill>
                            <a:schemeClr val="tx1"/>
                          </a:solidFill>
                          <a:effectLst/>
                          <a:latin typeface="Tahoma" pitchFamily="34" charset="0"/>
                          <a:cs typeface="Times New Roman" pitchFamily="18" charset="0"/>
                        </a:rPr>
                        <a:t>Uluslararası katılımcı başına </a:t>
                      </a:r>
                      <a:r>
                        <a:rPr kumimoji="0" lang="tr-TR" altLang="tr-TR" sz="1000" b="1" i="0" u="none" strike="noStrike" cap="none" normalizeH="0" baseline="0" dirty="0" smtClean="0">
                          <a:ln>
                            <a:noFill/>
                          </a:ln>
                          <a:solidFill>
                            <a:schemeClr val="tx1"/>
                          </a:solidFill>
                          <a:effectLst/>
                          <a:latin typeface="Tahoma" pitchFamily="34" charset="0"/>
                          <a:cs typeface="Times New Roman" pitchFamily="18" charset="0"/>
                        </a:rPr>
                        <a:t>200 AVRO</a:t>
                      </a:r>
                      <a:r>
                        <a:rPr kumimoji="0" lang="tr-TR" altLang="tr-TR" sz="1000" b="0" i="0" u="none" strike="noStrike" cap="none" normalizeH="0" baseline="0" dirty="0" smtClean="0">
                          <a:ln>
                            <a:noFill/>
                          </a:ln>
                          <a:solidFill>
                            <a:schemeClr val="tx1"/>
                          </a:solidFill>
                          <a:effectLst/>
                          <a:latin typeface="Tahoma" pitchFamily="34" charset="0"/>
                          <a:cs typeface="Times New Roman" pitchFamily="18" charset="0"/>
                        </a:rPr>
                        <a:t> (başka bir deyişlediğer ülkelerden atılımcılar)</a:t>
                      </a:r>
                      <a:endParaRPr kumimoji="0" lang="tr-TR" altLang="tr-TR"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3139" marR="63139" marT="63138" marB="631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tc vMerge="1">
                  <a:txBody>
                    <a:bodyPr/>
                    <a:lstStyle/>
                    <a:p>
                      <a:endParaRPr lang="tr-TR"/>
                    </a:p>
                  </a:txBody>
                  <a:tcPr/>
                </a:tc>
              </a:tr>
              <a:tr h="1703806">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ts val="1200"/>
                        </a:spcAft>
                        <a:buClrTx/>
                        <a:buSzTx/>
                        <a:buFontTx/>
                        <a:buNone/>
                        <a:tabLst/>
                      </a:pPr>
                      <a:r>
                        <a:rPr kumimoji="0" lang="tr-TR" altLang="tr-TR" sz="1200" b="1" i="0" u="none" strike="noStrike" cap="none" normalizeH="0" baseline="0" dirty="0" smtClean="0">
                          <a:ln>
                            <a:noFill/>
                          </a:ln>
                          <a:solidFill>
                            <a:srgbClr val="FF0000"/>
                          </a:solidFill>
                          <a:effectLst/>
                          <a:latin typeface="Tahoma" pitchFamily="34" charset="0"/>
                          <a:cs typeface="Times New Roman" pitchFamily="18" charset="0"/>
                        </a:rPr>
                        <a:t>İstisnai masraflar</a:t>
                      </a:r>
                      <a:endParaRPr kumimoji="0" lang="tr-TR" altLang="tr-TR" sz="12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63139" marR="63139" marT="63138" marB="631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ts val="1200"/>
                        </a:spcAft>
                        <a:buClrTx/>
                        <a:buSzTx/>
                        <a:buFontTx/>
                        <a:buNone/>
                        <a:tabLst/>
                      </a:pPr>
                      <a:endParaRPr kumimoji="0" lang="tr-TR" altLang="tr-TR" sz="1000" b="0" i="0" u="none" strike="noStrike" cap="none" normalizeH="0" baseline="0" dirty="0" smtClean="0">
                        <a:ln>
                          <a:noFill/>
                        </a:ln>
                        <a:solidFill>
                          <a:schemeClr val="tx1"/>
                        </a:solidFill>
                        <a:effectLst/>
                        <a:latin typeface="Tahoma" pitchFamily="34" charset="0"/>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pPr>
                      <a:r>
                        <a:rPr kumimoji="0" lang="tr-TR" altLang="tr-TR" sz="1000" b="1" i="0" u="none" strike="noStrike" cap="none" normalizeH="0" baseline="0" dirty="0" smtClean="0">
                          <a:ln>
                            <a:noFill/>
                          </a:ln>
                          <a:solidFill>
                            <a:schemeClr val="tx1"/>
                          </a:solidFill>
                          <a:effectLst/>
                          <a:latin typeface="Tahoma" pitchFamily="34" charset="0"/>
                          <a:cs typeface="Times New Roman" pitchFamily="18" charset="0"/>
                        </a:rPr>
                        <a:t>Taşeronluk veya mal ve hizmet alımı</a:t>
                      </a:r>
                      <a:r>
                        <a:rPr kumimoji="0" lang="tr-TR" altLang="tr-TR" sz="1000" b="0" i="0" u="none" strike="noStrike" cap="none" normalizeH="0" baseline="0" dirty="0" smtClean="0">
                          <a:ln>
                            <a:noFill/>
                          </a:ln>
                          <a:solidFill>
                            <a:schemeClr val="tx1"/>
                          </a:solidFill>
                          <a:effectLst/>
                          <a:latin typeface="Tahoma" pitchFamily="34" charset="0"/>
                          <a:cs typeface="Times New Roman" pitchFamily="18" charset="0"/>
                        </a:rPr>
                        <a:t> ile ilişkili gerçek  maliyete katkı</a:t>
                      </a:r>
                      <a:endParaRPr kumimoji="0" lang="tr-TR" altLang="tr-TR"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pPr>
                      <a:r>
                        <a:rPr kumimoji="0" lang="tr-TR" altLang="tr-TR" sz="1000" b="0" i="0" u="none" strike="noStrike" cap="none" normalizeH="0" baseline="0" dirty="0" smtClean="0">
                          <a:ln>
                            <a:noFill/>
                          </a:ln>
                          <a:solidFill>
                            <a:schemeClr val="tx1"/>
                          </a:solidFill>
                          <a:effectLst/>
                          <a:latin typeface="Tahoma" pitchFamily="34" charset="0"/>
                          <a:cs typeface="Times New Roman" pitchFamily="18" charset="0"/>
                        </a:rPr>
                        <a:t> </a:t>
                      </a:r>
                      <a:endParaRPr kumimoji="0" lang="tr-TR" altLang="tr-TR" sz="1000" b="0" i="0" u="none" strike="noStrike" cap="none" normalizeH="0" baseline="0" dirty="0" smtClean="0">
                        <a:ln>
                          <a:noFill/>
                        </a:ln>
                        <a:solidFill>
                          <a:schemeClr val="tx1"/>
                        </a:solidFill>
                        <a:effectLst/>
                        <a:latin typeface="Calibri" pitchFamily="34" charset="0"/>
                        <a:cs typeface="Arial" charset="0"/>
                      </a:endParaRPr>
                    </a:p>
                    <a:p>
                      <a:pPr marL="0" marR="0" lvl="0" indent="0" algn="l" defTabSz="914400" rtl="0" eaLnBrk="1" fontAlgn="base" latinLnBrk="0" hangingPunct="1">
                        <a:lnSpc>
                          <a:spcPct val="115000"/>
                        </a:lnSpc>
                        <a:spcBef>
                          <a:spcPct val="0"/>
                        </a:spcBef>
                        <a:spcAft>
                          <a:spcPts val="1200"/>
                        </a:spcAft>
                        <a:buClrTx/>
                        <a:buSzTx/>
                        <a:buFontTx/>
                        <a:buNone/>
                        <a:tabLst/>
                      </a:pPr>
                      <a:r>
                        <a:rPr kumimoji="0" lang="tr-TR" altLang="tr-TR" sz="1000" b="0" i="0" u="none" strike="noStrike" cap="none" normalizeH="0" baseline="0" dirty="0" smtClean="0">
                          <a:ln>
                            <a:noFill/>
                          </a:ln>
                          <a:solidFill>
                            <a:schemeClr val="tx1"/>
                          </a:solidFill>
                          <a:effectLst/>
                          <a:latin typeface="Tahoma" pitchFamily="34" charset="0"/>
                          <a:cs typeface="Times New Roman" pitchFamily="18" charset="0"/>
                        </a:rPr>
                        <a:t> </a:t>
                      </a:r>
                      <a:endParaRPr kumimoji="0" lang="tr-TR" altLang="tr-TR" sz="1000" b="0" i="0" u="none" strike="noStrike" cap="none" normalizeH="0" baseline="0" dirty="0" smtClean="0">
                        <a:ln>
                          <a:noFill/>
                        </a:ln>
                        <a:solidFill>
                          <a:schemeClr val="tx1"/>
                        </a:solidFill>
                        <a:effectLst/>
                        <a:latin typeface="Calibri" pitchFamily="34" charset="0"/>
                        <a:cs typeface="Arial" charset="0"/>
                      </a:endParaRPr>
                    </a:p>
                  </a:txBody>
                  <a:tcPr marL="63139" marR="63139" marT="63138" marB="631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ts val="1200"/>
                        </a:spcAft>
                        <a:buClrTx/>
                        <a:buSzTx/>
                        <a:buFontTx/>
                        <a:buNone/>
                        <a:tabLst/>
                      </a:pPr>
                      <a:r>
                        <a:rPr kumimoji="0" lang="tr-TR" altLang="tr-TR" sz="1000" b="0" i="0" u="none" strike="noStrike" cap="none" normalizeH="0" baseline="0" smtClean="0">
                          <a:ln>
                            <a:noFill/>
                          </a:ln>
                          <a:solidFill>
                            <a:schemeClr val="tx1"/>
                          </a:solidFill>
                          <a:effectLst/>
                          <a:latin typeface="Tahoma" pitchFamily="34" charset="0"/>
                          <a:cs typeface="Times New Roman" pitchFamily="18" charset="0"/>
                        </a:rPr>
                        <a:t>Uygun harcamaların bir kısmı</a:t>
                      </a:r>
                      <a:endParaRPr kumimoji="0" lang="tr-TR" altLang="tr-T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3139" marR="63139" marT="63138" marB="631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ts val="1200"/>
                        </a:spcAft>
                        <a:buClrTx/>
                        <a:buSzTx/>
                        <a:buFontTx/>
                        <a:buNone/>
                        <a:tabLst/>
                      </a:pPr>
                      <a:r>
                        <a:rPr kumimoji="0" lang="tr-TR" altLang="tr-TR" sz="1000" b="0" i="0" u="none" strike="noStrike" cap="none" normalizeH="0" baseline="0" dirty="0" smtClean="0">
                          <a:ln>
                            <a:noFill/>
                          </a:ln>
                          <a:solidFill>
                            <a:schemeClr val="tx1"/>
                          </a:solidFill>
                          <a:effectLst/>
                          <a:latin typeface="Tahoma" pitchFamily="34" charset="0"/>
                          <a:cs typeface="Times New Roman" pitchFamily="18" charset="0"/>
                        </a:rPr>
                        <a:t>Uygun harcamaların %75’i </a:t>
                      </a:r>
                      <a:endParaRPr kumimoji="0" lang="tr-TR" altLang="tr-TR"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pPr>
                      <a:r>
                        <a:rPr kumimoji="0" lang="tr-TR" altLang="tr-TR" sz="1000" b="0" i="0" u="none" strike="noStrike" cap="none" normalizeH="0" baseline="0" dirty="0" smtClean="0">
                          <a:ln>
                            <a:noFill/>
                          </a:ln>
                          <a:solidFill>
                            <a:schemeClr val="tx1"/>
                          </a:solidFill>
                          <a:effectLst/>
                          <a:latin typeface="Tahoma" pitchFamily="34" charset="0"/>
                          <a:cs typeface="Times New Roman" pitchFamily="18" charset="0"/>
                        </a:rPr>
                        <a:t>Proje başına maksimum </a:t>
                      </a:r>
                      <a:r>
                        <a:rPr kumimoji="0" lang="tr-TR" altLang="tr-TR" sz="1000" b="1" i="0" u="none" strike="noStrike" cap="none" normalizeH="0" baseline="0" dirty="0" smtClean="0">
                          <a:ln>
                            <a:noFill/>
                          </a:ln>
                          <a:solidFill>
                            <a:schemeClr val="tx1"/>
                          </a:solidFill>
                          <a:effectLst/>
                          <a:latin typeface="Tahoma" pitchFamily="34" charset="0"/>
                          <a:cs typeface="Times New Roman" pitchFamily="18" charset="0"/>
                        </a:rPr>
                        <a:t>50.000 AVRO</a:t>
                      </a:r>
                      <a:endParaRPr kumimoji="0" lang="tr-TR" altLang="tr-TR" sz="1000" b="0" i="0" u="none" strike="noStrike" cap="none" normalizeH="0" baseline="0" dirty="0" smtClean="0">
                        <a:ln>
                          <a:noFill/>
                        </a:ln>
                        <a:solidFill>
                          <a:schemeClr val="tx1"/>
                        </a:solidFill>
                        <a:effectLst/>
                        <a:latin typeface="Calibri" pitchFamily="34" charset="0"/>
                        <a:cs typeface="Arial" charset="0"/>
                      </a:endParaRPr>
                    </a:p>
                  </a:txBody>
                  <a:tcPr marL="63139" marR="63139" marT="63138" marB="631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r>
                        <a:rPr kumimoji="0" lang="tr-TR" altLang="tr-TR" sz="1000" b="0" i="0" u="none" strike="noStrike" cap="none" normalizeH="0" baseline="0" dirty="0" smtClean="0">
                          <a:ln>
                            <a:noFill/>
                          </a:ln>
                          <a:solidFill>
                            <a:schemeClr val="tx1"/>
                          </a:solidFill>
                          <a:effectLst/>
                          <a:latin typeface="Tahoma" pitchFamily="34" charset="0"/>
                          <a:cs typeface="Times New Roman" pitchFamily="18" charset="0"/>
                        </a:rPr>
                        <a:t>Şarta bağlı: </a:t>
                      </a:r>
                      <a:r>
                        <a:rPr lang="tr-TR" sz="1000" b="0" i="0" u="none" strike="noStrike" baseline="0" dirty="0" smtClean="0">
                          <a:solidFill>
                            <a:srgbClr val="000000"/>
                          </a:solidFill>
                          <a:latin typeface="Tahoma"/>
                        </a:rPr>
                        <a:t>Taşeronluk, usulüne uygun olarak doğrulanmış nedenlerden dolayı </a:t>
                      </a:r>
                      <a:r>
                        <a:rPr lang="tr-TR" sz="1000" b="1" i="0" u="none" strike="noStrike" baseline="0" dirty="0" smtClean="0">
                          <a:solidFill>
                            <a:srgbClr val="000000"/>
                          </a:solidFill>
                          <a:latin typeface="Tahoma"/>
                        </a:rPr>
                        <a:t>doğrudan katılımcı kurum/kuruluşlar tarafından sağlanamayan hizmetler ile ilişkili </a:t>
                      </a:r>
                      <a:r>
                        <a:rPr lang="tr-TR" sz="1000" b="0" i="0" u="none" strike="noStrike" baseline="0" dirty="0" smtClean="0">
                          <a:solidFill>
                            <a:srgbClr val="000000"/>
                          </a:solidFill>
                          <a:latin typeface="Tahoma"/>
                        </a:rPr>
                        <a:t>olmalıdır. Ekipman, normal ofis ekipmanını veya normalde katılımcı kurum/kuruluşlar tarafından kullanılan ekipmanı kapsayamaz. 	</a:t>
                      </a:r>
                    </a:p>
                  </a:txBody>
                  <a:tcPr marL="63139" marR="63139" marT="63138" marB="631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79819">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ts val="1200"/>
                        </a:spcAft>
                        <a:buClrTx/>
                        <a:buSzTx/>
                        <a:buFontTx/>
                        <a:buNone/>
                        <a:tabLst/>
                      </a:pPr>
                      <a:r>
                        <a:rPr kumimoji="0" lang="tr-TR" altLang="tr-TR" sz="1200" b="1" i="0" u="none" strike="noStrike" cap="none" normalizeH="0" baseline="0" dirty="0" smtClean="0">
                          <a:ln>
                            <a:noFill/>
                          </a:ln>
                          <a:solidFill>
                            <a:srgbClr val="FF0000"/>
                          </a:solidFill>
                          <a:effectLst/>
                          <a:latin typeface="Tahoma" pitchFamily="34" charset="0"/>
                          <a:cs typeface="Times New Roman" pitchFamily="18" charset="0"/>
                        </a:rPr>
                        <a:t>Özel ihtiyaç desteği</a:t>
                      </a:r>
                      <a:endParaRPr kumimoji="0" lang="tr-TR" altLang="tr-TR" sz="12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63139" marR="63139" marT="63138" marB="631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r>
                        <a:rPr lang="tr-TR" sz="1000" b="0" i="0" u="none" strike="noStrike" baseline="0" dirty="0" smtClean="0">
                          <a:solidFill>
                            <a:srgbClr val="000000"/>
                          </a:solidFill>
                          <a:latin typeface="Tahoma"/>
                        </a:rPr>
                        <a:t>Engelli katılımcılar ile doğrudan ilişkili ek maliyet 	</a:t>
                      </a:r>
                    </a:p>
                    <a:p>
                      <a:pPr marL="0" marR="0" lvl="0" indent="0" algn="l" defTabSz="914400" rtl="0" eaLnBrk="1" fontAlgn="base" latinLnBrk="0" hangingPunct="1">
                        <a:lnSpc>
                          <a:spcPct val="115000"/>
                        </a:lnSpc>
                        <a:spcBef>
                          <a:spcPct val="0"/>
                        </a:spcBef>
                        <a:spcAft>
                          <a:spcPts val="1200"/>
                        </a:spcAft>
                        <a:buClrTx/>
                        <a:buSzTx/>
                        <a:buFontTx/>
                        <a:buNone/>
                        <a:tabLst/>
                      </a:pPr>
                      <a:r>
                        <a:rPr kumimoji="0" lang="tr-TR" altLang="tr-TR" sz="1000" b="0" i="0" u="none" strike="noStrike" cap="none" normalizeH="0" baseline="0" dirty="0" smtClean="0">
                          <a:ln>
                            <a:noFill/>
                          </a:ln>
                          <a:solidFill>
                            <a:schemeClr val="tx1"/>
                          </a:solidFill>
                          <a:effectLst/>
                          <a:latin typeface="Tahoma" pitchFamily="34" charset="0"/>
                          <a:cs typeface="Times New Roman" pitchFamily="18" charset="0"/>
                        </a:rPr>
                        <a:t> </a:t>
                      </a:r>
                      <a:endParaRPr kumimoji="0" lang="tr-TR" altLang="tr-TR" sz="1000" b="0" i="0" u="none" strike="noStrike" cap="none" normalizeH="0" baseline="0" dirty="0" smtClean="0">
                        <a:ln>
                          <a:noFill/>
                        </a:ln>
                        <a:solidFill>
                          <a:schemeClr val="tx1"/>
                        </a:solidFill>
                        <a:effectLst/>
                        <a:latin typeface="Calibri" pitchFamily="34" charset="0"/>
                        <a:cs typeface="Arial" charset="0"/>
                      </a:endParaRPr>
                    </a:p>
                  </a:txBody>
                  <a:tcPr marL="63139" marR="63139" marT="63138" marB="631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ts val="1200"/>
                        </a:spcAft>
                        <a:buClrTx/>
                        <a:buSzTx/>
                        <a:buFontTx/>
                        <a:buNone/>
                        <a:tabLst/>
                      </a:pPr>
                      <a:r>
                        <a:rPr kumimoji="0" lang="tr-TR" altLang="tr-TR" sz="1000" b="0" i="0" u="none" strike="noStrike" cap="none" normalizeH="0" baseline="0" smtClean="0">
                          <a:ln>
                            <a:noFill/>
                          </a:ln>
                          <a:solidFill>
                            <a:schemeClr val="tx1"/>
                          </a:solidFill>
                          <a:effectLst/>
                          <a:latin typeface="Tahoma" pitchFamily="34" charset="0"/>
                          <a:cs typeface="Times New Roman" pitchFamily="18" charset="0"/>
                        </a:rPr>
                        <a:t>Uygun harcamaların bir kısmı </a:t>
                      </a:r>
                      <a:endParaRPr kumimoji="0" lang="tr-TR" altLang="tr-T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3139" marR="63139" marT="63138" marB="631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ts val="1200"/>
                        </a:spcAft>
                        <a:buClrTx/>
                        <a:buSzTx/>
                        <a:buFontTx/>
                        <a:buNone/>
                        <a:tabLst/>
                      </a:pPr>
                      <a:r>
                        <a:rPr kumimoji="0" lang="tr-TR" altLang="tr-TR" sz="1000" b="0" i="0" u="none" strike="noStrike" cap="none" normalizeH="0" baseline="0" smtClean="0">
                          <a:ln>
                            <a:noFill/>
                          </a:ln>
                          <a:solidFill>
                            <a:schemeClr val="tx1"/>
                          </a:solidFill>
                          <a:effectLst/>
                          <a:latin typeface="Tahoma" pitchFamily="34" charset="0"/>
                          <a:cs typeface="Times New Roman" pitchFamily="18" charset="0"/>
                        </a:rPr>
                        <a:t>Uygun harcamaların %100’ü</a:t>
                      </a:r>
                      <a:endParaRPr kumimoji="0" lang="tr-TR" altLang="tr-T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3139" marR="63139" marT="63138" marB="631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ts val="1200"/>
                        </a:spcAft>
                        <a:buClrTx/>
                        <a:buSzTx/>
                        <a:buFontTx/>
                        <a:buNone/>
                        <a:tabLst/>
                      </a:pPr>
                      <a:r>
                        <a:rPr kumimoji="0" lang="tr-TR" altLang="tr-TR" sz="1000" b="0" i="0" u="none" strike="noStrike" cap="none" normalizeH="0" baseline="0" dirty="0" smtClean="0">
                          <a:ln>
                            <a:noFill/>
                          </a:ln>
                          <a:solidFill>
                            <a:schemeClr val="tx1"/>
                          </a:solidFill>
                          <a:effectLst/>
                          <a:latin typeface="Tahoma" pitchFamily="34" charset="0"/>
                          <a:cs typeface="Times New Roman" pitchFamily="18" charset="0"/>
                        </a:rPr>
                        <a:t>Şarta bağlı: bu maliyetlere dair talepler başvuru formunda gerekçelendirilmelidir</a:t>
                      </a:r>
                      <a:endParaRPr kumimoji="0" lang="tr-TR" altLang="tr-TR"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3139" marR="63139" marT="63138" marB="631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5504" name="Title 1"/>
          <p:cNvSpPr>
            <a:spLocks noGrp="1"/>
          </p:cNvSpPr>
          <p:nvPr>
            <p:ph type="title"/>
          </p:nvPr>
        </p:nvSpPr>
        <p:spPr>
          <a:xfrm>
            <a:off x="511175" y="76200"/>
            <a:ext cx="8229600" cy="762000"/>
          </a:xfrm>
        </p:spPr>
        <p:txBody>
          <a:bodyPr/>
          <a:lstStyle/>
          <a:p>
            <a:pPr algn="l" defTabSz="457200"/>
            <a:r>
              <a:rPr lang="tr-TR" altLang="tr-TR" sz="2600" dirty="0" smtClean="0">
                <a:solidFill>
                  <a:srgbClr val="FF0000"/>
                </a:solidFill>
                <a:latin typeface="Tahoma" pitchFamily="34" charset="0"/>
                <a:cs typeface="Tahoma" pitchFamily="34" charset="0"/>
              </a:rPr>
              <a:t>Ana Eylem 2: Stratejik Ortaklıklar</a:t>
            </a:r>
          </a:p>
        </p:txBody>
      </p:sp>
    </p:spTree>
    <p:extLst>
      <p:ext uri="{BB962C8B-B14F-4D97-AF65-F5344CB8AC3E}">
        <p14:creationId xmlns:p14="http://schemas.microsoft.com/office/powerpoint/2010/main" val="439186562"/>
      </p:ext>
    </p:extLst>
  </p:cSld>
  <p:clrMapOvr>
    <a:masterClrMapping/>
  </p:clrMapOvr>
  <p:transition spd="med">
    <p:randomBa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457200" y="222541"/>
            <a:ext cx="8229600" cy="561975"/>
          </a:xfrm>
        </p:spPr>
        <p:txBody>
          <a:bodyPr/>
          <a:lstStyle/>
          <a:p>
            <a:r>
              <a:rPr lang="tr-TR" altLang="tr-TR" sz="1400" b="1" dirty="0" smtClean="0">
                <a:solidFill>
                  <a:srgbClr val="FF0000"/>
                </a:solidFill>
              </a:rPr>
              <a:t>ULUSÖTESİ EĞİTİM, ÖĞRETME VE ÖĞRENME FAALİYETLERİNE </a:t>
            </a:r>
            <a:br>
              <a:rPr lang="tr-TR" altLang="tr-TR" sz="1400" b="1" dirty="0" smtClean="0">
                <a:solidFill>
                  <a:srgbClr val="FF0000"/>
                </a:solidFill>
              </a:rPr>
            </a:br>
            <a:r>
              <a:rPr lang="tr-TR" altLang="tr-TR" sz="1400" b="1" dirty="0" smtClean="0">
                <a:solidFill>
                  <a:srgbClr val="FF0000"/>
                </a:solidFill>
              </a:rPr>
              <a:t>YÖNELİK HİBE TAHSİSİ KURALLARI</a:t>
            </a:r>
          </a:p>
        </p:txBody>
      </p:sp>
      <p:graphicFrame>
        <p:nvGraphicFramePr>
          <p:cNvPr id="4" name="Table 3"/>
          <p:cNvGraphicFramePr>
            <a:graphicFrameLocks noGrp="1"/>
          </p:cNvGraphicFramePr>
          <p:nvPr>
            <p:extLst>
              <p:ext uri="{D42A27DB-BD31-4B8C-83A1-F6EECF244321}">
                <p14:modId xmlns:p14="http://schemas.microsoft.com/office/powerpoint/2010/main" val="717256654"/>
              </p:ext>
            </p:extLst>
          </p:nvPr>
        </p:nvGraphicFramePr>
        <p:xfrm>
          <a:off x="457200" y="708700"/>
          <a:ext cx="8064500" cy="5975154"/>
        </p:xfrm>
        <a:graphic>
          <a:graphicData uri="http://schemas.openxmlformats.org/drawingml/2006/table">
            <a:tbl>
              <a:tblPr/>
              <a:tblGrid>
                <a:gridCol w="1277937"/>
                <a:gridCol w="1304925"/>
                <a:gridCol w="1084263"/>
                <a:gridCol w="1363662"/>
                <a:gridCol w="1365250"/>
                <a:gridCol w="1668463"/>
              </a:tblGrid>
              <a:tr h="281900">
                <a:tc gridSpan="2">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ts val="1800"/>
                        </a:spcBef>
                        <a:spcAft>
                          <a:spcPct val="0"/>
                        </a:spcAft>
                        <a:buClrTx/>
                        <a:buSzTx/>
                        <a:buFontTx/>
                        <a:buNone/>
                        <a:tabLst/>
                      </a:pPr>
                      <a:r>
                        <a:rPr kumimoji="0" lang="tr-TR" altLang="tr-TR" sz="700" b="1" i="0" u="none" strike="noStrike" cap="none" normalizeH="0" baseline="0" dirty="0" smtClean="0">
                          <a:ln>
                            <a:noFill/>
                          </a:ln>
                          <a:solidFill>
                            <a:schemeClr val="tx1"/>
                          </a:solidFill>
                          <a:effectLst/>
                          <a:latin typeface="Tahoma" pitchFamily="34" charset="0"/>
                          <a:cs typeface="Times New Roman" pitchFamily="18" charset="0"/>
                        </a:rPr>
                        <a:t>UYGUN HARCAMALAR</a:t>
                      </a:r>
                    </a:p>
                  </a:txBody>
                  <a:tcPr marL="44279" marR="44279" marT="46334" marB="463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ts val="1800"/>
                        </a:spcBef>
                        <a:spcAft>
                          <a:spcPct val="0"/>
                        </a:spcAft>
                        <a:buClrTx/>
                        <a:buSzTx/>
                        <a:buFontTx/>
                        <a:buNone/>
                        <a:tabLst/>
                      </a:pPr>
                      <a:r>
                        <a:rPr kumimoji="0" lang="tr-TR" altLang="tr-TR" sz="700" b="1" i="0" u="none" strike="noStrike" cap="none" normalizeH="0" baseline="0" dirty="0" smtClean="0">
                          <a:ln>
                            <a:noFill/>
                          </a:ln>
                          <a:solidFill>
                            <a:schemeClr val="tx1"/>
                          </a:solidFill>
                          <a:effectLst/>
                          <a:latin typeface="Tahoma" pitchFamily="34" charset="0"/>
                          <a:cs typeface="Times New Roman" pitchFamily="18" charset="0"/>
                        </a:rPr>
                        <a:t>FİNANSMAN MEKANİZMASI</a:t>
                      </a:r>
                    </a:p>
                  </a:txBody>
                  <a:tcPr marL="44279" marR="44279" marT="46334" marB="463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ts val="1800"/>
                        </a:spcBef>
                        <a:spcAft>
                          <a:spcPct val="0"/>
                        </a:spcAft>
                        <a:buClrTx/>
                        <a:buSzTx/>
                        <a:buFontTx/>
                        <a:buNone/>
                        <a:tabLst/>
                      </a:pPr>
                      <a:r>
                        <a:rPr kumimoji="0" lang="tr-TR" altLang="tr-TR" sz="700" b="1" i="0" u="none" strike="noStrike" cap="none" normalizeH="0" baseline="0" dirty="0" smtClean="0">
                          <a:ln>
                            <a:noFill/>
                          </a:ln>
                          <a:solidFill>
                            <a:schemeClr val="tx1"/>
                          </a:solidFill>
                          <a:effectLst/>
                          <a:latin typeface="Tahoma" pitchFamily="34" charset="0"/>
                          <a:cs typeface="Times New Roman" pitchFamily="18" charset="0"/>
                        </a:rPr>
                        <a:t>TUTAR</a:t>
                      </a:r>
                    </a:p>
                  </a:txBody>
                  <a:tcPr marL="44279" marR="44279" marT="46334" marB="463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ts val="1800"/>
                        </a:spcBef>
                        <a:spcAft>
                          <a:spcPct val="0"/>
                        </a:spcAft>
                        <a:buClrTx/>
                        <a:buSzTx/>
                        <a:buFontTx/>
                        <a:buNone/>
                        <a:tabLst/>
                      </a:pPr>
                      <a:r>
                        <a:rPr kumimoji="0" lang="tr-TR" altLang="tr-TR" sz="700" b="1" i="0" u="none" strike="noStrike" cap="none" normalizeH="0" baseline="0" dirty="0" smtClean="0">
                          <a:ln>
                            <a:noFill/>
                          </a:ln>
                          <a:solidFill>
                            <a:schemeClr val="tx1"/>
                          </a:solidFill>
                          <a:effectLst/>
                          <a:latin typeface="Tahoma" pitchFamily="34" charset="0"/>
                          <a:cs typeface="Times New Roman" pitchFamily="18" charset="0"/>
                        </a:rPr>
                        <a:t>TAHSİS KURALI</a:t>
                      </a:r>
                    </a:p>
                  </a:txBody>
                  <a:tcPr marL="44279" marR="44279" marT="46334" marB="463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5571">
                <a:tc rowSpan="2">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ts val="1800"/>
                        </a:spcBef>
                        <a:spcAft>
                          <a:spcPct val="0"/>
                        </a:spcAft>
                        <a:buClrTx/>
                        <a:buSzTx/>
                        <a:buFontTx/>
                        <a:buNone/>
                        <a:tabLst/>
                      </a:pPr>
                      <a:r>
                        <a:rPr kumimoji="0" lang="tr-TR" altLang="tr-TR" sz="1100" b="1" i="0" u="none" strike="noStrike" cap="none" normalizeH="0" baseline="0" dirty="0" smtClean="0">
                          <a:ln>
                            <a:noFill/>
                          </a:ln>
                          <a:solidFill>
                            <a:schemeClr val="tx1"/>
                          </a:solidFill>
                          <a:effectLst/>
                          <a:latin typeface="Tahoma" pitchFamily="34" charset="0"/>
                          <a:cs typeface="Times New Roman" pitchFamily="18" charset="0"/>
                        </a:rPr>
                        <a:t>Seyahat</a:t>
                      </a:r>
                    </a:p>
                  </a:txBody>
                  <a:tcPr marL="44279" marR="44279" marT="46334" marB="463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tr-TR" altLang="tr-TR" sz="800" b="0" i="0" u="none" strike="noStrike" kern="1200" baseline="0" dirty="0" smtClean="0">
                          <a:solidFill>
                            <a:srgbClr val="000000"/>
                          </a:solidFill>
                          <a:latin typeface="Tahoma"/>
                          <a:ea typeface="+mn-ea"/>
                          <a:cs typeface="+mn-cs"/>
                        </a:rPr>
                        <a:t>Eşlik eden kişiler de dâhil, katılımcıların yerleşik oldukları yerden faaliyet yerine gitmek ve dönmek için yaptıkları seyahat maliyetine katkı</a:t>
                      </a:r>
                    </a:p>
                  </a:txBody>
                  <a:tcPr marL="44279" marR="44279" marT="46334" marB="463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ts val="1800"/>
                        </a:spcBef>
                        <a:spcAft>
                          <a:spcPct val="0"/>
                        </a:spcAft>
                        <a:buClrTx/>
                        <a:buSzTx/>
                        <a:buFontTx/>
                        <a:buNone/>
                        <a:tabLst/>
                      </a:pPr>
                      <a:r>
                        <a:rPr kumimoji="0" lang="tr-TR" altLang="tr-TR" sz="1000" b="0" i="0" u="none" strike="noStrike" cap="none" normalizeH="0" baseline="0" dirty="0" smtClean="0">
                          <a:ln>
                            <a:noFill/>
                          </a:ln>
                          <a:solidFill>
                            <a:schemeClr val="tx1"/>
                          </a:solidFill>
                          <a:effectLst/>
                          <a:latin typeface="Tahoma" pitchFamily="34" charset="0"/>
                          <a:cs typeface="Times New Roman" pitchFamily="18" charset="0"/>
                        </a:rPr>
                        <a:t>Birim maliyet</a:t>
                      </a:r>
                      <a:endParaRPr kumimoji="0" lang="tr-TR" altLang="tr-TR" sz="1000" b="1" i="0" u="none" strike="noStrike" cap="none" normalizeH="0" baseline="0" dirty="0" smtClean="0">
                        <a:ln>
                          <a:noFill/>
                        </a:ln>
                        <a:solidFill>
                          <a:schemeClr val="tx1"/>
                        </a:solidFill>
                        <a:effectLst/>
                        <a:latin typeface="Tahoma" pitchFamily="34" charset="0"/>
                        <a:cs typeface="Times New Roman" pitchFamily="18" charset="0"/>
                      </a:endParaRPr>
                    </a:p>
                  </a:txBody>
                  <a:tcPr marL="44279" marR="44279" marT="46334" marB="463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ts val="1800"/>
                        </a:spcBef>
                        <a:spcAft>
                          <a:spcPct val="0"/>
                        </a:spcAft>
                        <a:buClrTx/>
                        <a:buSzTx/>
                        <a:buFontTx/>
                        <a:buNone/>
                        <a:tabLst/>
                      </a:pPr>
                      <a:r>
                        <a:rPr kumimoji="0" lang="tr-TR" altLang="tr-TR" sz="800" b="0"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100 ila 1,999 km arasındaki mesafeler için:  katılımcı başına </a:t>
                      </a:r>
                      <a:r>
                        <a:rPr kumimoji="0" lang="tr-TR" altLang="tr-TR" sz="800" b="1"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275 AVRO</a:t>
                      </a:r>
                    </a:p>
                  </a:txBody>
                  <a:tcPr marL="44279" marR="44279" marT="46334" marB="463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rowSpan="6">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altLang="tr-TR" sz="800" b="0" i="0" u="none" strike="noStrike" cap="none" normalizeH="0" baseline="0" dirty="0" smtClean="0">
                        <a:ln>
                          <a:noFill/>
                        </a:ln>
                        <a:solidFill>
                          <a:schemeClr val="tx1"/>
                        </a:solidFill>
                        <a:effectLst/>
                        <a:latin typeface="Tahoma"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800" b="0" i="0" u="none" strike="noStrike" cap="none" normalizeH="0" baseline="0" dirty="0" smtClean="0">
                          <a:ln>
                            <a:noFill/>
                          </a:ln>
                          <a:solidFill>
                            <a:schemeClr val="tx1"/>
                          </a:solidFill>
                          <a:effectLst/>
                          <a:latin typeface="Tahoma" pitchFamily="34" charset="0"/>
                          <a:cs typeface="Times New Roman" pitchFamily="18" charset="0"/>
                        </a:rPr>
                        <a:t>Şarta bağlı: Başvuru sahipleri hareketlilik faaliyetlerinin projenin hedef ve sonuçlarına ulaşmak için gerekli olduğunu doğrulamalıdır. Seyahat mesafeleri Avrupa Komisyonu tarafından desteklenen mesafe hesaplayıcısı kullanılarak hesaplanmalıdır.</a:t>
                      </a:r>
                      <a:endParaRPr kumimoji="0" lang="tr-TR" altLang="tr-TR" sz="800" b="1" i="0" u="none" strike="noStrike" cap="none" normalizeH="0" baseline="0" dirty="0" smtClean="0">
                        <a:ln>
                          <a:noFill/>
                        </a:ln>
                        <a:solidFill>
                          <a:schemeClr val="tx1"/>
                        </a:solidFill>
                        <a:effectLst/>
                        <a:latin typeface="Tahoma" pitchFamily="34" charset="0"/>
                        <a:cs typeface="Times New Roman" pitchFamily="18" charset="0"/>
                      </a:endParaRPr>
                    </a:p>
                  </a:txBody>
                  <a:tcPr marL="44279" marR="44279" marT="46334" marB="463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5936">
                <a:tc vMerge="1">
                  <a:txBody>
                    <a:bodyPr/>
                    <a:lstStyle/>
                    <a:p>
                      <a:endParaRPr lang="tr-TR"/>
                    </a:p>
                  </a:txBody>
                  <a:tcPr/>
                </a:tc>
                <a:tc vMerge="1">
                  <a:txBody>
                    <a:bodyPr/>
                    <a:lstStyle/>
                    <a:p>
                      <a:endParaRPr lang="tr-TR"/>
                    </a:p>
                  </a:txBody>
                  <a:tcPr/>
                </a:tc>
                <a:tc vMerge="1">
                  <a:txBody>
                    <a:bodyPr/>
                    <a:lstStyle/>
                    <a:p>
                      <a:endParaRPr lang="tr-TR"/>
                    </a:p>
                  </a:txBody>
                  <a:tcPr/>
                </a:tc>
                <a:tc gridSpan="2">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ts val="1800"/>
                        </a:spcBef>
                        <a:spcAft>
                          <a:spcPct val="0"/>
                        </a:spcAft>
                        <a:buClrTx/>
                        <a:buSzTx/>
                        <a:buFontTx/>
                        <a:buNone/>
                        <a:tabLst/>
                        <a:defRPr/>
                      </a:pPr>
                      <a:r>
                        <a:rPr kumimoji="0" lang="tr-TR" altLang="tr-TR" sz="800" b="0"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2000 km veya daha fazla seyahat mesafeleri için: katılımcı başına </a:t>
                      </a:r>
                      <a:r>
                        <a:rPr kumimoji="0" lang="tr-TR" altLang="tr-TR" sz="800" b="1"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360 </a:t>
                      </a:r>
                      <a:r>
                        <a:rPr kumimoji="0" lang="tr-TR" altLang="tr-TR" sz="800" b="1" i="0" u="none" strike="noStrike" kern="1200" cap="none" spc="0" normalizeH="0" baseline="0" noProof="0" dirty="0" smtClean="0">
                          <a:ln>
                            <a:noFill/>
                          </a:ln>
                          <a:solidFill>
                            <a:srgbClr val="000000"/>
                          </a:solidFill>
                          <a:effectLst/>
                          <a:uLnTx/>
                          <a:uFillTx/>
                          <a:latin typeface="Tahoma" pitchFamily="34" charset="0"/>
                          <a:ea typeface="Tahoma" panose="020B0604030504040204" pitchFamily="34" charset="0"/>
                          <a:cs typeface="Tahoma" panose="020B0604030504040204" pitchFamily="34" charset="0"/>
                        </a:rPr>
                        <a:t>AVRO</a:t>
                      </a:r>
                    </a:p>
                  </a:txBody>
                  <a:tcPr marL="44279" marR="44279" marT="46334" marB="463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vMerge="1">
                  <a:txBody>
                    <a:bodyPr/>
                    <a:lstStyle/>
                    <a:p>
                      <a:endParaRPr lang="tr-TR"/>
                    </a:p>
                  </a:txBody>
                  <a:tcPr/>
                </a:tc>
              </a:tr>
              <a:tr h="1500244">
                <a:tc rowSpan="4">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100" b="1" i="0" u="none" strike="noStrike" cap="none" normalizeH="0" baseline="0" dirty="0" smtClean="0">
                          <a:ln>
                            <a:noFill/>
                          </a:ln>
                          <a:solidFill>
                            <a:schemeClr val="tx1"/>
                          </a:solidFill>
                          <a:effectLst/>
                          <a:latin typeface="Tahoma" pitchFamily="34" charset="0"/>
                          <a:cs typeface="Times New Roman" pitchFamily="18" charset="0"/>
                        </a:rPr>
                        <a:t>Bireysel destek</a:t>
                      </a:r>
                      <a:endParaRPr kumimoji="0" lang="tr-TR" altLang="tr-TR" sz="1100" b="0" i="0" u="none" strike="noStrike" cap="none" normalizeH="0" baseline="0" dirty="0" smtClean="0">
                        <a:ln>
                          <a:noFill/>
                        </a:ln>
                        <a:solidFill>
                          <a:schemeClr val="tx1"/>
                        </a:solidFill>
                        <a:effectLst/>
                        <a:latin typeface="Calibri" pitchFamily="34" charset="0"/>
                        <a:cs typeface="Times New Roman" pitchFamily="18" charset="0"/>
                      </a:endParaRPr>
                    </a:p>
                  </a:txBody>
                  <a:tcPr marL="44279" marR="44279" marT="46334" marB="463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ts val="1800"/>
                        </a:spcBef>
                        <a:spcAft>
                          <a:spcPct val="0"/>
                        </a:spcAft>
                        <a:buClrTx/>
                        <a:buSzTx/>
                        <a:buFontTx/>
                        <a:buNone/>
                        <a:tabLst/>
                      </a:pPr>
                      <a:r>
                        <a:rPr kumimoji="0" lang="tr-TR" altLang="tr-TR" sz="700" b="0" i="0" u="none" strike="noStrike" cap="none" normalizeH="0" baseline="0" dirty="0" smtClean="0">
                          <a:ln>
                            <a:noFill/>
                          </a:ln>
                          <a:solidFill>
                            <a:schemeClr val="tx1"/>
                          </a:solidFill>
                          <a:effectLst/>
                          <a:latin typeface="Tahoma" pitchFamily="34" charset="0"/>
                          <a:cs typeface="Times New Roman" pitchFamily="18" charset="0"/>
                        </a:rPr>
                        <a:t> </a:t>
                      </a:r>
                      <a:endParaRPr kumimoji="0" lang="tr-TR" altLang="tr-TR" sz="700" b="1" i="0" u="none" strike="noStrike" cap="none" normalizeH="0" baseline="0" dirty="0" smtClean="0">
                        <a:ln>
                          <a:noFill/>
                        </a:ln>
                        <a:solidFill>
                          <a:schemeClr val="tx1"/>
                        </a:solidFill>
                        <a:effectLst/>
                        <a:latin typeface="Tahoma" pitchFamily="34" charset="0"/>
                        <a:cs typeface="Times New Roman" pitchFamily="18" charset="0"/>
                      </a:endParaRPr>
                    </a:p>
                    <a:p>
                      <a:pPr marL="0" marR="0" lvl="0" indent="0" algn="l" defTabSz="914400" rtl="0" eaLnBrk="1" fontAlgn="base" latinLnBrk="0" hangingPunct="1">
                        <a:lnSpc>
                          <a:spcPct val="100000"/>
                        </a:lnSpc>
                        <a:spcBef>
                          <a:spcPts val="1800"/>
                        </a:spcBef>
                        <a:spcAft>
                          <a:spcPct val="0"/>
                        </a:spcAft>
                        <a:buClrTx/>
                        <a:buSzTx/>
                        <a:buFontTx/>
                        <a:buNone/>
                        <a:tabLst/>
                      </a:pPr>
                      <a:r>
                        <a:rPr kumimoji="0" lang="tr-TR" altLang="tr-TR" sz="700" b="0" i="0" u="none" strike="noStrike" cap="none" normalizeH="0" baseline="0" dirty="0" smtClean="0">
                          <a:ln>
                            <a:noFill/>
                          </a:ln>
                          <a:solidFill>
                            <a:schemeClr val="tx1"/>
                          </a:solidFill>
                          <a:effectLst/>
                          <a:latin typeface="Tahoma" pitchFamily="34" charset="0"/>
                          <a:cs typeface="Times New Roman" pitchFamily="18" charset="0"/>
                        </a:rPr>
                        <a:t> </a:t>
                      </a:r>
                      <a:endParaRPr kumimoji="0" lang="tr-TR" altLang="tr-TR" sz="700" b="1" i="0" u="none" strike="noStrike" cap="none" normalizeH="0" baseline="0" dirty="0" smtClean="0">
                        <a:ln>
                          <a:noFill/>
                        </a:ln>
                        <a:solidFill>
                          <a:schemeClr val="tx1"/>
                        </a:solidFill>
                        <a:effectLst/>
                        <a:latin typeface="Tahoma" pitchFamily="34" charset="0"/>
                        <a:cs typeface="Times New Roman" pitchFamily="18" charset="0"/>
                      </a:endParaRPr>
                    </a:p>
                    <a:p>
                      <a:r>
                        <a:rPr lang="tr-TR" sz="800" b="0" i="0" u="none" strike="noStrike" baseline="0" dirty="0" smtClean="0">
                          <a:solidFill>
                            <a:srgbClr val="000000"/>
                          </a:solidFill>
                          <a:latin typeface="Tahoma"/>
                        </a:rPr>
                        <a:t>Faaliyet esnasında katılımcıların harcırahını kapsayan günlük birim maliyet</a:t>
                      </a:r>
                      <a:r>
                        <a:rPr lang="tr-TR" sz="700" b="0" i="0" u="none" strike="noStrike" baseline="0" dirty="0" smtClean="0">
                          <a:solidFill>
                            <a:srgbClr val="000000"/>
                          </a:solidFill>
                          <a:latin typeface="Tahoma"/>
                        </a:rPr>
                        <a:t>	</a:t>
                      </a:r>
                    </a:p>
                  </a:txBody>
                  <a:tcPr marL="44279" marR="44279" marT="46334" marB="463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ts val="1800"/>
                        </a:spcBef>
                        <a:spcAft>
                          <a:spcPct val="0"/>
                        </a:spcAft>
                        <a:buClrTx/>
                        <a:buSzTx/>
                        <a:buFontTx/>
                        <a:buNone/>
                        <a:tabLst/>
                      </a:pPr>
                      <a:r>
                        <a:rPr kumimoji="0" lang="tr-TR" altLang="tr-TR" sz="1000" b="0" i="0" u="none" strike="noStrike" cap="none" normalizeH="0" baseline="0" dirty="0" smtClean="0">
                          <a:ln>
                            <a:noFill/>
                          </a:ln>
                          <a:solidFill>
                            <a:schemeClr val="tx1"/>
                          </a:solidFill>
                          <a:effectLst/>
                          <a:latin typeface="Tahoma" pitchFamily="34" charset="0"/>
                          <a:cs typeface="Times New Roman" pitchFamily="18" charset="0"/>
                        </a:rPr>
                        <a:t>Birim maliyet</a:t>
                      </a:r>
                      <a:endParaRPr kumimoji="0" lang="tr-TR" altLang="tr-TR" sz="1000" b="1" i="0" u="none" strike="noStrike" cap="none" normalizeH="0" baseline="0" dirty="0" smtClean="0">
                        <a:ln>
                          <a:noFill/>
                        </a:ln>
                        <a:solidFill>
                          <a:schemeClr val="tx1"/>
                        </a:solidFill>
                        <a:effectLst/>
                        <a:latin typeface="Tahoma" pitchFamily="34" charset="0"/>
                        <a:cs typeface="Times New Roman" pitchFamily="18" charset="0"/>
                      </a:endParaRPr>
                    </a:p>
                  </a:txBody>
                  <a:tcPr marL="44279" marR="44279" marT="46334" marB="463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r>
                        <a:rPr lang="tr-TR" sz="800" b="0" i="0" u="none" strike="noStrike" baseline="0" dirty="0" smtClean="0">
                          <a:solidFill>
                            <a:srgbClr val="000000"/>
                          </a:solidFill>
                          <a:latin typeface="Tahoma"/>
                        </a:rPr>
                        <a:t>Uzun dönem öğretme veya eğitim görevlendirmeleri </a:t>
                      </a:r>
                    </a:p>
                    <a:p>
                      <a:r>
                        <a:rPr lang="tr-TR" sz="800" b="0" i="0" u="none" strike="noStrike" baseline="0" dirty="0" smtClean="0">
                          <a:solidFill>
                            <a:srgbClr val="000000"/>
                          </a:solidFill>
                          <a:latin typeface="Tahoma"/>
                        </a:rPr>
                        <a:t>Gençlik çalışanlarının uzun dönem hareketliliği 	</a:t>
                      </a:r>
                    </a:p>
                  </a:txBody>
                  <a:tcPr marL="44279" marR="44279" marT="46334" marB="463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800" b="0"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Faaliyetin 14. gününe kadar: katılımcı başına günlük </a:t>
                      </a:r>
                      <a:r>
                        <a:rPr kumimoji="0" lang="tr-TR" altLang="tr-TR" sz="800" b="1"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B1.5</a:t>
                      </a:r>
                      <a:endParaRPr kumimoji="0" lang="tr-TR" altLang="tr-TR" sz="8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8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8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Faaliyetin 15 ila 60. günleri arasında: katılımcı başına günlük </a:t>
                      </a:r>
                      <a:r>
                        <a:rPr kumimoji="0" lang="tr-TR" altLang="tr-TR" sz="800" b="1"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B1.6</a:t>
                      </a:r>
                      <a:endParaRPr kumimoji="0" lang="tr-TR" altLang="tr-TR" sz="8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8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8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Faaliyetin 61. gününden 12 aya dar: katılımcı başına günlük</a:t>
                      </a:r>
                      <a:r>
                        <a:rPr kumimoji="0" lang="tr-TR" altLang="tr-TR" sz="800" b="1"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 B1.7</a:t>
                      </a:r>
                    </a:p>
                  </a:txBody>
                  <a:tcPr marL="44279" marR="44279" marT="46334" marB="463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tr>
              <a:tr h="95154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800" b="0"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Kısa dönem ortak personel eğitim etkinlikleri </a:t>
                      </a:r>
                    </a:p>
                  </a:txBody>
                  <a:tcPr marL="44279" marR="44279" marT="46334" marB="463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ts val="1800"/>
                        </a:spcBef>
                        <a:spcAft>
                          <a:spcPct val="0"/>
                        </a:spcAft>
                        <a:buClrTx/>
                        <a:buSzTx/>
                        <a:buFontTx/>
                        <a:buNone/>
                        <a:tabLst/>
                        <a:defRPr/>
                      </a:pPr>
                      <a:r>
                        <a:rPr kumimoji="0" lang="tr-TR" altLang="tr-TR" sz="700" b="0"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Faaliyetin 14. gününe kadar: katılımcı başına günlük </a:t>
                      </a:r>
                      <a:r>
                        <a:rPr kumimoji="0" lang="tr-TR" altLang="tr-TR" sz="700" b="1"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100 </a:t>
                      </a:r>
                      <a:r>
                        <a:rPr kumimoji="0" lang="tr-TR" altLang="tr-TR" sz="700" b="1" i="0" u="none" strike="noStrike" kern="1200" cap="none" spc="0" normalizeH="0" baseline="0" noProof="0" dirty="0" smtClean="0">
                          <a:ln>
                            <a:noFill/>
                          </a:ln>
                          <a:solidFill>
                            <a:srgbClr val="000000"/>
                          </a:solidFill>
                          <a:effectLst/>
                          <a:uLnTx/>
                          <a:uFillTx/>
                          <a:latin typeface="Tahoma" pitchFamily="34" charset="0"/>
                          <a:ea typeface="Tahoma" panose="020B0604030504040204" pitchFamily="34" charset="0"/>
                          <a:cs typeface="Tahoma" panose="020B0604030504040204" pitchFamily="34" charset="0"/>
                        </a:rPr>
                        <a:t>AVRO</a:t>
                      </a:r>
                    </a:p>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7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7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Faaliyetin 15 ila 60. günleri arasında: katılımcı başına günlük </a:t>
                      </a:r>
                      <a:r>
                        <a:rPr kumimoji="0" lang="tr-TR" altLang="tr-TR" sz="700" b="1"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70 AVRO</a:t>
                      </a:r>
                    </a:p>
                  </a:txBody>
                  <a:tcPr marL="44279" marR="44279" marT="46334" marB="463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tr>
              <a:tr h="33806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800" b="0"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Okul öğrencilerinin uzun dönem hareketliliği</a:t>
                      </a:r>
                    </a:p>
                  </a:txBody>
                  <a:tcPr marL="44279" marR="44279" marT="46334" marB="463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700" b="0"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Katılımcı başına günlük </a:t>
                      </a:r>
                      <a:r>
                        <a:rPr kumimoji="0" lang="tr-TR" altLang="tr-TR" sz="700" b="1"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B1.8</a:t>
                      </a:r>
                      <a:endParaRPr kumimoji="0" lang="tr-TR" altLang="tr-TR" sz="7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4279" marR="44279" marT="46334" marB="463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tr>
              <a:tr h="710039">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800" b="0"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Öğreniciler için kısa dönem faaliyetler(karma hareketlilik, okul öğrencilerinin kısa dönem hareketliliği, yoğun programlar):</a:t>
                      </a:r>
                    </a:p>
                  </a:txBody>
                  <a:tcPr marL="44279" marR="44279" marT="46334" marB="463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700" b="0"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Faaliyetin 14. gününe kadar: katılımcı başına günlük</a:t>
                      </a:r>
                      <a:r>
                        <a:rPr kumimoji="0" lang="tr-TR" altLang="tr-TR" sz="700" b="1"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 55 AVRO</a:t>
                      </a:r>
                    </a:p>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7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7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Faaliyetin 15 ila 60. günleri arasında :katılımcı başına günlük </a:t>
                      </a:r>
                      <a:r>
                        <a:rPr kumimoji="0" lang="tr-TR" altLang="tr-TR" sz="700" b="1"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40 AVRO</a:t>
                      </a:r>
                    </a:p>
                  </a:txBody>
                  <a:tcPr marL="44279" marR="44279" marT="46334" marB="463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tr>
              <a:tr h="706148">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100" b="1" i="0" u="none" strike="noStrike" cap="none" normalizeH="0" baseline="0" dirty="0" smtClean="0">
                          <a:ln>
                            <a:noFill/>
                          </a:ln>
                          <a:solidFill>
                            <a:schemeClr val="tx1"/>
                          </a:solidFill>
                          <a:effectLst/>
                          <a:latin typeface="Tahoma" pitchFamily="34" charset="0"/>
                          <a:cs typeface="Times New Roman" pitchFamily="18" charset="0"/>
                        </a:rPr>
                        <a:t>Dil desteği</a:t>
                      </a:r>
                      <a:endParaRPr kumimoji="0" lang="tr-TR" altLang="tr-TR" sz="1100" b="0" i="0" u="none" strike="noStrike" cap="none" normalizeH="0" baseline="0" dirty="0" smtClean="0">
                        <a:ln>
                          <a:noFill/>
                        </a:ln>
                        <a:solidFill>
                          <a:schemeClr val="tx1"/>
                        </a:solidFill>
                        <a:effectLst/>
                        <a:latin typeface="Calibri" pitchFamily="34" charset="0"/>
                        <a:cs typeface="Times New Roman" pitchFamily="18" charset="0"/>
                      </a:endParaRPr>
                    </a:p>
                  </a:txBody>
                  <a:tcPr marL="44279" marR="44279" marT="46334" marB="463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r>
                        <a:rPr lang="tr-TR" sz="800" b="0" i="0" u="none" strike="noStrike" baseline="0" dirty="0" smtClean="0">
                          <a:solidFill>
                            <a:srgbClr val="000000"/>
                          </a:solidFill>
                          <a:latin typeface="Tahoma"/>
                        </a:rPr>
                        <a:t>Eğitim vermek veya çalışmak için kullanacakları dil bilgisini iyileştirmek amacıyla katılımcılara sunulan destek ile bağlantılı maliyet 	</a:t>
                      </a:r>
                    </a:p>
                  </a:txBody>
                  <a:tcPr marL="44279" marR="44279" marT="46334" marB="463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ts val="1800"/>
                        </a:spcBef>
                        <a:spcAft>
                          <a:spcPct val="0"/>
                        </a:spcAft>
                        <a:buClrTx/>
                        <a:buSzTx/>
                        <a:buFontTx/>
                        <a:buNone/>
                        <a:tabLst/>
                      </a:pPr>
                      <a:r>
                        <a:rPr kumimoji="0" lang="tr-TR" altLang="tr-TR" sz="1000" b="0" i="0" u="none" strike="noStrike" cap="none" normalizeH="0" baseline="0" dirty="0" smtClean="0">
                          <a:ln>
                            <a:noFill/>
                          </a:ln>
                          <a:solidFill>
                            <a:schemeClr val="tx1"/>
                          </a:solidFill>
                          <a:effectLst/>
                          <a:latin typeface="Tahoma" pitchFamily="34" charset="0"/>
                          <a:cs typeface="Times New Roman" pitchFamily="18" charset="0"/>
                        </a:rPr>
                        <a:t>Birim maliyet</a:t>
                      </a:r>
                      <a:endParaRPr kumimoji="0" lang="tr-TR" altLang="tr-TR" sz="1000" b="1" i="0" u="none" strike="noStrike" cap="none" normalizeH="0" baseline="0" dirty="0" smtClean="0">
                        <a:ln>
                          <a:noFill/>
                        </a:ln>
                        <a:solidFill>
                          <a:schemeClr val="tx1"/>
                        </a:solidFill>
                        <a:effectLst/>
                        <a:latin typeface="Tahoma" pitchFamily="34" charset="0"/>
                        <a:cs typeface="Times New Roman" pitchFamily="18" charset="0"/>
                      </a:endParaRPr>
                    </a:p>
                  </a:txBody>
                  <a:tcPr marL="44279" marR="44279" marT="46334" marB="463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800" b="0"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Yalnızca 2 ila 12 ay süren faaliyetler için:</a:t>
                      </a:r>
                    </a:p>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800" b="0"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Dil desteği ihtiyacı olan katılımcı başına </a:t>
                      </a:r>
                      <a:r>
                        <a:rPr kumimoji="0" lang="tr-TR" altLang="tr-TR" sz="800" b="1"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150 AVRO</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tr-TR" altLang="tr-TR" sz="8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4279" marR="44279" marT="46334" marB="463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ts val="1800"/>
                        </a:spcBef>
                        <a:spcAft>
                          <a:spcPct val="0"/>
                        </a:spcAft>
                        <a:buClrTx/>
                        <a:buSzTx/>
                        <a:buFontTx/>
                        <a:buNone/>
                        <a:tabLst/>
                      </a:pPr>
                      <a:r>
                        <a:rPr kumimoji="0" lang="tr-TR" altLang="tr-TR" sz="800" b="0" i="0" u="none" strike="noStrike" cap="none" normalizeH="0" baseline="0" dirty="0" smtClean="0">
                          <a:ln>
                            <a:noFill/>
                          </a:ln>
                          <a:solidFill>
                            <a:schemeClr val="tx1"/>
                          </a:solidFill>
                          <a:effectLst/>
                          <a:latin typeface="Tahoma" pitchFamily="34" charset="0"/>
                          <a:cs typeface="Times New Roman" pitchFamily="18" charset="0"/>
                        </a:rPr>
                        <a:t>Şarta bağlı:  finansal destek talebi başvuru formunda gerekçelendirilmelidir</a:t>
                      </a:r>
                      <a:endParaRPr kumimoji="0" lang="tr-TR" altLang="tr-TR" sz="800" b="1" i="0" u="none" strike="noStrike" cap="none" normalizeH="0" baseline="0" dirty="0" smtClean="0">
                        <a:ln>
                          <a:noFill/>
                        </a:ln>
                        <a:solidFill>
                          <a:schemeClr val="tx1"/>
                        </a:solidFill>
                        <a:effectLst/>
                        <a:latin typeface="Tahoma" pitchFamily="34" charset="0"/>
                        <a:cs typeface="Times New Roman" pitchFamily="18" charset="0"/>
                      </a:endParaRPr>
                    </a:p>
                  </a:txBody>
                  <a:tcPr marL="44279" marR="44279" marT="46334" marB="463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5330589"/>
      </p:ext>
    </p:extLst>
  </p:cSld>
  <p:clrMapOvr>
    <a:masterClrMapping/>
  </p:clrMapOvr>
  <p:transition spd="med">
    <p:randomBa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468313" y="-7937"/>
            <a:ext cx="8229600" cy="769937"/>
          </a:xfrm>
        </p:spPr>
        <p:txBody>
          <a:bodyPr/>
          <a:lstStyle/>
          <a:p>
            <a:pPr algn="l"/>
            <a:r>
              <a:rPr lang="tr-TR" altLang="tr-TR" sz="2800" dirty="0" smtClean="0">
                <a:solidFill>
                  <a:srgbClr val="FF0000"/>
                </a:solidFill>
                <a:latin typeface="Tahoma" pitchFamily="34" charset="0"/>
                <a:cs typeface="Tahoma" pitchFamily="34" charset="0"/>
              </a:rPr>
              <a:t>Hibe Ölçütleri</a:t>
            </a:r>
          </a:p>
        </p:txBody>
      </p:sp>
      <p:graphicFrame>
        <p:nvGraphicFramePr>
          <p:cNvPr id="4" name="Table 3"/>
          <p:cNvGraphicFramePr>
            <a:graphicFrameLocks noGrp="1"/>
          </p:cNvGraphicFramePr>
          <p:nvPr>
            <p:extLst>
              <p:ext uri="{D42A27DB-BD31-4B8C-83A1-F6EECF244321}">
                <p14:modId xmlns:p14="http://schemas.microsoft.com/office/powerpoint/2010/main" val="1179723577"/>
              </p:ext>
            </p:extLst>
          </p:nvPr>
        </p:nvGraphicFramePr>
        <p:xfrm>
          <a:off x="417513" y="647700"/>
          <a:ext cx="8280400" cy="5981700"/>
        </p:xfrm>
        <a:graphic>
          <a:graphicData uri="http://schemas.openxmlformats.org/drawingml/2006/table">
            <a:tbl>
              <a:tblPr/>
              <a:tblGrid>
                <a:gridCol w="2876550"/>
                <a:gridCol w="5403850"/>
              </a:tblGrid>
              <a:tr h="289461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ts val="1200"/>
                        </a:lnSpc>
                        <a:spcBef>
                          <a:spcPct val="0"/>
                        </a:spcBef>
                        <a:spcAft>
                          <a:spcPts val="300"/>
                        </a:spcAft>
                        <a:buClrTx/>
                        <a:buSzTx/>
                        <a:buFontTx/>
                        <a:buNone/>
                        <a:tabLst/>
                      </a:pPr>
                      <a:r>
                        <a:rPr kumimoji="0" lang="tr-TR" altLang="tr-TR" sz="1400" b="1" i="0" u="none" strike="noStrike" cap="none" normalizeH="0" baseline="0" dirty="0" smtClean="0">
                          <a:ln>
                            <a:noFill/>
                          </a:ln>
                          <a:solidFill>
                            <a:schemeClr val="tx1"/>
                          </a:solidFill>
                          <a:effectLst/>
                          <a:latin typeface="Tahoma" pitchFamily="34" charset="0"/>
                          <a:cs typeface="Tahoma" pitchFamily="34" charset="0"/>
                        </a:rPr>
                        <a:t>Projenin uygunluğu </a:t>
                      </a:r>
                    </a:p>
                    <a:p>
                      <a:pPr marL="0" marR="0" lvl="0" indent="0" algn="l" defTabSz="914400" rtl="0" eaLnBrk="1" fontAlgn="base" latinLnBrk="0" hangingPunct="1">
                        <a:lnSpc>
                          <a:spcPts val="1200"/>
                        </a:lnSpc>
                        <a:spcBef>
                          <a:spcPct val="0"/>
                        </a:spcBef>
                        <a:spcAft>
                          <a:spcPts val="300"/>
                        </a:spcAft>
                        <a:buClrTx/>
                        <a:buSzTx/>
                        <a:buFontTx/>
                        <a:buNone/>
                        <a:tabLst/>
                      </a:pPr>
                      <a:endParaRPr kumimoji="0" lang="tr-TR" altLang="tr-TR" sz="1400" b="0" i="0" u="none" strike="noStrike" cap="none" normalizeH="0" baseline="0" dirty="0" smtClean="0">
                        <a:ln>
                          <a:noFill/>
                        </a:ln>
                        <a:solidFill>
                          <a:schemeClr val="tx1"/>
                        </a:solidFill>
                        <a:effectLst/>
                        <a:latin typeface="Tahoma" pitchFamily="34" charset="0"/>
                        <a:cs typeface="Tahoma" pitchFamily="34" charset="0"/>
                      </a:endParaRPr>
                    </a:p>
                    <a:p>
                      <a:pPr marL="0" marR="0" lvl="0" indent="0" algn="l" defTabSz="914400" rtl="0" eaLnBrk="1" fontAlgn="base" latinLnBrk="0" hangingPunct="1">
                        <a:lnSpc>
                          <a:spcPts val="1200"/>
                        </a:lnSpc>
                        <a:spcBef>
                          <a:spcPct val="0"/>
                        </a:spcBef>
                        <a:spcAft>
                          <a:spcPts val="300"/>
                        </a:spcAft>
                        <a:buClrTx/>
                        <a:buSzTx/>
                        <a:buFontTx/>
                        <a:buNone/>
                        <a:tabLst/>
                      </a:pPr>
                      <a:r>
                        <a:rPr kumimoji="0" lang="tr-TR" altLang="tr-TR" sz="1400" b="1" i="0" u="none" strike="noStrike" cap="none" normalizeH="0" baseline="0" dirty="0" smtClean="0">
                          <a:ln>
                            <a:noFill/>
                          </a:ln>
                          <a:solidFill>
                            <a:schemeClr val="tx1"/>
                          </a:solidFill>
                          <a:effectLst/>
                          <a:latin typeface="Tahoma" pitchFamily="34" charset="0"/>
                          <a:cs typeface="Tahoma" pitchFamily="34" charset="0"/>
                        </a:rPr>
                        <a:t>(maksimum 30 puan)</a:t>
                      </a:r>
                      <a:endParaRPr kumimoji="0" lang="tr-TR" altLang="tr-TR" sz="1400" b="0" i="0" u="none" strike="noStrike" cap="none" normalizeH="0" baseline="0" dirty="0" smtClean="0">
                        <a:ln>
                          <a:noFill/>
                        </a:ln>
                        <a:solidFill>
                          <a:schemeClr val="tx1"/>
                        </a:solidFill>
                        <a:effectLst/>
                        <a:latin typeface="Tahoma" pitchFamily="34" charset="0"/>
                        <a:cs typeface="Tahoma" pitchFamily="34" charset="0"/>
                      </a:endParaRPr>
                    </a:p>
                    <a:p>
                      <a:pPr marL="0" marR="0" lvl="0" indent="0" algn="l" defTabSz="914400" rtl="0" eaLnBrk="1" fontAlgn="base" latinLnBrk="0" hangingPunct="1">
                        <a:lnSpc>
                          <a:spcPts val="1200"/>
                        </a:lnSpc>
                        <a:spcBef>
                          <a:spcPct val="0"/>
                        </a:spcBef>
                        <a:spcAft>
                          <a:spcPts val="300"/>
                        </a:spcAft>
                        <a:buClrTx/>
                        <a:buSzTx/>
                        <a:buFontTx/>
                        <a:buNone/>
                        <a:tabLst/>
                      </a:pPr>
                      <a:r>
                        <a:rPr kumimoji="0" lang="tr-TR" altLang="tr-TR" sz="1200" b="1" i="0" u="none" strike="noStrike" cap="none" normalizeH="0" baseline="0" dirty="0" smtClean="0">
                          <a:ln>
                            <a:noFill/>
                          </a:ln>
                          <a:solidFill>
                            <a:schemeClr val="tx1"/>
                          </a:solidFill>
                          <a:effectLst/>
                          <a:latin typeface="Tahoma" pitchFamily="34" charset="0"/>
                          <a:cs typeface="Tahoma" pitchFamily="34" charset="0"/>
                        </a:rPr>
                        <a:t> </a:t>
                      </a:r>
                      <a:endParaRPr kumimoji="0" lang="tr-TR" altLang="tr-TR" sz="1200" b="0" i="0" u="none" strike="noStrike" cap="none" normalizeH="0" baseline="0" dirty="0" smtClean="0">
                        <a:ln>
                          <a:noFill/>
                        </a:ln>
                        <a:solidFill>
                          <a:schemeClr val="tx1"/>
                        </a:solidFill>
                        <a:effectLst/>
                        <a:latin typeface="Tahoma" pitchFamily="34" charset="0"/>
                        <a:cs typeface="Tahoma" pitchFamily="34" charset="0"/>
                      </a:endParaRPr>
                    </a:p>
                  </a:txBody>
                  <a:tcPr marL="36369" marR="36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FFFFFF"/>
                    </a:solidFill>
                  </a:tcPr>
                </a:tc>
                <a:tc>
                  <a:txBody>
                    <a:bodyPr/>
                    <a:lstStyle>
                      <a:lvl1pPr marL="342900" indent="-342900" eaLnBrk="0" hangingPunct="0">
                        <a:spcBef>
                          <a:spcPct val="20000"/>
                        </a:spcBef>
                        <a:tabLst>
                          <a:tab pos="228600" algn="l"/>
                        </a:tabLst>
                        <a:defRPr sz="2800">
                          <a:solidFill>
                            <a:schemeClr val="tx1"/>
                          </a:solidFill>
                          <a:latin typeface="Arial" pitchFamily="34" charset="0"/>
                        </a:defRPr>
                      </a:lvl1pPr>
                      <a:lvl2pPr marL="742950" indent="-285750" eaLnBrk="0" hangingPunct="0">
                        <a:spcBef>
                          <a:spcPct val="20000"/>
                        </a:spcBef>
                        <a:tabLst>
                          <a:tab pos="228600" algn="l"/>
                        </a:tabLst>
                        <a:defRPr sz="2400">
                          <a:solidFill>
                            <a:schemeClr val="tx1"/>
                          </a:solidFill>
                          <a:latin typeface="Arial" pitchFamily="34" charset="0"/>
                        </a:defRPr>
                      </a:lvl2pPr>
                      <a:lvl3pPr marL="1143000" indent="-228600" eaLnBrk="0" hangingPunct="0">
                        <a:spcBef>
                          <a:spcPct val="20000"/>
                        </a:spcBef>
                        <a:tabLst>
                          <a:tab pos="228600" algn="l"/>
                        </a:tabLst>
                        <a:defRPr sz="2000">
                          <a:solidFill>
                            <a:schemeClr val="tx1"/>
                          </a:solidFill>
                          <a:latin typeface="Arial" pitchFamily="34" charset="0"/>
                        </a:defRPr>
                      </a:lvl3pPr>
                      <a:lvl4pPr marL="1600200" indent="-228600" eaLnBrk="0" hangingPunct="0">
                        <a:spcBef>
                          <a:spcPct val="20000"/>
                        </a:spcBef>
                        <a:tabLst>
                          <a:tab pos="228600" algn="l"/>
                        </a:tabLst>
                        <a:defRPr>
                          <a:solidFill>
                            <a:schemeClr val="tx1"/>
                          </a:solidFill>
                          <a:latin typeface="Arial" pitchFamily="34" charset="0"/>
                        </a:defRPr>
                      </a:lvl4pPr>
                      <a:lvl5pPr marL="2057400" indent="-228600" eaLnBrk="0" hangingPunct="0">
                        <a:spcBef>
                          <a:spcPct val="20000"/>
                        </a:spcBef>
                        <a:tabLst>
                          <a:tab pos="228600" algn="l"/>
                        </a:tabLst>
                        <a:defRPr>
                          <a:solidFill>
                            <a:schemeClr val="tx1"/>
                          </a:solidFill>
                          <a:latin typeface="Arial" pitchFamily="34" charset="0"/>
                        </a:defRPr>
                      </a:lvl5pPr>
                      <a:lvl6pPr marL="2514600" indent="-228600" eaLnBrk="0" fontAlgn="base" hangingPunct="0">
                        <a:spcBef>
                          <a:spcPct val="20000"/>
                        </a:spcBef>
                        <a:spcAft>
                          <a:spcPct val="0"/>
                        </a:spcAft>
                        <a:tabLst>
                          <a:tab pos="228600" algn="l"/>
                        </a:tabLst>
                        <a:defRPr>
                          <a:solidFill>
                            <a:schemeClr val="tx1"/>
                          </a:solidFill>
                          <a:latin typeface="Arial" pitchFamily="34" charset="0"/>
                        </a:defRPr>
                      </a:lvl6pPr>
                      <a:lvl7pPr marL="2971800" indent="-228600" eaLnBrk="0" fontAlgn="base" hangingPunct="0">
                        <a:spcBef>
                          <a:spcPct val="20000"/>
                        </a:spcBef>
                        <a:spcAft>
                          <a:spcPct val="0"/>
                        </a:spcAft>
                        <a:tabLst>
                          <a:tab pos="228600" algn="l"/>
                        </a:tabLst>
                        <a:defRPr>
                          <a:solidFill>
                            <a:schemeClr val="tx1"/>
                          </a:solidFill>
                          <a:latin typeface="Arial" pitchFamily="34" charset="0"/>
                        </a:defRPr>
                      </a:lvl7pPr>
                      <a:lvl8pPr marL="3429000" indent="-228600" eaLnBrk="0" fontAlgn="base" hangingPunct="0">
                        <a:spcBef>
                          <a:spcPct val="20000"/>
                        </a:spcBef>
                        <a:spcAft>
                          <a:spcPct val="0"/>
                        </a:spcAft>
                        <a:tabLst>
                          <a:tab pos="228600" algn="l"/>
                        </a:tabLst>
                        <a:defRPr>
                          <a:solidFill>
                            <a:schemeClr val="tx1"/>
                          </a:solidFill>
                          <a:latin typeface="Arial" pitchFamily="34" charset="0"/>
                        </a:defRPr>
                      </a:lvl8pPr>
                      <a:lvl9pPr marL="3886200" indent="-228600" eaLnBrk="0" fontAlgn="base" hangingPunct="0">
                        <a:spcBef>
                          <a:spcPct val="20000"/>
                        </a:spcBef>
                        <a:spcAft>
                          <a:spcPct val="0"/>
                        </a:spcAft>
                        <a:tabLst>
                          <a:tab pos="228600" algn="l"/>
                        </a:tabLst>
                        <a:defRPr>
                          <a:solidFill>
                            <a:schemeClr val="tx1"/>
                          </a:solidFill>
                          <a:latin typeface="Arial" pitchFamily="34" charset="0"/>
                        </a:defRPr>
                      </a:lvl9pPr>
                    </a:lstStyle>
                    <a:p>
                      <a:pPr marL="342900" marR="0" lvl="0" indent="-342900" algn="just" defTabSz="914400" rtl="0" eaLnBrk="1" fontAlgn="base" latinLnBrk="0" hangingPunct="1">
                        <a:lnSpc>
                          <a:spcPts val="1200"/>
                        </a:lnSpc>
                        <a:spcBef>
                          <a:spcPct val="0"/>
                        </a:spcBef>
                        <a:spcAft>
                          <a:spcPts val="300"/>
                        </a:spcAft>
                        <a:buClrTx/>
                        <a:buSzTx/>
                        <a:buFont typeface="Wingdings" pitchFamily="2" charset="2"/>
                        <a:buChar char=""/>
                        <a:tabLst>
                          <a:tab pos="228600" algn="l"/>
                        </a:tabLst>
                      </a:pPr>
                      <a:endParaRPr kumimoji="0" lang="tr-TR" altLang="tr-TR" sz="1200" b="0" i="0" u="none" strike="noStrike" cap="none" normalizeH="0" baseline="0" dirty="0" smtClean="0">
                        <a:ln>
                          <a:noFill/>
                        </a:ln>
                        <a:solidFill>
                          <a:schemeClr val="tx1"/>
                        </a:solidFill>
                        <a:effectLst/>
                        <a:latin typeface="Tahoma" pitchFamily="34" charset="0"/>
                        <a:cs typeface="Tahoma" pitchFamily="34" charset="0"/>
                      </a:endParaRPr>
                    </a:p>
                    <a:p>
                      <a:pPr marL="342900" marR="0" lvl="0" indent="-342900" algn="just" defTabSz="914400" rtl="0" eaLnBrk="1" fontAlgn="base" latinLnBrk="0" hangingPunct="1">
                        <a:lnSpc>
                          <a:spcPct val="100000"/>
                        </a:lnSpc>
                        <a:spcBef>
                          <a:spcPts val="20"/>
                        </a:spcBef>
                        <a:spcAft>
                          <a:spcPts val="20"/>
                        </a:spcAft>
                        <a:buClrTx/>
                        <a:buSzTx/>
                        <a:buFont typeface="Wingdings" pitchFamily="2" charset="2"/>
                        <a:buChar char=""/>
                        <a:tabLst>
                          <a:tab pos="228600" algn="l"/>
                        </a:tabLst>
                      </a:pPr>
                      <a:r>
                        <a:rPr kumimoji="0" lang="tr-TR" altLang="tr-TR" sz="1200" b="0" i="0" u="none" strike="noStrike" cap="none" normalizeH="0" baseline="0" dirty="0" smtClean="0">
                          <a:ln>
                            <a:noFill/>
                          </a:ln>
                          <a:solidFill>
                            <a:schemeClr val="tx1"/>
                          </a:solidFill>
                          <a:effectLst/>
                          <a:latin typeface="Tahoma" pitchFamily="34" charset="0"/>
                          <a:cs typeface="Tahoma" pitchFamily="34" charset="0"/>
                        </a:rPr>
                        <a:t>Teklifin aşağıdaki hususlarla uygunluğu:</a:t>
                      </a:r>
                    </a:p>
                    <a:p>
                      <a:pPr marL="342900" marR="0" lvl="0" indent="-342900" algn="just" defTabSz="914400" rtl="0" eaLnBrk="1" fontAlgn="base" latinLnBrk="0" hangingPunct="1">
                        <a:lnSpc>
                          <a:spcPct val="100000"/>
                        </a:lnSpc>
                        <a:spcBef>
                          <a:spcPts val="20"/>
                        </a:spcBef>
                        <a:spcAft>
                          <a:spcPts val="20"/>
                        </a:spcAft>
                        <a:buClrTx/>
                        <a:buSzTx/>
                        <a:buFont typeface="Verdana" pitchFamily="34" charset="0"/>
                        <a:buChar char="-"/>
                        <a:tabLst>
                          <a:tab pos="228600" algn="l"/>
                        </a:tabLst>
                      </a:pPr>
                      <a:r>
                        <a:rPr kumimoji="0" lang="tr-TR" altLang="tr-TR" sz="1200" b="0" i="0" u="none" strike="noStrike" cap="none" normalizeH="0" baseline="0" dirty="0" smtClean="0">
                          <a:ln>
                            <a:noFill/>
                          </a:ln>
                          <a:solidFill>
                            <a:schemeClr val="tx1"/>
                          </a:solidFill>
                          <a:effectLst/>
                          <a:latin typeface="Tahoma" pitchFamily="34" charset="0"/>
                          <a:cs typeface="Tahoma" pitchFamily="34" charset="0"/>
                        </a:rPr>
                        <a:t>Eğitim, öğretim ve gençliğin bir veya daha fazla alanı ile ilgili </a:t>
                      </a:r>
                      <a:r>
                        <a:rPr kumimoji="0" lang="tr-TR" altLang="tr-TR" sz="1200" b="1" i="0" u="none" strike="noStrike" cap="none" normalizeH="0" baseline="0" dirty="0" smtClean="0">
                          <a:ln>
                            <a:noFill/>
                          </a:ln>
                          <a:solidFill>
                            <a:schemeClr val="tx1"/>
                          </a:solidFill>
                          <a:effectLst/>
                          <a:latin typeface="Tahoma" pitchFamily="34" charset="0"/>
                          <a:cs typeface="Tahoma" pitchFamily="34" charset="0"/>
                        </a:rPr>
                        <a:t>Avrupa politikalarının hedefleri </a:t>
                      </a:r>
                    </a:p>
                    <a:p>
                      <a:pPr marL="342900" marR="0" lvl="0" indent="-342900" algn="just" defTabSz="914400" rtl="0" eaLnBrk="1" fontAlgn="base" latinLnBrk="0" hangingPunct="1">
                        <a:lnSpc>
                          <a:spcPct val="100000"/>
                        </a:lnSpc>
                        <a:spcBef>
                          <a:spcPts val="20"/>
                        </a:spcBef>
                        <a:spcAft>
                          <a:spcPts val="20"/>
                        </a:spcAft>
                        <a:buClrTx/>
                        <a:buSzTx/>
                        <a:buFont typeface="Verdana" pitchFamily="34" charset="0"/>
                        <a:buChar char="-"/>
                        <a:tabLst>
                          <a:tab pos="228600" algn="l"/>
                        </a:tabLst>
                      </a:pPr>
                      <a:r>
                        <a:rPr kumimoji="0" lang="tr-TR" altLang="tr-TR" sz="1200" b="1" i="0" u="none" strike="noStrike" cap="none" normalizeH="0" baseline="0" dirty="0" smtClean="0">
                          <a:ln>
                            <a:noFill/>
                          </a:ln>
                          <a:solidFill>
                            <a:schemeClr val="tx1"/>
                          </a:solidFill>
                          <a:effectLst/>
                          <a:latin typeface="Tahoma" pitchFamily="34" charset="0"/>
                          <a:cs typeface="Tahoma" pitchFamily="34" charset="0"/>
                        </a:rPr>
                        <a:t>Eylemin hedefleri ve öncelikleri </a:t>
                      </a:r>
                      <a:r>
                        <a:rPr kumimoji="0" lang="tr-TR" altLang="tr-TR" sz="1200" b="0" i="0" u="none" strike="noStrike" cap="none" normalizeH="0" baseline="0" dirty="0" smtClean="0">
                          <a:ln>
                            <a:noFill/>
                          </a:ln>
                          <a:solidFill>
                            <a:schemeClr val="tx1"/>
                          </a:solidFill>
                          <a:effectLst/>
                          <a:latin typeface="Tahoma" pitchFamily="34" charset="0"/>
                          <a:cs typeface="Tahoma" pitchFamily="34" charset="0"/>
                        </a:rPr>
                        <a:t>(Lütfen "Stratejik Ortaklık Amaçları Nelerdir" bölümüne bakınız)</a:t>
                      </a:r>
                    </a:p>
                    <a:p>
                      <a:pPr marL="342900" marR="0" lvl="0" indent="-342900" algn="just" defTabSz="914400" rtl="0" eaLnBrk="1" fontAlgn="base" latinLnBrk="0" hangingPunct="1">
                        <a:lnSpc>
                          <a:spcPct val="100000"/>
                        </a:lnSpc>
                        <a:spcBef>
                          <a:spcPts val="20"/>
                        </a:spcBef>
                        <a:spcAft>
                          <a:spcPts val="20"/>
                        </a:spcAft>
                        <a:buClrTx/>
                        <a:buSzTx/>
                        <a:buFont typeface="Wingdings" pitchFamily="2" charset="2"/>
                        <a:buChar char=""/>
                        <a:tabLst>
                          <a:tab pos="228600" algn="l"/>
                        </a:tabLst>
                      </a:pPr>
                      <a:r>
                        <a:rPr kumimoji="0" lang="tr-TR" altLang="tr-TR" sz="1200" b="0" i="0" u="none" strike="noStrike" cap="none" normalizeH="0" baseline="0" dirty="0" smtClean="0">
                          <a:ln>
                            <a:noFill/>
                          </a:ln>
                          <a:solidFill>
                            <a:schemeClr val="tx1"/>
                          </a:solidFill>
                          <a:effectLst/>
                          <a:latin typeface="Tahoma" pitchFamily="34" charset="0"/>
                          <a:cs typeface="Tahoma" pitchFamily="34" charset="0"/>
                        </a:rPr>
                        <a:t> Ne ölçüde:</a:t>
                      </a:r>
                    </a:p>
                    <a:p>
                      <a:pPr marL="342900" marR="0" lvl="0" indent="-342900" algn="just" defTabSz="914400" rtl="0" eaLnBrk="1" fontAlgn="base" latinLnBrk="0" hangingPunct="1">
                        <a:lnSpc>
                          <a:spcPct val="100000"/>
                        </a:lnSpc>
                        <a:spcBef>
                          <a:spcPts val="20"/>
                        </a:spcBef>
                        <a:spcAft>
                          <a:spcPts val="20"/>
                        </a:spcAft>
                        <a:buClrTx/>
                        <a:buSzTx/>
                        <a:buFont typeface="Verdana" pitchFamily="34" charset="0"/>
                        <a:buChar char="-"/>
                        <a:tabLst>
                          <a:tab pos="228600" algn="l"/>
                        </a:tabLst>
                      </a:pPr>
                      <a:r>
                        <a:rPr kumimoji="0" lang="tr-TR" altLang="tr-TR" sz="1200" b="0" i="0" u="none" strike="noStrike" cap="none" normalizeH="0" baseline="0" dirty="0" smtClean="0">
                          <a:ln>
                            <a:noFill/>
                          </a:ln>
                          <a:solidFill>
                            <a:schemeClr val="tx1"/>
                          </a:solidFill>
                          <a:effectLst/>
                          <a:latin typeface="Tahoma" pitchFamily="34" charset="0"/>
                          <a:cs typeface="Tahoma" pitchFamily="34" charset="0"/>
                        </a:rPr>
                        <a:t>Teklif gerçek ve doğru bir ihtiyaç analiizine dayanıyor</a:t>
                      </a:r>
                    </a:p>
                    <a:p>
                      <a:pPr marL="342900" marR="0" lvl="0" indent="-342900" algn="just" defTabSz="914400" rtl="0" eaLnBrk="1" fontAlgn="base" latinLnBrk="0" hangingPunct="1">
                        <a:lnSpc>
                          <a:spcPct val="100000"/>
                        </a:lnSpc>
                        <a:spcBef>
                          <a:spcPts val="20"/>
                        </a:spcBef>
                        <a:spcAft>
                          <a:spcPts val="20"/>
                        </a:spcAft>
                        <a:buClrTx/>
                        <a:buSzTx/>
                        <a:buFont typeface="Verdana" pitchFamily="34" charset="0"/>
                        <a:buChar char="-"/>
                        <a:tabLst>
                          <a:tab pos="228600" algn="l"/>
                        </a:tabLst>
                      </a:pPr>
                      <a:r>
                        <a:rPr kumimoji="0" lang="tr-TR" altLang="tr-TR" sz="1200" b="0" i="0" u="none" strike="noStrike" cap="none" normalizeH="0" baseline="0" dirty="0" smtClean="0">
                          <a:ln>
                            <a:noFill/>
                          </a:ln>
                          <a:solidFill>
                            <a:schemeClr val="tx1"/>
                          </a:solidFill>
                          <a:effectLst/>
                          <a:latin typeface="Tahoma" pitchFamily="34" charset="0"/>
                          <a:cs typeface="Tahoma" pitchFamily="34" charset="0"/>
                        </a:rPr>
                        <a:t>Hedefler açıkça tanımlanmış, gerçekçi ve katılımcı kuruluşlar ile hedef grupların sorunlarını ele alıyor</a:t>
                      </a:r>
                    </a:p>
                    <a:p>
                      <a:pPr marL="342900" marR="0" lvl="0" indent="-342900" algn="just" defTabSz="914400" rtl="0" eaLnBrk="1" fontAlgn="base" latinLnBrk="0" hangingPunct="1">
                        <a:lnSpc>
                          <a:spcPct val="100000"/>
                        </a:lnSpc>
                        <a:spcBef>
                          <a:spcPts val="20"/>
                        </a:spcBef>
                        <a:spcAft>
                          <a:spcPts val="20"/>
                        </a:spcAft>
                        <a:buClrTx/>
                        <a:buSzTx/>
                        <a:buFont typeface="Verdana" pitchFamily="34" charset="0"/>
                        <a:buChar char="-"/>
                        <a:tabLst>
                          <a:tab pos="228600" algn="l"/>
                        </a:tabLst>
                      </a:pPr>
                      <a:r>
                        <a:rPr kumimoji="0" lang="tr-TR" altLang="tr-TR" sz="1200" b="0" i="0" u="none" strike="noStrike" cap="none" normalizeH="0" baseline="0" dirty="0" smtClean="0">
                          <a:ln>
                            <a:noFill/>
                          </a:ln>
                          <a:solidFill>
                            <a:schemeClr val="tx1"/>
                          </a:solidFill>
                          <a:effectLst/>
                          <a:latin typeface="Tahoma" pitchFamily="34" charset="0"/>
                          <a:cs typeface="Tahoma" pitchFamily="34" charset="0"/>
                        </a:rPr>
                        <a:t>Teklif eğitim, öğretim ve gençliğin farklı alanları arasında sinerji yaratmaya uygun  </a:t>
                      </a:r>
                    </a:p>
                    <a:p>
                      <a:pPr marL="342900" marR="0" lvl="0" indent="-342900" algn="just" defTabSz="914400" rtl="0" eaLnBrk="1" fontAlgn="base" latinLnBrk="0" hangingPunct="1">
                        <a:lnSpc>
                          <a:spcPct val="100000"/>
                        </a:lnSpc>
                        <a:spcBef>
                          <a:spcPts val="20"/>
                        </a:spcBef>
                        <a:spcAft>
                          <a:spcPts val="20"/>
                        </a:spcAft>
                        <a:buClrTx/>
                        <a:buSzTx/>
                        <a:buFont typeface="Verdana" pitchFamily="34" charset="0"/>
                        <a:buChar char="-"/>
                        <a:tabLst>
                          <a:tab pos="228600" algn="l"/>
                        </a:tabLst>
                      </a:pPr>
                      <a:r>
                        <a:rPr kumimoji="0" lang="tr-TR" altLang="tr-TR" sz="1200" b="0" i="0" u="none" strike="noStrike" cap="none" normalizeH="0" baseline="0" dirty="0" smtClean="0">
                          <a:ln>
                            <a:noFill/>
                          </a:ln>
                          <a:solidFill>
                            <a:schemeClr val="tx1"/>
                          </a:solidFill>
                          <a:effectLst/>
                          <a:latin typeface="Tahoma" pitchFamily="34" charset="0"/>
                          <a:cs typeface="Tahoma" pitchFamily="34" charset="0"/>
                        </a:rPr>
                        <a:t>Teklif yenilikçi ve/veya daha önce katılımcılar tarafından yürütülmüş diğer girişimleri tamamlayıcı nitelikte</a:t>
                      </a:r>
                    </a:p>
                    <a:p>
                      <a:pPr marL="342900" marR="0" lvl="0" indent="-342900" algn="just" defTabSz="914400" rtl="0" eaLnBrk="1" fontAlgn="base" latinLnBrk="0" hangingPunct="1">
                        <a:lnSpc>
                          <a:spcPct val="100000"/>
                        </a:lnSpc>
                        <a:spcBef>
                          <a:spcPts val="20"/>
                        </a:spcBef>
                        <a:spcAft>
                          <a:spcPts val="20"/>
                        </a:spcAft>
                        <a:buClrTx/>
                        <a:buSzTx/>
                        <a:buFont typeface="Verdana" pitchFamily="34" charset="0"/>
                        <a:buChar char="-"/>
                        <a:tabLst>
                          <a:tab pos="228600" algn="l"/>
                        </a:tabLst>
                      </a:pPr>
                      <a:r>
                        <a:rPr kumimoji="0" lang="tr-TR" altLang="tr-TR" sz="1200" b="0" i="0" u="none" strike="noStrike" cap="none" normalizeH="0" baseline="0" dirty="0" smtClean="0">
                          <a:ln>
                            <a:noFill/>
                          </a:ln>
                          <a:solidFill>
                            <a:schemeClr val="tx1"/>
                          </a:solidFill>
                          <a:effectLst/>
                          <a:latin typeface="Tahoma" pitchFamily="34" charset="0"/>
                          <a:cs typeface="Tahoma" pitchFamily="34" charset="0"/>
                        </a:rPr>
                        <a:t>Teklif tek bir ülkede yürütülen faaliyetlerle elde edilemeyecek sonuçlar aracılığıyla AB seviyesinde katma değer getiriyor </a:t>
                      </a:r>
                    </a:p>
                    <a:p>
                      <a:pPr marL="0" marR="0" lvl="0" indent="0" algn="just" defTabSz="914400" rtl="0" eaLnBrk="1" fontAlgn="base" latinLnBrk="0" hangingPunct="1">
                        <a:lnSpc>
                          <a:spcPts val="1200"/>
                        </a:lnSpc>
                        <a:spcBef>
                          <a:spcPct val="0"/>
                        </a:spcBef>
                        <a:spcAft>
                          <a:spcPts val="300"/>
                        </a:spcAft>
                        <a:buClrTx/>
                        <a:buSzTx/>
                        <a:buFont typeface="Verdana" pitchFamily="34" charset="0"/>
                        <a:buNone/>
                        <a:tabLst>
                          <a:tab pos="228600" algn="l"/>
                        </a:tabLst>
                      </a:pPr>
                      <a:r>
                        <a:rPr kumimoji="0" lang="tr-TR" altLang="tr-TR" sz="1200" b="0" i="0" u="none" strike="noStrike" cap="none" normalizeH="0" baseline="0" dirty="0" smtClean="0">
                          <a:ln>
                            <a:noFill/>
                          </a:ln>
                          <a:solidFill>
                            <a:schemeClr val="tx1"/>
                          </a:solidFill>
                          <a:effectLst/>
                          <a:latin typeface="Tahoma" pitchFamily="34" charset="0"/>
                          <a:cs typeface="Tahoma" pitchFamily="34" charset="0"/>
                        </a:rPr>
                        <a:t> </a:t>
                      </a:r>
                    </a:p>
                  </a:txBody>
                  <a:tcPr marL="36369" marR="363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FFFFFF"/>
                    </a:solidFill>
                  </a:tcPr>
                </a:tc>
              </a:tr>
              <a:tr h="282039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ts val="1200"/>
                        </a:lnSpc>
                        <a:spcBef>
                          <a:spcPct val="0"/>
                        </a:spcBef>
                        <a:spcAft>
                          <a:spcPts val="300"/>
                        </a:spcAft>
                        <a:buClrTx/>
                        <a:buSzTx/>
                        <a:buFontTx/>
                        <a:buNone/>
                        <a:tabLst/>
                      </a:pPr>
                      <a:r>
                        <a:rPr kumimoji="0" lang="tr-TR" altLang="tr-TR" sz="1400" b="1" i="0" u="none" strike="noStrike" cap="none" normalizeH="0" baseline="0" dirty="0" smtClean="0">
                          <a:ln>
                            <a:noFill/>
                          </a:ln>
                          <a:solidFill>
                            <a:schemeClr val="tx1"/>
                          </a:solidFill>
                          <a:effectLst/>
                          <a:latin typeface="Tahoma" pitchFamily="34" charset="0"/>
                          <a:cs typeface="Tahoma" pitchFamily="34" charset="0"/>
                        </a:rPr>
                        <a:t>Proje tasarımı ve uygulamasının kalitesi</a:t>
                      </a:r>
                    </a:p>
                    <a:p>
                      <a:pPr marL="0" marR="0" lvl="0" indent="0" algn="l" defTabSz="914400" rtl="0" eaLnBrk="1" fontAlgn="base" latinLnBrk="0" hangingPunct="1">
                        <a:lnSpc>
                          <a:spcPts val="1200"/>
                        </a:lnSpc>
                        <a:spcBef>
                          <a:spcPct val="0"/>
                        </a:spcBef>
                        <a:spcAft>
                          <a:spcPts val="300"/>
                        </a:spcAft>
                        <a:buClrTx/>
                        <a:buSzTx/>
                        <a:buFontTx/>
                        <a:buNone/>
                        <a:tabLst/>
                      </a:pPr>
                      <a:endParaRPr kumimoji="0" lang="tr-TR" altLang="tr-TR" sz="1400" b="0" i="0" u="none" strike="noStrike" cap="none" normalizeH="0" baseline="0" dirty="0" smtClean="0">
                        <a:ln>
                          <a:noFill/>
                        </a:ln>
                        <a:solidFill>
                          <a:schemeClr val="tx1"/>
                        </a:solidFill>
                        <a:effectLst/>
                        <a:latin typeface="Tahoma" pitchFamily="34" charset="0"/>
                        <a:cs typeface="Tahoma" pitchFamily="34" charset="0"/>
                      </a:endParaRPr>
                    </a:p>
                    <a:p>
                      <a:pPr marL="0" marR="0" lvl="0" indent="0" algn="l" defTabSz="914400" rtl="0" eaLnBrk="1" fontAlgn="base" latinLnBrk="0" hangingPunct="1">
                        <a:lnSpc>
                          <a:spcPts val="1200"/>
                        </a:lnSpc>
                        <a:spcBef>
                          <a:spcPct val="0"/>
                        </a:spcBef>
                        <a:spcAft>
                          <a:spcPts val="300"/>
                        </a:spcAft>
                        <a:buClrTx/>
                        <a:buSzTx/>
                        <a:buFontTx/>
                        <a:buNone/>
                        <a:tabLst/>
                      </a:pPr>
                      <a:r>
                        <a:rPr kumimoji="0" lang="tr-TR" altLang="tr-TR" sz="1400" b="1" i="0" u="none" strike="noStrike" cap="none" normalizeH="0" baseline="0" dirty="0" smtClean="0">
                          <a:ln>
                            <a:noFill/>
                          </a:ln>
                          <a:solidFill>
                            <a:schemeClr val="tx1"/>
                          </a:solidFill>
                          <a:effectLst/>
                          <a:latin typeface="Tahoma" pitchFamily="34" charset="0"/>
                          <a:cs typeface="Tahoma" pitchFamily="34" charset="0"/>
                        </a:rPr>
                        <a:t>(maksimum 20 puan)</a:t>
                      </a:r>
                      <a:endParaRPr kumimoji="0" lang="tr-TR" altLang="tr-TR" sz="1400" b="0" i="0" u="none" strike="noStrike" cap="none" normalizeH="0" baseline="0" dirty="0" smtClean="0">
                        <a:ln>
                          <a:noFill/>
                        </a:ln>
                        <a:solidFill>
                          <a:schemeClr val="tx1"/>
                        </a:solidFill>
                        <a:effectLst/>
                        <a:latin typeface="Tahoma" pitchFamily="34" charset="0"/>
                        <a:cs typeface="Tahoma" pitchFamily="34" charset="0"/>
                      </a:endParaRPr>
                    </a:p>
                    <a:p>
                      <a:pPr marL="0" marR="0" lvl="0" indent="0" algn="l" defTabSz="914400" rtl="0" eaLnBrk="1" fontAlgn="base" latinLnBrk="0" hangingPunct="1">
                        <a:lnSpc>
                          <a:spcPts val="1200"/>
                        </a:lnSpc>
                        <a:spcBef>
                          <a:spcPct val="0"/>
                        </a:spcBef>
                        <a:spcAft>
                          <a:spcPts val="300"/>
                        </a:spcAft>
                        <a:buClrTx/>
                        <a:buSzTx/>
                        <a:buFontTx/>
                        <a:buNone/>
                        <a:tabLst/>
                      </a:pPr>
                      <a:r>
                        <a:rPr kumimoji="0" lang="tr-TR" altLang="tr-TR" sz="1200" b="1" i="0" u="none" strike="noStrike" cap="none" normalizeH="0" baseline="0" dirty="0" smtClean="0">
                          <a:ln>
                            <a:noFill/>
                          </a:ln>
                          <a:solidFill>
                            <a:schemeClr val="tx1"/>
                          </a:solidFill>
                          <a:effectLst/>
                          <a:latin typeface="Tahoma" pitchFamily="34" charset="0"/>
                          <a:cs typeface="Tahoma" pitchFamily="34" charset="0"/>
                        </a:rPr>
                        <a:t> </a:t>
                      </a:r>
                      <a:endParaRPr kumimoji="0" lang="tr-TR" altLang="tr-TR" sz="1200" b="0" i="0" u="none" strike="noStrike" cap="none" normalizeH="0" baseline="0" dirty="0" smtClean="0">
                        <a:ln>
                          <a:noFill/>
                        </a:ln>
                        <a:solidFill>
                          <a:schemeClr val="tx1"/>
                        </a:solidFill>
                        <a:effectLst/>
                        <a:latin typeface="Tahoma" pitchFamily="34" charset="0"/>
                        <a:cs typeface="Tahoma" pitchFamily="34" charset="0"/>
                      </a:endParaRPr>
                    </a:p>
                    <a:p>
                      <a:pPr marL="0" marR="0" lvl="0" indent="0" algn="l" defTabSz="914400" rtl="0" eaLnBrk="1" fontAlgn="base" latinLnBrk="0" hangingPunct="1">
                        <a:lnSpc>
                          <a:spcPts val="1200"/>
                        </a:lnSpc>
                        <a:spcBef>
                          <a:spcPct val="0"/>
                        </a:spcBef>
                        <a:spcAft>
                          <a:spcPts val="300"/>
                        </a:spcAft>
                        <a:buClrTx/>
                        <a:buSzTx/>
                        <a:buFontTx/>
                        <a:buNone/>
                        <a:tabLst/>
                      </a:pPr>
                      <a:r>
                        <a:rPr kumimoji="0" lang="tr-TR" altLang="tr-TR" sz="1200" b="1" i="0" u="none" strike="noStrike" cap="none" normalizeH="0" baseline="0" dirty="0" smtClean="0">
                          <a:ln>
                            <a:noFill/>
                          </a:ln>
                          <a:solidFill>
                            <a:schemeClr val="tx1"/>
                          </a:solidFill>
                          <a:effectLst/>
                          <a:latin typeface="Tahoma" pitchFamily="34" charset="0"/>
                          <a:cs typeface="Tahoma" pitchFamily="34" charset="0"/>
                        </a:rPr>
                        <a:t> </a:t>
                      </a:r>
                      <a:endParaRPr kumimoji="0" lang="tr-TR" altLang="tr-TR" sz="1200" b="0" i="0" u="none" strike="noStrike" cap="none" normalizeH="0" baseline="0" dirty="0" smtClean="0">
                        <a:ln>
                          <a:noFill/>
                        </a:ln>
                        <a:solidFill>
                          <a:schemeClr val="tx1"/>
                        </a:solidFill>
                        <a:effectLst/>
                        <a:latin typeface="Tahoma" pitchFamily="34" charset="0"/>
                        <a:cs typeface="Tahoma" pitchFamily="34" charset="0"/>
                      </a:endParaRPr>
                    </a:p>
                  </a:txBody>
                  <a:tcPr marL="36369" marR="36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FFFFFF"/>
                    </a:solidFill>
                  </a:tcPr>
                </a:tc>
                <a:tc>
                  <a:txBody>
                    <a:bodyPr/>
                    <a:lstStyle>
                      <a:lvl1pPr marL="342900" indent="-342900"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342900" marR="0" lvl="0" indent="-342900" algn="just" defTabSz="914400" rtl="0" eaLnBrk="1" fontAlgn="base" latinLnBrk="0" hangingPunct="1">
                        <a:lnSpc>
                          <a:spcPts val="1200"/>
                        </a:lnSpc>
                        <a:spcBef>
                          <a:spcPct val="0"/>
                        </a:spcBef>
                        <a:spcAft>
                          <a:spcPts val="300"/>
                        </a:spcAft>
                        <a:buClrTx/>
                        <a:buSzTx/>
                        <a:buFont typeface="Wingdings" pitchFamily="2" charset="2"/>
                        <a:buChar char=""/>
                        <a:tabLst/>
                      </a:pPr>
                      <a:endParaRPr kumimoji="0" lang="tr-TR" altLang="tr-TR" sz="1200" b="0" i="0" u="none" strike="noStrike" cap="none" normalizeH="0" baseline="0" dirty="0" smtClean="0">
                        <a:ln>
                          <a:noFill/>
                        </a:ln>
                        <a:solidFill>
                          <a:schemeClr val="tx1"/>
                        </a:solidFill>
                        <a:effectLst/>
                        <a:latin typeface="Tahoma" pitchFamily="34" charset="0"/>
                        <a:cs typeface="Tahoma" pitchFamily="34" charset="0"/>
                      </a:endParaRPr>
                    </a:p>
                    <a:p>
                      <a:pPr marL="342900" marR="0" lvl="0" indent="-342900" algn="just" defTabSz="914400" rtl="0" eaLnBrk="1" fontAlgn="base" latinLnBrk="0" hangingPunct="1">
                        <a:lnSpc>
                          <a:spcPts val="1200"/>
                        </a:lnSpc>
                        <a:spcBef>
                          <a:spcPct val="0"/>
                        </a:spcBef>
                        <a:spcAft>
                          <a:spcPts val="300"/>
                        </a:spcAft>
                        <a:buClrTx/>
                        <a:buSzTx/>
                        <a:buFont typeface="Wingdings" pitchFamily="2" charset="2"/>
                        <a:buChar char=""/>
                        <a:tabLst/>
                      </a:pPr>
                      <a:r>
                        <a:rPr kumimoji="0" lang="tr-TR" altLang="tr-TR" sz="1200" b="0" i="0" u="none" strike="noStrike" cap="none" normalizeH="0" baseline="0" dirty="0" smtClean="0">
                          <a:ln>
                            <a:noFill/>
                          </a:ln>
                          <a:solidFill>
                            <a:schemeClr val="tx1"/>
                          </a:solidFill>
                          <a:effectLst/>
                          <a:latin typeface="Tahoma" pitchFamily="34" charset="0"/>
                          <a:cs typeface="Tahoma" pitchFamily="34" charset="0"/>
                        </a:rPr>
                        <a:t>Hazırlık, uygulama, izleme, değerlendirme ve yaygınlaştırma ile ilgili uygun aşamalar da dâhil, çalışma </a:t>
                      </a:r>
                      <a:r>
                        <a:rPr kumimoji="0" lang="tr-TR" altLang="tr-TR" sz="1200" b="1" i="0" u="none" strike="noStrike" cap="none" normalizeH="0" baseline="0" dirty="0" smtClean="0">
                          <a:ln>
                            <a:noFill/>
                          </a:ln>
                          <a:solidFill>
                            <a:schemeClr val="tx1"/>
                          </a:solidFill>
                          <a:effectLst/>
                          <a:latin typeface="Tahoma" pitchFamily="34" charset="0"/>
                          <a:cs typeface="Tahoma" pitchFamily="34" charset="0"/>
                        </a:rPr>
                        <a:t>programının açıklığı, bütünlüğü ve kalitesi </a:t>
                      </a:r>
                    </a:p>
                    <a:p>
                      <a:pPr marL="342900" marR="0" lvl="0" indent="-342900" algn="just" defTabSz="914400" rtl="0" eaLnBrk="1" fontAlgn="base" latinLnBrk="0" hangingPunct="1">
                        <a:lnSpc>
                          <a:spcPts val="1200"/>
                        </a:lnSpc>
                        <a:spcBef>
                          <a:spcPct val="0"/>
                        </a:spcBef>
                        <a:spcAft>
                          <a:spcPts val="300"/>
                        </a:spcAft>
                        <a:buClrTx/>
                        <a:buSzTx/>
                        <a:buFont typeface="Wingdings" pitchFamily="2" charset="2"/>
                        <a:buChar char=""/>
                        <a:tabLst/>
                      </a:pPr>
                      <a:r>
                        <a:rPr kumimoji="0" lang="tr-TR" altLang="tr-TR" sz="1200" b="0" i="0" u="none" strike="noStrike" cap="none" normalizeH="0" baseline="0" dirty="0" smtClean="0">
                          <a:ln>
                            <a:noFill/>
                          </a:ln>
                          <a:solidFill>
                            <a:schemeClr val="tx1"/>
                          </a:solidFill>
                          <a:effectLst/>
                          <a:latin typeface="Tahoma" pitchFamily="34" charset="0"/>
                          <a:cs typeface="Tahoma" pitchFamily="34" charset="0"/>
                        </a:rPr>
                        <a:t>Proje hedefleri ve teklif edilen faaliyetler arasında </a:t>
                      </a:r>
                      <a:r>
                        <a:rPr kumimoji="0" lang="tr-TR" altLang="tr-TR" sz="1200" b="1" i="0" u="none" strike="noStrike" cap="none" normalizeH="0" baseline="0" dirty="0" smtClean="0">
                          <a:ln>
                            <a:noFill/>
                          </a:ln>
                          <a:solidFill>
                            <a:schemeClr val="tx1"/>
                          </a:solidFill>
                          <a:effectLst/>
                          <a:latin typeface="Tahoma" pitchFamily="34" charset="0"/>
                          <a:cs typeface="Tahoma" pitchFamily="34" charset="0"/>
                        </a:rPr>
                        <a:t>tutarlılık</a:t>
                      </a:r>
                    </a:p>
                    <a:p>
                      <a:pPr marL="342900" marR="0" lvl="0" indent="-342900" algn="just" defTabSz="914400" rtl="0" eaLnBrk="1" fontAlgn="base" latinLnBrk="0" hangingPunct="1">
                        <a:lnSpc>
                          <a:spcPts val="1200"/>
                        </a:lnSpc>
                        <a:spcBef>
                          <a:spcPct val="0"/>
                        </a:spcBef>
                        <a:spcAft>
                          <a:spcPts val="300"/>
                        </a:spcAft>
                        <a:buClrTx/>
                        <a:buSzTx/>
                        <a:buFont typeface="Wingdings" pitchFamily="2" charset="2"/>
                        <a:buChar char=""/>
                        <a:tabLst/>
                      </a:pPr>
                      <a:r>
                        <a:rPr kumimoji="0" lang="tr-TR" altLang="tr-TR" sz="1200" b="0" i="0" u="none" strike="noStrike" cap="none" normalizeH="0" baseline="0" dirty="0" smtClean="0">
                          <a:ln>
                            <a:noFill/>
                          </a:ln>
                          <a:solidFill>
                            <a:schemeClr val="tx1"/>
                          </a:solidFill>
                          <a:effectLst/>
                          <a:latin typeface="Tahoma" pitchFamily="34" charset="0"/>
                          <a:cs typeface="Tahoma" pitchFamily="34" charset="0"/>
                        </a:rPr>
                        <a:t>Teklif edilen metodolojinin kalitesi ve fizibilitesi</a:t>
                      </a:r>
                    </a:p>
                    <a:p>
                      <a:pPr marL="342900" marR="0" lvl="0" indent="-342900" algn="just" defTabSz="914400" rtl="0" eaLnBrk="1" fontAlgn="base" latinLnBrk="0" hangingPunct="1">
                        <a:lnSpc>
                          <a:spcPts val="1200"/>
                        </a:lnSpc>
                        <a:spcBef>
                          <a:spcPct val="0"/>
                        </a:spcBef>
                        <a:spcAft>
                          <a:spcPts val="300"/>
                        </a:spcAft>
                        <a:buClrTx/>
                        <a:buSzTx/>
                        <a:buFont typeface="Wingdings" pitchFamily="2" charset="2"/>
                        <a:buChar char=""/>
                        <a:tabLst/>
                      </a:pPr>
                      <a:r>
                        <a:rPr kumimoji="0" lang="tr-TR" altLang="tr-TR" sz="1200" b="0" i="0" u="none" strike="noStrike" cap="none" normalizeH="0" baseline="0" dirty="0" smtClean="0">
                          <a:ln>
                            <a:noFill/>
                          </a:ln>
                          <a:solidFill>
                            <a:schemeClr val="tx1"/>
                          </a:solidFill>
                          <a:effectLst/>
                          <a:latin typeface="Tahoma" pitchFamily="34" charset="0"/>
                          <a:cs typeface="Tahoma" pitchFamily="34" charset="0"/>
                        </a:rPr>
                        <a:t>Proje uygulamasının yüksek kalitede olmasını, zamanında ve bütçesine uygun tamamlanmasını sağlamak için, kalite kontrol tedbirlerinin mevcudiyeti ve uygunluğu</a:t>
                      </a:r>
                    </a:p>
                    <a:p>
                      <a:pPr marL="342900" marR="0" lvl="0" indent="-342900" algn="just" defTabSz="914400" rtl="0" eaLnBrk="1" fontAlgn="base" latinLnBrk="0" hangingPunct="1">
                        <a:lnSpc>
                          <a:spcPts val="1200"/>
                        </a:lnSpc>
                        <a:spcBef>
                          <a:spcPct val="0"/>
                        </a:spcBef>
                        <a:spcAft>
                          <a:spcPts val="300"/>
                        </a:spcAft>
                        <a:buClrTx/>
                        <a:buSzTx/>
                        <a:buFont typeface="Wingdings" pitchFamily="2" charset="2"/>
                        <a:buChar char=""/>
                        <a:tabLst/>
                      </a:pPr>
                      <a:r>
                        <a:rPr kumimoji="0" lang="tr-TR" altLang="tr-TR" sz="1200" b="0" i="0" u="none" strike="noStrike" cap="none" normalizeH="0" baseline="0" dirty="0" smtClean="0">
                          <a:ln>
                            <a:noFill/>
                          </a:ln>
                          <a:solidFill>
                            <a:schemeClr val="tx1"/>
                          </a:solidFill>
                          <a:effectLst/>
                          <a:latin typeface="Tahoma" pitchFamily="34" charset="0"/>
                          <a:cs typeface="Tahoma" pitchFamily="34" charset="0"/>
                        </a:rPr>
                        <a:t>Projenin maliyet açısından ne ölçüde </a:t>
                      </a:r>
                      <a:r>
                        <a:rPr kumimoji="0" lang="tr-TR" altLang="tr-TR" sz="1200" b="1" i="0" u="none" strike="noStrike" cap="none" normalizeH="0" baseline="0" dirty="0" smtClean="0">
                          <a:ln>
                            <a:noFill/>
                          </a:ln>
                          <a:solidFill>
                            <a:schemeClr val="tx1"/>
                          </a:solidFill>
                          <a:effectLst/>
                          <a:latin typeface="Tahoma" pitchFamily="34" charset="0"/>
                          <a:cs typeface="Tahoma" pitchFamily="34" charset="0"/>
                        </a:rPr>
                        <a:t>etkin</a:t>
                      </a:r>
                      <a:r>
                        <a:rPr kumimoji="0" lang="tr-TR" altLang="tr-TR" sz="1200" b="0" i="0" u="none" strike="noStrike" cap="none" normalizeH="0" baseline="0" dirty="0" smtClean="0">
                          <a:ln>
                            <a:noFill/>
                          </a:ln>
                          <a:solidFill>
                            <a:schemeClr val="tx1"/>
                          </a:solidFill>
                          <a:effectLst/>
                          <a:latin typeface="Tahoma" pitchFamily="34" charset="0"/>
                          <a:cs typeface="Tahoma" pitchFamily="34" charset="0"/>
                        </a:rPr>
                        <a:t> ve  her bir faaliyete uygun </a:t>
                      </a:r>
                      <a:r>
                        <a:rPr kumimoji="0" lang="tr-TR" altLang="tr-TR" sz="1200" b="1" i="0" u="none" strike="noStrike" cap="none" normalizeH="0" baseline="0" dirty="0" smtClean="0">
                          <a:ln>
                            <a:noFill/>
                          </a:ln>
                          <a:solidFill>
                            <a:schemeClr val="tx1"/>
                          </a:solidFill>
                          <a:effectLst/>
                          <a:latin typeface="Tahoma" pitchFamily="34" charset="0"/>
                          <a:cs typeface="Tahoma" pitchFamily="34" charset="0"/>
                        </a:rPr>
                        <a:t>kaynak tahsis </a:t>
                      </a:r>
                      <a:r>
                        <a:rPr kumimoji="0" lang="tr-TR" altLang="tr-TR" sz="1200" b="0" i="0" u="none" strike="noStrike" cap="none" normalizeH="0" baseline="0" dirty="0" smtClean="0">
                          <a:ln>
                            <a:noFill/>
                          </a:ln>
                          <a:solidFill>
                            <a:schemeClr val="tx1"/>
                          </a:solidFill>
                          <a:effectLst/>
                          <a:latin typeface="Tahoma" pitchFamily="34" charset="0"/>
                          <a:cs typeface="Tahoma" pitchFamily="34" charset="0"/>
                        </a:rPr>
                        <a:t>ediyor oluşu</a:t>
                      </a:r>
                    </a:p>
                    <a:p>
                      <a:pPr marL="342900" marR="0" lvl="0" indent="-342900" algn="just" defTabSz="914400" rtl="0" eaLnBrk="1" fontAlgn="base" latinLnBrk="0" hangingPunct="1">
                        <a:lnSpc>
                          <a:spcPts val="1200"/>
                        </a:lnSpc>
                        <a:spcBef>
                          <a:spcPct val="0"/>
                        </a:spcBef>
                        <a:spcAft>
                          <a:spcPts val="300"/>
                        </a:spcAft>
                        <a:buClrTx/>
                        <a:buSzTx/>
                        <a:buFontTx/>
                        <a:buNone/>
                        <a:tabLst/>
                      </a:pPr>
                      <a:r>
                        <a:rPr kumimoji="0" lang="tr-TR" altLang="tr-TR" sz="1200" b="0" i="0" u="none" strike="noStrike" cap="none" normalizeH="0" baseline="0" dirty="0" smtClean="0">
                          <a:ln>
                            <a:noFill/>
                          </a:ln>
                          <a:solidFill>
                            <a:schemeClr val="tx1"/>
                          </a:solidFill>
                          <a:effectLst/>
                          <a:latin typeface="Tahoma" pitchFamily="34" charset="0"/>
                          <a:cs typeface="Tahoma" pitchFamily="34" charset="0"/>
                        </a:rPr>
                        <a:t>Eğer proje </a:t>
                      </a:r>
                      <a:r>
                        <a:rPr kumimoji="0" lang="tr-TR" altLang="tr-TR" sz="1200" b="1" i="0" u="none" strike="noStrike" cap="none" normalizeH="0" baseline="0" dirty="0" smtClean="0">
                          <a:ln>
                            <a:noFill/>
                          </a:ln>
                          <a:solidFill>
                            <a:schemeClr val="tx1"/>
                          </a:solidFill>
                          <a:effectLst/>
                          <a:latin typeface="Tahoma" pitchFamily="34" charset="0"/>
                          <a:cs typeface="Tahoma" pitchFamily="34" charset="0"/>
                        </a:rPr>
                        <a:t>eğitim, öğretme veya öğrenme faaliyetleri </a:t>
                      </a:r>
                      <a:r>
                        <a:rPr kumimoji="0" lang="tr-TR" altLang="tr-TR" sz="1200" b="0" i="0" u="none" strike="noStrike" cap="none" normalizeH="0" baseline="0" dirty="0" smtClean="0">
                          <a:ln>
                            <a:noFill/>
                          </a:ln>
                          <a:solidFill>
                            <a:schemeClr val="tx1"/>
                          </a:solidFill>
                          <a:effectLst/>
                          <a:latin typeface="Tahoma" pitchFamily="34" charset="0"/>
                          <a:cs typeface="Tahoma" pitchFamily="34" charset="0"/>
                        </a:rPr>
                        <a:t>planlıyorsa:</a:t>
                      </a:r>
                    </a:p>
                    <a:p>
                      <a:pPr marL="342900" marR="0" lvl="0" indent="-342900" algn="just" defTabSz="914400" rtl="0" eaLnBrk="1" fontAlgn="base" latinLnBrk="0" hangingPunct="1">
                        <a:lnSpc>
                          <a:spcPts val="1200"/>
                        </a:lnSpc>
                        <a:spcBef>
                          <a:spcPct val="0"/>
                        </a:spcBef>
                        <a:spcAft>
                          <a:spcPts val="300"/>
                        </a:spcAft>
                        <a:buClrTx/>
                        <a:buSzTx/>
                        <a:buFont typeface="Wingdings" pitchFamily="2" charset="2"/>
                        <a:buChar char=""/>
                        <a:tabLst/>
                      </a:pPr>
                      <a:r>
                        <a:rPr kumimoji="0" lang="tr-TR" altLang="tr-TR" sz="1200" b="0" i="0" u="none" strike="noStrike" cap="none" normalizeH="0" baseline="0" dirty="0" smtClean="0">
                          <a:ln>
                            <a:noFill/>
                          </a:ln>
                          <a:solidFill>
                            <a:schemeClr val="tx1"/>
                          </a:solidFill>
                          <a:effectLst/>
                          <a:latin typeface="Tahoma" pitchFamily="34" charset="0"/>
                          <a:cs typeface="Tahoma" pitchFamily="34" charset="0"/>
                        </a:rPr>
                        <a:t>Bu faaliyetlerin proje amaçlarına ne ölçüde uygun ve  uygun sayıda katılımcıyı kapsıyor oluşu</a:t>
                      </a:r>
                    </a:p>
                    <a:p>
                      <a:pPr marL="342900" marR="0" lvl="0" indent="-342900" algn="just" defTabSz="914400" rtl="0" eaLnBrk="1" fontAlgn="base" latinLnBrk="0" hangingPunct="1">
                        <a:lnSpc>
                          <a:spcPts val="1200"/>
                        </a:lnSpc>
                        <a:spcBef>
                          <a:spcPct val="0"/>
                        </a:spcBef>
                        <a:spcAft>
                          <a:spcPts val="300"/>
                        </a:spcAft>
                        <a:buClrTx/>
                        <a:buSzTx/>
                        <a:buFont typeface="Wingdings" pitchFamily="2" charset="2"/>
                        <a:buChar char=""/>
                        <a:tabLst/>
                      </a:pPr>
                      <a:r>
                        <a:rPr kumimoji="0" lang="tr-TR" altLang="tr-TR" sz="1200" b="0" i="0" u="none" strike="noStrike" cap="none" normalizeH="0" baseline="0" dirty="0" smtClean="0">
                          <a:ln>
                            <a:noFill/>
                          </a:ln>
                          <a:solidFill>
                            <a:schemeClr val="tx1"/>
                          </a:solidFill>
                          <a:effectLst/>
                          <a:latin typeface="Tahoma" pitchFamily="34" charset="0"/>
                          <a:cs typeface="Tahoma" pitchFamily="34" charset="0"/>
                        </a:rPr>
                        <a:t>Katılımcıların öğrenme çıktılarının tanınması ve doğrulanmasına ilişkin düzenlemelerin kalitesi, Avrupa şeffaflık  ve tanınma araçları ve ilkeleri ile uyumu</a:t>
                      </a:r>
                    </a:p>
                  </a:txBody>
                  <a:tcPr marL="36369" marR="363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295444340"/>
      </p:ext>
    </p:extLst>
  </p:cSld>
  <p:clrMapOvr>
    <a:masterClrMapping/>
  </p:clrMapOvr>
  <p:transition spd="med">
    <p:randomBa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1524000"/>
            <a:ext cx="8229600" cy="4525963"/>
          </a:xfrm>
        </p:spPr>
        <p:txBody>
          <a:bodyPr/>
          <a:lstStyle/>
          <a:p>
            <a:pPr>
              <a:lnSpc>
                <a:spcPct val="150000"/>
              </a:lnSpc>
              <a:spcBef>
                <a:spcPts val="200"/>
              </a:spcBef>
              <a:spcAft>
                <a:spcPts val="200"/>
              </a:spcAft>
              <a:defRPr/>
            </a:pPr>
            <a:r>
              <a:rPr lang="tr-TR" altLang="tr-TR" sz="2400" dirty="0" smtClean="0">
                <a:latin typeface="Tahoma" pitchFamily="34" charset="0"/>
                <a:cs typeface="Tahoma" pitchFamily="34" charset="0"/>
              </a:rPr>
              <a:t>Erasmus+, AB’nin 2014-2020 dönemi için eğitim, öğretim, gençlik ve spor alanlarındaki Programıdır.</a:t>
            </a:r>
          </a:p>
          <a:p>
            <a:pPr marL="0" indent="0">
              <a:lnSpc>
                <a:spcPct val="150000"/>
              </a:lnSpc>
              <a:spcBef>
                <a:spcPts val="200"/>
              </a:spcBef>
              <a:spcAft>
                <a:spcPts val="200"/>
              </a:spcAft>
              <a:defRPr/>
            </a:pPr>
            <a:endParaRPr lang="tr-TR" altLang="tr-TR" sz="2400" dirty="0" smtClean="0">
              <a:latin typeface="Tahoma" pitchFamily="34" charset="0"/>
              <a:cs typeface="Tahoma" pitchFamily="34" charset="0"/>
            </a:endParaRPr>
          </a:p>
          <a:p>
            <a:pPr marL="0" indent="0">
              <a:lnSpc>
                <a:spcPct val="150000"/>
              </a:lnSpc>
              <a:spcBef>
                <a:spcPts val="200"/>
              </a:spcBef>
              <a:spcAft>
                <a:spcPts val="200"/>
              </a:spcAft>
              <a:defRPr/>
            </a:pPr>
            <a:r>
              <a:rPr lang="tr-TR" altLang="tr-TR" sz="2400" dirty="0" smtClean="0">
                <a:latin typeface="Tahoma" pitchFamily="34" charset="0"/>
                <a:cs typeface="Tahoma" pitchFamily="34" charset="0"/>
              </a:rPr>
              <a:t> 7 yıllık bütçe dönemi: 14.7 milyar Avro</a:t>
            </a:r>
          </a:p>
          <a:p>
            <a:pPr marL="0" indent="0">
              <a:lnSpc>
                <a:spcPct val="150000"/>
              </a:lnSpc>
              <a:spcBef>
                <a:spcPts val="200"/>
              </a:spcBef>
              <a:spcAft>
                <a:spcPts val="200"/>
              </a:spcAft>
              <a:defRPr/>
            </a:pPr>
            <a:endParaRPr lang="tr-TR" altLang="tr-TR" sz="2400" dirty="0" smtClean="0">
              <a:latin typeface="Tahoma" pitchFamily="34" charset="0"/>
              <a:cs typeface="Tahoma" pitchFamily="34" charset="0"/>
            </a:endParaRPr>
          </a:p>
          <a:p>
            <a:pPr>
              <a:lnSpc>
                <a:spcPct val="150000"/>
              </a:lnSpc>
              <a:spcBef>
                <a:spcPts val="200"/>
              </a:spcBef>
              <a:spcAft>
                <a:spcPts val="200"/>
              </a:spcAft>
              <a:defRPr/>
            </a:pPr>
            <a:r>
              <a:rPr lang="tr-TR" altLang="tr-TR" sz="2400" dirty="0" smtClean="0">
                <a:latin typeface="Tahoma" pitchFamily="34" charset="0"/>
                <a:cs typeface="Tahoma" pitchFamily="34" charset="0"/>
              </a:rPr>
              <a:t>Eğitim ve gençlik alanında 25 yıllık tecrübe</a:t>
            </a:r>
          </a:p>
          <a:p>
            <a:pPr marL="0" indent="0">
              <a:lnSpc>
                <a:spcPct val="150000"/>
              </a:lnSpc>
              <a:spcBef>
                <a:spcPts val="200"/>
              </a:spcBef>
              <a:spcAft>
                <a:spcPts val="200"/>
              </a:spcAft>
              <a:defRPr/>
            </a:pPr>
            <a:endParaRPr lang="tr-TR" altLang="tr-TR" sz="2000" dirty="0" smtClean="0">
              <a:latin typeface="Tahoma" pitchFamily="34" charset="0"/>
              <a:cs typeface="Tahoma" pitchFamily="34" charset="0"/>
            </a:endParaRPr>
          </a:p>
        </p:txBody>
      </p:sp>
      <p:sp>
        <p:nvSpPr>
          <p:cNvPr id="4" name="Title 1"/>
          <p:cNvSpPr txBox="1">
            <a:spLocks/>
          </p:cNvSpPr>
          <p:nvPr/>
        </p:nvSpPr>
        <p:spPr bwMode="auto">
          <a:xfrm>
            <a:off x="571500" y="260350"/>
            <a:ext cx="8229600" cy="1143000"/>
          </a:xfrm>
          <a:prstGeom prst="rect">
            <a:avLst/>
          </a:prstGeom>
          <a:noFill/>
          <a:ln w="9525">
            <a:noFill/>
            <a:miter lim="800000"/>
            <a:headEnd/>
            <a:tailEnd/>
          </a:ln>
        </p:spPr>
        <p:txBody>
          <a:bodyPr anchor="ctr"/>
          <a:lstStyle/>
          <a:p>
            <a:pPr algn="ctr" defTabSz="914400" eaLnBrk="0" fontAlgn="base" hangingPunct="0">
              <a:spcBef>
                <a:spcPct val="0"/>
              </a:spcBef>
              <a:spcAft>
                <a:spcPct val="0"/>
              </a:spcAft>
              <a:defRPr/>
            </a:pPr>
            <a:r>
              <a:rPr lang="tr-TR" altLang="tr-TR" sz="3600" kern="0" dirty="0" err="1">
                <a:solidFill>
                  <a:srgbClr val="FF0000"/>
                </a:solidFill>
                <a:latin typeface="Tahoma" pitchFamily="34" charset="0"/>
                <a:ea typeface="+mj-ea"/>
                <a:cs typeface="Tahoma" pitchFamily="34" charset="0"/>
              </a:rPr>
              <a:t>Erasmus</a:t>
            </a:r>
            <a:r>
              <a:rPr lang="tr-TR" altLang="tr-TR" sz="3600" kern="0" dirty="0">
                <a:solidFill>
                  <a:srgbClr val="FF0000"/>
                </a:solidFill>
                <a:latin typeface="Tahoma" pitchFamily="34" charset="0"/>
                <a:ea typeface="+mj-ea"/>
                <a:cs typeface="Tahoma" pitchFamily="34" charset="0"/>
              </a:rPr>
              <a:t>+</a:t>
            </a:r>
          </a:p>
        </p:txBody>
      </p:sp>
    </p:spTree>
    <p:extLst>
      <p:ext uri="{BB962C8B-B14F-4D97-AF65-F5344CB8AC3E}">
        <p14:creationId xmlns:p14="http://schemas.microsoft.com/office/powerpoint/2010/main" val="4116348312"/>
      </p:ext>
    </p:extLst>
  </p:cSld>
  <p:clrMapOvr>
    <a:masterClrMapping/>
  </p:clrMapOvr>
  <p:transition spd="med">
    <p:randomBa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457200" y="274638"/>
            <a:ext cx="8229600" cy="850900"/>
          </a:xfrm>
        </p:spPr>
        <p:txBody>
          <a:bodyPr/>
          <a:lstStyle/>
          <a:p>
            <a:pPr algn="l"/>
            <a:r>
              <a:rPr lang="tr-TR" altLang="tr-TR" sz="3200" smtClean="0">
                <a:solidFill>
                  <a:srgbClr val="FF0000"/>
                </a:solidFill>
              </a:rPr>
              <a:t>Hibe Ölçütleri</a:t>
            </a:r>
          </a:p>
        </p:txBody>
      </p:sp>
      <p:graphicFrame>
        <p:nvGraphicFramePr>
          <p:cNvPr id="4" name="Table 3"/>
          <p:cNvGraphicFramePr>
            <a:graphicFrameLocks noGrp="1"/>
          </p:cNvGraphicFramePr>
          <p:nvPr>
            <p:extLst>
              <p:ext uri="{D42A27DB-BD31-4B8C-83A1-F6EECF244321}">
                <p14:modId xmlns:p14="http://schemas.microsoft.com/office/powerpoint/2010/main" val="3568418942"/>
              </p:ext>
            </p:extLst>
          </p:nvPr>
        </p:nvGraphicFramePr>
        <p:xfrm>
          <a:off x="395288" y="981075"/>
          <a:ext cx="8147050" cy="5114925"/>
        </p:xfrm>
        <a:graphic>
          <a:graphicData uri="http://schemas.openxmlformats.org/drawingml/2006/table">
            <a:tbl>
              <a:tblPr/>
              <a:tblGrid>
                <a:gridCol w="2830512"/>
                <a:gridCol w="5316538"/>
              </a:tblGrid>
              <a:tr h="2642438">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ts val="1200"/>
                        </a:lnSpc>
                        <a:spcBef>
                          <a:spcPct val="0"/>
                        </a:spcBef>
                        <a:spcAft>
                          <a:spcPts val="300"/>
                        </a:spcAft>
                        <a:buClrTx/>
                        <a:buSzTx/>
                        <a:buFontTx/>
                        <a:buNone/>
                        <a:tabLst/>
                      </a:pPr>
                      <a:r>
                        <a:rPr kumimoji="0" lang="tr-TR" altLang="tr-TR" sz="1400" b="1" i="0" u="none" strike="noStrike" cap="none" normalizeH="0" baseline="0" dirty="0" smtClean="0">
                          <a:ln>
                            <a:noFill/>
                          </a:ln>
                          <a:solidFill>
                            <a:schemeClr val="tx1"/>
                          </a:solidFill>
                          <a:effectLst/>
                          <a:latin typeface="Tahoma" pitchFamily="34" charset="0"/>
                          <a:cs typeface="Tahoma" pitchFamily="34" charset="0"/>
                        </a:rPr>
                        <a:t>Proje ekibinin ve işbirliği düzenlemelerinin kalitesi</a:t>
                      </a:r>
                    </a:p>
                    <a:p>
                      <a:pPr marL="0" marR="0" lvl="0" indent="0" algn="l" defTabSz="914400" rtl="0" eaLnBrk="1" fontAlgn="base" latinLnBrk="0" hangingPunct="1">
                        <a:lnSpc>
                          <a:spcPts val="1200"/>
                        </a:lnSpc>
                        <a:spcBef>
                          <a:spcPct val="0"/>
                        </a:spcBef>
                        <a:spcAft>
                          <a:spcPts val="300"/>
                        </a:spcAft>
                        <a:buClrTx/>
                        <a:buSzTx/>
                        <a:buFontTx/>
                        <a:buNone/>
                        <a:tabLst/>
                      </a:pPr>
                      <a:endParaRPr kumimoji="0" lang="tr-TR" altLang="tr-TR" sz="1400" b="1" i="0" u="none" strike="noStrike" cap="none" normalizeH="0" baseline="0" dirty="0" smtClean="0">
                        <a:ln>
                          <a:noFill/>
                        </a:ln>
                        <a:solidFill>
                          <a:schemeClr val="tx1"/>
                        </a:solidFill>
                        <a:effectLst/>
                        <a:latin typeface="Tahoma" pitchFamily="34" charset="0"/>
                        <a:cs typeface="Tahoma" pitchFamily="34" charset="0"/>
                      </a:endParaRPr>
                    </a:p>
                    <a:p>
                      <a:pPr marL="0" marR="0" lvl="0" indent="0" algn="l" defTabSz="914400" rtl="0" eaLnBrk="1" fontAlgn="base" latinLnBrk="0" hangingPunct="1">
                        <a:lnSpc>
                          <a:spcPts val="1200"/>
                        </a:lnSpc>
                        <a:spcBef>
                          <a:spcPct val="0"/>
                        </a:spcBef>
                        <a:spcAft>
                          <a:spcPts val="300"/>
                        </a:spcAft>
                        <a:buClrTx/>
                        <a:buSzTx/>
                        <a:buFontTx/>
                        <a:buNone/>
                        <a:tabLst/>
                      </a:pPr>
                      <a:r>
                        <a:rPr kumimoji="0" lang="tr-TR" altLang="tr-TR" sz="1400" b="1" i="0" u="none" strike="noStrike" cap="none" normalizeH="0" baseline="0" dirty="0" smtClean="0">
                          <a:ln>
                            <a:noFill/>
                          </a:ln>
                          <a:solidFill>
                            <a:schemeClr val="tx1"/>
                          </a:solidFill>
                          <a:effectLst/>
                          <a:latin typeface="Tahoma" pitchFamily="34" charset="0"/>
                          <a:cs typeface="Tahoma" pitchFamily="34" charset="0"/>
                        </a:rPr>
                        <a:t>(maksimum 20 puan)</a:t>
                      </a:r>
                      <a:endParaRPr kumimoji="0" lang="tr-TR" altLang="tr-TR" sz="1400" b="0" i="0" u="none" strike="noStrike" cap="none" normalizeH="0" baseline="0" dirty="0" smtClean="0">
                        <a:ln>
                          <a:noFill/>
                        </a:ln>
                        <a:solidFill>
                          <a:schemeClr val="tx1"/>
                        </a:solidFill>
                        <a:effectLst/>
                        <a:latin typeface="Tahoma" pitchFamily="34" charset="0"/>
                        <a:cs typeface="Tahoma" pitchFamily="34" charset="0"/>
                      </a:endParaRPr>
                    </a:p>
                    <a:p>
                      <a:pPr marL="0" marR="0" lvl="0" indent="0" algn="l" defTabSz="914400" rtl="0" eaLnBrk="1" fontAlgn="base" latinLnBrk="0" hangingPunct="1">
                        <a:lnSpc>
                          <a:spcPts val="1200"/>
                        </a:lnSpc>
                        <a:spcBef>
                          <a:spcPct val="0"/>
                        </a:spcBef>
                        <a:spcAft>
                          <a:spcPts val="300"/>
                        </a:spcAft>
                        <a:buClrTx/>
                        <a:buSzTx/>
                        <a:buFontTx/>
                        <a:buNone/>
                        <a:tabLst/>
                      </a:pPr>
                      <a:r>
                        <a:rPr kumimoji="0" lang="tr-TR" altLang="tr-TR" sz="1000" b="1" i="0" u="none" strike="noStrike" cap="none" normalizeH="0" baseline="0" dirty="0" smtClean="0">
                          <a:ln>
                            <a:noFill/>
                          </a:ln>
                          <a:solidFill>
                            <a:schemeClr val="tx1"/>
                          </a:solidFill>
                          <a:effectLst/>
                          <a:latin typeface="Tahoma" pitchFamily="34" charset="0"/>
                          <a:cs typeface="Tahoma" pitchFamily="34" charset="0"/>
                        </a:rPr>
                        <a:t> </a:t>
                      </a:r>
                      <a:endParaRPr kumimoji="0" lang="tr-TR" altLang="tr-TR" sz="1000" b="0" i="0" u="none" strike="noStrike" cap="none" normalizeH="0" baseline="0" dirty="0" smtClean="0">
                        <a:ln>
                          <a:noFill/>
                        </a:ln>
                        <a:solidFill>
                          <a:schemeClr val="tx1"/>
                        </a:solidFill>
                        <a:effectLst/>
                        <a:latin typeface="Tahoma" pitchFamily="34" charset="0"/>
                        <a:cs typeface="Tahoma" pitchFamily="34" charset="0"/>
                      </a:endParaRPr>
                    </a:p>
                    <a:p>
                      <a:pPr marL="0" marR="0" lvl="0" indent="0" algn="l" defTabSz="914400" rtl="0" eaLnBrk="1" fontAlgn="base" latinLnBrk="0" hangingPunct="1">
                        <a:lnSpc>
                          <a:spcPts val="1200"/>
                        </a:lnSpc>
                        <a:spcBef>
                          <a:spcPct val="0"/>
                        </a:spcBef>
                        <a:spcAft>
                          <a:spcPts val="300"/>
                        </a:spcAft>
                        <a:buClrTx/>
                        <a:buSzTx/>
                        <a:buFontTx/>
                        <a:buNone/>
                        <a:tabLst/>
                      </a:pPr>
                      <a:r>
                        <a:rPr kumimoji="0" lang="tr-TR" altLang="tr-TR" sz="1000" b="1" i="0" u="none" strike="noStrike" cap="none" normalizeH="0" baseline="0" dirty="0" smtClean="0">
                          <a:ln>
                            <a:noFill/>
                          </a:ln>
                          <a:solidFill>
                            <a:schemeClr val="tx1"/>
                          </a:solidFill>
                          <a:effectLst/>
                          <a:latin typeface="Tahoma" pitchFamily="34" charset="0"/>
                          <a:cs typeface="Tahoma" pitchFamily="34" charset="0"/>
                        </a:rPr>
                        <a:t> </a:t>
                      </a:r>
                      <a:endParaRPr kumimoji="0" lang="tr-TR" altLang="tr-TR" sz="1000" b="0" i="0" u="none" strike="noStrike" cap="none" normalizeH="0" baseline="0" dirty="0" smtClean="0">
                        <a:ln>
                          <a:noFill/>
                        </a:ln>
                        <a:solidFill>
                          <a:schemeClr val="tx1"/>
                        </a:solidFill>
                        <a:effectLst/>
                        <a:latin typeface="Tahoma" pitchFamily="34" charset="0"/>
                        <a:cs typeface="Tahoma" pitchFamily="34" charset="0"/>
                      </a:endParaRPr>
                    </a:p>
                  </a:txBody>
                  <a:tcPr marL="36369" marR="36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FFFFFF"/>
                    </a:solidFill>
                  </a:tcPr>
                </a:tc>
                <a:tc>
                  <a:txBody>
                    <a:bodyPr/>
                    <a:lstStyle>
                      <a:lvl1pPr marL="342900" indent="-342900"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342900" marR="0" lvl="0" indent="-342900" algn="just" defTabSz="914400" rtl="0" eaLnBrk="1" fontAlgn="base" latinLnBrk="0" hangingPunct="1">
                        <a:lnSpc>
                          <a:spcPts val="1200"/>
                        </a:lnSpc>
                        <a:spcBef>
                          <a:spcPct val="0"/>
                        </a:spcBef>
                        <a:spcAft>
                          <a:spcPts val="300"/>
                        </a:spcAft>
                        <a:buClrTx/>
                        <a:buSzTx/>
                        <a:buFont typeface="Symbol" pitchFamily="18" charset="2"/>
                        <a:buChar char=""/>
                        <a:tabLst/>
                      </a:pPr>
                      <a:endParaRPr kumimoji="0" lang="tr-TR" altLang="tr-TR" sz="1200" b="0" i="0" u="none" strike="noStrike" cap="none" normalizeH="0" baseline="0" dirty="0" smtClean="0">
                        <a:ln>
                          <a:noFill/>
                        </a:ln>
                        <a:solidFill>
                          <a:schemeClr val="tx1"/>
                        </a:solidFill>
                        <a:effectLst/>
                        <a:latin typeface="Tahoma" pitchFamily="34" charset="0"/>
                        <a:cs typeface="Tahoma" pitchFamily="34" charset="0"/>
                      </a:endParaRPr>
                    </a:p>
                    <a:p>
                      <a:pPr marL="342900" marR="0" lvl="0" indent="-342900" algn="just" defTabSz="914400" rtl="0" eaLnBrk="1" fontAlgn="base" latinLnBrk="0" hangingPunct="1">
                        <a:lnSpc>
                          <a:spcPts val="1200"/>
                        </a:lnSpc>
                        <a:spcBef>
                          <a:spcPct val="0"/>
                        </a:spcBef>
                        <a:spcAft>
                          <a:spcPts val="300"/>
                        </a:spcAft>
                        <a:buClrTx/>
                        <a:buSzTx/>
                        <a:buFont typeface="Symbol" pitchFamily="18" charset="2"/>
                        <a:buChar char=""/>
                        <a:tabLst/>
                      </a:pPr>
                      <a:r>
                        <a:rPr kumimoji="0" lang="tr-TR" altLang="tr-TR" sz="1200" b="0" i="0" u="none" strike="noStrike" cap="none" normalizeH="0" baseline="0" dirty="0" smtClean="0">
                          <a:ln>
                            <a:noFill/>
                          </a:ln>
                          <a:solidFill>
                            <a:schemeClr val="tx1"/>
                          </a:solidFill>
                          <a:effectLst/>
                          <a:latin typeface="Tahoma" pitchFamily="34" charset="0"/>
                          <a:cs typeface="Tahoma" pitchFamily="34" charset="0"/>
                        </a:rPr>
                        <a:t>Ne ölçüde:</a:t>
                      </a:r>
                    </a:p>
                    <a:p>
                      <a:pPr marL="342900" marR="0" lvl="0" indent="-342900" algn="just" defTabSz="914400" rtl="0" eaLnBrk="1" fontAlgn="base" latinLnBrk="0" hangingPunct="1">
                        <a:lnSpc>
                          <a:spcPts val="1200"/>
                        </a:lnSpc>
                        <a:spcBef>
                          <a:spcPct val="0"/>
                        </a:spcBef>
                        <a:spcAft>
                          <a:spcPts val="300"/>
                        </a:spcAft>
                        <a:buClrTx/>
                        <a:buSzTx/>
                        <a:buFont typeface="Verdana" pitchFamily="34" charset="0"/>
                        <a:buChar char="-"/>
                        <a:tabLst/>
                      </a:pPr>
                      <a:r>
                        <a:rPr kumimoji="0" lang="tr-TR" altLang="tr-TR" sz="1200" b="0" i="0" u="none" strike="noStrike" cap="none" normalizeH="0" baseline="0" dirty="0" smtClean="0">
                          <a:ln>
                            <a:noFill/>
                          </a:ln>
                          <a:solidFill>
                            <a:schemeClr val="tx1"/>
                          </a:solidFill>
                          <a:effectLst/>
                          <a:latin typeface="Tahoma" pitchFamily="34" charset="0"/>
                          <a:cs typeface="Tahoma" pitchFamily="34" charset="0"/>
                        </a:rPr>
                        <a:t>Proje, projenin tüm boyutlarını başarılı bir şekilde ortaya koyacak gerekli profile, deneyime ve uzmanlığa sahip tamamlayıcı katılımcı kuruluşların uygun bir karışımını içerdiği</a:t>
                      </a:r>
                    </a:p>
                    <a:p>
                      <a:pPr marL="342900" marR="0" lvl="0" indent="-342900" algn="just" defTabSz="914400" rtl="0" eaLnBrk="1" fontAlgn="base" latinLnBrk="0" hangingPunct="1">
                        <a:lnSpc>
                          <a:spcPts val="1200"/>
                        </a:lnSpc>
                        <a:spcBef>
                          <a:spcPct val="0"/>
                        </a:spcBef>
                        <a:spcAft>
                          <a:spcPts val="300"/>
                        </a:spcAft>
                        <a:buClrTx/>
                        <a:buSzTx/>
                        <a:buFont typeface="Verdana" pitchFamily="34" charset="0"/>
                        <a:buChar char="-"/>
                        <a:tabLst/>
                      </a:pPr>
                      <a:r>
                        <a:rPr kumimoji="0" lang="tr-TR" altLang="tr-TR" sz="1200" b="0" i="0" u="none" strike="noStrike" cap="none" normalizeH="0" baseline="0" dirty="0" smtClean="0">
                          <a:ln>
                            <a:noFill/>
                          </a:ln>
                          <a:solidFill>
                            <a:schemeClr val="tx1"/>
                          </a:solidFill>
                          <a:effectLst/>
                          <a:latin typeface="Tahoma" pitchFamily="34" charset="0"/>
                          <a:cs typeface="Tahoma" pitchFamily="34" charset="0"/>
                        </a:rPr>
                        <a:t>Sorumluluk ve görevlerin dağıtımı, tüm katılımcı kuruluşların bağlılığını ve aktif katkısını ortaya koyduğu</a:t>
                      </a:r>
                    </a:p>
                    <a:p>
                      <a:pPr marL="342900" marR="0" lvl="0" indent="-342900" algn="just" defTabSz="914400" rtl="0" eaLnBrk="1" fontAlgn="base" latinLnBrk="0" hangingPunct="1">
                        <a:lnSpc>
                          <a:spcPts val="1200"/>
                        </a:lnSpc>
                        <a:spcBef>
                          <a:spcPct val="0"/>
                        </a:spcBef>
                        <a:spcAft>
                          <a:spcPts val="300"/>
                        </a:spcAft>
                        <a:buClrTx/>
                        <a:buSzTx/>
                        <a:buFont typeface="Verdana" pitchFamily="34" charset="0"/>
                        <a:buChar char="-"/>
                        <a:tabLst/>
                      </a:pPr>
                      <a:r>
                        <a:rPr kumimoji="0" lang="tr-TR" altLang="tr-TR" sz="1200" b="0" i="0" u="none" strike="noStrike" cap="none" normalizeH="0" baseline="0" dirty="0" smtClean="0">
                          <a:ln>
                            <a:noFill/>
                          </a:ln>
                          <a:solidFill>
                            <a:schemeClr val="tx1"/>
                          </a:solidFill>
                          <a:effectLst/>
                          <a:latin typeface="Tahoma" pitchFamily="34" charset="0"/>
                          <a:cs typeface="Tahoma" pitchFamily="34" charset="0"/>
                        </a:rPr>
                        <a:t>Proje türü ile  ilgili ise, proje eğitim, öğretim, gençlik alanlarından ve diğer </a:t>
                      </a:r>
                      <a:r>
                        <a:rPr kumimoji="0" lang="tr-TR" altLang="tr-TR" sz="1200" b="0" i="0" u="none" strike="noStrike" cap="none" normalizeH="0" baseline="0" dirty="0" err="1" smtClean="0">
                          <a:ln>
                            <a:noFill/>
                          </a:ln>
                          <a:solidFill>
                            <a:schemeClr val="tx1"/>
                          </a:solidFill>
                          <a:effectLst/>
                          <a:latin typeface="Tahoma" pitchFamily="34" charset="0"/>
                          <a:cs typeface="Tahoma" pitchFamily="34" charset="0"/>
                        </a:rPr>
                        <a:t>sosyo</a:t>
                      </a:r>
                      <a:r>
                        <a:rPr kumimoji="0" lang="tr-TR" altLang="tr-TR" sz="1200" b="0" i="0" u="none" strike="noStrike" cap="none" normalizeH="0" baseline="0" dirty="0" smtClean="0">
                          <a:ln>
                            <a:noFill/>
                          </a:ln>
                          <a:solidFill>
                            <a:schemeClr val="tx1"/>
                          </a:solidFill>
                          <a:effectLst/>
                          <a:latin typeface="Tahoma" pitchFamily="34" charset="0"/>
                          <a:cs typeface="Tahoma" pitchFamily="34" charset="0"/>
                        </a:rPr>
                        <a:t>-ekonomik sektörlerden kuruluşları içerdiği</a:t>
                      </a:r>
                    </a:p>
                    <a:p>
                      <a:pPr marL="342900" marR="0" lvl="0" indent="-342900" algn="just" defTabSz="914400" rtl="0" eaLnBrk="1" fontAlgn="base" latinLnBrk="0" hangingPunct="1">
                        <a:lnSpc>
                          <a:spcPts val="1200"/>
                        </a:lnSpc>
                        <a:spcBef>
                          <a:spcPct val="0"/>
                        </a:spcBef>
                        <a:spcAft>
                          <a:spcPts val="300"/>
                        </a:spcAft>
                        <a:buClrTx/>
                        <a:buSzTx/>
                        <a:buFont typeface="Verdana" pitchFamily="34" charset="0"/>
                        <a:buChar char="-"/>
                        <a:tabLst/>
                      </a:pPr>
                      <a:r>
                        <a:rPr kumimoji="0" lang="tr-TR" altLang="tr-TR" sz="1200" b="0" i="0" u="none" strike="noStrike" cap="none" normalizeH="0" baseline="0" dirty="0" smtClean="0">
                          <a:ln>
                            <a:noFill/>
                          </a:ln>
                          <a:solidFill>
                            <a:schemeClr val="tx1"/>
                          </a:solidFill>
                          <a:effectLst/>
                          <a:latin typeface="Tahoma" pitchFamily="34" charset="0"/>
                          <a:cs typeface="Tahoma" pitchFamily="34" charset="0"/>
                        </a:rPr>
                        <a:t>Proje </a:t>
                      </a:r>
                      <a:r>
                        <a:rPr kumimoji="0" lang="tr-TR" altLang="tr-TR" sz="1200" b="1" i="0" u="none" strike="noStrike" cap="none" normalizeH="0" baseline="0" dirty="0" smtClean="0">
                          <a:ln>
                            <a:noFill/>
                          </a:ln>
                          <a:solidFill>
                            <a:schemeClr val="tx1"/>
                          </a:solidFill>
                          <a:effectLst/>
                          <a:latin typeface="Tahoma" pitchFamily="34" charset="0"/>
                          <a:cs typeface="Tahoma" pitchFamily="34" charset="0"/>
                        </a:rPr>
                        <a:t>yeni gelenleri </a:t>
                      </a:r>
                      <a:r>
                        <a:rPr kumimoji="0" lang="tr-TR" altLang="tr-TR" sz="1200" b="0" i="0" u="none" strike="noStrike" cap="none" normalizeH="0" baseline="0" dirty="0" smtClean="0">
                          <a:ln>
                            <a:noFill/>
                          </a:ln>
                          <a:solidFill>
                            <a:schemeClr val="tx1"/>
                          </a:solidFill>
                          <a:effectLst/>
                          <a:latin typeface="Tahoma" pitchFamily="34" charset="0"/>
                          <a:cs typeface="Tahoma" pitchFamily="34" charset="0"/>
                        </a:rPr>
                        <a:t>eyleme dâhil ediyor oluşu</a:t>
                      </a:r>
                    </a:p>
                    <a:p>
                      <a:pPr marL="342900" marR="0" lvl="0" indent="-342900" algn="just" defTabSz="914400" rtl="0" eaLnBrk="1" fontAlgn="base" latinLnBrk="0" hangingPunct="1">
                        <a:lnSpc>
                          <a:spcPts val="1200"/>
                        </a:lnSpc>
                        <a:spcBef>
                          <a:spcPct val="0"/>
                        </a:spcBef>
                        <a:spcAft>
                          <a:spcPts val="300"/>
                        </a:spcAft>
                        <a:buClrTx/>
                        <a:buSzTx/>
                        <a:buFont typeface="Symbol" pitchFamily="18" charset="2"/>
                        <a:buChar char=""/>
                        <a:tabLst/>
                      </a:pPr>
                      <a:r>
                        <a:rPr kumimoji="0" lang="tr-TR" altLang="tr-TR" sz="1200" b="0" i="0" u="none" strike="noStrike" cap="none" normalizeH="0" baseline="0" dirty="0" smtClean="0">
                          <a:ln>
                            <a:noFill/>
                          </a:ln>
                          <a:solidFill>
                            <a:schemeClr val="tx1"/>
                          </a:solidFill>
                          <a:effectLst/>
                          <a:latin typeface="Tahoma" pitchFamily="34" charset="0"/>
                          <a:cs typeface="Tahoma" pitchFamily="34" charset="0"/>
                        </a:rPr>
                        <a:t>Katılımcı kuruluşların kendi aralarında ve diğer ilgili paydaşlarla etkin koordinasyon ve iletişim mekanizmalarının varlığı </a:t>
                      </a:r>
                    </a:p>
                    <a:p>
                      <a:pPr marL="342900" marR="0" lvl="0" indent="-342900" algn="just" defTabSz="914400" rtl="0" eaLnBrk="1" fontAlgn="base" latinLnBrk="0" hangingPunct="1">
                        <a:lnSpc>
                          <a:spcPts val="1200"/>
                        </a:lnSpc>
                        <a:spcBef>
                          <a:spcPct val="0"/>
                        </a:spcBef>
                        <a:spcAft>
                          <a:spcPts val="300"/>
                        </a:spcAft>
                        <a:buClrTx/>
                        <a:buSzTx/>
                        <a:buFont typeface="Symbol" pitchFamily="18" charset="2"/>
                        <a:buChar char=""/>
                        <a:tabLst/>
                      </a:pPr>
                      <a:r>
                        <a:rPr kumimoji="0" lang="tr-TR" altLang="tr-TR" sz="1200" b="1" i="0" u="none" strike="noStrike" cap="none" normalizeH="0" baseline="0" dirty="0" smtClean="0">
                          <a:ln>
                            <a:noFill/>
                          </a:ln>
                          <a:solidFill>
                            <a:schemeClr val="tx1"/>
                          </a:solidFill>
                          <a:effectLst/>
                          <a:latin typeface="Tahoma" pitchFamily="34" charset="0"/>
                          <a:cs typeface="Tahoma" pitchFamily="34" charset="0"/>
                        </a:rPr>
                        <a:t>Eğer varsa, bir Ortak Ülkeden katılımcı kuruluşun devreye girmesi projeye ne ölçüde önemli bir katma değer sağlıyor (bu şart karşılanmazsa, proje seçim için dikkate alınmayacaktır) </a:t>
                      </a:r>
                    </a:p>
                  </a:txBody>
                  <a:tcPr marL="36369" marR="363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FFFFFF"/>
                    </a:solidFill>
                  </a:tcPr>
                </a:tc>
              </a:tr>
              <a:tr h="2472487">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ts val="1200"/>
                        </a:lnSpc>
                        <a:spcBef>
                          <a:spcPct val="0"/>
                        </a:spcBef>
                        <a:spcAft>
                          <a:spcPts val="300"/>
                        </a:spcAft>
                        <a:buClrTx/>
                        <a:buSzTx/>
                        <a:buFontTx/>
                        <a:buNone/>
                        <a:tabLst/>
                      </a:pPr>
                      <a:r>
                        <a:rPr kumimoji="0" lang="tr-TR" altLang="tr-TR" sz="1400" b="1" i="0" u="none" strike="noStrike" cap="none" normalizeH="0" baseline="0" dirty="0" smtClean="0">
                          <a:ln>
                            <a:noFill/>
                          </a:ln>
                          <a:solidFill>
                            <a:schemeClr val="tx1"/>
                          </a:solidFill>
                          <a:effectLst/>
                          <a:latin typeface="Tahoma" pitchFamily="34" charset="0"/>
                          <a:cs typeface="Tahoma" pitchFamily="34" charset="0"/>
                        </a:rPr>
                        <a:t>Etki ve yaygınlaştırma</a:t>
                      </a:r>
                      <a:endParaRPr kumimoji="0" lang="tr-TR" altLang="tr-TR" sz="1400" b="0" i="0" u="none" strike="noStrike" cap="none" normalizeH="0" baseline="0" dirty="0" smtClean="0">
                        <a:ln>
                          <a:noFill/>
                        </a:ln>
                        <a:solidFill>
                          <a:schemeClr val="tx1"/>
                        </a:solidFill>
                        <a:effectLst/>
                        <a:latin typeface="Tahoma" pitchFamily="34" charset="0"/>
                        <a:cs typeface="Tahoma" pitchFamily="34" charset="0"/>
                      </a:endParaRPr>
                    </a:p>
                    <a:p>
                      <a:pPr marL="0" marR="0" lvl="0" indent="0" algn="l" defTabSz="914400" rtl="0" eaLnBrk="1" fontAlgn="base" latinLnBrk="0" hangingPunct="1">
                        <a:lnSpc>
                          <a:spcPts val="1200"/>
                        </a:lnSpc>
                        <a:spcBef>
                          <a:spcPct val="0"/>
                        </a:spcBef>
                        <a:spcAft>
                          <a:spcPts val="300"/>
                        </a:spcAft>
                        <a:buClrTx/>
                        <a:buSzTx/>
                        <a:buFontTx/>
                        <a:buNone/>
                        <a:tabLst/>
                      </a:pPr>
                      <a:r>
                        <a:rPr kumimoji="0" lang="tr-TR" altLang="tr-TR" sz="1400" b="1" i="0" u="none" strike="noStrike" cap="none" normalizeH="0" baseline="0" dirty="0" smtClean="0">
                          <a:ln>
                            <a:noFill/>
                          </a:ln>
                          <a:solidFill>
                            <a:schemeClr val="tx1"/>
                          </a:solidFill>
                          <a:effectLst/>
                          <a:latin typeface="Tahoma" pitchFamily="34" charset="0"/>
                          <a:cs typeface="Tahoma" pitchFamily="34" charset="0"/>
                        </a:rPr>
                        <a:t>(maksimum 30 puan)</a:t>
                      </a:r>
                      <a:endParaRPr kumimoji="0" lang="tr-TR" altLang="tr-TR" sz="1400" b="0" i="0" u="none" strike="noStrike" cap="none" normalizeH="0" baseline="0" dirty="0" smtClean="0">
                        <a:ln>
                          <a:noFill/>
                        </a:ln>
                        <a:solidFill>
                          <a:schemeClr val="tx1"/>
                        </a:solidFill>
                        <a:effectLst/>
                        <a:latin typeface="Tahoma" pitchFamily="34" charset="0"/>
                        <a:cs typeface="Tahoma" pitchFamily="34" charset="0"/>
                      </a:endParaRPr>
                    </a:p>
                    <a:p>
                      <a:pPr marL="0" marR="0" lvl="0" indent="0" algn="l" defTabSz="914400" rtl="0" eaLnBrk="1" fontAlgn="base" latinLnBrk="0" hangingPunct="1">
                        <a:lnSpc>
                          <a:spcPts val="1200"/>
                        </a:lnSpc>
                        <a:spcBef>
                          <a:spcPct val="0"/>
                        </a:spcBef>
                        <a:spcAft>
                          <a:spcPts val="300"/>
                        </a:spcAft>
                        <a:buClrTx/>
                        <a:buSzTx/>
                        <a:buFontTx/>
                        <a:buNone/>
                        <a:tabLst/>
                      </a:pPr>
                      <a:r>
                        <a:rPr kumimoji="0" lang="tr-TR" altLang="tr-TR" sz="1000" b="1" i="0" u="none" strike="noStrike" cap="none" normalizeH="0" baseline="0" dirty="0" smtClean="0">
                          <a:ln>
                            <a:noFill/>
                          </a:ln>
                          <a:solidFill>
                            <a:schemeClr val="tx1"/>
                          </a:solidFill>
                          <a:effectLst/>
                          <a:latin typeface="Tahoma" pitchFamily="34" charset="0"/>
                          <a:cs typeface="Tahoma" pitchFamily="34" charset="0"/>
                        </a:rPr>
                        <a:t> </a:t>
                      </a:r>
                      <a:endParaRPr kumimoji="0" lang="tr-TR" altLang="tr-TR" sz="1000" b="0" i="0" u="none" strike="noStrike" cap="none" normalizeH="0" baseline="0" dirty="0" smtClean="0">
                        <a:ln>
                          <a:noFill/>
                        </a:ln>
                        <a:solidFill>
                          <a:schemeClr val="tx1"/>
                        </a:solidFill>
                        <a:effectLst/>
                        <a:latin typeface="Tahoma" pitchFamily="34" charset="0"/>
                        <a:cs typeface="Tahoma" pitchFamily="34" charset="0"/>
                      </a:endParaRPr>
                    </a:p>
                  </a:txBody>
                  <a:tcPr marL="36369" marR="36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342900" marR="0" lvl="0" indent="-342900" algn="just" defTabSz="914400" rtl="0" eaLnBrk="1" fontAlgn="base" latinLnBrk="0" hangingPunct="1">
                        <a:lnSpc>
                          <a:spcPts val="1200"/>
                        </a:lnSpc>
                        <a:spcBef>
                          <a:spcPct val="0"/>
                        </a:spcBef>
                        <a:spcAft>
                          <a:spcPts val="300"/>
                        </a:spcAft>
                        <a:buClrTx/>
                        <a:buSzTx/>
                        <a:buFont typeface="Wingdings" pitchFamily="2" charset="2"/>
                        <a:buChar char=""/>
                        <a:tabLst/>
                      </a:pPr>
                      <a:endParaRPr kumimoji="0" lang="tr-TR" altLang="tr-TR" sz="1200" b="0" i="0" u="none" strike="noStrike" cap="none" normalizeH="0" baseline="0" dirty="0" smtClean="0">
                        <a:ln>
                          <a:noFill/>
                        </a:ln>
                        <a:solidFill>
                          <a:schemeClr val="tx1"/>
                        </a:solidFill>
                        <a:effectLst/>
                        <a:latin typeface="Tahoma" pitchFamily="34" charset="0"/>
                        <a:cs typeface="Tahoma" pitchFamily="34" charset="0"/>
                      </a:endParaRPr>
                    </a:p>
                    <a:p>
                      <a:pPr marL="342900" marR="0" lvl="0" indent="-342900" algn="just" defTabSz="914400" rtl="0" eaLnBrk="1" fontAlgn="base" latinLnBrk="0" hangingPunct="1">
                        <a:lnSpc>
                          <a:spcPts val="1200"/>
                        </a:lnSpc>
                        <a:spcBef>
                          <a:spcPct val="0"/>
                        </a:spcBef>
                        <a:spcAft>
                          <a:spcPts val="300"/>
                        </a:spcAft>
                        <a:buClrTx/>
                        <a:buSzTx/>
                        <a:buFont typeface="Wingdings" pitchFamily="2" charset="2"/>
                        <a:buChar char=""/>
                        <a:tabLst/>
                      </a:pPr>
                      <a:r>
                        <a:rPr kumimoji="0" lang="tr-TR" altLang="tr-TR" sz="1200" b="0" i="0" u="none" strike="noStrike" cap="none" normalizeH="0" baseline="0" dirty="0" smtClean="0">
                          <a:ln>
                            <a:noFill/>
                          </a:ln>
                          <a:solidFill>
                            <a:schemeClr val="tx1"/>
                          </a:solidFill>
                          <a:effectLst/>
                          <a:latin typeface="Tahoma" pitchFamily="34" charset="0"/>
                          <a:cs typeface="Tahoma" pitchFamily="34" charset="0"/>
                        </a:rPr>
                        <a:t>Proje çıktılarını değerlendirmeye yönelik tedbirlerin kalitesi</a:t>
                      </a:r>
                    </a:p>
                    <a:p>
                      <a:pPr marL="342900" marR="0" lvl="0" indent="-342900" algn="just" defTabSz="914400" rtl="0" eaLnBrk="1" fontAlgn="base" latinLnBrk="0" hangingPunct="1">
                        <a:lnSpc>
                          <a:spcPts val="1200"/>
                        </a:lnSpc>
                        <a:spcBef>
                          <a:spcPct val="0"/>
                        </a:spcBef>
                        <a:spcAft>
                          <a:spcPts val="300"/>
                        </a:spcAft>
                        <a:buClrTx/>
                        <a:buSzTx/>
                        <a:buFont typeface="Wingdings" pitchFamily="2" charset="2"/>
                        <a:buChar char=""/>
                        <a:tabLst/>
                      </a:pPr>
                      <a:r>
                        <a:rPr kumimoji="0" lang="tr-TR" altLang="tr-TR" sz="1200" b="0" i="0" u="none" strike="noStrike" cap="none" normalizeH="0" baseline="0" dirty="0" smtClean="0">
                          <a:ln>
                            <a:noFill/>
                          </a:ln>
                          <a:solidFill>
                            <a:schemeClr val="tx1"/>
                          </a:solidFill>
                          <a:effectLst/>
                          <a:latin typeface="Tahoma" pitchFamily="34" charset="0"/>
                          <a:cs typeface="Tahoma" pitchFamily="34" charset="0"/>
                        </a:rPr>
                        <a:t> Projenin potansiyel etkisi:</a:t>
                      </a:r>
                    </a:p>
                    <a:p>
                      <a:pPr marL="342900" marR="0" lvl="0" indent="-342900" algn="just" defTabSz="914400" rtl="0" eaLnBrk="1" fontAlgn="base" latinLnBrk="0" hangingPunct="1">
                        <a:lnSpc>
                          <a:spcPts val="1200"/>
                        </a:lnSpc>
                        <a:spcBef>
                          <a:spcPct val="0"/>
                        </a:spcBef>
                        <a:spcAft>
                          <a:spcPts val="300"/>
                        </a:spcAft>
                        <a:buClrTx/>
                        <a:buSzTx/>
                        <a:buFont typeface="Verdana" pitchFamily="34" charset="0"/>
                        <a:buChar char="-"/>
                        <a:tabLst/>
                      </a:pPr>
                      <a:r>
                        <a:rPr kumimoji="0" lang="tr-TR" altLang="tr-TR" sz="1200" b="0" i="0" u="none" strike="noStrike" cap="none" normalizeH="0" baseline="0" dirty="0" smtClean="0">
                          <a:ln>
                            <a:noFill/>
                          </a:ln>
                          <a:solidFill>
                            <a:schemeClr val="tx1"/>
                          </a:solidFill>
                          <a:effectLst/>
                          <a:latin typeface="Tahoma" pitchFamily="34" charset="0"/>
                          <a:cs typeface="Tahoma" pitchFamily="34" charset="0"/>
                        </a:rPr>
                        <a:t>Projenin yaşam döngüsü içinde ve sonrasında katılımcılar ve katılımcı kuruluşlar üzerinde</a:t>
                      </a:r>
                    </a:p>
                    <a:p>
                      <a:pPr marL="342900" marR="0" lvl="0" indent="-342900" algn="just" defTabSz="914400" rtl="0" eaLnBrk="1" fontAlgn="base" latinLnBrk="0" hangingPunct="1">
                        <a:lnSpc>
                          <a:spcPts val="1200"/>
                        </a:lnSpc>
                        <a:spcBef>
                          <a:spcPct val="0"/>
                        </a:spcBef>
                        <a:spcAft>
                          <a:spcPts val="300"/>
                        </a:spcAft>
                        <a:buClrTx/>
                        <a:buSzTx/>
                        <a:buFont typeface="Verdana" pitchFamily="34" charset="0"/>
                        <a:buChar char="-"/>
                        <a:tabLst/>
                      </a:pPr>
                      <a:r>
                        <a:rPr kumimoji="0" lang="tr-TR" altLang="tr-TR" sz="1200" b="0" i="0" u="none" strike="noStrike" cap="none" normalizeH="0" baseline="0" dirty="0" smtClean="0">
                          <a:ln>
                            <a:noFill/>
                          </a:ln>
                          <a:solidFill>
                            <a:schemeClr val="tx1"/>
                          </a:solidFill>
                          <a:effectLst/>
                          <a:latin typeface="Tahoma" pitchFamily="34" charset="0"/>
                          <a:cs typeface="Tahoma" pitchFamily="34" charset="0"/>
                        </a:rPr>
                        <a:t>Yerel, bölgesel, ulusal seviyede ve/veya Avrupa seviyesinde projeye doğrudan katılan kuruluş ve bireylerin dışında</a:t>
                      </a:r>
                    </a:p>
                    <a:p>
                      <a:pPr marL="342900" marR="0" lvl="0" indent="-342900" algn="just" defTabSz="914400" rtl="0" eaLnBrk="1" fontAlgn="base" latinLnBrk="0" hangingPunct="1">
                        <a:lnSpc>
                          <a:spcPts val="1200"/>
                        </a:lnSpc>
                        <a:spcBef>
                          <a:spcPct val="0"/>
                        </a:spcBef>
                        <a:spcAft>
                          <a:spcPts val="300"/>
                        </a:spcAft>
                        <a:buClrTx/>
                        <a:buSzTx/>
                        <a:buFont typeface="Wingdings" pitchFamily="2" charset="2"/>
                        <a:buChar char=""/>
                        <a:tabLst/>
                      </a:pPr>
                      <a:r>
                        <a:rPr kumimoji="0" lang="tr-TR" altLang="tr-TR" sz="1200" b="0" i="0" u="none" strike="noStrike" cap="none" normalizeH="0" baseline="0" dirty="0" smtClean="0">
                          <a:ln>
                            <a:noFill/>
                          </a:ln>
                          <a:solidFill>
                            <a:schemeClr val="tx1"/>
                          </a:solidFill>
                          <a:effectLst/>
                          <a:latin typeface="Tahoma" pitchFamily="34" charset="0"/>
                          <a:cs typeface="Tahoma" pitchFamily="34" charset="0"/>
                        </a:rPr>
                        <a:t>Yaygınlaştırma planının kalitesi: katılımcı kuruluşların içinde ve dışında proje çıktılarını paylaşmaya yönelik tedbirlerin uygunluğu ve kalitesi</a:t>
                      </a:r>
                    </a:p>
                    <a:p>
                      <a:pPr marL="342900" marR="0" lvl="0" indent="-342900" algn="just" defTabSz="914400" rtl="0" eaLnBrk="1" fontAlgn="base" latinLnBrk="0" hangingPunct="1">
                        <a:lnSpc>
                          <a:spcPts val="1200"/>
                        </a:lnSpc>
                        <a:spcBef>
                          <a:spcPct val="0"/>
                        </a:spcBef>
                        <a:spcAft>
                          <a:spcPts val="300"/>
                        </a:spcAft>
                        <a:buClrTx/>
                        <a:buSzTx/>
                        <a:buFont typeface="Wingdings" pitchFamily="2" charset="2"/>
                        <a:buChar char=""/>
                        <a:tabLst/>
                      </a:pPr>
                      <a:r>
                        <a:rPr kumimoji="0" lang="tr-TR" altLang="tr-TR" sz="1200" b="0" i="0" u="none" strike="noStrike" cap="none" normalizeH="0" baseline="0" dirty="0" smtClean="0">
                          <a:ln>
                            <a:noFill/>
                          </a:ln>
                          <a:solidFill>
                            <a:schemeClr val="tx1"/>
                          </a:solidFill>
                          <a:effectLst/>
                          <a:latin typeface="Tahoma" pitchFamily="34" charset="0"/>
                          <a:cs typeface="Tahoma" pitchFamily="34" charset="0"/>
                        </a:rPr>
                        <a:t>İlgili olması halinde, teklifte,  üretilen malzemelerin, belgelerin ve yayınların nasıl ücretsiz sunulacağının ve orantısız kısıtlamalar olmaksızın açık lisanslar aracılığıyla nasıl tanıtılacağının teklifte ne ölçüde açıklandığı</a:t>
                      </a:r>
                    </a:p>
                    <a:p>
                      <a:pPr marL="342900" marR="0" lvl="0" indent="-342900" algn="just" defTabSz="914400" rtl="0" eaLnBrk="1" fontAlgn="base" latinLnBrk="0" hangingPunct="1">
                        <a:lnSpc>
                          <a:spcPts val="1200"/>
                        </a:lnSpc>
                        <a:spcBef>
                          <a:spcPct val="0"/>
                        </a:spcBef>
                        <a:spcAft>
                          <a:spcPts val="300"/>
                        </a:spcAft>
                        <a:buClrTx/>
                        <a:buSzTx/>
                        <a:buFont typeface="Wingdings" pitchFamily="2" charset="2"/>
                        <a:buChar char=""/>
                        <a:tabLst/>
                      </a:pPr>
                      <a:r>
                        <a:rPr kumimoji="0" lang="tr-TR" altLang="tr-TR" sz="1200" b="0" i="0" u="none" strike="noStrike" cap="none" normalizeH="0" baseline="0" dirty="0" smtClean="0">
                          <a:ln>
                            <a:noFill/>
                          </a:ln>
                          <a:solidFill>
                            <a:schemeClr val="tx1"/>
                          </a:solidFill>
                          <a:effectLst/>
                          <a:latin typeface="Tahoma" pitchFamily="34" charset="0"/>
                          <a:cs typeface="Tahoma" pitchFamily="34" charset="0"/>
                        </a:rPr>
                        <a:t>Planların, projenin sürdürülebilirliğini sağlama kalitesi: AB hibesi kullanıldıktan sonra bir etkiye sahip olma ve sonuçlar üretme kapasitesi </a:t>
                      </a:r>
                    </a:p>
                  </a:txBody>
                  <a:tcPr marL="36369" marR="363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3291527437"/>
      </p:ext>
    </p:extLst>
  </p:cSld>
  <p:clrMapOvr>
    <a:masterClrMapping/>
  </p:clrMapOvr>
  <p:transition spd="med">
    <p:randomBa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Content Placeholder 2"/>
          <p:cNvSpPr>
            <a:spLocks noGrp="1"/>
          </p:cNvSpPr>
          <p:nvPr>
            <p:ph idx="1"/>
          </p:nvPr>
        </p:nvSpPr>
        <p:spPr/>
        <p:txBody>
          <a:bodyPr/>
          <a:lstStyle/>
          <a:p>
            <a:pPr marL="0" indent="0">
              <a:buFontTx/>
              <a:buNone/>
            </a:pPr>
            <a:r>
              <a:rPr lang="tr-TR" altLang="tr-TR" sz="1800" dirty="0" smtClean="0"/>
              <a:t>Hibe tahsisi açısından dikkate alınabilmeleri için bir başvuru </a:t>
            </a:r>
            <a:r>
              <a:rPr lang="tr-TR" altLang="tr-TR" sz="1800" b="1" dirty="0" smtClean="0"/>
              <a:t>en az 60 puan </a:t>
            </a:r>
            <a:r>
              <a:rPr lang="tr-TR" altLang="tr-TR" sz="1800" dirty="0" smtClean="0"/>
              <a:t>almalıdır.</a:t>
            </a:r>
          </a:p>
          <a:p>
            <a:pPr marL="0" indent="0">
              <a:buFontTx/>
              <a:buNone/>
            </a:pPr>
            <a:endParaRPr lang="tr-TR" altLang="tr-TR" sz="1800" dirty="0" smtClean="0"/>
          </a:p>
          <a:p>
            <a:pPr marL="0" indent="0">
              <a:buFontTx/>
              <a:buNone/>
            </a:pPr>
            <a:r>
              <a:rPr lang="tr-TR" altLang="tr-TR" sz="1800" dirty="0" smtClean="0"/>
              <a:t> Ayrıca, hibe ölçütlerinin her bir kategorisinde </a:t>
            </a:r>
            <a:r>
              <a:rPr lang="tr-TR" altLang="tr-TR" sz="1800" b="1" dirty="0" smtClean="0"/>
              <a:t>maksimum puanın en az yarısını </a:t>
            </a:r>
            <a:r>
              <a:rPr lang="tr-TR" altLang="tr-TR" sz="1800" dirty="0" smtClean="0"/>
              <a:t>almalıdır (“proje uygunluğu” ve "etki ve yaygınlaştırma" kategorileri için minimum 15’er puan; “projenin tasarımının ve uygulamasının kalitesi” ile “proje ekibinin ve işbirliği düzenlemelerinin kalitesi” kategorileri için 10’ar puan).</a:t>
            </a:r>
          </a:p>
        </p:txBody>
      </p:sp>
      <p:sp>
        <p:nvSpPr>
          <p:cNvPr id="109571" name="Title 1"/>
          <p:cNvSpPr>
            <a:spLocks noGrp="1"/>
          </p:cNvSpPr>
          <p:nvPr>
            <p:ph type="title"/>
          </p:nvPr>
        </p:nvSpPr>
        <p:spPr/>
        <p:txBody>
          <a:bodyPr/>
          <a:lstStyle/>
          <a:p>
            <a:r>
              <a:rPr lang="tr-TR" altLang="tr-TR" sz="3200" smtClean="0">
                <a:solidFill>
                  <a:srgbClr val="FF0000"/>
                </a:solidFill>
              </a:rPr>
              <a:t>Hibe Ölçütleri</a:t>
            </a:r>
          </a:p>
        </p:txBody>
      </p:sp>
    </p:spTree>
    <p:extLst>
      <p:ext uri="{BB962C8B-B14F-4D97-AF65-F5344CB8AC3E}">
        <p14:creationId xmlns:p14="http://schemas.microsoft.com/office/powerpoint/2010/main" val="1097395312"/>
      </p:ext>
    </p:extLst>
  </p:cSld>
  <p:clrMapOvr>
    <a:masterClrMapping/>
  </p:clrMapOvr>
  <p:transition spd="med">
    <p:randomBa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Content Placeholder 2"/>
          <p:cNvSpPr>
            <a:spLocks noGrp="1"/>
          </p:cNvSpPr>
          <p:nvPr>
            <p:ph idx="1"/>
          </p:nvPr>
        </p:nvSpPr>
        <p:spPr/>
        <p:txBody>
          <a:bodyPr/>
          <a:lstStyle/>
          <a:p>
            <a:pPr marL="0" indent="0">
              <a:buFontTx/>
              <a:buNone/>
              <a:defRPr/>
            </a:pPr>
            <a:r>
              <a:rPr lang="tr-TR" altLang="tr-TR" sz="2000" dirty="0">
                <a:solidFill>
                  <a:srgbClr val="FF0000"/>
                </a:solidFill>
                <a:latin typeface="Tahoma" pitchFamily="34" charset="0"/>
                <a:ea typeface="+mj-ea"/>
                <a:cs typeface="Tahoma" pitchFamily="34" charset="0"/>
              </a:rPr>
              <a:t>Sadece okulların yer aldığı stratejik ortaklıklarda;</a:t>
            </a:r>
          </a:p>
          <a:p>
            <a:pPr marL="0" indent="0">
              <a:buFontTx/>
              <a:buNone/>
              <a:defRPr/>
            </a:pPr>
            <a:endParaRPr lang="tr-TR" altLang="tr-TR" sz="1800" dirty="0"/>
          </a:p>
          <a:p>
            <a:pPr>
              <a:buFontTx/>
              <a:buChar char="-"/>
              <a:defRPr/>
            </a:pPr>
            <a:r>
              <a:rPr lang="tr-TR" altLang="tr-TR" sz="1800" dirty="0" smtClean="0"/>
              <a:t>Hibe sözleşmesi ilgili Ulusal Ajanslar ve okullar arasında ayrı ayrı imzalanacaktır.</a:t>
            </a:r>
          </a:p>
          <a:p>
            <a:pPr>
              <a:buFontTx/>
              <a:buChar char="-"/>
              <a:defRPr/>
            </a:pPr>
            <a:r>
              <a:rPr lang="tr-TR" altLang="tr-TR" sz="1800" dirty="0" smtClean="0"/>
              <a:t>Ortak ülkeler (partner countries) bu ortaklıklarda yer alamaz.</a:t>
            </a:r>
          </a:p>
          <a:p>
            <a:pPr marL="0" indent="0">
              <a:buFontTx/>
              <a:buNone/>
              <a:defRPr/>
            </a:pPr>
            <a:endParaRPr lang="tr-TR" altLang="tr-TR" sz="1800" dirty="0"/>
          </a:p>
          <a:p>
            <a:pPr marL="0" indent="0">
              <a:buNone/>
              <a:defRPr/>
            </a:pPr>
            <a:r>
              <a:rPr lang="tr-TR" altLang="tr-TR" sz="2000" dirty="0">
                <a:solidFill>
                  <a:srgbClr val="FF0000"/>
                </a:solidFill>
                <a:latin typeface="Tahoma" pitchFamily="34" charset="0"/>
                <a:ea typeface="+mj-ea"/>
                <a:cs typeface="Tahoma" pitchFamily="34" charset="0"/>
              </a:rPr>
              <a:t>Okul dışı kuruluşların da yer aldığı stratejik ortaklıklarda;</a:t>
            </a:r>
          </a:p>
          <a:p>
            <a:pPr marL="0" indent="0">
              <a:buFontTx/>
              <a:buNone/>
              <a:defRPr/>
            </a:pPr>
            <a:endParaRPr lang="tr-TR" altLang="tr-TR" sz="1800" dirty="0"/>
          </a:p>
          <a:p>
            <a:pPr>
              <a:buFont typeface="Arial" panose="020B0604020202020204" pitchFamily="34" charset="0"/>
              <a:buChar char="-"/>
              <a:defRPr/>
            </a:pPr>
            <a:r>
              <a:rPr lang="tr-TR" altLang="tr-TR" sz="1800" dirty="0" smtClean="0"/>
              <a:t>Hibe sözleşmesi yalnızca koordinatör kuruluş ve ilgili Ulusal Ajans arasında imzalanacaktır. </a:t>
            </a:r>
          </a:p>
          <a:p>
            <a:pPr>
              <a:buFont typeface="Arial" panose="020B0604020202020204" pitchFamily="34" charset="0"/>
              <a:buChar char="-"/>
              <a:defRPr/>
            </a:pPr>
            <a:r>
              <a:rPr lang="tr-TR" altLang="tr-TR" sz="1800" dirty="0" smtClean="0"/>
              <a:t>Koordinatör kuruluş her ortağa, ortakların koordinatöre başvuru aşamasında verdiği yetki doğrultusunda hibe tahsisi yapacaktır.</a:t>
            </a:r>
          </a:p>
        </p:txBody>
      </p:sp>
      <p:sp>
        <p:nvSpPr>
          <p:cNvPr id="110595" name="Title 1"/>
          <p:cNvSpPr>
            <a:spLocks noGrp="1"/>
          </p:cNvSpPr>
          <p:nvPr>
            <p:ph type="title"/>
          </p:nvPr>
        </p:nvSpPr>
        <p:spPr/>
        <p:txBody>
          <a:bodyPr/>
          <a:lstStyle/>
          <a:p>
            <a:pPr defTabSz="457200"/>
            <a:r>
              <a:rPr lang="tr-TR" altLang="tr-TR" sz="2600" dirty="0" smtClean="0">
                <a:solidFill>
                  <a:srgbClr val="FF0000"/>
                </a:solidFill>
                <a:latin typeface="Tahoma" pitchFamily="34" charset="0"/>
                <a:cs typeface="Tahoma" pitchFamily="34" charset="0"/>
              </a:rPr>
              <a:t>Okul Eğitimi</a:t>
            </a:r>
            <a:br>
              <a:rPr lang="tr-TR" altLang="tr-TR" sz="2600" dirty="0" smtClean="0">
                <a:solidFill>
                  <a:srgbClr val="FF0000"/>
                </a:solidFill>
                <a:latin typeface="Tahoma" pitchFamily="34" charset="0"/>
                <a:cs typeface="Tahoma" pitchFamily="34" charset="0"/>
              </a:rPr>
            </a:br>
            <a:r>
              <a:rPr lang="tr-TR" altLang="tr-TR" sz="2600" dirty="0" smtClean="0">
                <a:solidFill>
                  <a:srgbClr val="FF0000"/>
                </a:solidFill>
                <a:latin typeface="Tahoma" pitchFamily="34" charset="0"/>
                <a:cs typeface="Tahoma" pitchFamily="34" charset="0"/>
              </a:rPr>
              <a:t>Ana Eylem 2: Stratejik Ortaklıklar</a:t>
            </a:r>
          </a:p>
        </p:txBody>
      </p:sp>
    </p:spTree>
    <p:extLst>
      <p:ext uri="{BB962C8B-B14F-4D97-AF65-F5344CB8AC3E}">
        <p14:creationId xmlns:p14="http://schemas.microsoft.com/office/powerpoint/2010/main" val="4068850013"/>
      </p:ext>
    </p:extLst>
  </p:cSld>
  <p:clrMapOvr>
    <a:masterClrMapping/>
  </p:clrMapOvr>
  <p:transition spd="med">
    <p:randomBa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Content Placeholder 2"/>
          <p:cNvSpPr>
            <a:spLocks noGrp="1"/>
          </p:cNvSpPr>
          <p:nvPr>
            <p:ph idx="1"/>
          </p:nvPr>
        </p:nvSpPr>
        <p:spPr>
          <a:xfrm>
            <a:off x="468313" y="1125538"/>
            <a:ext cx="8229600" cy="4967287"/>
          </a:xfrm>
        </p:spPr>
        <p:txBody>
          <a:bodyPr/>
          <a:lstStyle/>
          <a:p>
            <a:pPr marL="0" indent="0">
              <a:buFontTx/>
              <a:buNone/>
              <a:defRPr/>
            </a:pPr>
            <a:r>
              <a:rPr lang="tr-TR" altLang="tr-TR" sz="1600" dirty="0" smtClean="0">
                <a:solidFill>
                  <a:srgbClr val="FF0000"/>
                </a:solidFill>
                <a:latin typeface="Tahoma" pitchFamily="34" charset="0"/>
                <a:cs typeface="Tahoma" pitchFamily="34" charset="0"/>
              </a:rPr>
              <a:t>Okul Eğitimi Alanında Stratejik Ortaklıklar Kapsamında Yürütülebilecek faaliyetlere örnekler:</a:t>
            </a:r>
          </a:p>
          <a:p>
            <a:pPr>
              <a:defRPr/>
            </a:pPr>
            <a:r>
              <a:rPr lang="tr-TR" altLang="tr-TR" sz="1400" dirty="0" smtClean="0">
                <a:latin typeface="Tahoma" pitchFamily="34" charset="0"/>
                <a:cs typeface="Tahoma" pitchFamily="34" charset="0"/>
              </a:rPr>
              <a:t>Okul Eğitimi alanında yenilikçi uygulamaların geliştirilmesi, test edilmesi, uyarlanması ve uygulamaya konulması:</a:t>
            </a:r>
          </a:p>
          <a:p>
            <a:pPr>
              <a:buFont typeface="Tahoma" panose="020B0604030504040204" pitchFamily="34" charset="0"/>
              <a:buChar char="-"/>
              <a:defRPr/>
            </a:pPr>
            <a:r>
              <a:rPr lang="tr-TR" altLang="tr-TR" sz="1400" dirty="0" smtClean="0">
                <a:latin typeface="Tahoma" pitchFamily="34" charset="0"/>
                <a:cs typeface="Tahoma" pitchFamily="34" charset="0"/>
              </a:rPr>
              <a:t>Yeni müfredat, kurslar, öğrenme materyalleri ve araçları;</a:t>
            </a:r>
          </a:p>
          <a:p>
            <a:pPr>
              <a:buFont typeface="Tahoma" panose="020B0604030504040204" pitchFamily="34" charset="0"/>
              <a:buChar char="-"/>
              <a:defRPr/>
            </a:pPr>
            <a:r>
              <a:rPr lang="tr-TR" altLang="tr-TR" sz="1400" dirty="0" smtClean="0">
                <a:latin typeface="Tahoma" pitchFamily="34" charset="0"/>
                <a:cs typeface="Tahoma" pitchFamily="34" charset="0"/>
              </a:rPr>
              <a:t>Bilgi ve İletişim Teknolojilerinin kullanımı üzerine odaklanan öğrenme ve öğretme metodolojileri ve pedagojik yaklaşımları; </a:t>
            </a:r>
          </a:p>
          <a:p>
            <a:pPr>
              <a:buFont typeface="Tahoma" panose="020B0604030504040204" pitchFamily="34" charset="0"/>
              <a:buChar char="-"/>
              <a:defRPr/>
            </a:pPr>
            <a:r>
              <a:rPr lang="tr-TR" altLang="tr-TR" sz="1400" dirty="0" smtClean="0">
                <a:latin typeface="Tahoma" pitchFamily="34" charset="0"/>
                <a:cs typeface="Tahoma" pitchFamily="34" charset="0"/>
              </a:rPr>
              <a:t>Uygulamaya dönük eğitim programları ve iş dünyasındaki uygulamaların incelenmesi; </a:t>
            </a:r>
          </a:p>
          <a:p>
            <a:pPr>
              <a:buFont typeface="Tahoma" panose="020B0604030504040204" pitchFamily="34" charset="0"/>
              <a:buChar char="-"/>
              <a:defRPr/>
            </a:pPr>
            <a:r>
              <a:rPr lang="tr-TR" altLang="tr-TR" sz="1400" dirty="0" smtClean="0">
                <a:latin typeface="Tahoma" pitchFamily="34" charset="0"/>
                <a:cs typeface="Tahoma" pitchFamily="34" charset="0"/>
              </a:rPr>
              <a:t>Açık ve esnek öğrenmenin, sanal hareketliliğin ve açık eğitim kaynaklarının stratejik kullanımı</a:t>
            </a:r>
          </a:p>
          <a:p>
            <a:pPr>
              <a:buFont typeface="Tahoma" panose="020B0604030504040204" pitchFamily="34" charset="0"/>
              <a:buChar char="-"/>
              <a:defRPr/>
            </a:pPr>
            <a:r>
              <a:rPr lang="tr-TR" altLang="tr-TR" sz="1400" dirty="0" smtClean="0">
                <a:latin typeface="Tahoma" pitchFamily="34" charset="0"/>
                <a:cs typeface="Tahoma" pitchFamily="34" charset="0"/>
              </a:rPr>
              <a:t>Rehberlik, danışmanlık ve eğitmenlik yöntemleri ve araçları;</a:t>
            </a:r>
          </a:p>
          <a:p>
            <a:pPr>
              <a:buFont typeface="Tahoma" panose="020B0604030504040204" pitchFamily="34" charset="0"/>
              <a:buChar char="-"/>
              <a:defRPr/>
            </a:pPr>
            <a:r>
              <a:rPr lang="tr-TR" altLang="tr-TR" sz="1400" dirty="0" smtClean="0">
                <a:latin typeface="Tahoma" pitchFamily="34" charset="0"/>
                <a:cs typeface="Tahoma" pitchFamily="34" charset="0"/>
              </a:rPr>
              <a:t>Eğitim personelinin mesleki gelişimleri için araçlar ve yöntemler; </a:t>
            </a:r>
          </a:p>
          <a:p>
            <a:pPr>
              <a:buFont typeface="Tahoma" panose="020B0604030504040204" pitchFamily="34" charset="0"/>
              <a:buChar char="-"/>
              <a:defRPr/>
            </a:pPr>
            <a:r>
              <a:rPr lang="tr-TR" altLang="tr-TR" sz="1400" dirty="0" smtClean="0">
                <a:latin typeface="Tahoma" pitchFamily="34" charset="0"/>
                <a:cs typeface="Tahoma" pitchFamily="34" charset="0"/>
              </a:rPr>
              <a:t>Eğitim ve öğretim kurumlarının yönetilmesi ve bunlara liderlik edilmesi;</a:t>
            </a:r>
          </a:p>
          <a:p>
            <a:pPr>
              <a:buFont typeface="Tahoma" panose="020B0604030504040204" pitchFamily="34" charset="0"/>
              <a:buChar char="-"/>
              <a:defRPr/>
            </a:pPr>
            <a:r>
              <a:rPr lang="tr-TR" altLang="tr-TR" sz="1400" dirty="0" smtClean="0">
                <a:latin typeface="Tahoma" pitchFamily="34" charset="0"/>
                <a:cs typeface="Tahoma" pitchFamily="34" charset="0"/>
              </a:rPr>
              <a:t>Farklı eğitim, öğretim ve gençlik sektörlerinde çalışan kuruluşlar arasında sosyal yararlılık faaliyetleri; </a:t>
            </a:r>
          </a:p>
          <a:p>
            <a:pPr>
              <a:buFont typeface="Tahoma" panose="020B0604030504040204" pitchFamily="34" charset="0"/>
              <a:buChar char="-"/>
              <a:defRPr/>
            </a:pPr>
            <a:r>
              <a:rPr lang="tr-TR" altLang="tr-TR" sz="1400" dirty="0" smtClean="0">
                <a:latin typeface="Tahoma" pitchFamily="34" charset="0"/>
                <a:cs typeface="Tahoma" pitchFamily="34" charset="0"/>
              </a:rPr>
              <a:t>Eğitim, öğretim hizmeti sunanlar ve diğer yanda yetkili yerel/bölgesel makamlar arasında stratejik işbirliği;</a:t>
            </a:r>
          </a:p>
          <a:p>
            <a:pPr>
              <a:defRPr/>
            </a:pPr>
            <a:r>
              <a:rPr lang="tr-TR" altLang="tr-TR" sz="1400" dirty="0" smtClean="0">
                <a:latin typeface="Tahoma" pitchFamily="34" charset="0"/>
                <a:cs typeface="Tahoma" pitchFamily="34" charset="0"/>
              </a:rPr>
              <a:t>Deneyim ve iyi uygulamalaın paylaşılması, akran öğrenmesi faaliyetleri ve çalıştaylar yürütülmesi;</a:t>
            </a:r>
          </a:p>
          <a:p>
            <a:pPr>
              <a:defRPr/>
            </a:pPr>
            <a:r>
              <a:rPr lang="tr-TR" altLang="tr-TR" sz="1400" dirty="0" smtClean="0">
                <a:latin typeface="Tahoma" pitchFamily="34" charset="0"/>
                <a:cs typeface="Tahoma" pitchFamily="34" charset="0"/>
              </a:rPr>
              <a:t>Ortak araştırma, anket, çalışma ve analizler yapılması;</a:t>
            </a:r>
          </a:p>
          <a:p>
            <a:pPr>
              <a:defRPr/>
            </a:pPr>
            <a:r>
              <a:rPr lang="tr-TR" altLang="tr-TR" sz="1400" dirty="0" smtClean="0">
                <a:latin typeface="Tahoma" pitchFamily="34" charset="0"/>
                <a:cs typeface="Tahoma" pitchFamily="34" charset="0"/>
              </a:rPr>
              <a:t>AB tanınırlık araçlarının kullanılması suretiyle bunların ulusal düzeyde tanınmasının ve belgelendirilmesinin kolaylaştırılması. </a:t>
            </a:r>
          </a:p>
          <a:p>
            <a:pPr marL="0" indent="0">
              <a:defRPr/>
            </a:pPr>
            <a:endParaRPr lang="tr-TR" altLang="tr-TR" sz="1400" dirty="0" smtClean="0">
              <a:latin typeface="Tahoma" pitchFamily="34" charset="0"/>
              <a:cs typeface="Tahoma" pitchFamily="34" charset="0"/>
            </a:endParaRPr>
          </a:p>
        </p:txBody>
      </p:sp>
      <p:sp>
        <p:nvSpPr>
          <p:cNvPr id="111619" name="Title 1"/>
          <p:cNvSpPr>
            <a:spLocks noGrp="1"/>
          </p:cNvSpPr>
          <p:nvPr>
            <p:ph type="title"/>
          </p:nvPr>
        </p:nvSpPr>
        <p:spPr>
          <a:xfrm>
            <a:off x="468313" y="260350"/>
            <a:ext cx="8229600" cy="865188"/>
          </a:xfrm>
        </p:spPr>
        <p:txBody>
          <a:bodyPr/>
          <a:lstStyle/>
          <a:p>
            <a:pPr algn="l" defTabSz="457200"/>
            <a:r>
              <a:rPr lang="tr-TR" altLang="tr-TR" sz="2600" smtClean="0">
                <a:solidFill>
                  <a:srgbClr val="FF0000"/>
                </a:solidFill>
                <a:latin typeface="Tahoma" pitchFamily="34" charset="0"/>
                <a:cs typeface="Tahoma" pitchFamily="34" charset="0"/>
              </a:rPr>
              <a:t>Ana Eylem 2: Stratejik Ortaklıklar</a:t>
            </a:r>
          </a:p>
        </p:txBody>
      </p:sp>
    </p:spTree>
    <p:extLst>
      <p:ext uri="{BB962C8B-B14F-4D97-AF65-F5344CB8AC3E}">
        <p14:creationId xmlns:p14="http://schemas.microsoft.com/office/powerpoint/2010/main" val="2941234615"/>
      </p:ext>
    </p:extLst>
  </p:cSld>
  <p:clrMapOvr>
    <a:masterClrMapping/>
  </p:clrMapOvr>
  <p:transition spd="med">
    <p:randomBa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1196975"/>
            <a:ext cx="8229600" cy="5051425"/>
          </a:xfrm>
        </p:spPr>
        <p:txBody>
          <a:bodyPr/>
          <a:lstStyle/>
          <a:p>
            <a:pPr>
              <a:buFont typeface="Arial" panose="020B0604020202020204" pitchFamily="34" charset="0"/>
              <a:buChar char="•"/>
              <a:defRPr/>
            </a:pPr>
            <a:r>
              <a:rPr lang="tr-TR" sz="2000" dirty="0" smtClean="0"/>
              <a:t>Online Başvuru (sadece koordinatör kurum/kuruluş)</a:t>
            </a:r>
          </a:p>
          <a:p>
            <a:pPr>
              <a:buFont typeface="Arial" panose="020B0604020202020204" pitchFamily="34" charset="0"/>
              <a:buChar char="•"/>
              <a:defRPr/>
            </a:pPr>
            <a:endParaRPr lang="tr-TR" sz="2000" dirty="0" smtClean="0"/>
          </a:p>
          <a:p>
            <a:pPr>
              <a:buFont typeface="Arial" panose="020B0604020202020204" pitchFamily="34" charset="0"/>
              <a:buChar char="•"/>
              <a:defRPr/>
            </a:pPr>
            <a:r>
              <a:rPr lang="tr-TR" sz="2000" dirty="0" smtClean="0"/>
              <a:t>ECAS sistemine kayıt</a:t>
            </a:r>
          </a:p>
          <a:p>
            <a:pPr marL="0" lvl="0" indent="0">
              <a:buNone/>
              <a:defRPr/>
            </a:pPr>
            <a:r>
              <a:rPr lang="tr-TR" sz="2000" kern="1200" dirty="0">
                <a:solidFill>
                  <a:prstClr val="black"/>
                </a:solidFill>
                <a:cs typeface="Arial"/>
                <a:hlinkClick r:id="rId3"/>
              </a:rPr>
              <a:t>https://</a:t>
            </a:r>
            <a:r>
              <a:rPr lang="tr-TR" sz="2000" kern="1200" dirty="0" smtClean="0">
                <a:solidFill>
                  <a:prstClr val="black"/>
                </a:solidFill>
                <a:cs typeface="Arial"/>
                <a:hlinkClick r:id="rId3"/>
              </a:rPr>
              <a:t>webgate.ec.europa.eu/cas/eim/external/register.cgi</a:t>
            </a:r>
            <a:endParaRPr lang="tr-TR" sz="2000" b="1" kern="1200" dirty="0" smtClean="0">
              <a:solidFill>
                <a:prstClr val="black"/>
              </a:solidFill>
              <a:cs typeface="Arial"/>
            </a:endParaRPr>
          </a:p>
          <a:p>
            <a:pPr marL="0" lvl="0" indent="0">
              <a:buNone/>
              <a:defRPr/>
            </a:pPr>
            <a:endParaRPr lang="tr-TR" sz="2000" dirty="0" smtClean="0"/>
          </a:p>
          <a:p>
            <a:pPr>
              <a:buFont typeface="Arial" panose="020B0604020202020204" pitchFamily="34" charset="0"/>
              <a:buChar char="•"/>
              <a:defRPr/>
            </a:pPr>
            <a:r>
              <a:rPr lang="tr-TR" sz="2000" dirty="0" smtClean="0"/>
              <a:t>URF sistemine kayıt ve PIC Numarası (tüm kurum/kuruluşlar)</a:t>
            </a:r>
          </a:p>
          <a:p>
            <a:pPr marL="0" indent="0">
              <a:buNone/>
              <a:defRPr/>
            </a:pPr>
            <a:r>
              <a:rPr lang="tr-TR" sz="2000" dirty="0" smtClean="0">
                <a:hlinkClick r:id="rId4"/>
              </a:rPr>
              <a:t>http://ec.europa.eu/education/participants/portal/desktop/en/home.html</a:t>
            </a:r>
            <a:endParaRPr lang="tr-TR" sz="2000" dirty="0" smtClean="0"/>
          </a:p>
          <a:p>
            <a:pPr marL="0" indent="0">
              <a:buNone/>
              <a:defRPr/>
            </a:pPr>
            <a:endParaRPr lang="tr-TR" sz="2000" dirty="0" smtClean="0"/>
          </a:p>
          <a:p>
            <a:pPr>
              <a:defRPr/>
            </a:pPr>
            <a:r>
              <a:rPr lang="tr-TR" sz="2000" dirty="0"/>
              <a:t>URF sistemine </a:t>
            </a:r>
            <a:r>
              <a:rPr lang="tr-TR" sz="2000" dirty="0" smtClean="0"/>
              <a:t>eklenmesi gereken belgeler:</a:t>
            </a:r>
            <a:endParaRPr lang="tr-TR" sz="2000" dirty="0"/>
          </a:p>
          <a:p>
            <a:pPr marL="0" indent="0">
              <a:buNone/>
              <a:defRPr/>
            </a:pPr>
            <a:endParaRPr lang="tr-TR" sz="2000" dirty="0" smtClean="0"/>
          </a:p>
          <a:p>
            <a:pPr lvl="1">
              <a:buFont typeface="Wingdings" panose="05000000000000000000" pitchFamily="2" charset="2"/>
              <a:buChar char="§"/>
              <a:defRPr/>
            </a:pPr>
            <a:r>
              <a:rPr lang="tr-TR" sz="1600" dirty="0" smtClean="0"/>
              <a:t>Tüzel Kişilik Formu</a:t>
            </a:r>
          </a:p>
          <a:p>
            <a:pPr lvl="1">
              <a:buFont typeface="Wingdings" panose="05000000000000000000" pitchFamily="2" charset="2"/>
              <a:buChar char="§"/>
              <a:defRPr/>
            </a:pPr>
            <a:r>
              <a:rPr lang="tr-TR" sz="1600" dirty="0" smtClean="0"/>
              <a:t>Finansal Tanımlama Formu</a:t>
            </a:r>
          </a:p>
          <a:p>
            <a:pPr lvl="1">
              <a:buFont typeface="Wingdings" panose="05000000000000000000" pitchFamily="2" charset="2"/>
              <a:buChar char="§"/>
              <a:defRPr/>
            </a:pPr>
            <a:r>
              <a:rPr lang="tr-TR" sz="1600" dirty="0" smtClean="0"/>
              <a:t>60.000 Avro’nun üstünde hibe tahsis edilen kamu kurumu dışındaki kuruluşlar için bilanço ve gelir tablosu.</a:t>
            </a:r>
          </a:p>
          <a:p>
            <a:pPr marL="0" indent="0">
              <a:buFontTx/>
              <a:buNone/>
              <a:defRPr/>
            </a:pPr>
            <a:endParaRPr lang="tr-TR" dirty="0" smtClean="0"/>
          </a:p>
          <a:p>
            <a:pPr marL="0" indent="0">
              <a:buFontTx/>
              <a:buNone/>
              <a:defRPr/>
            </a:pPr>
            <a:endParaRPr lang="tr-TR" dirty="0" smtClean="0"/>
          </a:p>
        </p:txBody>
      </p:sp>
      <p:sp>
        <p:nvSpPr>
          <p:cNvPr id="114691" name="Title 1"/>
          <p:cNvSpPr>
            <a:spLocks noGrp="1"/>
          </p:cNvSpPr>
          <p:nvPr>
            <p:ph type="title"/>
          </p:nvPr>
        </p:nvSpPr>
        <p:spPr>
          <a:xfrm>
            <a:off x="457200" y="274638"/>
            <a:ext cx="8229600" cy="792162"/>
          </a:xfrm>
        </p:spPr>
        <p:txBody>
          <a:bodyPr/>
          <a:lstStyle/>
          <a:p>
            <a:pPr defTabSz="457200"/>
            <a:r>
              <a:rPr lang="tr-TR" altLang="tr-TR" sz="2600" dirty="0" smtClean="0">
                <a:solidFill>
                  <a:srgbClr val="FF0000"/>
                </a:solidFill>
                <a:latin typeface="Tahoma" pitchFamily="34" charset="0"/>
                <a:cs typeface="Tahoma" pitchFamily="34" charset="0"/>
              </a:rPr>
              <a:t>Ana Eylem 2: Stratejik Ortaklıklar</a:t>
            </a:r>
          </a:p>
        </p:txBody>
      </p:sp>
    </p:spTree>
    <p:extLst>
      <p:ext uri="{BB962C8B-B14F-4D97-AF65-F5344CB8AC3E}">
        <p14:creationId xmlns:p14="http://schemas.microsoft.com/office/powerpoint/2010/main" val="937272119"/>
      </p:ext>
    </p:extLst>
  </p:cSld>
  <p:clrMapOvr>
    <a:masterClrMapping/>
  </p:clrMapOvr>
  <p:transition spd="med">
    <p:randomBa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457200" y="928688"/>
            <a:ext cx="8229600" cy="863600"/>
          </a:xfrm>
        </p:spPr>
        <p:txBody>
          <a:bodyPr/>
          <a:lstStyle/>
          <a:p>
            <a:r>
              <a:rPr lang="tr-TR" altLang="tr-TR" sz="2800" smtClean="0">
                <a:solidFill>
                  <a:srgbClr val="FF0000"/>
                </a:solidFill>
                <a:ea typeface="Tahoma" pitchFamily="34" charset="0"/>
                <a:cs typeface="Arial" pitchFamily="34" charset="0"/>
              </a:rPr>
              <a:t>Erasmus+: Eski ve Yeni Faaliyetlerin Karşılaştırılması</a:t>
            </a:r>
            <a:r>
              <a:rPr lang="tr-TR" altLang="tr-TR" sz="4000" smtClean="0">
                <a:ea typeface="Tahoma" pitchFamily="34" charset="0"/>
                <a:cs typeface="Arial" pitchFamily="34" charset="0"/>
              </a:rPr>
              <a:t/>
            </a:r>
            <a:br>
              <a:rPr lang="tr-TR" altLang="tr-TR" sz="4000" smtClean="0">
                <a:ea typeface="Tahoma" pitchFamily="34" charset="0"/>
                <a:cs typeface="Arial" pitchFamily="34" charset="0"/>
              </a:rPr>
            </a:br>
            <a:endParaRPr lang="tr-TR" altLang="tr-TR" sz="4000" smtClean="0">
              <a:ea typeface="Tahoma"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AC2B1955-ED4E-4178-9DA0-08D169DBECE6}" type="slidenum">
              <a:rPr lang="tr-TR" smtClean="0"/>
              <a:pPr>
                <a:defRPr/>
              </a:pPr>
              <a:t>65</a:t>
            </a:fld>
            <a:endParaRPr lang="tr-T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28170118"/>
              </p:ext>
            </p:extLst>
          </p:nvPr>
        </p:nvGraphicFramePr>
        <p:xfrm>
          <a:off x="457200" y="1524000"/>
          <a:ext cx="7848600" cy="4505326"/>
        </p:xfrm>
        <a:graphic>
          <a:graphicData uri="http://schemas.openxmlformats.org/drawingml/2006/table">
            <a:tbl>
              <a:tblPr/>
              <a:tblGrid>
                <a:gridCol w="3924300"/>
                <a:gridCol w="3924300"/>
              </a:tblGrid>
              <a:tr h="763642">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700" b="1" i="0" u="none" strike="noStrike" cap="none" normalizeH="0" baseline="0" dirty="0" smtClean="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Hayatboyu Öğrenme/Comenius Programı</a:t>
                      </a:r>
                      <a:endParaRPr kumimoji="0" lang="tr-TR" altLang="tr-TR" sz="17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4BACC6"/>
                    </a:solid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tr-TR" altLang="tr-TR" sz="1700" b="1" i="0" u="none" strike="noStrike" cap="none" normalizeH="0" baseline="0" dirty="0" smtClean="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700" b="1" i="0" u="none" strike="noStrike" cap="none" normalizeH="0" baseline="0" dirty="0" smtClean="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Erasmus+</a:t>
                      </a:r>
                      <a:endParaRPr kumimoji="0" lang="tr-TR" altLang="tr-TR" sz="17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4BACC6"/>
                    </a:solidFill>
                  </a:tcPr>
                </a:tc>
              </a:tr>
              <a:tr h="595926">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17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Okul Ortaklıkları</a:t>
                      </a:r>
                    </a:p>
                  </a:txBody>
                  <a:tcPr marL="68580" marR="68580"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17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Okul Eğitimi Stratejik Ortaklıklar</a:t>
                      </a:r>
                    </a:p>
                  </a:txBody>
                  <a:tcPr marL="180000" marR="0"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r>
              <a:tr h="595926">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1700" b="0" i="0" u="none" strike="noStrike" cap="none" normalizeH="0" baseline="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Bölgesel Ortaklıklar</a:t>
                      </a:r>
                    </a:p>
                  </a:txBody>
                  <a:tcPr marL="68580" marR="68580"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17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Okul Eğitimi Stratejik Ortaklıklar</a:t>
                      </a:r>
                    </a:p>
                  </a:txBody>
                  <a:tcPr marL="180000" marR="0"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r>
              <a:tr h="595926">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17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Hizmet içi Eğitim Faaliyeti</a:t>
                      </a:r>
                    </a:p>
                  </a:txBody>
                  <a:tcPr marL="68580" marR="68580"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17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Okul Eğitimi Personel Hareketliliği</a:t>
                      </a:r>
                    </a:p>
                  </a:txBody>
                  <a:tcPr marL="180000" marR="0"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r>
              <a:tr h="595926">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17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Comenius Asistanlığı</a:t>
                      </a:r>
                    </a:p>
                  </a:txBody>
                  <a:tcPr marL="68580" marR="68580"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17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Yükseköğretim Öğrenci Hareketliliği</a:t>
                      </a:r>
                    </a:p>
                  </a:txBody>
                  <a:tcPr marL="180000" marR="0"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r>
              <a:tr h="595926">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1700" b="0" i="0" u="none" strike="noStrike" cap="none" normalizeH="0" baseline="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Bireysel Öğrenci  Hareketliliği</a:t>
                      </a:r>
                    </a:p>
                  </a:txBody>
                  <a:tcPr marL="68580" marR="68580"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17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Okul Eğitimi Stratejik Ortaklıklar</a:t>
                      </a:r>
                    </a:p>
                  </a:txBody>
                  <a:tcPr marL="180000" marR="0"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r>
              <a:tr h="381027">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1700" b="0" i="0" u="none" strike="noStrike" cap="none" normalizeH="0" baseline="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Hazırlık Ziyaretleri</a:t>
                      </a:r>
                    </a:p>
                  </a:txBody>
                  <a:tcPr marL="68580" marR="68580"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17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180000" marR="0"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r>
              <a:tr h="381027">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1700" b="0" i="0" u="none" strike="noStrike" cap="none" normalizeH="0" baseline="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İrtibat Seminerleri</a:t>
                      </a:r>
                    </a:p>
                  </a:txBody>
                  <a:tcPr marL="68580" marR="68580"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17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180000" marR="0"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77134989"/>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3568" y="3717032"/>
            <a:ext cx="7772400" cy="1362075"/>
          </a:xfrm>
        </p:spPr>
        <p:txBody>
          <a:bodyPr/>
          <a:lstStyle/>
          <a:p>
            <a:r>
              <a:rPr lang="tr-TR" sz="100" dirty="0" smtClean="0"/>
              <a:t>1</a:t>
            </a:r>
            <a:endParaRPr lang="en-US" sz="100" dirty="0"/>
          </a:p>
        </p:txBody>
      </p:sp>
      <p:sp>
        <p:nvSpPr>
          <p:cNvPr id="5" name="Text Placeholder 4"/>
          <p:cNvSpPr>
            <a:spLocks noGrp="1"/>
          </p:cNvSpPr>
          <p:nvPr>
            <p:ph type="body" idx="1"/>
          </p:nvPr>
        </p:nvSpPr>
        <p:spPr>
          <a:xfrm>
            <a:off x="722312" y="2209800"/>
            <a:ext cx="8098159" cy="1939280"/>
          </a:xfrm>
        </p:spPr>
        <p:txBody>
          <a:bodyPr>
            <a:normAutofit/>
          </a:bodyPr>
          <a:lstStyle/>
          <a:p>
            <a:r>
              <a:rPr lang="tr-TR" sz="3200" dirty="0" smtClean="0">
                <a:solidFill>
                  <a:srgbClr val="FF0000"/>
                </a:solidFill>
                <a:latin typeface="Tahoma" panose="020B0604030504040204" pitchFamily="34" charset="0"/>
                <a:ea typeface="Tahoma" panose="020B0604030504040204" pitchFamily="34" charset="0"/>
                <a:cs typeface="Tahoma" panose="020B0604030504040204" pitchFamily="34" charset="0"/>
              </a:rPr>
              <a:t>İstatistikler</a:t>
            </a:r>
            <a:endParaRPr lang="tr-TR" sz="3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460341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2800" dirty="0" smtClean="0">
                <a:solidFill>
                  <a:srgbClr val="FF0000"/>
                </a:solidFill>
                <a:latin typeface="Tahoma" pitchFamily="34" charset="0"/>
                <a:ea typeface="Tahoma" pitchFamily="34" charset="0"/>
                <a:cs typeface="Tahoma" pitchFamily="34" charset="0"/>
              </a:rPr>
              <a:t/>
            </a:r>
            <a:br>
              <a:rPr lang="tr-TR" sz="2800" dirty="0" smtClean="0">
                <a:solidFill>
                  <a:srgbClr val="FF0000"/>
                </a:solidFill>
                <a:latin typeface="Tahoma" pitchFamily="34" charset="0"/>
                <a:ea typeface="Tahoma" pitchFamily="34" charset="0"/>
                <a:cs typeface="Tahoma" pitchFamily="34" charset="0"/>
              </a:rPr>
            </a:br>
            <a:r>
              <a:rPr lang="tr-TR" sz="2800" dirty="0" smtClean="0">
                <a:solidFill>
                  <a:srgbClr val="FF0000"/>
                </a:solidFill>
                <a:ea typeface="Tahoma" pitchFamily="34" charset="0"/>
                <a:cs typeface="Tahoma" pitchFamily="34" charset="0"/>
              </a:rPr>
              <a:t>Erasmus + Programı 2014 Okul Eğitimi Başvuruları</a:t>
            </a:r>
            <a:endParaRPr lang="tr-TR" dirty="0"/>
          </a:p>
        </p:txBody>
      </p:sp>
      <p:sp>
        <p:nvSpPr>
          <p:cNvPr id="3" name="Content Placeholder 2"/>
          <p:cNvSpPr>
            <a:spLocks noGrp="1"/>
          </p:cNvSpPr>
          <p:nvPr>
            <p:ph idx="1"/>
          </p:nvPr>
        </p:nvSpPr>
        <p:spPr>
          <a:xfrm>
            <a:off x="457200" y="1600201"/>
            <a:ext cx="8229600" cy="4205064"/>
          </a:xfrm>
        </p:spPr>
        <p:txBody>
          <a:bodyPr/>
          <a:lstStyle/>
          <a:p>
            <a:r>
              <a:rPr lang="tr-TR" sz="2200" dirty="0" smtClean="0">
                <a:solidFill>
                  <a:srgbClr val="FF0000"/>
                </a:solidFill>
              </a:rPr>
              <a:t>Okul Eğitimi Personel Hareketliliği: </a:t>
            </a:r>
          </a:p>
          <a:p>
            <a:pPr marL="0" indent="0">
              <a:buNone/>
            </a:pPr>
            <a:r>
              <a:rPr lang="tr-TR" sz="2200" dirty="0"/>
              <a:t> </a:t>
            </a:r>
            <a:r>
              <a:rPr lang="tr-TR" sz="2200" dirty="0" smtClean="0"/>
              <a:t>   </a:t>
            </a:r>
            <a:r>
              <a:rPr lang="tr-TR" sz="2000" dirty="0" smtClean="0"/>
              <a:t>1658 başvuru 93 kabul </a:t>
            </a:r>
          </a:p>
          <a:p>
            <a:pPr marL="0" indent="0">
              <a:buNone/>
            </a:pPr>
            <a:endParaRPr lang="tr-TR" sz="2000" dirty="0" smtClean="0"/>
          </a:p>
          <a:p>
            <a:r>
              <a:rPr lang="tr-TR" sz="2200" dirty="0" smtClean="0">
                <a:solidFill>
                  <a:srgbClr val="FF0000"/>
                </a:solidFill>
              </a:rPr>
              <a:t>Okul Eğitimi Alanında Stratejik Ortaklıklar: </a:t>
            </a:r>
          </a:p>
          <a:p>
            <a:pPr marL="457200" indent="-457200" algn="just">
              <a:buFontTx/>
              <a:buAutoNum type="arabicPeriod"/>
              <a:defRPr/>
            </a:pPr>
            <a:r>
              <a:rPr lang="tr-TR" sz="2200" dirty="0" smtClean="0"/>
              <a:t>Karma </a:t>
            </a:r>
            <a:r>
              <a:rPr lang="tr-TR" sz="2200" dirty="0"/>
              <a:t>Okul Eğitimi Stratejik </a:t>
            </a:r>
            <a:r>
              <a:rPr lang="tr-TR" sz="2200" dirty="0" smtClean="0"/>
              <a:t>Ortaklıklar </a:t>
            </a:r>
          </a:p>
          <a:p>
            <a:pPr marL="0" indent="0" algn="just">
              <a:buNone/>
              <a:defRPr/>
            </a:pPr>
            <a:r>
              <a:rPr lang="tr-TR" sz="2200" dirty="0"/>
              <a:t> </a:t>
            </a:r>
            <a:r>
              <a:rPr lang="tr-TR" sz="2200" dirty="0" smtClean="0"/>
              <a:t>     </a:t>
            </a:r>
            <a:r>
              <a:rPr lang="tr-TR" sz="2000" dirty="0" smtClean="0"/>
              <a:t>189 </a:t>
            </a:r>
            <a:r>
              <a:rPr lang="tr-TR" sz="2000" dirty="0"/>
              <a:t>başvuru </a:t>
            </a:r>
            <a:r>
              <a:rPr lang="tr-TR" sz="2000" dirty="0" smtClean="0"/>
              <a:t>19 kabul  </a:t>
            </a:r>
          </a:p>
          <a:p>
            <a:pPr marL="0" indent="0" algn="just">
              <a:buNone/>
              <a:defRPr/>
            </a:pPr>
            <a:r>
              <a:rPr lang="tr-TR" sz="2200" dirty="0" smtClean="0"/>
              <a:t>2. Okullar </a:t>
            </a:r>
            <a:r>
              <a:rPr lang="tr-TR" sz="2200" dirty="0"/>
              <a:t>Arası Okul Eğitimi Stratejik </a:t>
            </a:r>
            <a:r>
              <a:rPr lang="tr-TR" sz="2200" dirty="0" smtClean="0"/>
              <a:t>Ortaklıklar</a:t>
            </a:r>
          </a:p>
          <a:p>
            <a:pPr marL="457200" lvl="1" indent="0" algn="just">
              <a:buNone/>
              <a:defRPr/>
            </a:pPr>
            <a:r>
              <a:rPr lang="tr-TR" sz="2000" dirty="0" smtClean="0"/>
              <a:t>628 başvuru 31 koordinatör kabul, 212 ortak kabul </a:t>
            </a:r>
          </a:p>
        </p:txBody>
      </p:sp>
    </p:spTree>
    <p:extLst>
      <p:ext uri="{BB962C8B-B14F-4D97-AF65-F5344CB8AC3E}">
        <p14:creationId xmlns:p14="http://schemas.microsoft.com/office/powerpoint/2010/main" val="2800374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708" y="404664"/>
            <a:ext cx="8229600" cy="796950"/>
          </a:xfrm>
        </p:spPr>
        <p:txBody>
          <a:bodyPr/>
          <a:lstStyle/>
          <a:p>
            <a:pPr algn="l"/>
            <a:r>
              <a:rPr lang="tr-TR" sz="2800" dirty="0" smtClean="0">
                <a:solidFill>
                  <a:srgbClr val="FF0000"/>
                </a:solidFill>
                <a:latin typeface="Tahoma" panose="020B0604030504040204" pitchFamily="34" charset="0"/>
                <a:ea typeface="Tahoma" panose="020B0604030504040204" pitchFamily="34" charset="0"/>
                <a:cs typeface="Tahoma" panose="020B0604030504040204" pitchFamily="34" charset="0"/>
              </a:rPr>
              <a:t>Stratejik Ortaklıklar – Başvuru Sayısı</a:t>
            </a:r>
            <a:endParaRPr lang="tr-TR" sz="28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2441990034"/>
              </p:ext>
            </p:extLst>
          </p:nvPr>
        </p:nvGraphicFramePr>
        <p:xfrm>
          <a:off x="1331640" y="1700808"/>
          <a:ext cx="6408712"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932040" y="1340768"/>
            <a:ext cx="3672408" cy="461665"/>
          </a:xfrm>
          <a:prstGeom prst="rect">
            <a:avLst/>
          </a:prstGeom>
          <a:noFill/>
        </p:spPr>
        <p:txBody>
          <a:bodyPr wrap="square" rtlCol="0">
            <a:spAutoFit/>
          </a:bodyPr>
          <a:lstStyle/>
          <a:p>
            <a:pPr algn="ctr" defTabSz="914400" fontAlgn="base">
              <a:spcBef>
                <a:spcPct val="0"/>
              </a:spcBef>
              <a:spcAft>
                <a:spcPct val="0"/>
              </a:spcAft>
            </a:pPr>
            <a:r>
              <a:rPr lang="tr-TR" sz="2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817 başvuru</a:t>
            </a:r>
            <a:endParaRPr lang="tr-TR" sz="24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77915328"/>
      </p:ext>
    </p:extLst>
  </p:cSld>
  <p:clrMapOvr>
    <a:masterClrMapping/>
  </p:clrMapOvr>
  <p:transition spd="med">
    <p:randomBa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425853465"/>
              </p:ext>
            </p:extLst>
          </p:nvPr>
        </p:nvGraphicFramePr>
        <p:xfrm>
          <a:off x="1475656" y="1700808"/>
          <a:ext cx="5310336" cy="3819872"/>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p:txBody>
          <a:bodyPr/>
          <a:lstStyle/>
          <a:p>
            <a:pPr algn="l"/>
            <a:r>
              <a:rPr lang="tr-TR" sz="2800" dirty="0" smtClean="0">
                <a:solidFill>
                  <a:srgbClr val="FF0000"/>
                </a:solidFill>
                <a:latin typeface="Tahoma" panose="020B0604030504040204" pitchFamily="34" charset="0"/>
                <a:ea typeface="Tahoma" panose="020B0604030504040204" pitchFamily="34" charset="0"/>
                <a:cs typeface="Tahoma" panose="020B0604030504040204" pitchFamily="34" charset="0"/>
              </a:rPr>
              <a:t>Stratejik Ortaklıklar – Hibe Tahsisi (Koordinatör)</a:t>
            </a:r>
            <a:endParaRPr lang="tr-TR" sz="28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5292080" y="1341834"/>
            <a:ext cx="3096344" cy="461665"/>
          </a:xfrm>
          <a:prstGeom prst="rect">
            <a:avLst/>
          </a:prstGeom>
          <a:noFill/>
        </p:spPr>
        <p:txBody>
          <a:bodyPr wrap="square" rtlCol="0">
            <a:spAutoFit/>
          </a:bodyPr>
          <a:lstStyle/>
          <a:p>
            <a:pPr algn="ctr" defTabSz="914400" fontAlgn="base">
              <a:spcBef>
                <a:spcPct val="0"/>
              </a:spcBef>
              <a:spcAft>
                <a:spcPct val="0"/>
              </a:spcAft>
            </a:pPr>
            <a:r>
              <a:rPr lang="tr-TR" sz="2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50 proje</a:t>
            </a:r>
            <a:endParaRPr lang="tr-TR" sz="24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79506164"/>
      </p:ext>
    </p:extLst>
  </p:cSld>
  <p:clrMapOvr>
    <a:masterClrMapping/>
  </p:clrMapOvr>
  <p:transition spd="med">
    <p:randomBa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539750" y="188913"/>
            <a:ext cx="8229600" cy="1143000"/>
          </a:xfrm>
        </p:spPr>
        <p:txBody>
          <a:bodyPr/>
          <a:lstStyle/>
          <a:p>
            <a:r>
              <a:rPr lang="tr-TR" altLang="tr-TR" sz="3600" smtClean="0">
                <a:solidFill>
                  <a:srgbClr val="FF0000"/>
                </a:solidFill>
                <a:latin typeface="Tahoma" pitchFamily="34" charset="0"/>
                <a:cs typeface="Tahoma" pitchFamily="34" charset="0"/>
              </a:rPr>
              <a:t>Erasmus+: Neden yeni bir yaklaşım?</a:t>
            </a:r>
          </a:p>
        </p:txBody>
      </p:sp>
      <p:sp>
        <p:nvSpPr>
          <p:cNvPr id="62467" name="Content Placeholder 2"/>
          <p:cNvSpPr>
            <a:spLocks noGrp="1"/>
          </p:cNvSpPr>
          <p:nvPr>
            <p:ph idx="1"/>
          </p:nvPr>
        </p:nvSpPr>
        <p:spPr>
          <a:xfrm>
            <a:off x="611188" y="1196975"/>
            <a:ext cx="8075612" cy="3860800"/>
          </a:xfrm>
        </p:spPr>
        <p:txBody>
          <a:bodyPr tIns="324000">
            <a:spAutoFit/>
          </a:bodyPr>
          <a:lstStyle/>
          <a:p>
            <a:pPr>
              <a:lnSpc>
                <a:spcPct val="150000"/>
              </a:lnSpc>
              <a:spcBef>
                <a:spcPts val="200"/>
              </a:spcBef>
              <a:spcAft>
                <a:spcPts val="200"/>
              </a:spcAft>
            </a:pPr>
            <a:r>
              <a:rPr lang="tr-TR" altLang="tr-TR" sz="2000" smtClean="0">
                <a:latin typeface="Tahoma" pitchFamily="34" charset="0"/>
                <a:cs typeface="Tahoma" pitchFamily="34" charset="0"/>
              </a:rPr>
              <a:t>Ekonomik kriz ve yüksek genç işsizliği oranı</a:t>
            </a:r>
          </a:p>
          <a:p>
            <a:pPr>
              <a:lnSpc>
                <a:spcPct val="150000"/>
              </a:lnSpc>
              <a:spcBef>
                <a:spcPts val="200"/>
              </a:spcBef>
              <a:spcAft>
                <a:spcPts val="200"/>
              </a:spcAft>
            </a:pPr>
            <a:r>
              <a:rPr lang="tr-TR" altLang="tr-TR" sz="2000" smtClean="0">
                <a:latin typeface="Tahoma" pitchFamily="34" charset="0"/>
                <a:cs typeface="Tahoma" pitchFamily="34" charset="0"/>
              </a:rPr>
              <a:t>Düşük mezun istihdamı (boş pozisyonlara rağmen)</a:t>
            </a:r>
          </a:p>
          <a:p>
            <a:pPr>
              <a:lnSpc>
                <a:spcPct val="150000"/>
              </a:lnSpc>
              <a:spcBef>
                <a:spcPts val="200"/>
              </a:spcBef>
              <a:spcAft>
                <a:spcPts val="200"/>
              </a:spcAft>
            </a:pPr>
            <a:r>
              <a:rPr lang="tr-TR" altLang="tr-TR" sz="2000" smtClean="0">
                <a:latin typeface="Tahoma" pitchFamily="34" charset="0"/>
                <a:cs typeface="Tahoma" pitchFamily="34" charset="0"/>
              </a:rPr>
              <a:t>Nitelikli iş gücüne artan ihtiyaç</a:t>
            </a:r>
          </a:p>
          <a:p>
            <a:pPr>
              <a:lnSpc>
                <a:spcPct val="150000"/>
              </a:lnSpc>
              <a:spcBef>
                <a:spcPts val="200"/>
              </a:spcBef>
              <a:spcAft>
                <a:spcPts val="200"/>
              </a:spcAft>
            </a:pPr>
            <a:r>
              <a:rPr lang="tr-TR" altLang="tr-TR" sz="2000" smtClean="0">
                <a:latin typeface="Tahoma" pitchFamily="34" charset="0"/>
                <a:cs typeface="Tahoma" pitchFamily="34" charset="0"/>
              </a:rPr>
              <a:t>İş dünyası ile daha yakın işbirliği ihtiyacı</a:t>
            </a:r>
          </a:p>
          <a:p>
            <a:pPr>
              <a:lnSpc>
                <a:spcPct val="150000"/>
              </a:lnSpc>
              <a:spcBef>
                <a:spcPts val="200"/>
              </a:spcBef>
              <a:spcAft>
                <a:spcPts val="200"/>
              </a:spcAft>
            </a:pPr>
            <a:r>
              <a:rPr lang="tr-TR" altLang="tr-TR" sz="2000" smtClean="0">
                <a:latin typeface="Tahoma" pitchFamily="34" charset="0"/>
                <a:cs typeface="Tahoma" pitchFamily="34" charset="0"/>
              </a:rPr>
              <a:t>Örgün (formal), yaygın (non-formal) ve sargın (informal) eğitimin işbirliği (sinerji) ihtiyacı</a:t>
            </a:r>
          </a:p>
          <a:p>
            <a:pPr>
              <a:lnSpc>
                <a:spcPct val="150000"/>
              </a:lnSpc>
              <a:spcBef>
                <a:spcPts val="200"/>
              </a:spcBef>
              <a:spcAft>
                <a:spcPts val="200"/>
              </a:spcAft>
            </a:pPr>
            <a:r>
              <a:rPr lang="tr-TR" altLang="tr-TR" sz="2000" smtClean="0">
                <a:latin typeface="Tahoma" pitchFamily="34" charset="0"/>
                <a:cs typeface="Tahoma" pitchFamily="34" charset="0"/>
              </a:rPr>
              <a:t>Daha sistematik bir etkiye ulaşma arayışı</a:t>
            </a:r>
          </a:p>
        </p:txBody>
      </p:sp>
    </p:spTree>
    <p:extLst>
      <p:ext uri="{BB962C8B-B14F-4D97-AF65-F5344CB8AC3E}">
        <p14:creationId xmlns:p14="http://schemas.microsoft.com/office/powerpoint/2010/main" val="2369957879"/>
      </p:ext>
    </p:extLst>
  </p:cSld>
  <p:clrMapOvr>
    <a:masterClrMapping/>
  </p:clrMapOvr>
  <p:transition spd="med">
    <p:randomBa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algn="l"/>
            <a:r>
              <a:rPr lang="tr-TR" sz="2800" dirty="0" smtClean="0">
                <a:solidFill>
                  <a:srgbClr val="FF0000"/>
                </a:solidFill>
                <a:latin typeface="Tahoma" panose="020B0604030504040204" pitchFamily="34" charset="0"/>
                <a:ea typeface="Tahoma" panose="020B0604030504040204" pitchFamily="34" charset="0"/>
                <a:cs typeface="Tahoma" panose="020B0604030504040204" pitchFamily="34" charset="0"/>
              </a:rPr>
              <a:t>Okullararası Stratejik Ortaklıklar – Ortak Okullar</a:t>
            </a:r>
            <a:endParaRPr lang="tr-TR" sz="28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4054483690"/>
              </p:ext>
            </p:extLst>
          </p:nvPr>
        </p:nvGraphicFramePr>
        <p:xfrm>
          <a:off x="1403648" y="1268760"/>
          <a:ext cx="6120680" cy="4608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46837180"/>
      </p:ext>
    </p:extLst>
  </p:cSld>
  <p:clrMapOvr>
    <a:masterClrMapping/>
  </p:clrMapOvr>
  <p:transition spd="med">
    <p:randomBa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3212976"/>
            <a:ext cx="6264696" cy="2481139"/>
          </a:xfrm>
        </p:spPr>
        <p:txBody>
          <a:bodyPr/>
          <a:lstStyle/>
          <a:p>
            <a:pPr marL="0" indent="0">
              <a:buNone/>
            </a:pPr>
            <a:r>
              <a:rPr lang="tr-TR" dirty="0" smtClean="0">
                <a:latin typeface="Tahoma" pitchFamily="34" charset="0"/>
                <a:ea typeface="Tahoma" pitchFamily="34" charset="0"/>
                <a:cs typeface="Tahoma" pitchFamily="34" charset="0"/>
              </a:rPr>
              <a:t>Tahsis edilen hibe:</a:t>
            </a:r>
          </a:p>
          <a:p>
            <a:pPr marL="0" indent="0">
              <a:buNone/>
            </a:pPr>
            <a:r>
              <a:rPr lang="tr-TR" b="1" dirty="0" smtClean="0">
                <a:solidFill>
                  <a:srgbClr val="FF0000"/>
                </a:solidFill>
              </a:rPr>
              <a:t>9.718.618 Avro</a:t>
            </a:r>
            <a:endParaRPr lang="tr-TR" b="1" dirty="0">
              <a:solidFill>
                <a:srgbClr val="FF0000"/>
              </a:solidFill>
            </a:endParaRPr>
          </a:p>
          <a:p>
            <a:pPr marL="0" indent="0">
              <a:buNone/>
            </a:pPr>
            <a:endParaRPr lang="tr-TR" dirty="0" smtClean="0"/>
          </a:p>
          <a:p>
            <a:pPr marL="0" indent="0">
              <a:buNone/>
            </a:pPr>
            <a:endParaRPr lang="tr-TR" dirty="0"/>
          </a:p>
        </p:txBody>
      </p:sp>
      <p:sp>
        <p:nvSpPr>
          <p:cNvPr id="5" name="Title 1"/>
          <p:cNvSpPr>
            <a:spLocks noGrp="1"/>
          </p:cNvSpPr>
          <p:nvPr>
            <p:ph type="title"/>
          </p:nvPr>
        </p:nvSpPr>
        <p:spPr/>
        <p:txBody>
          <a:bodyPr/>
          <a:lstStyle/>
          <a:p>
            <a:pPr algn="l"/>
            <a:r>
              <a:rPr lang="tr-TR" sz="2800" dirty="0" smtClean="0">
                <a:solidFill>
                  <a:srgbClr val="FF0000"/>
                </a:solidFill>
                <a:latin typeface="Tahoma" panose="020B0604030504040204" pitchFamily="34" charset="0"/>
                <a:ea typeface="Tahoma" panose="020B0604030504040204" pitchFamily="34" charset="0"/>
                <a:cs typeface="Tahoma" panose="020B0604030504040204" pitchFamily="34" charset="0"/>
              </a:rPr>
              <a:t>Stratejik Ortaklıklar</a:t>
            </a:r>
            <a:endParaRPr lang="tr-TR" sz="28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3 Tablo"/>
          <p:cNvGraphicFramePr>
            <a:graphicFrameLocks noGrp="1"/>
          </p:cNvGraphicFramePr>
          <p:nvPr/>
        </p:nvGraphicFramePr>
        <p:xfrm>
          <a:off x="755576" y="1772816"/>
          <a:ext cx="6096000" cy="1112520"/>
        </p:xfrm>
        <a:graphic>
          <a:graphicData uri="http://schemas.openxmlformats.org/drawingml/2006/table">
            <a:tbl>
              <a:tblPr firstRow="1" bandRow="1">
                <a:tableStyleId>{E8B1032C-EA38-4F05-BA0D-38AFFFC7BED3}</a:tableStyleId>
              </a:tblPr>
              <a:tblGrid>
                <a:gridCol w="3048000"/>
                <a:gridCol w="3048000"/>
              </a:tblGrid>
              <a:tr h="370840">
                <a:tc>
                  <a:txBody>
                    <a:bodyPr/>
                    <a:lstStyle/>
                    <a:p>
                      <a:r>
                        <a:rPr lang="tr-TR" b="1" dirty="0" smtClean="0"/>
                        <a:t>Koordinatör</a:t>
                      </a:r>
                      <a:endParaRPr lang="tr-TR" b="1" dirty="0">
                        <a:solidFill>
                          <a:schemeClr val="tx1"/>
                        </a:solidFill>
                      </a:endParaRPr>
                    </a:p>
                  </a:txBody>
                  <a:tcPr/>
                </a:tc>
                <a:tc>
                  <a:txBody>
                    <a:bodyPr/>
                    <a:lstStyle/>
                    <a:p>
                      <a:r>
                        <a:rPr lang="tr-TR" b="1" dirty="0" smtClean="0"/>
                        <a:t>50</a:t>
                      </a:r>
                      <a:endParaRPr lang="tr-TR" b="1" dirty="0">
                        <a:solidFill>
                          <a:schemeClr val="tx1"/>
                        </a:solidFill>
                      </a:endParaRPr>
                    </a:p>
                  </a:txBody>
                  <a:tcPr/>
                </a:tc>
              </a:tr>
              <a:tr h="370840">
                <a:tc>
                  <a:txBody>
                    <a:bodyPr/>
                    <a:lstStyle/>
                    <a:p>
                      <a:r>
                        <a:rPr lang="tr-TR" b="1" dirty="0" smtClean="0"/>
                        <a:t>Ortak</a:t>
                      </a:r>
                      <a:endParaRPr lang="tr-TR" b="1" dirty="0">
                        <a:solidFill>
                          <a:schemeClr val="tx1"/>
                        </a:solidFill>
                      </a:endParaRPr>
                    </a:p>
                  </a:txBody>
                  <a:tcPr/>
                </a:tc>
                <a:tc>
                  <a:txBody>
                    <a:bodyPr/>
                    <a:lstStyle/>
                    <a:p>
                      <a:r>
                        <a:rPr lang="tr-TR" b="1" dirty="0" smtClean="0"/>
                        <a:t>212</a:t>
                      </a:r>
                      <a:endParaRPr lang="tr-TR" b="1" dirty="0" smtClean="0">
                        <a:solidFill>
                          <a:schemeClr val="tx1"/>
                        </a:solidFill>
                      </a:endParaRPr>
                    </a:p>
                  </a:txBody>
                  <a:tcPr/>
                </a:tc>
              </a:tr>
              <a:tr h="370840">
                <a:tc>
                  <a:txBody>
                    <a:bodyPr/>
                    <a:lstStyle/>
                    <a:p>
                      <a:r>
                        <a:rPr lang="tr-TR" b="1" dirty="0" smtClean="0"/>
                        <a:t>Toplam</a:t>
                      </a:r>
                      <a:endParaRPr lang="tr-TR" b="1" dirty="0">
                        <a:solidFill>
                          <a:schemeClr val="tx1"/>
                        </a:solidFill>
                      </a:endParaRPr>
                    </a:p>
                  </a:txBody>
                  <a:tcPr/>
                </a:tc>
                <a:tc>
                  <a:txBody>
                    <a:bodyPr/>
                    <a:lstStyle/>
                    <a:p>
                      <a:r>
                        <a:rPr lang="tr-TR" b="1" dirty="0" smtClean="0"/>
                        <a:t>262</a:t>
                      </a:r>
                      <a:endParaRPr lang="tr-TR" b="1" dirty="0" smtClean="0">
                        <a:solidFill>
                          <a:schemeClr val="tx1"/>
                        </a:solidFill>
                      </a:endParaRPr>
                    </a:p>
                  </a:txBody>
                  <a:tcPr/>
                </a:tc>
              </a:tr>
            </a:tbl>
          </a:graphicData>
        </a:graphic>
      </p:graphicFrame>
    </p:spTree>
    <p:extLst>
      <p:ext uri="{BB962C8B-B14F-4D97-AF65-F5344CB8AC3E}">
        <p14:creationId xmlns:p14="http://schemas.microsoft.com/office/powerpoint/2010/main" val="3631831030"/>
      </p:ext>
    </p:extLst>
  </p:cSld>
  <p:clrMapOvr>
    <a:masterClrMapping/>
  </p:clrMapOvr>
  <p:transition spd="med">
    <p:randomBa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640960" cy="792088"/>
          </a:xfrm>
        </p:spPr>
        <p:txBody>
          <a:bodyPr/>
          <a:lstStyle/>
          <a:p>
            <a:pPr algn="l"/>
            <a:r>
              <a:rPr lang="tr-TR" sz="28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r>
            <a:br>
              <a:rPr lang="tr-TR" sz="2800" dirty="0" smtClean="0">
                <a:solidFill>
                  <a:srgbClr val="FF0000"/>
                </a:solidFill>
                <a:latin typeface="Tahoma" panose="020B0604030504040204" pitchFamily="34" charset="0"/>
                <a:ea typeface="Tahoma" panose="020B0604030504040204" pitchFamily="34" charset="0"/>
                <a:cs typeface="Tahoma" panose="020B0604030504040204" pitchFamily="34" charset="0"/>
              </a:rPr>
            </a:br>
            <a:r>
              <a:rPr lang="tr-TR" sz="2800" dirty="0" smtClean="0">
                <a:solidFill>
                  <a:srgbClr val="FF0000"/>
                </a:solidFill>
                <a:latin typeface="Tahoma" panose="020B0604030504040204" pitchFamily="34" charset="0"/>
                <a:ea typeface="Tahoma" panose="020B0604030504040204" pitchFamily="34" charset="0"/>
                <a:cs typeface="Tahoma" panose="020B0604030504040204" pitchFamily="34" charset="0"/>
              </a:rPr>
              <a:t>Karma Stratejik Ortaklıklar – Kurum Türü</a:t>
            </a:r>
            <a:endParaRPr lang="tr-TR" sz="2800" dirty="0">
              <a:solidFill>
                <a:srgbClr val="FF0000"/>
              </a:solidFill>
            </a:endParaRPr>
          </a:p>
        </p:txBody>
      </p:sp>
      <p:graphicFrame>
        <p:nvGraphicFramePr>
          <p:cNvPr id="4" name="Chart 3"/>
          <p:cNvGraphicFramePr>
            <a:graphicFrameLocks/>
          </p:cNvGraphicFramePr>
          <p:nvPr>
            <p:extLst>
              <p:ext uri="{D42A27DB-BD31-4B8C-83A1-F6EECF244321}">
                <p14:modId xmlns:p14="http://schemas.microsoft.com/office/powerpoint/2010/main" val="3964493159"/>
              </p:ext>
            </p:extLst>
          </p:nvPr>
        </p:nvGraphicFramePr>
        <p:xfrm>
          <a:off x="683568" y="1484784"/>
          <a:ext cx="7272808" cy="44644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9282306"/>
      </p:ext>
    </p:extLst>
  </p:cSld>
  <p:clrMapOvr>
    <a:masterClrMapping/>
  </p:clrMapOvr>
  <p:transition spd="med">
    <p:randomBa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905040200"/>
              </p:ext>
            </p:extLst>
          </p:nvPr>
        </p:nvGraphicFramePr>
        <p:xfrm>
          <a:off x="323528" y="1484784"/>
          <a:ext cx="8537029" cy="3628058"/>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323528" y="260648"/>
            <a:ext cx="8640960" cy="1152128"/>
          </a:xfrm>
        </p:spPr>
        <p:txBody>
          <a:bodyPr/>
          <a:lstStyle/>
          <a:p>
            <a:pPr algn="l"/>
            <a:r>
              <a:rPr lang="tr-TR" sz="28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r>
            <a:br>
              <a:rPr lang="tr-TR" sz="2800" dirty="0" smtClean="0">
                <a:solidFill>
                  <a:srgbClr val="FF0000"/>
                </a:solidFill>
                <a:latin typeface="Tahoma" panose="020B0604030504040204" pitchFamily="34" charset="0"/>
                <a:ea typeface="Tahoma" panose="020B0604030504040204" pitchFamily="34" charset="0"/>
                <a:cs typeface="Tahoma" panose="020B0604030504040204" pitchFamily="34" charset="0"/>
              </a:rPr>
            </a:br>
            <a:r>
              <a:rPr lang="tr-TR" sz="2800" dirty="0" smtClean="0">
                <a:solidFill>
                  <a:srgbClr val="FF0000"/>
                </a:solidFill>
                <a:latin typeface="Tahoma" panose="020B0604030504040204" pitchFamily="34" charset="0"/>
                <a:ea typeface="Tahoma" panose="020B0604030504040204" pitchFamily="34" charset="0"/>
                <a:cs typeface="Tahoma" panose="020B0604030504040204" pitchFamily="34" charset="0"/>
              </a:rPr>
              <a:t>Hibe Tahsisi Yapılan Stratejik Ortaklıklar – </a:t>
            </a:r>
            <a:br>
              <a:rPr lang="tr-TR" sz="2800" dirty="0" smtClean="0">
                <a:solidFill>
                  <a:srgbClr val="FF0000"/>
                </a:solidFill>
                <a:latin typeface="Tahoma" panose="020B0604030504040204" pitchFamily="34" charset="0"/>
                <a:ea typeface="Tahoma" panose="020B0604030504040204" pitchFamily="34" charset="0"/>
                <a:cs typeface="Tahoma" panose="020B0604030504040204" pitchFamily="34" charset="0"/>
              </a:rPr>
            </a:br>
            <a:r>
              <a:rPr lang="tr-TR" sz="2800" dirty="0" smtClean="0">
                <a:solidFill>
                  <a:srgbClr val="FF0000"/>
                </a:solidFill>
                <a:latin typeface="Tahoma" panose="020B0604030504040204" pitchFamily="34" charset="0"/>
                <a:ea typeface="Tahoma" panose="020B0604030504040204" pitchFamily="34" charset="0"/>
                <a:cs typeface="Tahoma" panose="020B0604030504040204" pitchFamily="34" charset="0"/>
              </a:rPr>
              <a:t>İllere göre dağılım</a:t>
            </a:r>
            <a:endParaRPr lang="tr-TR" sz="2800" dirty="0">
              <a:solidFill>
                <a:srgbClr val="FF0000"/>
              </a:solidFill>
            </a:endParaRPr>
          </a:p>
        </p:txBody>
      </p:sp>
    </p:spTree>
    <p:extLst>
      <p:ext uri="{BB962C8B-B14F-4D97-AF65-F5344CB8AC3E}">
        <p14:creationId xmlns:p14="http://schemas.microsoft.com/office/powerpoint/2010/main" val="3162183623"/>
      </p:ext>
    </p:extLst>
  </p:cSld>
  <p:clrMapOvr>
    <a:masterClrMapping/>
  </p:clrMapOvr>
  <p:transition spd="med">
    <p:randomBa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3568" y="3717032"/>
            <a:ext cx="7772400" cy="1362075"/>
          </a:xfrm>
        </p:spPr>
        <p:txBody>
          <a:bodyPr/>
          <a:lstStyle/>
          <a:p>
            <a:r>
              <a:rPr lang="tr-TR" sz="100" dirty="0" smtClean="0"/>
              <a:t>1</a:t>
            </a:r>
            <a:endParaRPr lang="en-US" sz="100" dirty="0"/>
          </a:p>
        </p:txBody>
      </p:sp>
      <p:sp>
        <p:nvSpPr>
          <p:cNvPr id="5" name="Text Placeholder 4"/>
          <p:cNvSpPr>
            <a:spLocks noGrp="1"/>
          </p:cNvSpPr>
          <p:nvPr>
            <p:ph type="body" idx="1"/>
          </p:nvPr>
        </p:nvSpPr>
        <p:spPr>
          <a:xfrm>
            <a:off x="722313" y="2209800"/>
            <a:ext cx="7772400" cy="1939280"/>
          </a:xfrm>
        </p:spPr>
        <p:txBody>
          <a:bodyPr>
            <a:normAutofit/>
          </a:bodyPr>
          <a:lstStyle/>
          <a:p>
            <a:r>
              <a:rPr lang="tr-TR" sz="3200" dirty="0" smtClean="0">
                <a:solidFill>
                  <a:srgbClr val="FF0000"/>
                </a:solidFill>
                <a:latin typeface="Tahoma" panose="020B0604030504040204" pitchFamily="34" charset="0"/>
                <a:ea typeface="Tahoma" panose="020B0604030504040204" pitchFamily="34" charset="0"/>
                <a:cs typeface="Tahoma" panose="020B0604030504040204" pitchFamily="34" charset="0"/>
              </a:rPr>
              <a:t>2014 Yılı Başvuru İstatistikleri</a:t>
            </a:r>
            <a:endParaRPr lang="tr-TR" sz="3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8017712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sz="2800" dirty="0" smtClean="0">
                <a:solidFill>
                  <a:srgbClr val="FF0000"/>
                </a:solidFill>
                <a:latin typeface="Tahoma" panose="020B0604030504040204" pitchFamily="34" charset="0"/>
                <a:ea typeface="Tahoma" panose="020B0604030504040204" pitchFamily="34" charset="0"/>
                <a:cs typeface="Tahoma" panose="020B0604030504040204" pitchFamily="34" charset="0"/>
              </a:rPr>
              <a:t>Başvuruların </a:t>
            </a:r>
            <a:r>
              <a:rPr lang="tr-TR" sz="2800" dirty="0">
                <a:solidFill>
                  <a:srgbClr val="FF0000"/>
                </a:solidFill>
                <a:latin typeface="Tahoma" panose="020B0604030504040204" pitchFamily="34" charset="0"/>
                <a:ea typeface="Tahoma" panose="020B0604030504040204" pitchFamily="34" charset="0"/>
                <a:cs typeface="Tahoma" panose="020B0604030504040204" pitchFamily="34" charset="0"/>
              </a:rPr>
              <a:t>illere göre dağılımı</a:t>
            </a:r>
          </a:p>
        </p:txBody>
      </p:sp>
      <p:sp>
        <p:nvSpPr>
          <p:cNvPr id="3" name="Content Placeholder 2"/>
          <p:cNvSpPr>
            <a:spLocks noGrp="1"/>
          </p:cNvSpPr>
          <p:nvPr>
            <p:ph idx="1"/>
          </p:nvPr>
        </p:nvSpPr>
        <p:spPr>
          <a:xfrm>
            <a:off x="457200" y="1340768"/>
            <a:ext cx="8229600" cy="4785395"/>
          </a:xfrm>
        </p:spPr>
        <p:txBody>
          <a:bodyPr/>
          <a:lstStyle/>
          <a:p>
            <a:pPr>
              <a:buFont typeface="Arial" panose="020B0604020202020204" pitchFamily="34" charset="0"/>
              <a:buChar char="•"/>
            </a:pPr>
            <a:r>
              <a:rPr lang="tr-TR" sz="2400" dirty="0" smtClean="0">
                <a:latin typeface="Tahoma" panose="020B0604030504040204" pitchFamily="34" charset="0"/>
                <a:ea typeface="Tahoma" panose="020B0604030504040204" pitchFamily="34" charset="0"/>
                <a:cs typeface="Tahoma" panose="020B0604030504040204" pitchFamily="34" charset="0"/>
              </a:rPr>
              <a:t>Toplam 1658 başvuru</a:t>
            </a:r>
            <a:endParaRPr lang="tr-TR" dirty="0" smtClean="0"/>
          </a:p>
          <a:p>
            <a:endParaRPr lang="tr-TR" dirty="0"/>
          </a:p>
        </p:txBody>
      </p:sp>
      <p:pic>
        <p:nvPicPr>
          <p:cNvPr id="2457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76872"/>
            <a:ext cx="8496944" cy="334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6915603"/>
      </p:ext>
    </p:extLst>
  </p:cSld>
  <p:clrMapOvr>
    <a:masterClrMapping/>
  </p:clrMapOvr>
  <p:transition spd="med">
    <p:randomBa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29600" cy="648072"/>
          </a:xfrm>
        </p:spPr>
        <p:txBody>
          <a:bodyPr/>
          <a:lstStyle/>
          <a:p>
            <a:pPr algn="l"/>
            <a:r>
              <a:rPr lang="tr-TR" sz="2800" dirty="0" smtClean="0">
                <a:solidFill>
                  <a:srgbClr val="FF0000"/>
                </a:solidFill>
                <a:latin typeface="Tahoma" panose="020B0604030504040204" pitchFamily="34" charset="0"/>
                <a:ea typeface="Tahoma" panose="020B0604030504040204" pitchFamily="34" charset="0"/>
                <a:cs typeface="Tahoma" panose="020B0604030504040204" pitchFamily="34" charset="0"/>
              </a:rPr>
              <a:t>Program ülkeleri arasındaki dağılım</a:t>
            </a:r>
            <a:endParaRPr lang="tr-TR" sz="2800" dirty="0">
              <a:solidFill>
                <a:srgbClr val="FF0000"/>
              </a:solidFill>
            </a:endParaRPr>
          </a:p>
        </p:txBody>
      </p:sp>
      <p:graphicFrame>
        <p:nvGraphicFramePr>
          <p:cNvPr id="5" name="Chart 4"/>
          <p:cNvGraphicFramePr>
            <a:graphicFrameLocks/>
          </p:cNvGraphicFramePr>
          <p:nvPr>
            <p:extLst>
              <p:ext uri="{D42A27DB-BD31-4B8C-83A1-F6EECF244321}">
                <p14:modId xmlns:p14="http://schemas.microsoft.com/office/powerpoint/2010/main" val="2151346397"/>
              </p:ext>
            </p:extLst>
          </p:nvPr>
        </p:nvGraphicFramePr>
        <p:xfrm>
          <a:off x="467544" y="1340768"/>
          <a:ext cx="8224788" cy="5256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45388603"/>
      </p:ext>
    </p:extLst>
  </p:cSld>
  <p:clrMapOvr>
    <a:masterClrMapping/>
  </p:clrMapOvr>
  <p:transition spd="med">
    <p:randomBa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sz="2800" dirty="0">
                <a:solidFill>
                  <a:srgbClr val="FF0000"/>
                </a:solidFill>
                <a:latin typeface="Tahoma" panose="020B0604030504040204" pitchFamily="34" charset="0"/>
                <a:ea typeface="Tahoma" panose="020B0604030504040204" pitchFamily="34" charset="0"/>
                <a:cs typeface="Tahoma" panose="020B0604030504040204" pitchFamily="34" charset="0"/>
              </a:rPr>
              <a:t>Başvuruların kuruluş türüne göre dağılımı</a:t>
            </a:r>
          </a:p>
        </p:txBody>
      </p:sp>
      <p:sp>
        <p:nvSpPr>
          <p:cNvPr id="4" name="Content Placeholder 3"/>
          <p:cNvSpPr>
            <a:spLocks noGrp="1"/>
          </p:cNvSpPr>
          <p:nvPr>
            <p:ph idx="1"/>
          </p:nvPr>
        </p:nvSpPr>
        <p:spPr>
          <a:xfrm>
            <a:off x="467544" y="1255714"/>
            <a:ext cx="8219256" cy="4870450"/>
          </a:xfrm>
        </p:spPr>
        <p:txBody>
          <a:bodyPr/>
          <a:lstStyle/>
          <a:p>
            <a:r>
              <a:rPr lang="tr-TR" sz="100" dirty="0" smtClean="0">
                <a:latin typeface="Tahoma" panose="020B0604030504040204" pitchFamily="34" charset="0"/>
                <a:ea typeface="Tahoma" panose="020B0604030504040204" pitchFamily="34" charset="0"/>
                <a:cs typeface="Tahoma" panose="020B0604030504040204" pitchFamily="34" charset="0"/>
              </a:rPr>
              <a:t>1</a:t>
            </a:r>
            <a:endParaRPr lang="tr-TR" sz="100" dirty="0">
              <a:latin typeface="Tahoma" panose="020B0604030504040204" pitchFamily="34" charset="0"/>
              <a:ea typeface="Tahoma" panose="020B0604030504040204" pitchFamily="34" charset="0"/>
              <a:cs typeface="Tahoma" panose="020B0604030504040204" pitchFamily="34" charset="0"/>
            </a:endParaRPr>
          </a:p>
        </p:txBody>
      </p:sp>
      <p:pic>
        <p:nvPicPr>
          <p:cNvPr id="2560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1556792"/>
            <a:ext cx="5184576" cy="5106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6539089"/>
      </p:ext>
    </p:extLst>
  </p:cSld>
  <p:clrMapOvr>
    <a:masterClrMapping/>
  </p:clrMapOvr>
  <p:transition spd="med">
    <p:randomBa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sz="2800" dirty="0" smtClean="0">
                <a:solidFill>
                  <a:srgbClr val="FF0000"/>
                </a:solidFill>
                <a:latin typeface="Tahoma" panose="020B0604030504040204" pitchFamily="34" charset="0"/>
                <a:ea typeface="Tahoma" panose="020B0604030504040204" pitchFamily="34" charset="0"/>
                <a:cs typeface="Tahoma" panose="020B0604030504040204" pitchFamily="34" charset="0"/>
              </a:rPr>
              <a:t>Kabul başvuruları</a:t>
            </a:r>
            <a:endParaRPr lang="tr-TR"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457200" y="1412776"/>
            <a:ext cx="8229600" cy="4392489"/>
          </a:xfrm>
        </p:spPr>
        <p:txBody>
          <a:bodyPr/>
          <a:lstStyle/>
          <a:p>
            <a:pPr>
              <a:buFont typeface="Arial" panose="020B0604020202020204" pitchFamily="34" charset="0"/>
              <a:buChar char="•"/>
            </a:pPr>
            <a:r>
              <a:rPr lang="tr-TR" sz="2200" dirty="0" smtClean="0">
                <a:latin typeface="Tahoma" panose="020B0604030504040204" pitchFamily="34" charset="0"/>
                <a:ea typeface="Tahoma" panose="020B0604030504040204" pitchFamily="34" charset="0"/>
                <a:cs typeface="Tahoma" panose="020B0604030504040204" pitchFamily="34" charset="0"/>
              </a:rPr>
              <a:t>93 kabul</a:t>
            </a:r>
          </a:p>
          <a:p>
            <a:pPr>
              <a:buFont typeface="Arial" panose="020B0604020202020204" pitchFamily="34" charset="0"/>
              <a:buChar char="•"/>
            </a:pPr>
            <a:r>
              <a:rPr lang="tr-TR" sz="2200" dirty="0">
                <a:latin typeface="Tahoma" panose="020B0604030504040204" pitchFamily="34" charset="0"/>
                <a:ea typeface="Tahoma" panose="020B0604030504040204" pitchFamily="34" charset="0"/>
                <a:cs typeface="Tahoma" panose="020B0604030504040204" pitchFamily="34" charset="0"/>
              </a:rPr>
              <a:t>Tahsis edilen bütçe: </a:t>
            </a:r>
            <a:r>
              <a:rPr lang="tr-TR" sz="2200" dirty="0" smtClean="0">
                <a:latin typeface="Tahoma" panose="020B0604030504040204" pitchFamily="34" charset="0"/>
                <a:ea typeface="Tahoma" panose="020B0604030504040204" pitchFamily="34" charset="0"/>
                <a:cs typeface="Tahoma" panose="020B0604030504040204" pitchFamily="34" charset="0"/>
              </a:rPr>
              <a:t>2.462.423 Avro</a:t>
            </a:r>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2348880"/>
            <a:ext cx="7340600" cy="3886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9046416"/>
      </p:ext>
    </p:extLst>
  </p:cSld>
  <p:clrMapOvr>
    <a:masterClrMapping/>
  </p:clrMapOvr>
  <p:transition spd="med">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p:cNvSpPr>
            <a:spLocks noGrp="1"/>
          </p:cNvSpPr>
          <p:nvPr>
            <p:ph idx="1"/>
          </p:nvPr>
        </p:nvSpPr>
        <p:spPr>
          <a:xfrm>
            <a:off x="468313" y="1196975"/>
            <a:ext cx="8229600" cy="4067175"/>
          </a:xfrm>
        </p:spPr>
        <p:txBody>
          <a:bodyPr tIns="324000">
            <a:spAutoFit/>
          </a:bodyPr>
          <a:lstStyle/>
          <a:p>
            <a:pPr>
              <a:lnSpc>
                <a:spcPct val="200000"/>
              </a:lnSpc>
              <a:spcBef>
                <a:spcPts val="25"/>
              </a:spcBef>
              <a:spcAft>
                <a:spcPts val="25"/>
              </a:spcAft>
            </a:pPr>
            <a:r>
              <a:rPr lang="tr-TR" altLang="tr-TR" sz="2000" smtClean="0">
                <a:latin typeface="Tahoma" pitchFamily="34" charset="0"/>
                <a:cs typeface="Tahoma" pitchFamily="34" charset="0"/>
              </a:rPr>
              <a:t>Daha basit ve bütüncül bir program</a:t>
            </a:r>
          </a:p>
          <a:p>
            <a:pPr>
              <a:lnSpc>
                <a:spcPct val="200000"/>
              </a:lnSpc>
              <a:spcBef>
                <a:spcPts val="25"/>
              </a:spcBef>
              <a:spcAft>
                <a:spcPts val="25"/>
              </a:spcAft>
            </a:pPr>
            <a:r>
              <a:rPr lang="tr-TR" altLang="tr-TR" sz="2000" smtClean="0">
                <a:latin typeface="Tahoma" pitchFamily="34" charset="0"/>
                <a:cs typeface="Tahoma" pitchFamily="34" charset="0"/>
              </a:rPr>
              <a:t>Tüm eğitim, öğretim ve gençlik sektörleri ile spor alanını kapsayan bütüncül bir yaklaşım</a:t>
            </a:r>
          </a:p>
          <a:p>
            <a:pPr>
              <a:lnSpc>
                <a:spcPct val="200000"/>
              </a:lnSpc>
              <a:spcBef>
                <a:spcPts val="25"/>
              </a:spcBef>
              <a:spcAft>
                <a:spcPts val="25"/>
              </a:spcAft>
            </a:pPr>
            <a:r>
              <a:rPr lang="tr-TR" altLang="tr-TR" sz="2000" smtClean="0">
                <a:latin typeface="Tahoma" pitchFamily="34" charset="0"/>
                <a:cs typeface="Tahoma" pitchFamily="34" charset="0"/>
              </a:rPr>
              <a:t>Mevcut 7 programın tek bir çatı altında birleştirilmesi</a:t>
            </a:r>
          </a:p>
          <a:p>
            <a:pPr>
              <a:lnSpc>
                <a:spcPct val="200000"/>
              </a:lnSpc>
              <a:spcBef>
                <a:spcPts val="25"/>
              </a:spcBef>
              <a:spcAft>
                <a:spcPts val="25"/>
              </a:spcAft>
            </a:pPr>
            <a:r>
              <a:rPr lang="tr-TR" altLang="tr-TR" sz="2000" smtClean="0">
                <a:latin typeface="Tahoma" pitchFamily="34" charset="0"/>
                <a:cs typeface="Tahoma" pitchFamily="34" charset="0"/>
              </a:rPr>
              <a:t>Tüm faaliyetler için kurumsal başvuru</a:t>
            </a:r>
          </a:p>
          <a:p>
            <a:pPr>
              <a:lnSpc>
                <a:spcPct val="200000"/>
              </a:lnSpc>
              <a:spcBef>
                <a:spcPts val="25"/>
              </a:spcBef>
              <a:spcAft>
                <a:spcPts val="25"/>
              </a:spcAft>
            </a:pPr>
            <a:r>
              <a:rPr lang="tr-TR" altLang="tr-TR" sz="2000" smtClean="0">
                <a:latin typeface="Tahoma" pitchFamily="34" charset="0"/>
                <a:cs typeface="Tahoma" pitchFamily="34" charset="0"/>
              </a:rPr>
              <a:t>Ortaklık faaliyetlerinde çıktı odaklı bir kurgu ve bütçelendirme</a:t>
            </a:r>
            <a:endParaRPr lang="tr-TR" altLang="tr-TR" sz="2000" smtClean="0">
              <a:solidFill>
                <a:srgbClr val="002060"/>
              </a:solidFill>
              <a:latin typeface="Tahoma" pitchFamily="34" charset="0"/>
              <a:cs typeface="Tahoma" pitchFamily="34" charset="0"/>
            </a:endParaRPr>
          </a:p>
        </p:txBody>
      </p:sp>
      <p:sp>
        <p:nvSpPr>
          <p:cNvPr id="4" name="Title 1"/>
          <p:cNvSpPr txBox="1">
            <a:spLocks/>
          </p:cNvSpPr>
          <p:nvPr/>
        </p:nvSpPr>
        <p:spPr bwMode="auto">
          <a:xfrm>
            <a:off x="544513" y="333375"/>
            <a:ext cx="8229600" cy="1143000"/>
          </a:xfrm>
          <a:prstGeom prst="rect">
            <a:avLst/>
          </a:prstGeom>
          <a:noFill/>
          <a:ln w="9525">
            <a:noFill/>
            <a:miter lim="800000"/>
            <a:headEnd/>
            <a:tailEnd/>
          </a:ln>
        </p:spPr>
        <p:txBody>
          <a:bodyPr anchor="ctr"/>
          <a:lstStyle/>
          <a:p>
            <a:pPr algn="ctr" defTabSz="914400" eaLnBrk="0" fontAlgn="base" hangingPunct="0">
              <a:spcBef>
                <a:spcPct val="0"/>
              </a:spcBef>
              <a:spcAft>
                <a:spcPct val="0"/>
              </a:spcAft>
              <a:defRPr/>
            </a:pPr>
            <a:r>
              <a:rPr lang="tr-TR" altLang="tr-TR" sz="3600" kern="0" dirty="0" err="1">
                <a:solidFill>
                  <a:srgbClr val="FF0000"/>
                </a:solidFill>
                <a:latin typeface="Tahoma" pitchFamily="34" charset="0"/>
                <a:ea typeface="+mj-ea"/>
                <a:cs typeface="Tahoma" pitchFamily="34" charset="0"/>
              </a:rPr>
              <a:t>Erasmus</a:t>
            </a:r>
            <a:r>
              <a:rPr lang="tr-TR" altLang="tr-TR" sz="3600" kern="0" dirty="0">
                <a:solidFill>
                  <a:srgbClr val="FF0000"/>
                </a:solidFill>
                <a:latin typeface="Tahoma" pitchFamily="34" charset="0"/>
                <a:ea typeface="+mj-ea"/>
                <a:cs typeface="Tahoma" pitchFamily="34" charset="0"/>
              </a:rPr>
              <a:t>+: Yenilikler</a:t>
            </a:r>
          </a:p>
        </p:txBody>
      </p:sp>
    </p:spTree>
    <p:extLst>
      <p:ext uri="{BB962C8B-B14F-4D97-AF65-F5344CB8AC3E}">
        <p14:creationId xmlns:p14="http://schemas.microsoft.com/office/powerpoint/2010/main" val="1858451021"/>
      </p:ext>
    </p:extLst>
  </p:cSld>
  <p:clrMapOvr>
    <a:masterClrMapping/>
  </p:clrMapOvr>
  <p:transition spd="med">
    <p:randomBa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pPr algn="l"/>
            <a:r>
              <a:rPr lang="tr-TR" sz="28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Red</a:t>
            </a:r>
            <a:r>
              <a:rPr lang="tr-TR" sz="2800" dirty="0" smtClean="0">
                <a:solidFill>
                  <a:srgbClr val="FF0000"/>
                </a:solidFill>
                <a:latin typeface="Tahoma" panose="020B0604030504040204" pitchFamily="34" charset="0"/>
                <a:ea typeface="Tahoma" panose="020B0604030504040204" pitchFamily="34" charset="0"/>
                <a:cs typeface="Tahoma" panose="020B0604030504040204" pitchFamily="34" charset="0"/>
              </a:rPr>
              <a:t> gerekçeleri</a:t>
            </a:r>
            <a:endParaRPr lang="tr-TR" sz="2800" dirty="0"/>
          </a:p>
        </p:txBody>
      </p:sp>
      <p:sp>
        <p:nvSpPr>
          <p:cNvPr id="3" name="Content Placeholder 2"/>
          <p:cNvSpPr>
            <a:spLocks noGrp="1"/>
          </p:cNvSpPr>
          <p:nvPr>
            <p:ph idx="1"/>
          </p:nvPr>
        </p:nvSpPr>
        <p:spPr/>
        <p:txBody>
          <a:bodyPr/>
          <a:lstStyle/>
          <a:p>
            <a:r>
              <a:rPr lang="tr-TR" sz="2400" dirty="0" smtClean="0">
                <a:latin typeface="Tahoma" panose="020B0604030504040204" pitchFamily="34" charset="0"/>
                <a:ea typeface="Tahoma" panose="020B0604030504040204" pitchFamily="34" charset="0"/>
                <a:cs typeface="Tahoma" panose="020B0604030504040204" pitchFamily="34" charset="0"/>
              </a:rPr>
              <a:t>Uygunluk </a:t>
            </a:r>
            <a:r>
              <a:rPr lang="tr-TR" sz="2400" dirty="0">
                <a:latin typeface="Tahoma" panose="020B0604030504040204" pitchFamily="34" charset="0"/>
                <a:ea typeface="Tahoma" panose="020B0604030504040204" pitchFamily="34" charset="0"/>
                <a:cs typeface="Tahoma" panose="020B0604030504040204" pitchFamily="34" charset="0"/>
              </a:rPr>
              <a:t>kontrolünü </a:t>
            </a:r>
            <a:r>
              <a:rPr lang="tr-TR" sz="2400" dirty="0" smtClean="0">
                <a:latin typeface="Tahoma" panose="020B0604030504040204" pitchFamily="34" charset="0"/>
                <a:ea typeface="Tahoma" panose="020B0604030504040204" pitchFamily="34" charset="0"/>
                <a:cs typeface="Tahoma" panose="020B0604030504040204" pitchFamily="34" charset="0"/>
              </a:rPr>
              <a:t>geçememe (111 başvuru)</a:t>
            </a:r>
          </a:p>
          <a:p>
            <a:r>
              <a:rPr lang="tr-TR" sz="2400" dirty="0" smtClean="0">
                <a:latin typeface="Tahoma" panose="020B0604030504040204" pitchFamily="34" charset="0"/>
                <a:ea typeface="Tahoma" panose="020B0604030504040204" pitchFamily="34" charset="0"/>
                <a:cs typeface="Tahoma" panose="020B0604030504040204" pitchFamily="34" charset="0"/>
              </a:rPr>
              <a:t>Toplamda </a:t>
            </a:r>
            <a:r>
              <a:rPr lang="tr-TR" sz="2400" dirty="0">
                <a:latin typeface="Tahoma" panose="020B0604030504040204" pitchFamily="34" charset="0"/>
                <a:ea typeface="Tahoma" panose="020B0604030504040204" pitchFamily="34" charset="0"/>
                <a:cs typeface="Tahoma" panose="020B0604030504040204" pitchFamily="34" charset="0"/>
              </a:rPr>
              <a:t>eşik puanı </a:t>
            </a:r>
            <a:r>
              <a:rPr lang="tr-TR" sz="2400" dirty="0" smtClean="0">
                <a:latin typeface="Tahoma" panose="020B0604030504040204" pitchFamily="34" charset="0"/>
                <a:ea typeface="Tahoma" panose="020B0604030504040204" pitchFamily="34" charset="0"/>
                <a:cs typeface="Tahoma" panose="020B0604030504040204" pitchFamily="34" charset="0"/>
              </a:rPr>
              <a:t>geçememe (430 başvuru)</a:t>
            </a:r>
          </a:p>
          <a:p>
            <a:pPr>
              <a:spcBef>
                <a:spcPts val="576"/>
              </a:spcBef>
            </a:pPr>
            <a:r>
              <a:rPr lang="tr-TR" sz="2400" dirty="0" smtClean="0">
                <a:latin typeface="Tahoma" panose="020B0604030504040204" pitchFamily="34" charset="0"/>
                <a:ea typeface="Tahoma" panose="020B0604030504040204" pitchFamily="34" charset="0"/>
                <a:cs typeface="Tahoma" panose="020B0604030504040204" pitchFamily="34" charset="0"/>
              </a:rPr>
              <a:t>En az </a:t>
            </a:r>
            <a:r>
              <a:rPr lang="tr-TR" sz="2400" dirty="0">
                <a:latin typeface="Tahoma" panose="020B0604030504040204" pitchFamily="34" charset="0"/>
                <a:ea typeface="Tahoma" panose="020B0604030504040204" pitchFamily="34" charset="0"/>
                <a:cs typeface="Tahoma" panose="020B0604030504040204" pitchFamily="34" charset="0"/>
              </a:rPr>
              <a:t>bir kalite kriterinden eşik altı puan </a:t>
            </a:r>
            <a:r>
              <a:rPr lang="tr-TR" sz="2400" dirty="0" smtClean="0">
                <a:latin typeface="Tahoma" panose="020B0604030504040204" pitchFamily="34" charset="0"/>
                <a:ea typeface="Tahoma" panose="020B0604030504040204" pitchFamily="34" charset="0"/>
                <a:cs typeface="Tahoma" panose="020B0604030504040204" pitchFamily="34" charset="0"/>
              </a:rPr>
              <a:t>alma (12 başvuru) </a:t>
            </a:r>
          </a:p>
          <a:p>
            <a:pPr>
              <a:spcBef>
                <a:spcPts val="576"/>
              </a:spcBef>
            </a:pPr>
            <a:r>
              <a:rPr lang="tr-TR" sz="2400" dirty="0" smtClean="0">
                <a:latin typeface="Tahoma" panose="020B0604030504040204" pitchFamily="34" charset="0"/>
                <a:ea typeface="Tahoma" panose="020B0604030504040204" pitchFamily="34" charset="0"/>
                <a:cs typeface="Tahoma" panose="020B0604030504040204" pitchFamily="34" charset="0"/>
              </a:rPr>
              <a:t>Bütçe yetersizliği (928 başvuru)</a:t>
            </a:r>
          </a:p>
          <a:p>
            <a:endParaRPr lang="tr-TR" dirty="0"/>
          </a:p>
        </p:txBody>
      </p:sp>
    </p:spTree>
    <p:extLst>
      <p:ext uri="{BB962C8B-B14F-4D97-AF65-F5344CB8AC3E}">
        <p14:creationId xmlns:p14="http://schemas.microsoft.com/office/powerpoint/2010/main" val="3164730785"/>
      </p:ext>
    </p:extLst>
  </p:cSld>
  <p:clrMapOvr>
    <a:masterClrMapping/>
  </p:clrMapOvr>
  <p:transition spd="med">
    <p:randomBa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sz="2800" dirty="0" smtClean="0">
                <a:solidFill>
                  <a:srgbClr val="FF0000"/>
                </a:solidFill>
                <a:latin typeface="Tahoma" panose="020B0604030504040204" pitchFamily="34" charset="0"/>
                <a:ea typeface="Tahoma" panose="020B0604030504040204" pitchFamily="34" charset="0"/>
                <a:cs typeface="Tahoma" panose="020B0604030504040204" pitchFamily="34" charset="0"/>
              </a:rPr>
              <a:t>Kabul edilen başvuruların </a:t>
            </a:r>
            <a:r>
              <a:rPr lang="tr-TR" sz="2800" dirty="0">
                <a:solidFill>
                  <a:srgbClr val="FF0000"/>
                </a:solidFill>
                <a:latin typeface="Tahoma" panose="020B0604030504040204" pitchFamily="34" charset="0"/>
                <a:ea typeface="Tahoma" panose="020B0604030504040204" pitchFamily="34" charset="0"/>
                <a:cs typeface="Tahoma" panose="020B0604030504040204" pitchFamily="34" charset="0"/>
              </a:rPr>
              <a:t>illere göre dağılımı</a:t>
            </a:r>
          </a:p>
        </p:txBody>
      </p:sp>
      <p:sp>
        <p:nvSpPr>
          <p:cNvPr id="3" name="Content Placeholder 2"/>
          <p:cNvSpPr>
            <a:spLocks noGrp="1"/>
          </p:cNvSpPr>
          <p:nvPr>
            <p:ph idx="1"/>
          </p:nvPr>
        </p:nvSpPr>
        <p:spPr>
          <a:xfrm>
            <a:off x="457200" y="1340768"/>
            <a:ext cx="8229600" cy="4785395"/>
          </a:xfrm>
        </p:spPr>
        <p:txBody>
          <a:bodyPr/>
          <a:lstStyle/>
          <a:p>
            <a:pPr>
              <a:buFont typeface="Arial" panose="020B0604020202020204" pitchFamily="34" charset="0"/>
              <a:buChar char="•"/>
            </a:pPr>
            <a:r>
              <a:rPr lang="tr-TR" sz="2400" dirty="0" smtClean="0">
                <a:latin typeface="Tahoma" panose="020B0604030504040204" pitchFamily="34" charset="0"/>
                <a:ea typeface="Tahoma" panose="020B0604030504040204" pitchFamily="34" charset="0"/>
                <a:cs typeface="Tahoma" panose="020B0604030504040204" pitchFamily="34" charset="0"/>
              </a:rPr>
              <a:t>93 kabul</a:t>
            </a:r>
            <a:endParaRPr lang="tr-TR" dirty="0" smtClean="0"/>
          </a:p>
          <a:p>
            <a:endParaRPr lang="tr-TR" dirty="0"/>
          </a:p>
        </p:txBody>
      </p:sp>
      <p:pic>
        <p:nvPicPr>
          <p:cNvPr id="81922" name="Chart 3"/>
          <p:cNvPicPr>
            <a:picLocks noChangeArrowheads="1"/>
          </p:cNvPicPr>
          <p:nvPr/>
        </p:nvPicPr>
        <p:blipFill>
          <a:blip r:embed="rId2" cstate="print"/>
          <a:srcRect b="-99"/>
          <a:stretch>
            <a:fillRect/>
          </a:stretch>
        </p:blipFill>
        <p:spPr bwMode="auto">
          <a:xfrm>
            <a:off x="395536" y="1988840"/>
            <a:ext cx="8496944" cy="3505895"/>
          </a:xfrm>
          <a:prstGeom prst="rect">
            <a:avLst/>
          </a:prstGeom>
          <a:noFill/>
          <a:ln w="9525">
            <a:noFill/>
            <a:miter lim="800000"/>
            <a:headEnd/>
            <a:tailEnd/>
          </a:ln>
        </p:spPr>
      </p:pic>
    </p:spTree>
    <p:extLst>
      <p:ext uri="{BB962C8B-B14F-4D97-AF65-F5344CB8AC3E}">
        <p14:creationId xmlns:p14="http://schemas.microsoft.com/office/powerpoint/2010/main" val="2662428017"/>
      </p:ext>
    </p:extLst>
  </p:cSld>
  <p:clrMapOvr>
    <a:masterClrMapping/>
  </p:clrMapOvr>
  <p:transition spd="med">
    <p:randomBa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652934"/>
          </a:xfrm>
        </p:spPr>
        <p:txBody>
          <a:bodyPr/>
          <a:lstStyle/>
          <a:p>
            <a:pPr algn="l"/>
            <a:r>
              <a:rPr lang="tr-TR" sz="2600" dirty="0">
                <a:solidFill>
                  <a:srgbClr val="FF0000"/>
                </a:solidFill>
                <a:latin typeface="Tahoma" panose="020B0604030504040204" pitchFamily="34" charset="0"/>
                <a:ea typeface="Tahoma" panose="020B0604030504040204" pitchFamily="34" charset="0"/>
                <a:cs typeface="Tahoma" panose="020B0604030504040204" pitchFamily="34" charset="0"/>
              </a:rPr>
              <a:t>Kabul edilen başvuruların kuruluş türüne göre dağılımı</a:t>
            </a:r>
          </a:p>
        </p:txBody>
      </p:sp>
      <p:sp>
        <p:nvSpPr>
          <p:cNvPr id="4" name="Content Placeholder 3"/>
          <p:cNvSpPr>
            <a:spLocks noGrp="1"/>
          </p:cNvSpPr>
          <p:nvPr>
            <p:ph idx="1"/>
          </p:nvPr>
        </p:nvSpPr>
        <p:spPr>
          <a:xfrm>
            <a:off x="467544" y="1255714"/>
            <a:ext cx="8219256" cy="4870450"/>
          </a:xfrm>
        </p:spPr>
        <p:txBody>
          <a:bodyPr/>
          <a:lstStyle/>
          <a:p>
            <a:r>
              <a:rPr lang="tr-TR" sz="100" dirty="0" smtClean="0">
                <a:latin typeface="Tahoma" panose="020B0604030504040204" pitchFamily="34" charset="0"/>
                <a:ea typeface="Tahoma" panose="020B0604030504040204" pitchFamily="34" charset="0"/>
                <a:cs typeface="Tahoma" panose="020B0604030504040204" pitchFamily="34" charset="0"/>
              </a:rPr>
              <a:t>1</a:t>
            </a:r>
            <a:endParaRPr lang="tr-TR" sz="100" dirty="0">
              <a:latin typeface="Tahoma" panose="020B0604030504040204" pitchFamily="34" charset="0"/>
              <a:ea typeface="Tahoma" panose="020B0604030504040204" pitchFamily="34" charset="0"/>
              <a:cs typeface="Tahoma" panose="020B0604030504040204" pitchFamily="34" charset="0"/>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6476" y="1484784"/>
            <a:ext cx="4825324"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3237409"/>
      </p:ext>
    </p:extLst>
  </p:cSld>
  <p:clrMapOvr>
    <a:masterClrMapping/>
  </p:clrMapOvr>
  <p:transition spd="med">
    <p:randomBa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sz="2800" dirty="0" smtClean="0">
                <a:solidFill>
                  <a:srgbClr val="FF0000"/>
                </a:solidFill>
                <a:latin typeface="Tahoma" panose="020B0604030504040204" pitchFamily="34" charset="0"/>
                <a:ea typeface="Tahoma" panose="020B0604030504040204" pitchFamily="34" charset="0"/>
                <a:cs typeface="Tahoma" panose="020B0604030504040204" pitchFamily="34" charset="0"/>
              </a:rPr>
              <a:t>Hareketlilik sayılarının karşılaştırılması</a:t>
            </a:r>
            <a:endParaRPr lang="tr-TR" sz="2800" dirty="0"/>
          </a:p>
        </p:txBody>
      </p:sp>
      <p:sp>
        <p:nvSpPr>
          <p:cNvPr id="4" name="Content Placeholder 3"/>
          <p:cNvSpPr>
            <a:spLocks noGrp="1"/>
          </p:cNvSpPr>
          <p:nvPr>
            <p:ph idx="1"/>
          </p:nvPr>
        </p:nvSpPr>
        <p:spPr>
          <a:xfrm>
            <a:off x="467544" y="1255714"/>
            <a:ext cx="8219256" cy="4870450"/>
          </a:xfrm>
        </p:spPr>
        <p:txBody>
          <a:bodyPr/>
          <a:lstStyle/>
          <a:p>
            <a:pPr marL="0" indent="0">
              <a:buNone/>
            </a:pPr>
            <a:r>
              <a:rPr lang="tr-TR" sz="100" dirty="0" smtClean="0">
                <a:latin typeface="Tahoma" panose="020B0604030504040204" pitchFamily="34" charset="0"/>
                <a:ea typeface="Tahoma" panose="020B0604030504040204" pitchFamily="34" charset="0"/>
                <a:cs typeface="Tahoma" panose="020B0604030504040204" pitchFamily="34" charset="0"/>
              </a:rPr>
              <a:t>.</a:t>
            </a:r>
          </a:p>
        </p:txBody>
      </p:sp>
      <p:graphicFrame>
        <p:nvGraphicFramePr>
          <p:cNvPr id="7" name="Chart 6"/>
          <p:cNvGraphicFramePr>
            <a:graphicFrameLocks/>
          </p:cNvGraphicFramePr>
          <p:nvPr>
            <p:extLst>
              <p:ext uri="{D42A27DB-BD31-4B8C-83A1-F6EECF244321}">
                <p14:modId xmlns:p14="http://schemas.microsoft.com/office/powerpoint/2010/main" val="3480607093"/>
              </p:ext>
            </p:extLst>
          </p:nvPr>
        </p:nvGraphicFramePr>
        <p:xfrm>
          <a:off x="1547664" y="1484784"/>
          <a:ext cx="6048672" cy="47525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3947220"/>
      </p:ext>
    </p:extLst>
  </p:cSld>
  <p:clrMapOvr>
    <a:masterClrMapping/>
  </p:clrMapOvr>
  <p:transition spd="med">
    <p:randomBa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381000" y="914400"/>
            <a:ext cx="8229600" cy="1143000"/>
          </a:xfrm>
        </p:spPr>
        <p:txBody>
          <a:bodyPr/>
          <a:lstStyle/>
          <a:p>
            <a:r>
              <a:rPr lang="tr-TR" altLang="tr-TR" dirty="0" smtClean="0">
                <a:solidFill>
                  <a:srgbClr val="FF0000"/>
                </a:solidFill>
              </a:rPr>
              <a:t>İletişim</a:t>
            </a:r>
          </a:p>
        </p:txBody>
      </p:sp>
      <p:sp>
        <p:nvSpPr>
          <p:cNvPr id="124931" name="Content Placeholder 2"/>
          <p:cNvSpPr>
            <a:spLocks noGrp="1"/>
          </p:cNvSpPr>
          <p:nvPr>
            <p:ph idx="1"/>
          </p:nvPr>
        </p:nvSpPr>
        <p:spPr/>
        <p:txBody>
          <a:bodyPr/>
          <a:lstStyle/>
          <a:p>
            <a:pPr marL="0" indent="0" algn="ctr">
              <a:buFontTx/>
              <a:buNone/>
            </a:pPr>
            <a:endParaRPr lang="tr-TR" altLang="tr-TR" dirty="0" smtClean="0"/>
          </a:p>
          <a:p>
            <a:pPr marL="0" indent="0" algn="ctr">
              <a:buFontTx/>
              <a:buNone/>
            </a:pPr>
            <a:endParaRPr lang="tr-TR" altLang="tr-TR" dirty="0" smtClean="0"/>
          </a:p>
          <a:p>
            <a:pPr marL="0" indent="0" algn="ctr">
              <a:buFontTx/>
              <a:buNone/>
            </a:pPr>
            <a:endParaRPr lang="tr-TR" altLang="tr-TR" dirty="0" smtClean="0"/>
          </a:p>
          <a:p>
            <a:pPr marL="0" indent="0" algn="ctr">
              <a:buFontTx/>
              <a:buNone/>
            </a:pPr>
            <a:r>
              <a:rPr lang="tr-TR" altLang="tr-TR" dirty="0" smtClean="0"/>
              <a:t>www.</a:t>
            </a:r>
            <a:r>
              <a:rPr lang="tr-TR" altLang="tr-TR" dirty="0" err="1" smtClean="0"/>
              <a:t>hatayarge</a:t>
            </a:r>
            <a:r>
              <a:rPr lang="tr-TR" altLang="tr-TR" dirty="0" smtClean="0"/>
              <a:t>.com</a:t>
            </a:r>
          </a:p>
        </p:txBody>
      </p:sp>
    </p:spTree>
    <p:extLst>
      <p:ext uri="{BB962C8B-B14F-4D97-AF65-F5344CB8AC3E}">
        <p14:creationId xmlns:p14="http://schemas.microsoft.com/office/powerpoint/2010/main" val="1449266354"/>
      </p:ext>
    </p:extLst>
  </p:cSld>
  <p:clrMapOvr>
    <a:masterClrMapping/>
  </p:clrMapOvr>
  <p:transition spd="med">
    <p:randomBa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19100" y="404813"/>
            <a:ext cx="8229600" cy="1143000"/>
          </a:xfrm>
        </p:spPr>
        <p:txBody>
          <a:bodyPr/>
          <a:lstStyle/>
          <a:p>
            <a:r>
              <a:rPr lang="tr-TR" altLang="tr-TR" sz="3600" smtClean="0">
                <a:solidFill>
                  <a:srgbClr val="FF0000"/>
                </a:solidFill>
                <a:latin typeface="Tahoma" pitchFamily="34" charset="0"/>
                <a:cs typeface="Tahoma" pitchFamily="34" charset="0"/>
              </a:rPr>
              <a:t>Tek Bir Program: Basitleştirilmiş Yapı</a:t>
            </a:r>
          </a:p>
        </p:txBody>
      </p:sp>
      <p:grpSp>
        <p:nvGrpSpPr>
          <p:cNvPr id="64515" name="Group 1"/>
          <p:cNvGrpSpPr>
            <a:grpSpLocks/>
          </p:cNvGrpSpPr>
          <p:nvPr/>
        </p:nvGrpSpPr>
        <p:grpSpPr bwMode="auto">
          <a:xfrm>
            <a:off x="714375" y="1593850"/>
            <a:ext cx="7699375" cy="3384550"/>
            <a:chOff x="762000" y="2636838"/>
            <a:chExt cx="7697788" cy="3384550"/>
          </a:xfrm>
        </p:grpSpPr>
        <p:grpSp>
          <p:nvGrpSpPr>
            <p:cNvPr id="64516" name="Group 3"/>
            <p:cNvGrpSpPr>
              <a:grpSpLocks/>
            </p:cNvGrpSpPr>
            <p:nvPr/>
          </p:nvGrpSpPr>
          <p:grpSpPr bwMode="auto">
            <a:xfrm>
              <a:off x="762000" y="2673350"/>
              <a:ext cx="7554913" cy="3276600"/>
              <a:chOff x="762000" y="2362200"/>
              <a:chExt cx="7553619" cy="3276600"/>
            </a:xfrm>
          </p:grpSpPr>
          <p:sp>
            <p:nvSpPr>
              <p:cNvPr id="5" name="Oval 4"/>
              <p:cNvSpPr/>
              <p:nvPr/>
            </p:nvSpPr>
            <p:spPr>
              <a:xfrm>
                <a:off x="762000" y="2362201"/>
                <a:ext cx="1371082" cy="2057400"/>
              </a:xfrm>
              <a:prstGeom prst="ellipse">
                <a:avLst/>
              </a:prstGeom>
              <a:solidFill>
                <a:sysClr val="window" lastClr="FFFFFF"/>
              </a:solidFill>
              <a:ln w="25400" cap="flat" cmpd="sng" algn="ctr">
                <a:solidFill>
                  <a:srgbClr val="C0504D"/>
                </a:solidFill>
                <a:prstDash val="solid"/>
              </a:ln>
              <a:effectLst/>
            </p:spPr>
            <p:txBody>
              <a:bodyPr anchor="ctr"/>
              <a:lstStyle/>
              <a:p>
                <a:pPr algn="ctr">
                  <a:defRPr/>
                </a:pPr>
                <a:endParaRPr lang="en-US" b="1" kern="0">
                  <a:solidFill>
                    <a:prstClr val="white"/>
                  </a:solidFill>
                  <a:latin typeface="Tahoma" pitchFamily="34" charset="0"/>
                  <a:ea typeface="Tahoma" pitchFamily="34" charset="0"/>
                  <a:cs typeface="Tahoma" pitchFamily="34" charset="0"/>
                </a:endParaRPr>
              </a:p>
            </p:txBody>
          </p:sp>
          <p:sp>
            <p:nvSpPr>
              <p:cNvPr id="6" name="Oval 5"/>
              <p:cNvSpPr/>
              <p:nvPr/>
            </p:nvSpPr>
            <p:spPr>
              <a:xfrm>
                <a:off x="914342" y="4724401"/>
                <a:ext cx="1218740" cy="914400"/>
              </a:xfrm>
              <a:prstGeom prst="ellipse">
                <a:avLst/>
              </a:prstGeom>
              <a:solidFill>
                <a:sysClr val="window" lastClr="FFFFFF"/>
              </a:solidFill>
              <a:ln w="25400" cap="flat" cmpd="sng" algn="ctr">
                <a:solidFill>
                  <a:srgbClr val="C0504D"/>
                </a:solidFill>
                <a:prstDash val="solid"/>
              </a:ln>
              <a:effectLst/>
            </p:spPr>
            <p:txBody>
              <a:bodyPr anchor="ctr"/>
              <a:lstStyle/>
              <a:p>
                <a:pPr algn="ctr">
                  <a:defRPr/>
                </a:pPr>
                <a:endParaRPr lang="en-US" b="1" kern="0">
                  <a:solidFill>
                    <a:prstClr val="black"/>
                  </a:solidFill>
                  <a:latin typeface="Tahoma" pitchFamily="34" charset="0"/>
                  <a:ea typeface="Tahoma" pitchFamily="34" charset="0"/>
                  <a:cs typeface="Tahoma" pitchFamily="34" charset="0"/>
                </a:endParaRPr>
              </a:p>
            </p:txBody>
          </p:sp>
          <p:sp>
            <p:nvSpPr>
              <p:cNvPr id="7" name="Oval 6"/>
              <p:cNvSpPr/>
              <p:nvPr/>
            </p:nvSpPr>
            <p:spPr>
              <a:xfrm>
                <a:off x="2267969" y="2362201"/>
                <a:ext cx="1540880" cy="3276600"/>
              </a:xfrm>
              <a:prstGeom prst="ellipse">
                <a:avLst/>
              </a:prstGeom>
              <a:solidFill>
                <a:sysClr val="window" lastClr="FFFFFF"/>
              </a:solidFill>
              <a:ln w="25400" cap="flat" cmpd="sng" algn="ctr">
                <a:solidFill>
                  <a:srgbClr val="C0504D"/>
                </a:solidFill>
                <a:prstDash val="solid"/>
              </a:ln>
              <a:effectLst/>
            </p:spPr>
            <p:txBody>
              <a:bodyPr anchor="ctr"/>
              <a:lstStyle/>
              <a:p>
                <a:pPr algn="ctr">
                  <a:defRPr/>
                </a:pPr>
                <a:endParaRPr lang="en-US" b="1" kern="0" dirty="0">
                  <a:solidFill>
                    <a:prstClr val="black"/>
                  </a:solidFill>
                  <a:latin typeface="Tahoma" pitchFamily="34" charset="0"/>
                  <a:ea typeface="Tahoma" pitchFamily="34" charset="0"/>
                  <a:cs typeface="Tahoma" pitchFamily="34" charset="0"/>
                </a:endParaRPr>
              </a:p>
            </p:txBody>
          </p:sp>
          <p:sp>
            <p:nvSpPr>
              <p:cNvPr id="64524" name="TextBox 7"/>
              <p:cNvSpPr txBox="1">
                <a:spLocks noChangeArrowheads="1"/>
              </p:cNvSpPr>
              <p:nvPr/>
            </p:nvSpPr>
            <p:spPr bwMode="auto">
              <a:xfrm>
                <a:off x="762000" y="2686050"/>
                <a:ext cx="137136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Arial" pitchFamily="34" charset="0"/>
                  </a:defRPr>
                </a:lvl1pPr>
                <a:lvl2pPr marL="742950" indent="-285750" defTabSz="457200" eaLnBrk="0" hangingPunct="0">
                  <a:spcBef>
                    <a:spcPct val="20000"/>
                  </a:spcBef>
                  <a:buChar char="–"/>
                  <a:defRPr sz="2800">
                    <a:solidFill>
                      <a:schemeClr val="tx1"/>
                    </a:solidFill>
                    <a:latin typeface="Arial" pitchFamily="34" charset="0"/>
                  </a:defRPr>
                </a:lvl2pPr>
                <a:lvl3pPr marL="1143000" indent="-228600" defTabSz="457200" eaLnBrk="0" hangingPunct="0">
                  <a:spcBef>
                    <a:spcPct val="20000"/>
                  </a:spcBef>
                  <a:buChar char="•"/>
                  <a:defRPr sz="2400">
                    <a:solidFill>
                      <a:schemeClr val="tx1"/>
                    </a:solidFill>
                    <a:latin typeface="Arial" pitchFamily="34" charset="0"/>
                  </a:defRPr>
                </a:lvl3pPr>
                <a:lvl4pPr marL="1600200" indent="-228600" defTabSz="457200" eaLnBrk="0" hangingPunct="0">
                  <a:spcBef>
                    <a:spcPct val="20000"/>
                  </a:spcBef>
                  <a:buChar char="–"/>
                  <a:defRPr sz="2000">
                    <a:solidFill>
                      <a:schemeClr val="tx1"/>
                    </a:solidFill>
                    <a:latin typeface="Arial" pitchFamily="34" charset="0"/>
                  </a:defRPr>
                </a:lvl4pPr>
                <a:lvl5pPr marL="2057400" indent="-228600" defTabSz="457200" eaLnBrk="0" hangingPunct="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tr-TR" altLang="tr-TR" sz="1100" b="1" smtClean="0">
                    <a:solidFill>
                      <a:srgbClr val="000000"/>
                    </a:solidFill>
                    <a:latin typeface="Tahoma" pitchFamily="34" charset="0"/>
                    <a:cs typeface="Tahoma" pitchFamily="34" charset="0"/>
                  </a:rPr>
                  <a:t>Hayatboyu Öğrenme Programı</a:t>
                </a:r>
              </a:p>
              <a:p>
                <a:pPr algn="ctr" eaLnBrk="1" fontAlgn="base" hangingPunct="1">
                  <a:spcBef>
                    <a:spcPct val="0"/>
                  </a:spcBef>
                  <a:spcAft>
                    <a:spcPct val="0"/>
                  </a:spcAft>
                  <a:buFontTx/>
                  <a:buNone/>
                </a:pPr>
                <a:endParaRPr lang="tr-TR" altLang="tr-TR" sz="1100" b="1" smtClean="0">
                  <a:solidFill>
                    <a:srgbClr val="000000"/>
                  </a:solidFill>
                  <a:latin typeface="Tahoma" pitchFamily="34" charset="0"/>
                  <a:cs typeface="Tahoma" pitchFamily="34" charset="0"/>
                </a:endParaRPr>
              </a:p>
              <a:p>
                <a:pPr algn="ctr" eaLnBrk="1" fontAlgn="base" hangingPunct="1">
                  <a:spcBef>
                    <a:spcPct val="0"/>
                  </a:spcBef>
                  <a:spcAft>
                    <a:spcPct val="0"/>
                  </a:spcAft>
                  <a:buFontTx/>
                  <a:buNone/>
                </a:pPr>
                <a:r>
                  <a:rPr lang="tr-TR" altLang="tr-TR" sz="1100" b="1" smtClean="0">
                    <a:solidFill>
                      <a:srgbClr val="000000"/>
                    </a:solidFill>
                    <a:latin typeface="Tahoma" pitchFamily="34" charset="0"/>
                    <a:cs typeface="Tahoma" pitchFamily="34" charset="0"/>
                  </a:rPr>
                  <a:t>Grundtvig</a:t>
                </a:r>
              </a:p>
              <a:p>
                <a:pPr algn="ctr" eaLnBrk="1" fontAlgn="base" hangingPunct="1">
                  <a:spcBef>
                    <a:spcPct val="0"/>
                  </a:spcBef>
                  <a:spcAft>
                    <a:spcPct val="0"/>
                  </a:spcAft>
                  <a:buFontTx/>
                  <a:buNone/>
                </a:pPr>
                <a:r>
                  <a:rPr lang="tr-TR" altLang="tr-TR" sz="1100" b="1" smtClean="0">
                    <a:solidFill>
                      <a:srgbClr val="000000"/>
                    </a:solidFill>
                    <a:latin typeface="Tahoma" pitchFamily="34" charset="0"/>
                    <a:cs typeface="Tahoma" pitchFamily="34" charset="0"/>
                  </a:rPr>
                  <a:t>Erasmus</a:t>
                </a:r>
              </a:p>
              <a:p>
                <a:pPr algn="ctr" eaLnBrk="1" fontAlgn="base" hangingPunct="1">
                  <a:spcBef>
                    <a:spcPct val="0"/>
                  </a:spcBef>
                  <a:spcAft>
                    <a:spcPct val="0"/>
                  </a:spcAft>
                  <a:buFontTx/>
                  <a:buNone/>
                </a:pPr>
                <a:r>
                  <a:rPr lang="tr-TR" altLang="tr-TR" sz="1100" b="1" smtClean="0">
                    <a:solidFill>
                      <a:srgbClr val="000000"/>
                    </a:solidFill>
                    <a:latin typeface="Tahoma" pitchFamily="34" charset="0"/>
                    <a:cs typeface="Tahoma" pitchFamily="34" charset="0"/>
                  </a:rPr>
                  <a:t>Leonardo</a:t>
                </a:r>
              </a:p>
              <a:p>
                <a:pPr algn="ctr" eaLnBrk="1" fontAlgn="base" hangingPunct="1">
                  <a:spcBef>
                    <a:spcPct val="0"/>
                  </a:spcBef>
                  <a:spcAft>
                    <a:spcPct val="0"/>
                  </a:spcAft>
                  <a:buFontTx/>
                  <a:buNone/>
                </a:pPr>
                <a:r>
                  <a:rPr lang="tr-TR" altLang="tr-TR" sz="1100" b="1" smtClean="0">
                    <a:solidFill>
                      <a:srgbClr val="000000"/>
                    </a:solidFill>
                    <a:latin typeface="Tahoma" pitchFamily="34" charset="0"/>
                    <a:cs typeface="Tahoma" pitchFamily="34" charset="0"/>
                  </a:rPr>
                  <a:t>Comenius</a:t>
                </a:r>
                <a:endParaRPr lang="en-US" altLang="tr-TR" sz="1100" b="1" smtClean="0">
                  <a:solidFill>
                    <a:srgbClr val="000000"/>
                  </a:solidFill>
                  <a:latin typeface="Tahoma" pitchFamily="34" charset="0"/>
                  <a:cs typeface="Tahoma" pitchFamily="34" charset="0"/>
                </a:endParaRPr>
              </a:p>
            </p:txBody>
          </p:sp>
          <p:sp>
            <p:nvSpPr>
              <p:cNvPr id="64525" name="TextBox 8"/>
              <p:cNvSpPr txBox="1">
                <a:spLocks noChangeArrowheads="1"/>
              </p:cNvSpPr>
              <p:nvPr/>
            </p:nvSpPr>
            <p:spPr bwMode="auto">
              <a:xfrm>
                <a:off x="827077" y="4918075"/>
                <a:ext cx="1218991"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Arial" pitchFamily="34" charset="0"/>
                  </a:defRPr>
                </a:lvl1pPr>
                <a:lvl2pPr marL="742950" indent="-285750" defTabSz="457200" eaLnBrk="0" hangingPunct="0">
                  <a:spcBef>
                    <a:spcPct val="20000"/>
                  </a:spcBef>
                  <a:buChar char="–"/>
                  <a:defRPr sz="2800">
                    <a:solidFill>
                      <a:schemeClr val="tx1"/>
                    </a:solidFill>
                    <a:latin typeface="Arial" pitchFamily="34" charset="0"/>
                  </a:defRPr>
                </a:lvl2pPr>
                <a:lvl3pPr marL="1143000" indent="-228600" defTabSz="457200" eaLnBrk="0" hangingPunct="0">
                  <a:spcBef>
                    <a:spcPct val="20000"/>
                  </a:spcBef>
                  <a:buChar char="•"/>
                  <a:defRPr sz="2400">
                    <a:solidFill>
                      <a:schemeClr val="tx1"/>
                    </a:solidFill>
                    <a:latin typeface="Arial" pitchFamily="34" charset="0"/>
                  </a:defRPr>
                </a:lvl3pPr>
                <a:lvl4pPr marL="1600200" indent="-228600" defTabSz="457200" eaLnBrk="0" hangingPunct="0">
                  <a:spcBef>
                    <a:spcPct val="20000"/>
                  </a:spcBef>
                  <a:buChar char="–"/>
                  <a:defRPr sz="2000">
                    <a:solidFill>
                      <a:schemeClr val="tx1"/>
                    </a:solidFill>
                    <a:latin typeface="Arial" pitchFamily="34" charset="0"/>
                  </a:defRPr>
                </a:lvl4pPr>
                <a:lvl5pPr marL="2057400" indent="-228600" defTabSz="457200" eaLnBrk="0" hangingPunct="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tr-TR" altLang="tr-TR" sz="1100" b="1" smtClean="0">
                    <a:solidFill>
                      <a:srgbClr val="000000"/>
                    </a:solidFill>
                    <a:latin typeface="Tahoma" pitchFamily="34" charset="0"/>
                    <a:cs typeface="Tahoma" pitchFamily="34" charset="0"/>
                  </a:rPr>
                  <a:t>Gençlik Programı</a:t>
                </a:r>
                <a:endParaRPr lang="en-US" altLang="tr-TR" sz="1100" b="1" smtClean="0">
                  <a:solidFill>
                    <a:srgbClr val="000000"/>
                  </a:solidFill>
                  <a:latin typeface="Tahoma" pitchFamily="34" charset="0"/>
                  <a:cs typeface="Tahoma" pitchFamily="34" charset="0"/>
                </a:endParaRPr>
              </a:p>
            </p:txBody>
          </p:sp>
          <p:sp>
            <p:nvSpPr>
              <p:cNvPr id="11" name="Right Arrow 10"/>
              <p:cNvSpPr/>
              <p:nvPr/>
            </p:nvSpPr>
            <p:spPr>
              <a:xfrm>
                <a:off x="4037363" y="3810001"/>
                <a:ext cx="534786" cy="152400"/>
              </a:xfrm>
              <a:prstGeom prst="rightArrow">
                <a:avLst/>
              </a:prstGeom>
              <a:solidFill>
                <a:srgbClr val="4F81BD"/>
              </a:solidFill>
              <a:ln w="25400" cap="flat" cmpd="sng" algn="ctr">
                <a:solidFill>
                  <a:srgbClr val="4F81BD">
                    <a:shade val="50000"/>
                  </a:srgbClr>
                </a:solidFill>
                <a:prstDash val="solid"/>
              </a:ln>
              <a:effectLst/>
            </p:spPr>
            <p:txBody>
              <a:bodyPr anchor="ctr"/>
              <a:lstStyle/>
              <a:p>
                <a:pPr algn="ctr">
                  <a:defRPr/>
                </a:pPr>
                <a:endParaRPr lang="en-US" b="1" kern="0">
                  <a:solidFill>
                    <a:prstClr val="white"/>
                  </a:solidFill>
                  <a:latin typeface="Tahoma" pitchFamily="34" charset="0"/>
                  <a:ea typeface="Tahoma" pitchFamily="34" charset="0"/>
                  <a:cs typeface="Tahoma" pitchFamily="34" charset="0"/>
                </a:endParaRPr>
              </a:p>
            </p:txBody>
          </p:sp>
          <p:sp>
            <p:nvSpPr>
              <p:cNvPr id="12" name="Rectangle 11"/>
              <p:cNvSpPr/>
              <p:nvPr/>
            </p:nvSpPr>
            <p:spPr>
              <a:xfrm>
                <a:off x="4876834" y="2362201"/>
                <a:ext cx="3275363" cy="307975"/>
              </a:xfrm>
              <a:prstGeom prst="rect">
                <a:avLst/>
              </a:prstGeom>
              <a:noFill/>
            </p:spPr>
            <p:txBody>
              <a:bodyPr>
                <a:spAutoFit/>
              </a:bodyPr>
              <a:lstStyle/>
              <a:p>
                <a:pPr algn="ctr">
                  <a:defRPr/>
                </a:pPr>
                <a:endParaRPr lang="en-US" sz="1400" b="1" kern="0" dirty="0">
                  <a:solidFill>
                    <a:prstClr val="black"/>
                  </a:solidFill>
                  <a:latin typeface="Tahoma" pitchFamily="34" charset="0"/>
                  <a:ea typeface="Tahoma" pitchFamily="34" charset="0"/>
                  <a:cs typeface="Tahoma" pitchFamily="34" charset="0"/>
                </a:endParaRPr>
              </a:p>
            </p:txBody>
          </p:sp>
          <p:sp>
            <p:nvSpPr>
              <p:cNvPr id="13" name="TextBox 12"/>
              <p:cNvSpPr txBox="1"/>
              <p:nvPr/>
            </p:nvSpPr>
            <p:spPr>
              <a:xfrm>
                <a:off x="5343383" y="2484438"/>
                <a:ext cx="2361308" cy="369888"/>
              </a:xfrm>
              <a:prstGeom prst="rect">
                <a:avLst/>
              </a:prstGeom>
              <a:noFill/>
            </p:spPr>
            <p:txBody>
              <a:bodyPr>
                <a:spAutoFit/>
              </a:bodyPr>
              <a:lstStyle/>
              <a:p>
                <a:pPr algn="ctr">
                  <a:defRPr/>
                </a:pPr>
                <a:r>
                  <a:rPr lang="tr-TR" b="1" kern="0" dirty="0">
                    <a:solidFill>
                      <a:prstClr val="black"/>
                    </a:solidFill>
                    <a:latin typeface="Tahoma" pitchFamily="34" charset="0"/>
                    <a:ea typeface="Tahoma" pitchFamily="34" charset="0"/>
                    <a:cs typeface="Tahoma" pitchFamily="34" charset="0"/>
                  </a:rPr>
                  <a:t>ERASMUS +</a:t>
                </a:r>
                <a:endParaRPr lang="en-US" b="1" kern="0" dirty="0">
                  <a:solidFill>
                    <a:prstClr val="black"/>
                  </a:solidFill>
                  <a:latin typeface="Tahoma" pitchFamily="34" charset="0"/>
                  <a:ea typeface="Tahoma" pitchFamily="34" charset="0"/>
                  <a:cs typeface="Tahoma" pitchFamily="34" charset="0"/>
                </a:endParaRPr>
              </a:p>
            </p:txBody>
          </p:sp>
          <p:sp>
            <p:nvSpPr>
              <p:cNvPr id="14" name="TextBox 13"/>
              <p:cNvSpPr txBox="1"/>
              <p:nvPr/>
            </p:nvSpPr>
            <p:spPr>
              <a:xfrm>
                <a:off x="5114869" y="2976563"/>
                <a:ext cx="2818336" cy="307975"/>
              </a:xfrm>
              <a:prstGeom prst="rect">
                <a:avLst/>
              </a:prstGeom>
              <a:noFill/>
            </p:spPr>
            <p:txBody>
              <a:bodyPr>
                <a:spAutoFit/>
              </a:bodyPr>
              <a:lstStyle/>
              <a:p>
                <a:pPr algn="ctr">
                  <a:defRPr/>
                </a:pPr>
                <a:r>
                  <a:rPr lang="tr-TR" sz="1400" b="1" kern="0" dirty="0">
                    <a:solidFill>
                      <a:prstClr val="black"/>
                    </a:solidFill>
                    <a:latin typeface="Tahoma" pitchFamily="34" charset="0"/>
                    <a:ea typeface="Tahoma" pitchFamily="34" charset="0"/>
                    <a:cs typeface="Tahoma" pitchFamily="34" charset="0"/>
                  </a:rPr>
                  <a:t>3 Ana Eylem</a:t>
                </a:r>
              </a:p>
            </p:txBody>
          </p:sp>
          <p:cxnSp>
            <p:nvCxnSpPr>
              <p:cNvPr id="64530" name="Straight Connector 14"/>
              <p:cNvCxnSpPr>
                <a:cxnSpLocks noChangeShapeType="1"/>
              </p:cNvCxnSpPr>
              <p:nvPr/>
            </p:nvCxnSpPr>
            <p:spPr bwMode="auto">
              <a:xfrm>
                <a:off x="5114636" y="3254201"/>
                <a:ext cx="2819400" cy="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64531" name="TextBox 15"/>
              <p:cNvSpPr txBox="1">
                <a:spLocks noChangeArrowheads="1"/>
              </p:cNvSpPr>
              <p:nvPr/>
            </p:nvSpPr>
            <p:spPr bwMode="auto">
              <a:xfrm>
                <a:off x="4715786" y="3341688"/>
                <a:ext cx="127771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Arial" pitchFamily="34" charset="0"/>
                  </a:defRPr>
                </a:lvl1pPr>
                <a:lvl2pPr marL="742950" indent="-285750" defTabSz="457200" eaLnBrk="0" hangingPunct="0">
                  <a:spcBef>
                    <a:spcPct val="20000"/>
                  </a:spcBef>
                  <a:buChar char="–"/>
                  <a:defRPr sz="2800">
                    <a:solidFill>
                      <a:schemeClr val="tx1"/>
                    </a:solidFill>
                    <a:latin typeface="Arial" pitchFamily="34" charset="0"/>
                  </a:defRPr>
                </a:lvl2pPr>
                <a:lvl3pPr marL="1143000" indent="-228600" defTabSz="457200" eaLnBrk="0" hangingPunct="0">
                  <a:spcBef>
                    <a:spcPct val="20000"/>
                  </a:spcBef>
                  <a:buChar char="•"/>
                  <a:defRPr sz="2400">
                    <a:solidFill>
                      <a:schemeClr val="tx1"/>
                    </a:solidFill>
                    <a:latin typeface="Arial" pitchFamily="34" charset="0"/>
                  </a:defRPr>
                </a:lvl3pPr>
                <a:lvl4pPr marL="1600200" indent="-228600" defTabSz="457200" eaLnBrk="0" hangingPunct="0">
                  <a:spcBef>
                    <a:spcPct val="20000"/>
                  </a:spcBef>
                  <a:buChar char="–"/>
                  <a:defRPr sz="2000">
                    <a:solidFill>
                      <a:schemeClr val="tx1"/>
                    </a:solidFill>
                    <a:latin typeface="Arial" pitchFamily="34" charset="0"/>
                  </a:defRPr>
                </a:lvl4pPr>
                <a:lvl5pPr marL="2057400" indent="-228600" defTabSz="457200" eaLnBrk="0" hangingPunct="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tr-TR" altLang="tr-TR" sz="2000" b="1" smtClean="0">
                    <a:solidFill>
                      <a:srgbClr val="000000"/>
                    </a:solidFill>
                    <a:latin typeface="Tahoma" pitchFamily="34" charset="0"/>
                    <a:cs typeface="Tahoma" pitchFamily="34" charset="0"/>
                  </a:rPr>
                  <a:t>1.</a:t>
                </a:r>
              </a:p>
              <a:p>
                <a:pPr algn="ctr" eaLnBrk="1" fontAlgn="base" hangingPunct="1">
                  <a:spcBef>
                    <a:spcPct val="0"/>
                  </a:spcBef>
                  <a:spcAft>
                    <a:spcPct val="0"/>
                  </a:spcAft>
                  <a:buFontTx/>
                  <a:buNone/>
                </a:pPr>
                <a:endParaRPr lang="tr-TR" altLang="tr-TR" sz="1100" b="1" smtClean="0">
                  <a:solidFill>
                    <a:srgbClr val="000000"/>
                  </a:solidFill>
                  <a:latin typeface="Tahoma" pitchFamily="34" charset="0"/>
                  <a:cs typeface="Tahoma" pitchFamily="34" charset="0"/>
                </a:endParaRPr>
              </a:p>
              <a:p>
                <a:pPr algn="ctr" eaLnBrk="1" fontAlgn="base" hangingPunct="1">
                  <a:spcBef>
                    <a:spcPct val="0"/>
                  </a:spcBef>
                  <a:spcAft>
                    <a:spcPct val="0"/>
                  </a:spcAft>
                  <a:buFontTx/>
                  <a:buNone/>
                </a:pPr>
                <a:r>
                  <a:rPr lang="tr-TR" altLang="tr-TR" sz="1100" b="1" smtClean="0">
                    <a:solidFill>
                      <a:srgbClr val="000000"/>
                    </a:solidFill>
                    <a:latin typeface="Tahoma" pitchFamily="34" charset="0"/>
                    <a:cs typeface="Tahoma" pitchFamily="34" charset="0"/>
                  </a:rPr>
                  <a:t>Bireylerin Öğrenme Hareketlilikleri</a:t>
                </a:r>
                <a:endParaRPr lang="en-US" altLang="tr-TR" sz="1100" b="1" smtClean="0">
                  <a:solidFill>
                    <a:srgbClr val="000000"/>
                  </a:solidFill>
                  <a:latin typeface="Tahoma" pitchFamily="34" charset="0"/>
                  <a:cs typeface="Tahoma" pitchFamily="34" charset="0"/>
                </a:endParaRPr>
              </a:p>
            </p:txBody>
          </p:sp>
          <p:sp>
            <p:nvSpPr>
              <p:cNvPr id="64532" name="TextBox 16"/>
              <p:cNvSpPr txBox="1">
                <a:spLocks noChangeArrowheads="1"/>
              </p:cNvSpPr>
              <p:nvPr/>
            </p:nvSpPr>
            <p:spPr bwMode="auto">
              <a:xfrm>
                <a:off x="5868113" y="3335338"/>
                <a:ext cx="1220578"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Arial" pitchFamily="34" charset="0"/>
                  </a:defRPr>
                </a:lvl1pPr>
                <a:lvl2pPr marL="742950" indent="-285750" defTabSz="457200" eaLnBrk="0" hangingPunct="0">
                  <a:spcBef>
                    <a:spcPct val="20000"/>
                  </a:spcBef>
                  <a:buChar char="–"/>
                  <a:defRPr sz="2800">
                    <a:solidFill>
                      <a:schemeClr val="tx1"/>
                    </a:solidFill>
                    <a:latin typeface="Arial" pitchFamily="34" charset="0"/>
                  </a:defRPr>
                </a:lvl2pPr>
                <a:lvl3pPr marL="1143000" indent="-228600" defTabSz="457200" eaLnBrk="0" hangingPunct="0">
                  <a:spcBef>
                    <a:spcPct val="20000"/>
                  </a:spcBef>
                  <a:buChar char="•"/>
                  <a:defRPr sz="2400">
                    <a:solidFill>
                      <a:schemeClr val="tx1"/>
                    </a:solidFill>
                    <a:latin typeface="Arial" pitchFamily="34" charset="0"/>
                  </a:defRPr>
                </a:lvl3pPr>
                <a:lvl4pPr marL="1600200" indent="-228600" defTabSz="457200" eaLnBrk="0" hangingPunct="0">
                  <a:spcBef>
                    <a:spcPct val="20000"/>
                  </a:spcBef>
                  <a:buChar char="–"/>
                  <a:defRPr sz="2000">
                    <a:solidFill>
                      <a:schemeClr val="tx1"/>
                    </a:solidFill>
                    <a:latin typeface="Arial" pitchFamily="34" charset="0"/>
                  </a:defRPr>
                </a:lvl4pPr>
                <a:lvl5pPr marL="2057400" indent="-228600" defTabSz="457200" eaLnBrk="0" hangingPunct="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tr-TR" altLang="tr-TR" sz="2000" b="1" smtClean="0">
                    <a:solidFill>
                      <a:srgbClr val="000000"/>
                    </a:solidFill>
                    <a:latin typeface="Tahoma" pitchFamily="34" charset="0"/>
                    <a:cs typeface="Tahoma" pitchFamily="34" charset="0"/>
                  </a:rPr>
                  <a:t>2.</a:t>
                </a:r>
              </a:p>
              <a:p>
                <a:pPr algn="ctr" eaLnBrk="1" fontAlgn="base" hangingPunct="1">
                  <a:spcBef>
                    <a:spcPct val="0"/>
                  </a:spcBef>
                  <a:spcAft>
                    <a:spcPct val="0"/>
                  </a:spcAft>
                  <a:buFontTx/>
                  <a:buNone/>
                </a:pPr>
                <a:endParaRPr lang="tr-TR" altLang="tr-TR" sz="1100" b="1" smtClean="0">
                  <a:solidFill>
                    <a:srgbClr val="000000"/>
                  </a:solidFill>
                  <a:latin typeface="Tahoma" pitchFamily="34" charset="0"/>
                  <a:cs typeface="Tahoma" pitchFamily="34" charset="0"/>
                </a:endParaRPr>
              </a:p>
              <a:p>
                <a:pPr algn="ctr" eaLnBrk="1" fontAlgn="base" hangingPunct="1">
                  <a:spcBef>
                    <a:spcPct val="0"/>
                  </a:spcBef>
                  <a:spcAft>
                    <a:spcPct val="0"/>
                  </a:spcAft>
                  <a:buFontTx/>
                  <a:buNone/>
                </a:pPr>
                <a:r>
                  <a:rPr lang="tr-TR" altLang="tr-TR" sz="1100" b="1" smtClean="0">
                    <a:solidFill>
                      <a:srgbClr val="000000"/>
                    </a:solidFill>
                    <a:latin typeface="Tahoma" pitchFamily="34" charset="0"/>
                    <a:cs typeface="Tahoma" pitchFamily="34" charset="0"/>
                  </a:rPr>
                  <a:t>Yenilik ve İyi Uygulamaların Değişimi İçin İşbirliği</a:t>
                </a:r>
                <a:endParaRPr lang="en-US" altLang="tr-TR" sz="1100" b="1" smtClean="0">
                  <a:solidFill>
                    <a:srgbClr val="000000"/>
                  </a:solidFill>
                  <a:latin typeface="Tahoma" pitchFamily="34" charset="0"/>
                  <a:cs typeface="Tahoma" pitchFamily="34" charset="0"/>
                </a:endParaRPr>
              </a:p>
            </p:txBody>
          </p:sp>
          <p:sp>
            <p:nvSpPr>
              <p:cNvPr id="64533" name="TextBox 17"/>
              <p:cNvSpPr txBox="1">
                <a:spLocks noChangeArrowheads="1"/>
              </p:cNvSpPr>
              <p:nvPr/>
            </p:nvSpPr>
            <p:spPr bwMode="auto">
              <a:xfrm>
                <a:off x="7025202" y="3363913"/>
                <a:ext cx="1218991"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Arial" pitchFamily="34" charset="0"/>
                  </a:defRPr>
                </a:lvl1pPr>
                <a:lvl2pPr marL="742950" indent="-285750" defTabSz="457200" eaLnBrk="0" hangingPunct="0">
                  <a:spcBef>
                    <a:spcPct val="20000"/>
                  </a:spcBef>
                  <a:buChar char="–"/>
                  <a:defRPr sz="2800">
                    <a:solidFill>
                      <a:schemeClr val="tx1"/>
                    </a:solidFill>
                    <a:latin typeface="Arial" pitchFamily="34" charset="0"/>
                  </a:defRPr>
                </a:lvl2pPr>
                <a:lvl3pPr marL="1143000" indent="-228600" defTabSz="457200" eaLnBrk="0" hangingPunct="0">
                  <a:spcBef>
                    <a:spcPct val="20000"/>
                  </a:spcBef>
                  <a:buChar char="•"/>
                  <a:defRPr sz="2400">
                    <a:solidFill>
                      <a:schemeClr val="tx1"/>
                    </a:solidFill>
                    <a:latin typeface="Arial" pitchFamily="34" charset="0"/>
                  </a:defRPr>
                </a:lvl3pPr>
                <a:lvl4pPr marL="1600200" indent="-228600" defTabSz="457200" eaLnBrk="0" hangingPunct="0">
                  <a:spcBef>
                    <a:spcPct val="20000"/>
                  </a:spcBef>
                  <a:buChar char="–"/>
                  <a:defRPr sz="2000">
                    <a:solidFill>
                      <a:schemeClr val="tx1"/>
                    </a:solidFill>
                    <a:latin typeface="Arial" pitchFamily="34" charset="0"/>
                  </a:defRPr>
                </a:lvl4pPr>
                <a:lvl5pPr marL="2057400" indent="-228600" defTabSz="457200" eaLnBrk="0" hangingPunct="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tr-TR" altLang="tr-TR" sz="2000" b="1" smtClean="0">
                    <a:solidFill>
                      <a:srgbClr val="000000"/>
                    </a:solidFill>
                    <a:latin typeface="Tahoma" pitchFamily="34" charset="0"/>
                    <a:cs typeface="Tahoma" pitchFamily="34" charset="0"/>
                  </a:rPr>
                  <a:t>3.</a:t>
                </a:r>
              </a:p>
              <a:p>
                <a:pPr algn="ctr" eaLnBrk="1" fontAlgn="base" hangingPunct="1">
                  <a:spcBef>
                    <a:spcPct val="0"/>
                  </a:spcBef>
                  <a:spcAft>
                    <a:spcPct val="0"/>
                  </a:spcAft>
                  <a:buFontTx/>
                  <a:buNone/>
                </a:pPr>
                <a:endParaRPr lang="tr-TR" altLang="tr-TR" sz="1100" b="1" smtClean="0">
                  <a:solidFill>
                    <a:srgbClr val="000000"/>
                  </a:solidFill>
                  <a:latin typeface="Tahoma" pitchFamily="34" charset="0"/>
                  <a:cs typeface="Tahoma" pitchFamily="34" charset="0"/>
                </a:endParaRPr>
              </a:p>
              <a:p>
                <a:pPr algn="ctr" eaLnBrk="1" fontAlgn="base" hangingPunct="1">
                  <a:spcBef>
                    <a:spcPct val="0"/>
                  </a:spcBef>
                  <a:spcAft>
                    <a:spcPct val="0"/>
                  </a:spcAft>
                  <a:buFontTx/>
                  <a:buNone/>
                </a:pPr>
                <a:r>
                  <a:rPr lang="tr-TR" altLang="tr-TR" sz="1100" b="1" smtClean="0">
                    <a:solidFill>
                      <a:srgbClr val="000000"/>
                    </a:solidFill>
                    <a:latin typeface="Tahoma" pitchFamily="34" charset="0"/>
                    <a:cs typeface="Tahoma" pitchFamily="34" charset="0"/>
                  </a:rPr>
                  <a:t>Politika Reformlarının Desteklenmesi</a:t>
                </a:r>
                <a:endParaRPr lang="en-US" altLang="tr-TR" sz="1100" b="1" smtClean="0">
                  <a:solidFill>
                    <a:srgbClr val="000000"/>
                  </a:solidFill>
                  <a:latin typeface="Tahoma" pitchFamily="34" charset="0"/>
                  <a:cs typeface="Tahoma" pitchFamily="34" charset="0"/>
                </a:endParaRPr>
              </a:p>
            </p:txBody>
          </p:sp>
          <p:sp>
            <p:nvSpPr>
              <p:cNvPr id="19" name="TextBox 18"/>
              <p:cNvSpPr txBox="1"/>
              <p:nvPr/>
            </p:nvSpPr>
            <p:spPr>
              <a:xfrm>
                <a:off x="5114869" y="5186363"/>
                <a:ext cx="1306019" cy="277813"/>
              </a:xfrm>
              <a:prstGeom prst="rect">
                <a:avLst/>
              </a:prstGeom>
              <a:noFill/>
            </p:spPr>
            <p:txBody>
              <a:bodyPr>
                <a:spAutoFit/>
              </a:bodyPr>
              <a:lstStyle/>
              <a:p>
                <a:pPr marL="171450" indent="-171450">
                  <a:buFont typeface="Arial" panose="020B0604020202020204" pitchFamily="34" charset="0"/>
                  <a:buChar char="•"/>
                  <a:defRPr/>
                </a:pPr>
                <a:r>
                  <a:rPr lang="tr-TR" sz="1200" b="1" kern="0" dirty="0">
                    <a:solidFill>
                      <a:prstClr val="black"/>
                    </a:solidFill>
                    <a:latin typeface="Tahoma" pitchFamily="34" charset="0"/>
                    <a:ea typeface="Tahoma" pitchFamily="34" charset="0"/>
                    <a:cs typeface="Tahoma" pitchFamily="34" charset="0"/>
                  </a:rPr>
                  <a:t>Spor</a:t>
                </a:r>
                <a:endParaRPr lang="en-US" sz="1200" b="1" kern="0" dirty="0">
                  <a:solidFill>
                    <a:prstClr val="black"/>
                  </a:solidFill>
                  <a:latin typeface="Tahoma" pitchFamily="34" charset="0"/>
                  <a:ea typeface="Tahoma" pitchFamily="34" charset="0"/>
                  <a:cs typeface="Tahoma" pitchFamily="34" charset="0"/>
                </a:endParaRPr>
              </a:p>
            </p:txBody>
          </p:sp>
          <p:sp>
            <p:nvSpPr>
              <p:cNvPr id="20" name="TextBox 19"/>
              <p:cNvSpPr txBox="1"/>
              <p:nvPr/>
            </p:nvSpPr>
            <p:spPr>
              <a:xfrm>
                <a:off x="5994013" y="5186363"/>
                <a:ext cx="2321635" cy="277813"/>
              </a:xfrm>
              <a:prstGeom prst="rect">
                <a:avLst/>
              </a:prstGeom>
              <a:noFill/>
            </p:spPr>
            <p:txBody>
              <a:bodyPr>
                <a:spAutoFit/>
              </a:bodyPr>
              <a:lstStyle/>
              <a:p>
                <a:pPr marL="171450" indent="-171450">
                  <a:buFont typeface="Arial" panose="020B0604020202020204" pitchFamily="34" charset="0"/>
                  <a:buChar char="•"/>
                  <a:defRPr/>
                </a:pPr>
                <a:r>
                  <a:rPr lang="tr-TR" sz="1200" b="1" kern="0" dirty="0">
                    <a:solidFill>
                      <a:prstClr val="black"/>
                    </a:solidFill>
                    <a:latin typeface="Tahoma" pitchFamily="34" charset="0"/>
                    <a:ea typeface="Tahoma" pitchFamily="34" charset="0"/>
                    <a:cs typeface="Tahoma" pitchFamily="34" charset="0"/>
                  </a:rPr>
                  <a:t>Jean </a:t>
                </a:r>
                <a:r>
                  <a:rPr lang="tr-TR" sz="1200" b="1" kern="0" dirty="0" err="1">
                    <a:solidFill>
                      <a:prstClr val="black"/>
                    </a:solidFill>
                    <a:latin typeface="Tahoma" pitchFamily="34" charset="0"/>
                    <a:ea typeface="Tahoma" pitchFamily="34" charset="0"/>
                    <a:cs typeface="Tahoma" pitchFamily="34" charset="0"/>
                  </a:rPr>
                  <a:t>Monnet</a:t>
                </a:r>
                <a:endParaRPr lang="tr-TR" sz="1200" b="1" kern="0" dirty="0">
                  <a:solidFill>
                    <a:prstClr val="black"/>
                  </a:solidFill>
                  <a:latin typeface="Tahoma" pitchFamily="34" charset="0"/>
                  <a:ea typeface="Tahoma" pitchFamily="34" charset="0"/>
                  <a:cs typeface="Tahoma" pitchFamily="34" charset="0"/>
                </a:endParaRPr>
              </a:p>
            </p:txBody>
          </p:sp>
        </p:grpSp>
        <p:sp>
          <p:nvSpPr>
            <p:cNvPr id="64517" name="TextBox 22"/>
            <p:cNvSpPr txBox="1">
              <a:spLocks noChangeArrowheads="1"/>
            </p:cNvSpPr>
            <p:nvPr/>
          </p:nvSpPr>
          <p:spPr bwMode="auto">
            <a:xfrm>
              <a:off x="2411413" y="3165475"/>
              <a:ext cx="1319212"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Arial" pitchFamily="34" charset="0"/>
                </a:defRPr>
              </a:lvl1pPr>
              <a:lvl2pPr marL="742950" indent="-285750" defTabSz="457200" eaLnBrk="0" hangingPunct="0">
                <a:spcBef>
                  <a:spcPct val="20000"/>
                </a:spcBef>
                <a:buChar char="–"/>
                <a:defRPr sz="2800">
                  <a:solidFill>
                    <a:schemeClr val="tx1"/>
                  </a:solidFill>
                  <a:latin typeface="Arial" pitchFamily="34" charset="0"/>
                </a:defRPr>
              </a:lvl2pPr>
              <a:lvl3pPr marL="1143000" indent="-228600" defTabSz="457200" eaLnBrk="0" hangingPunct="0">
                <a:spcBef>
                  <a:spcPct val="20000"/>
                </a:spcBef>
                <a:buChar char="•"/>
                <a:defRPr sz="2400">
                  <a:solidFill>
                    <a:schemeClr val="tx1"/>
                  </a:solidFill>
                  <a:latin typeface="Arial" pitchFamily="34" charset="0"/>
                </a:defRPr>
              </a:lvl3pPr>
              <a:lvl4pPr marL="1600200" indent="-228600" defTabSz="457200" eaLnBrk="0" hangingPunct="0">
                <a:spcBef>
                  <a:spcPct val="20000"/>
                </a:spcBef>
                <a:buChar char="–"/>
                <a:defRPr sz="2000">
                  <a:solidFill>
                    <a:schemeClr val="tx1"/>
                  </a:solidFill>
                  <a:latin typeface="Arial" pitchFamily="34" charset="0"/>
                </a:defRPr>
              </a:lvl4pPr>
              <a:lvl5pPr marL="2057400" indent="-228600" defTabSz="457200" eaLnBrk="0" hangingPunct="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tr-TR" altLang="tr-TR" sz="1100" b="1" smtClean="0">
                  <a:solidFill>
                    <a:srgbClr val="000000"/>
                  </a:solidFill>
                  <a:latin typeface="Tahoma" pitchFamily="34" charset="0"/>
                  <a:cs typeface="Tahoma" pitchFamily="34" charset="0"/>
                </a:rPr>
                <a:t>Uluslararası Yükseköğretim Programı</a:t>
              </a:r>
            </a:p>
            <a:p>
              <a:pPr algn="ctr" eaLnBrk="1" fontAlgn="base" hangingPunct="1">
                <a:spcBef>
                  <a:spcPct val="0"/>
                </a:spcBef>
                <a:spcAft>
                  <a:spcPct val="0"/>
                </a:spcAft>
                <a:buFontTx/>
                <a:buNone/>
              </a:pPr>
              <a:endParaRPr lang="tr-TR" altLang="tr-TR" sz="1100" b="1" smtClean="0">
                <a:solidFill>
                  <a:srgbClr val="000000"/>
                </a:solidFill>
                <a:latin typeface="Tahoma" pitchFamily="34" charset="0"/>
                <a:cs typeface="Tahoma" pitchFamily="34" charset="0"/>
              </a:endParaRPr>
            </a:p>
            <a:p>
              <a:pPr algn="ctr" eaLnBrk="1" fontAlgn="base" hangingPunct="1">
                <a:spcBef>
                  <a:spcPct val="0"/>
                </a:spcBef>
                <a:spcAft>
                  <a:spcPct val="0"/>
                </a:spcAft>
                <a:buFontTx/>
                <a:buNone/>
              </a:pPr>
              <a:endParaRPr lang="tr-TR" altLang="tr-TR" sz="1100" b="1" smtClean="0">
                <a:solidFill>
                  <a:srgbClr val="000000"/>
                </a:solidFill>
                <a:latin typeface="Tahoma" pitchFamily="34" charset="0"/>
                <a:cs typeface="Tahoma" pitchFamily="34" charset="0"/>
              </a:endParaRPr>
            </a:p>
            <a:p>
              <a:pPr algn="ctr" eaLnBrk="1" fontAlgn="base" hangingPunct="1">
                <a:spcBef>
                  <a:spcPct val="0"/>
                </a:spcBef>
                <a:spcAft>
                  <a:spcPct val="0"/>
                </a:spcAft>
                <a:buFontTx/>
                <a:buNone/>
              </a:pPr>
              <a:endParaRPr lang="tr-TR" altLang="tr-TR" sz="1100" b="1" smtClean="0">
                <a:solidFill>
                  <a:srgbClr val="000000"/>
                </a:solidFill>
                <a:latin typeface="Tahoma" pitchFamily="34" charset="0"/>
                <a:cs typeface="Tahoma" pitchFamily="34" charset="0"/>
              </a:endParaRPr>
            </a:p>
            <a:p>
              <a:pPr algn="ctr" eaLnBrk="1" fontAlgn="base" hangingPunct="1">
                <a:spcBef>
                  <a:spcPct val="0"/>
                </a:spcBef>
                <a:spcAft>
                  <a:spcPct val="0"/>
                </a:spcAft>
                <a:buFontTx/>
                <a:buNone/>
              </a:pPr>
              <a:r>
                <a:rPr lang="tr-TR" altLang="tr-TR" sz="1100" b="1" smtClean="0">
                  <a:solidFill>
                    <a:srgbClr val="000000"/>
                  </a:solidFill>
                  <a:latin typeface="Tahoma" pitchFamily="34" charset="0"/>
                  <a:cs typeface="Tahoma" pitchFamily="34" charset="0"/>
                </a:rPr>
                <a:t>Erasmus Mundus,</a:t>
              </a:r>
            </a:p>
            <a:p>
              <a:pPr algn="ctr" eaLnBrk="1" fontAlgn="base" hangingPunct="1">
                <a:spcBef>
                  <a:spcPct val="0"/>
                </a:spcBef>
                <a:spcAft>
                  <a:spcPct val="0"/>
                </a:spcAft>
                <a:buFontTx/>
                <a:buNone/>
              </a:pPr>
              <a:r>
                <a:rPr lang="tr-TR" altLang="tr-TR" sz="1100" b="1" smtClean="0">
                  <a:solidFill>
                    <a:srgbClr val="000000"/>
                  </a:solidFill>
                  <a:latin typeface="Tahoma" pitchFamily="34" charset="0"/>
                  <a:cs typeface="Tahoma" pitchFamily="34" charset="0"/>
                </a:rPr>
                <a:t>Tempus, </a:t>
              </a:r>
            </a:p>
            <a:p>
              <a:pPr algn="ctr" eaLnBrk="1" fontAlgn="base" hangingPunct="1">
                <a:spcBef>
                  <a:spcPct val="0"/>
                </a:spcBef>
                <a:spcAft>
                  <a:spcPct val="0"/>
                </a:spcAft>
                <a:buFontTx/>
                <a:buNone/>
              </a:pPr>
              <a:r>
                <a:rPr lang="tr-TR" altLang="tr-TR" sz="1100" b="1" smtClean="0">
                  <a:solidFill>
                    <a:srgbClr val="000000"/>
                  </a:solidFill>
                  <a:latin typeface="Tahoma" pitchFamily="34" charset="0"/>
                  <a:cs typeface="Tahoma" pitchFamily="34" charset="0"/>
                </a:rPr>
                <a:t>Alfa, </a:t>
              </a:r>
            </a:p>
            <a:p>
              <a:pPr algn="ctr" eaLnBrk="1" fontAlgn="base" hangingPunct="1">
                <a:spcBef>
                  <a:spcPct val="0"/>
                </a:spcBef>
                <a:spcAft>
                  <a:spcPct val="0"/>
                </a:spcAft>
                <a:buFontTx/>
                <a:buNone/>
              </a:pPr>
              <a:r>
                <a:rPr lang="tr-TR" altLang="tr-TR" sz="1100" b="1" smtClean="0">
                  <a:solidFill>
                    <a:srgbClr val="000000"/>
                  </a:solidFill>
                  <a:latin typeface="Tahoma" pitchFamily="34" charset="0"/>
                  <a:cs typeface="Tahoma" pitchFamily="34" charset="0"/>
                </a:rPr>
                <a:t>Edulink, </a:t>
              </a:r>
            </a:p>
            <a:p>
              <a:pPr algn="ctr" eaLnBrk="1" fontAlgn="base" hangingPunct="1">
                <a:spcBef>
                  <a:spcPct val="0"/>
                </a:spcBef>
                <a:spcAft>
                  <a:spcPct val="0"/>
                </a:spcAft>
                <a:buFontTx/>
                <a:buNone/>
              </a:pPr>
              <a:r>
                <a:rPr lang="tr-TR" altLang="tr-TR" sz="1100" b="1" smtClean="0">
                  <a:solidFill>
                    <a:srgbClr val="000000"/>
                  </a:solidFill>
                  <a:latin typeface="Tahoma" pitchFamily="34" charset="0"/>
                  <a:cs typeface="Tahoma" pitchFamily="34" charset="0"/>
                </a:rPr>
                <a:t>İkitaraflı Program</a:t>
              </a:r>
            </a:p>
          </p:txBody>
        </p:sp>
        <p:sp>
          <p:nvSpPr>
            <p:cNvPr id="21" name="TextBox 13"/>
            <p:cNvSpPr txBox="1"/>
            <p:nvPr/>
          </p:nvSpPr>
          <p:spPr bwMode="auto">
            <a:xfrm>
              <a:off x="5077523" y="5137151"/>
              <a:ext cx="2818819" cy="307975"/>
            </a:xfrm>
            <a:prstGeom prst="rect">
              <a:avLst/>
            </a:prstGeom>
            <a:noFill/>
          </p:spPr>
          <p:txBody>
            <a:bodyPr>
              <a:spAutoFit/>
            </a:bodyPr>
            <a:lstStyle/>
            <a:p>
              <a:pPr algn="ctr">
                <a:defRPr/>
              </a:pPr>
              <a:r>
                <a:rPr lang="tr-TR" sz="1400" b="1" kern="0" dirty="0">
                  <a:solidFill>
                    <a:prstClr val="black"/>
                  </a:solidFill>
                  <a:latin typeface="Tahoma" pitchFamily="34" charset="0"/>
                  <a:ea typeface="Tahoma" pitchFamily="34" charset="0"/>
                  <a:cs typeface="Tahoma" pitchFamily="34" charset="0"/>
                </a:rPr>
                <a:t>Özel Eylemler</a:t>
              </a:r>
            </a:p>
          </p:txBody>
        </p:sp>
        <p:cxnSp>
          <p:nvCxnSpPr>
            <p:cNvPr id="64519" name="Straight Connector 14"/>
            <p:cNvCxnSpPr>
              <a:cxnSpLocks noChangeShapeType="1"/>
            </p:cNvCxnSpPr>
            <p:nvPr/>
          </p:nvCxnSpPr>
          <p:spPr bwMode="auto">
            <a:xfrm>
              <a:off x="5148263" y="5445125"/>
              <a:ext cx="2819400" cy="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23" name="22 Dikdörtgen"/>
            <p:cNvSpPr/>
            <p:nvPr/>
          </p:nvSpPr>
          <p:spPr bwMode="auto">
            <a:xfrm>
              <a:off x="4717235" y="2636838"/>
              <a:ext cx="3742553" cy="3384550"/>
            </a:xfrm>
            <a:prstGeom prst="rect">
              <a:avLst/>
            </a:prstGeom>
            <a:noFill/>
            <a:ln w="28575" cap="flat" cmpd="sng" algn="ctr">
              <a:solidFill>
                <a:srgbClr val="FF0000"/>
              </a:solidFill>
              <a:prstDash val="solid"/>
              <a:round/>
              <a:headEnd type="none" w="med" len="med"/>
              <a:tailEnd type="none" w="med" len="med"/>
            </a:ln>
            <a:effectLst/>
          </p:spPr>
          <p:txBody>
            <a:bodyPr/>
            <a:lstStyle/>
            <a:p>
              <a:pPr marL="187325" indent="-187325" defTabSz="914400" fontAlgn="base">
                <a:lnSpc>
                  <a:spcPct val="90000"/>
                </a:lnSpc>
                <a:spcBef>
                  <a:spcPct val="0"/>
                </a:spcBef>
                <a:spcAft>
                  <a:spcPct val="0"/>
                </a:spcAft>
                <a:defRPr/>
              </a:pPr>
              <a:endParaRPr lang="tr-TR" sz="2400" b="1" i="1">
                <a:solidFill>
                  <a:srgbClr val="FFFFFF"/>
                </a:solidFill>
                <a:effectLst>
                  <a:outerShdw blurRad="38100" dist="38100" dir="2700000" algn="tl">
                    <a:srgbClr val="000000">
                      <a:alpha val="43137"/>
                    </a:srgbClr>
                  </a:outerShdw>
                </a:effectLst>
                <a:cs typeface="Arial" pitchFamily="34" charset="0"/>
              </a:endParaRPr>
            </a:p>
          </p:txBody>
        </p:sp>
      </p:grpSp>
    </p:spTree>
    <p:extLst>
      <p:ext uri="{BB962C8B-B14F-4D97-AF65-F5344CB8AC3E}">
        <p14:creationId xmlns:p14="http://schemas.microsoft.com/office/powerpoint/2010/main" val="762159248"/>
      </p:ext>
    </p:extLst>
  </p:cSld>
  <p:clrMapOvr>
    <a:masterClrMapping/>
  </p:clrMapOvr>
  <p:transition spd="med">
    <p:randomBa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87325" marR="0" indent="-187325" algn="l" defTabSz="914400" rtl="0" eaLnBrk="1" fontAlgn="base" latinLnBrk="0" hangingPunct="1">
          <a:lnSpc>
            <a:spcPct val="90000"/>
          </a:lnSpc>
          <a:spcBef>
            <a:spcPct val="0"/>
          </a:spcBef>
          <a:spcAft>
            <a:spcPct val="0"/>
          </a:spcAft>
          <a:buClrTx/>
          <a:buSzTx/>
          <a:buFontTx/>
          <a:buNone/>
          <a:tabLst/>
          <a:defRPr kumimoji="0" lang="tr-TR" sz="2400" b="1" i="1" u="none" strike="noStrike" cap="none" normalizeH="0" baseline="0" smtClean="0">
            <a:ln>
              <a:noFill/>
            </a:ln>
            <a:solidFill>
              <a:schemeClr val="bg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87325" marR="0" indent="-187325" algn="l" defTabSz="914400" rtl="0" eaLnBrk="1" fontAlgn="base" latinLnBrk="0" hangingPunct="1">
          <a:lnSpc>
            <a:spcPct val="90000"/>
          </a:lnSpc>
          <a:spcBef>
            <a:spcPct val="0"/>
          </a:spcBef>
          <a:spcAft>
            <a:spcPct val="0"/>
          </a:spcAft>
          <a:buClrTx/>
          <a:buSzTx/>
          <a:buFontTx/>
          <a:buNone/>
          <a:tabLst/>
          <a:defRPr kumimoji="0" lang="tr-TR" sz="2400" b="1" i="1" u="none" strike="noStrike" cap="none" normalizeH="0" baseline="0" smtClean="0">
            <a:ln>
              <a:noFill/>
            </a:ln>
            <a:solidFill>
              <a:schemeClr val="bg1"/>
            </a:solidFill>
            <a:effectLst>
              <a:outerShdw blurRad="38100" dist="38100" dir="2700000" algn="tl">
                <a:srgbClr val="000000">
                  <a:alpha val="43137"/>
                </a:srgbClr>
              </a:outerShdw>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87325" marR="0" indent="-187325" algn="l" defTabSz="914400" rtl="0" eaLnBrk="1" fontAlgn="base" latinLnBrk="0" hangingPunct="1">
          <a:lnSpc>
            <a:spcPct val="90000"/>
          </a:lnSpc>
          <a:spcBef>
            <a:spcPct val="0"/>
          </a:spcBef>
          <a:spcAft>
            <a:spcPct val="0"/>
          </a:spcAft>
          <a:buClrTx/>
          <a:buSzTx/>
          <a:buFontTx/>
          <a:buNone/>
          <a:tabLst/>
          <a:defRPr kumimoji="0" lang="tr-TR" sz="2400" b="1" i="1" u="none" strike="noStrike" cap="none" normalizeH="0" baseline="0" smtClean="0">
            <a:ln>
              <a:noFill/>
            </a:ln>
            <a:solidFill>
              <a:schemeClr val="bg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87325" marR="0" indent="-187325" algn="l" defTabSz="914400" rtl="0" eaLnBrk="1" fontAlgn="base" latinLnBrk="0" hangingPunct="1">
          <a:lnSpc>
            <a:spcPct val="90000"/>
          </a:lnSpc>
          <a:spcBef>
            <a:spcPct val="0"/>
          </a:spcBef>
          <a:spcAft>
            <a:spcPct val="0"/>
          </a:spcAft>
          <a:buClrTx/>
          <a:buSzTx/>
          <a:buFontTx/>
          <a:buNone/>
          <a:tabLst/>
          <a:defRPr kumimoji="0" lang="tr-TR" sz="2400" b="1" i="1" u="none" strike="noStrike" cap="none" normalizeH="0" baseline="0" smtClean="0">
            <a:ln>
              <a:noFill/>
            </a:ln>
            <a:solidFill>
              <a:schemeClr val="bg1"/>
            </a:solidFill>
            <a:effectLst>
              <a:outerShdw blurRad="38100" dist="38100" dir="2700000" algn="tl">
                <a:srgbClr val="000000">
                  <a:alpha val="43137"/>
                </a:srgbClr>
              </a:outerShdw>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87325" marR="0" indent="-187325" algn="l" defTabSz="914400" rtl="0" eaLnBrk="1" fontAlgn="base" latinLnBrk="0" hangingPunct="1">
          <a:lnSpc>
            <a:spcPct val="90000"/>
          </a:lnSpc>
          <a:spcBef>
            <a:spcPct val="0"/>
          </a:spcBef>
          <a:spcAft>
            <a:spcPct val="0"/>
          </a:spcAft>
          <a:buClrTx/>
          <a:buSzTx/>
          <a:buFontTx/>
          <a:buNone/>
          <a:tabLst/>
          <a:defRPr kumimoji="0" lang="tr-TR" sz="2400" b="1" i="1" u="none" strike="noStrike" cap="none" normalizeH="0" baseline="0" smtClean="0">
            <a:ln>
              <a:noFill/>
            </a:ln>
            <a:solidFill>
              <a:schemeClr val="bg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87325" marR="0" indent="-187325" algn="l" defTabSz="914400" rtl="0" eaLnBrk="1" fontAlgn="base" latinLnBrk="0" hangingPunct="1">
          <a:lnSpc>
            <a:spcPct val="90000"/>
          </a:lnSpc>
          <a:spcBef>
            <a:spcPct val="0"/>
          </a:spcBef>
          <a:spcAft>
            <a:spcPct val="0"/>
          </a:spcAft>
          <a:buClrTx/>
          <a:buSzTx/>
          <a:buFontTx/>
          <a:buNone/>
          <a:tabLst/>
          <a:defRPr kumimoji="0" lang="tr-TR" sz="2400" b="1" i="1" u="none" strike="noStrike" cap="none" normalizeH="0" baseline="0" smtClean="0">
            <a:ln>
              <a:noFill/>
            </a:ln>
            <a:solidFill>
              <a:schemeClr val="bg1"/>
            </a:solidFill>
            <a:effectLst>
              <a:outerShdw blurRad="38100" dist="38100" dir="2700000" algn="tl">
                <a:srgbClr val="000000">
                  <a:alpha val="43137"/>
                </a:srgbClr>
              </a:outerShdw>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1408</TotalTime>
  <Words>4621</Words>
  <Application>Microsoft Office PowerPoint</Application>
  <PresentationFormat>Ekran Gösterisi (4:3)</PresentationFormat>
  <Paragraphs>776</Paragraphs>
  <Slides>85</Slides>
  <Notes>5</Notes>
  <HiddenSlides>0</HiddenSlides>
  <MMClips>0</MMClips>
  <ScaleCrop>false</ScaleCrop>
  <HeadingPairs>
    <vt:vector size="6" baseType="variant">
      <vt:variant>
        <vt:lpstr>Tema</vt:lpstr>
      </vt:variant>
      <vt:variant>
        <vt:i4>6</vt:i4>
      </vt:variant>
      <vt:variant>
        <vt:lpstr>Katıştırılmış OLE Hizmet Programları</vt:lpstr>
      </vt:variant>
      <vt:variant>
        <vt:i4>1</vt:i4>
      </vt:variant>
      <vt:variant>
        <vt:lpstr>Slayt Başlıkları</vt:lpstr>
      </vt:variant>
      <vt:variant>
        <vt:i4>85</vt:i4>
      </vt:variant>
    </vt:vector>
  </HeadingPairs>
  <TitlesOfParts>
    <vt:vector size="92" baseType="lpstr">
      <vt:lpstr>Office Theme</vt:lpstr>
      <vt:lpstr>2_Default Design</vt:lpstr>
      <vt:lpstr>3_Default Design</vt:lpstr>
      <vt:lpstr>1_Office Theme</vt:lpstr>
      <vt:lpstr>4_Default Design</vt:lpstr>
      <vt:lpstr>2_Office Theme</vt:lpstr>
      <vt:lpstr>Artwork</vt:lpstr>
      <vt:lpstr>PowerPoint Sunusu</vt:lpstr>
      <vt:lpstr>Türkiye Ulusal Ajansı</vt:lpstr>
      <vt:lpstr>Eğitim ve Gençlik Programları (2003-2013)</vt:lpstr>
      <vt:lpstr>Eğitim ve Gençlik Programları (2003-2013)</vt:lpstr>
      <vt:lpstr>Eğitim ve Gençlik Programları (2003-2013)</vt:lpstr>
      <vt:lpstr>PowerPoint Sunusu</vt:lpstr>
      <vt:lpstr>Erasmus+: Neden yeni bir yaklaşım?</vt:lpstr>
      <vt:lpstr>PowerPoint Sunusu</vt:lpstr>
      <vt:lpstr>Tek Bir Program: Basitleştirilmiş Yapı</vt:lpstr>
      <vt:lpstr>Erasmus+</vt:lpstr>
      <vt:lpstr>Erasmus+ Politika Hedefleri</vt:lpstr>
      <vt:lpstr>Erasmus+: Hedefler</vt:lpstr>
      <vt:lpstr>Erasmus+: Hedefler</vt:lpstr>
      <vt:lpstr>Erasmus+: Hedefler</vt:lpstr>
      <vt:lpstr>Erasmus+’ın Önemli Özellikleri</vt:lpstr>
      <vt:lpstr>Erasmus+ Hedef Kitlesi</vt:lpstr>
      <vt:lpstr>Erasmus+ Rakamsal Hedefleri</vt:lpstr>
      <vt:lpstr>Hangi Ülkelerde Uygulanacak?</vt:lpstr>
      <vt:lpstr>Erasmus+ Eğitim ve Öğretim Öncelikleri</vt:lpstr>
      <vt:lpstr>PowerPoint Sunusu</vt:lpstr>
      <vt:lpstr>Okul Eğitimi</vt:lpstr>
      <vt:lpstr>Okul Eğitimi: Faaliyetler</vt:lpstr>
      <vt:lpstr>Okul Eğitimi: Öncelikler</vt:lpstr>
      <vt:lpstr>PowerPoint Sunusu</vt:lpstr>
      <vt:lpstr>Okul Eğitimi  Ana Eylem 1: Hareketlilik Projesi</vt:lpstr>
      <vt:lpstr>Okul Eğitimi Ana Eylem 1: Hareketlilik Projesi</vt:lpstr>
      <vt:lpstr>PowerPoint Sunusu</vt:lpstr>
      <vt:lpstr>Değerlendirme Ölçütleri</vt:lpstr>
      <vt:lpstr>Değerlendirme Ölçütleri</vt:lpstr>
      <vt:lpstr>Değerlendirme Ölçütleri</vt:lpstr>
      <vt:lpstr>Okul Eğitimi  Ana Eylem 1: Hareketlilik Projesi</vt:lpstr>
      <vt:lpstr>Okul Eğitimi  Ana Eylem 1: Hareketlilik Projesi</vt:lpstr>
      <vt:lpstr>PowerPoint Sunusu</vt:lpstr>
      <vt:lpstr>PowerPoint Sunusu</vt:lpstr>
      <vt:lpstr>PowerPoint Sunusu</vt:lpstr>
      <vt:lpstr>PowerPoint Sunusu</vt:lpstr>
      <vt:lpstr>PowerPoint Sunusu</vt:lpstr>
      <vt:lpstr>Okul Eğitimi Ana Eylem 1: Hareketlilik Projesi  2014 Hareketlilik Projeleri İçin Bireysel Destek Miktarları</vt:lpstr>
      <vt:lpstr>PowerPoint Sunusu</vt:lpstr>
      <vt:lpstr>Ana Eylem 2: Stratejik Ortaklıklar</vt:lpstr>
      <vt:lpstr>Ana Eylem 2: Stratejik Ortaklıklar</vt:lpstr>
      <vt:lpstr>Ana Eylem 2: Stratejik Ortaklıklar</vt:lpstr>
      <vt:lpstr>Ana Eylem 2: Stratejik Ortaklıklar</vt:lpstr>
      <vt:lpstr>Ana Eylem 2: Stratejik Ortaklıklar</vt:lpstr>
      <vt:lpstr>Ana Eylem 2: Stratejik Ortaklıklar</vt:lpstr>
      <vt:lpstr>Ana Eylem 2: Stratejik Ortaklıklar</vt:lpstr>
      <vt:lpstr>Ana Eylem 2: Stratejik Ortaklıklar</vt:lpstr>
      <vt:lpstr>Ana Eylem 2: Stratejik Ortaklıklar</vt:lpstr>
      <vt:lpstr> Ana Eylem 2: Stratejik Ortaklıklar </vt:lpstr>
      <vt:lpstr>PowerPoint Sunusu</vt:lpstr>
      <vt:lpstr>PowerPoint Sunusu</vt:lpstr>
      <vt:lpstr>PowerPoint Sunusu</vt:lpstr>
      <vt:lpstr>PowerPoint Sunusu</vt:lpstr>
      <vt:lpstr>Ana Eylem 2: Stratejik Ortaklıklar</vt:lpstr>
      <vt:lpstr>Ana Eylem 2: Stratejik Ortaklıklar</vt:lpstr>
      <vt:lpstr>Ana Eylem 2: Stratejik Ortaklıklar</vt:lpstr>
      <vt:lpstr>Ana Eylem 2: Stratejik Ortaklıklar</vt:lpstr>
      <vt:lpstr>ULUSÖTESİ EĞİTİM, ÖĞRETME VE ÖĞRENME FAALİYETLERİNE  YÖNELİK HİBE TAHSİSİ KURALLARI</vt:lpstr>
      <vt:lpstr>Hibe Ölçütleri</vt:lpstr>
      <vt:lpstr>Hibe Ölçütleri</vt:lpstr>
      <vt:lpstr>Hibe Ölçütleri</vt:lpstr>
      <vt:lpstr>Okul Eğitimi Ana Eylem 2: Stratejik Ortaklıklar</vt:lpstr>
      <vt:lpstr>Ana Eylem 2: Stratejik Ortaklıklar</vt:lpstr>
      <vt:lpstr>Ana Eylem 2: Stratejik Ortaklıklar</vt:lpstr>
      <vt:lpstr>Erasmus+: Eski ve Yeni Faaliyetlerin Karşılaştırılması </vt:lpstr>
      <vt:lpstr>1</vt:lpstr>
      <vt:lpstr> Erasmus + Programı 2014 Okul Eğitimi Başvuruları</vt:lpstr>
      <vt:lpstr>Stratejik Ortaklıklar – Başvuru Sayısı</vt:lpstr>
      <vt:lpstr>Stratejik Ortaklıklar – Hibe Tahsisi (Koordinatör)</vt:lpstr>
      <vt:lpstr>Okullararası Stratejik Ortaklıklar – Ortak Okullar</vt:lpstr>
      <vt:lpstr>Stratejik Ortaklıklar</vt:lpstr>
      <vt:lpstr>PowerPoint Sunusu</vt:lpstr>
      <vt:lpstr> Karma Stratejik Ortaklıklar – Kurum Türü</vt:lpstr>
      <vt:lpstr> Hibe Tahsisi Yapılan Stratejik Ortaklıklar –  İllere göre dağılım</vt:lpstr>
      <vt:lpstr>1</vt:lpstr>
      <vt:lpstr>Başvuruların illere göre dağılımı</vt:lpstr>
      <vt:lpstr>Program ülkeleri arasındaki dağılım</vt:lpstr>
      <vt:lpstr>Başvuruların kuruluş türüne göre dağılımı</vt:lpstr>
      <vt:lpstr>Kabul başvuruları</vt:lpstr>
      <vt:lpstr>Red gerekçeleri</vt:lpstr>
      <vt:lpstr>Kabul edilen başvuruların illere göre dağılımı</vt:lpstr>
      <vt:lpstr>Kabul edilen başvuruların kuruluş türüne göre dağılımı</vt:lpstr>
      <vt:lpstr>Hareketlilik sayılarının karşılaştırılması</vt:lpstr>
      <vt:lpstr>İletişim</vt:lpstr>
      <vt:lpstr>PowerPoint Sunusu</vt:lpstr>
    </vt:vector>
  </TitlesOfParts>
  <Company>Eksel İletişim Danışmanlığı A.Ş.</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Turgut Derbeder</dc:creator>
  <cp:lastModifiedBy>M.CihangirGIRISKEN</cp:lastModifiedBy>
  <cp:revision>92</cp:revision>
  <cp:lastPrinted>2014-12-11T18:43:13Z</cp:lastPrinted>
  <dcterms:created xsi:type="dcterms:W3CDTF">2013-12-19T14:43:13Z</dcterms:created>
  <dcterms:modified xsi:type="dcterms:W3CDTF">2017-02-22T12:31:55Z</dcterms:modified>
</cp:coreProperties>
</file>