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8" r:id="rId3"/>
    <p:sldId id="265" r:id="rId4"/>
    <p:sldId id="270" r:id="rId5"/>
    <p:sldId id="300" r:id="rId6"/>
    <p:sldId id="301" r:id="rId7"/>
    <p:sldId id="302" r:id="rId8"/>
    <p:sldId id="303" r:id="rId9"/>
    <p:sldId id="259" r:id="rId10"/>
    <p:sldId id="304" r:id="rId11"/>
    <p:sldId id="305" r:id="rId12"/>
    <p:sldId id="306" r:id="rId13"/>
    <p:sldId id="29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649" autoAdjust="0"/>
    <p:restoredTop sz="9466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AE424-3FE2-4CA3-A7A5-D765AAA1E559}" type="datetimeFigureOut">
              <a:rPr lang="tr-TR" smtClean="0"/>
              <a:t>22.04.2016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B05B-62DB-4318-B206-7E728D941F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39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22.04.2016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36815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Eğİtİm</a:t>
            </a:r>
            <a:r>
              <a:rPr lang="tr-TR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 ve </a:t>
            </a:r>
            <a:r>
              <a:rPr lang="tr-TR" sz="32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Öğretİmde</a:t>
            </a:r>
            <a:r>
              <a:rPr lang="tr-TR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tr-TR" sz="32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Yenİlİkçİlİk</a:t>
            </a:r>
            <a:r>
              <a:rPr lang="tr-TR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tr-TR" sz="32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Ödüllerİ</a:t>
            </a:r>
            <a:endParaRPr lang="tr-TR" sz="3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771800" y="5974610"/>
            <a:ext cx="6127426" cy="864096"/>
          </a:xfrm>
        </p:spPr>
        <p:txBody>
          <a:bodyPr>
            <a:noAutofit/>
          </a:bodyPr>
          <a:lstStyle/>
          <a:p>
            <a:r>
              <a:rPr lang="tr-TR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</a:t>
            </a:r>
          </a:p>
          <a:p>
            <a:r>
              <a:rPr lang="tr-TR" sz="1800" dirty="0">
                <a:solidFill>
                  <a:schemeClr val="accent1">
                    <a:lumMod val="50000"/>
                  </a:schemeClr>
                </a:solidFill>
              </a:rPr>
              <a:t>                                     Hatay- 2016</a:t>
            </a:r>
          </a:p>
          <a:p>
            <a:r>
              <a:rPr lang="tr-TR" sz="1800" dirty="0">
                <a:solidFill>
                  <a:schemeClr val="accent1">
                    <a:lumMod val="50000"/>
                  </a:schemeClr>
                </a:solidFill>
              </a:rPr>
              <a:t>                                 İl MEM Proje Ekibi</a:t>
            </a:r>
          </a:p>
          <a:p>
            <a:endParaRPr lang="tr-TR" sz="1800" dirty="0"/>
          </a:p>
        </p:txBody>
      </p:sp>
      <p:pic>
        <p:nvPicPr>
          <p:cNvPr id="4" name="Picture 2" descr="C:\Users\orhan\Desktop\k_22154522_rsimm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68938"/>
            <a:ext cx="7015933" cy="42643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5- Başvuru koşulları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100" dirty="0"/>
              <a:t>a)	Rapor metni, Ek-l 'deki formata uygun, açık ve anlaşılır bir Türkçe ile en fazla 8 sayfa ve 3 MB boyutunda olacaktır. (Times New Roman, I </a:t>
            </a:r>
            <a:r>
              <a:rPr lang="tr-TR" sz="3100" dirty="0" err="1"/>
              <a:t>I</a:t>
            </a:r>
            <a:r>
              <a:rPr lang="tr-TR" sz="3100" dirty="0"/>
              <a:t> punto, 1,15 satır aralığı)</a:t>
            </a:r>
          </a:p>
          <a:p>
            <a:r>
              <a:rPr lang="tr-TR" sz="3100" dirty="0"/>
              <a:t>b)	Çalışma; özgün, etik değerlere uygun, alıntılardan ve birbirini tekrarlayan projelerden uzak yenilikçi düşünmeyi destekler şekilde olacaktır.</a:t>
            </a:r>
          </a:p>
          <a:p>
            <a:r>
              <a:rPr lang="tr-TR" sz="3100" dirty="0"/>
              <a:t>c)	Kurumsal başvuru çalışma ekibi en fazla 5 kişiden oluşacaktır.</a:t>
            </a:r>
          </a:p>
          <a:p>
            <a:r>
              <a:rPr lang="tr-TR" sz="3100" dirty="0"/>
              <a:t>ç) Kurumsal başvurularda ekip üyelerinden bazıları, kurum personeli veya öğrenci olmayabilir.</a:t>
            </a:r>
          </a:p>
          <a:p>
            <a:r>
              <a:rPr lang="tr-TR" sz="3100" dirty="0"/>
              <a:t>d)	Bir kurum, her kategoriden yalnız bir başvuru yapabilecektir.</a:t>
            </a:r>
          </a:p>
          <a:p>
            <a:r>
              <a:rPr lang="tr-TR" sz="3100" dirty="0"/>
              <a:t>e)	Bir kişi, her kategoriden yalnız bir başvuru yapabilecektir.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10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5- Başvuru koşulları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f)	Kurumsal başvuruda bir kişi ekip üyesi olarak yalnız bir çalışmada görev alabilecektir. </a:t>
            </a:r>
          </a:p>
          <a:p>
            <a:r>
              <a:rPr lang="tr-TR" dirty="0"/>
              <a:t>g)	Kurumsal başvurularda il/ilçe milli eğitim müdürleri	ekip üyesi olarak belirtilmeyecektir.</a:t>
            </a:r>
          </a:p>
          <a:p>
            <a:r>
              <a:rPr lang="tr-TR" dirty="0"/>
              <a:t>ğ) Sonuçları alınmamış </a:t>
            </a:r>
            <a:r>
              <a:rPr lang="tr-TR" dirty="0" err="1"/>
              <a:t>proj</a:t>
            </a:r>
            <a:r>
              <a:rPr lang="tr-TR" dirty="0"/>
              <a:t> eler değerlendirilmeyecektir. </a:t>
            </a:r>
          </a:p>
          <a:p>
            <a:r>
              <a:rPr lang="tr-TR" dirty="0"/>
              <a:t>h)	Bireysel başvuruda, çalışma ekibi oluşturulmayacaktır.</a:t>
            </a:r>
          </a:p>
          <a:p>
            <a:r>
              <a:rPr lang="tr-TR" dirty="0"/>
              <a:t>ı) Başvuru sürecinde; çalışma ile ilgili tanıtım sunusu; çalışmanın hedef kitlesini ve fayda/önemini ön plana çıkaran görüntülerin yer aldığı 3 </a:t>
            </a:r>
            <a:r>
              <a:rPr lang="tr-TR" dirty="0" err="1"/>
              <a:t>dk</a:t>
            </a:r>
            <a:r>
              <a:rPr lang="tr-TR" dirty="0"/>
              <a:t> ile sınırlı HD çözünürlük kalitesinde video hazırlanacak ve istenildiğinde Bakanlığa gönderilecektir.</a:t>
            </a:r>
          </a:p>
          <a:p>
            <a:r>
              <a:rPr lang="tr-TR" dirty="0"/>
              <a:t>i)	Rapor metninde ve raporda geçen görsellerde kesinlikle il, ilçe, kurum, vali, kaymakam, müdür vb. kişi ya da kurumların isimleri belirtilmeyecektir. Aksi takdirde proje değerlendirme dışı bırakılacaktır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72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6- Ödül töreni ve ödüller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25000" lnSpcReduction="20000"/>
          </a:bodyPr>
          <a:lstStyle/>
          <a:p>
            <a:r>
              <a:rPr lang="tr-TR" sz="8000" dirty="0"/>
              <a:t>1.	Çalışmalar, önce Bakanlık değerlendiricileri tarafından elektronik ortamda, değerlendirilecektir. Daha sonra, çalışmaların yerinde görülmesi açısından saha ziyaretleri gerçekleştirilerek saha ziyareti puanı ile ilk değerlendirme puanının aritmetik ortalaması alınarak ödüle esas puan belirlenecektir.</a:t>
            </a:r>
          </a:p>
          <a:p>
            <a:r>
              <a:rPr lang="tr-TR" sz="8000" dirty="0"/>
              <a:t>2.	Bölge ödül törenleri; değerlendirmeler tamamlandıktan sonra ödül almaya hak kazanan iller arasından Bakanlık tarafından belirlenecek illerde düzenlenecektir.</a:t>
            </a:r>
          </a:p>
          <a:p>
            <a:r>
              <a:rPr lang="tr-TR" sz="8000" dirty="0"/>
              <a:t>3.	Bakanlık Ödül Töreninde; bölgesel düzeyde ödül alan çalışmalar arasından her kategoriden en yüksek puan alan çalışmalar Bakanlık Ödülü, Bölge Ödülü almış fakat beş çalışma içinde yer almayan en yüksek puan almış 2 (iki) çalışma ise mansiyon ödül almaya hak kazanacaktır.</a:t>
            </a:r>
          </a:p>
          <a:p>
            <a:r>
              <a:rPr lang="tr-TR" sz="8000" dirty="0"/>
              <a:t>4.	Bölgesel ve Bakanlık ödül törenlerinde ödül almaya hak kazanan bireysel ve kurumsal başvuruların ait olduğu il ve ilçe milli eğitim müdürleri ödüllendirilecektir.</a:t>
            </a:r>
          </a:p>
          <a:p>
            <a:r>
              <a:rPr lang="tr-TR" sz="8000" dirty="0"/>
              <a:t>5 . Bakanlık ödül töreninde ödül almaya hak kazanan bireysel çalışma sahipleri ile kurumsal başvuru ekip üyeleri; kurumsal başvuruda bulunmuş ve ödül almaya hak kazanmış il/ilçe milli eğitim müdürlerine Başarı Belgesi verilecektir.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48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1556792"/>
            <a:ext cx="6643734" cy="142875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>
                <a:latin typeface="Cambria Math" pitchFamily="18" charset="0"/>
                <a:ea typeface="Cambria Math" pitchFamily="18" charset="0"/>
              </a:rPr>
              <a:t>İLGİNİZ İÇİN TEŞEKKÜR EDERİM.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843808" y="6237312"/>
            <a:ext cx="5867400" cy="365125"/>
          </a:xfrm>
        </p:spPr>
        <p:txBody>
          <a:bodyPr/>
          <a:lstStyle/>
          <a:p>
            <a:pPr algn="ctr">
              <a:defRPr/>
            </a:pPr>
            <a:r>
              <a:rPr lang="tr-TR" dirty="0">
                <a:solidFill>
                  <a:schemeClr val="bg1"/>
                </a:solidFill>
              </a:rPr>
              <a:t>İl Milli Eğitim Müdürlüğü Strateji Geliştirme Hizmetleri Bölümü</a:t>
            </a:r>
          </a:p>
          <a:p>
            <a:pPr algn="ctr">
              <a:defRPr/>
            </a:pPr>
            <a:r>
              <a:rPr lang="tr-TR" dirty="0">
                <a:solidFill>
                  <a:schemeClr val="bg1"/>
                </a:solidFill>
              </a:rPr>
              <a:t>2015-2016 </a:t>
            </a:r>
          </a:p>
          <a:p>
            <a:pPr algn="ctr">
              <a:defRPr/>
            </a:pPr>
            <a:r>
              <a:rPr lang="tr-TR" dirty="0">
                <a:solidFill>
                  <a:schemeClr val="bg1"/>
                </a:solidFill>
              </a:rPr>
              <a:t>Eğitim Öğretim Yılı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19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29652" cy="1082660"/>
          </a:xfrm>
        </p:spPr>
        <p:txBody>
          <a:bodyPr>
            <a:normAutofit/>
          </a:bodyPr>
          <a:lstStyle/>
          <a:p>
            <a:pPr algn="ctr"/>
            <a:r>
              <a:rPr lang="tr-TR" sz="3600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1-KİMLER Başvuru YAPABİLİR?</a:t>
            </a:r>
            <a:endParaRPr lang="tr-TR" sz="3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043608" y="2412475"/>
            <a:ext cx="7056784" cy="18158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tr-TR" sz="2800" dirty="0">
                <a:latin typeface="Arial Narrow" panose="020B0606020202030204" pitchFamily="34" charset="0"/>
              </a:rPr>
              <a:t>Milli Eğitim Bakanlığına bağlı her kurum, öğretmen, yönetici ile lise ve üstü kademelerde öğrenim gören öğrenciler başvuru yapabileceklerdir.</a:t>
            </a:r>
          </a:p>
          <a:p>
            <a:endParaRPr lang="tr-TR" sz="28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8064896" cy="4320480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3200" dirty="0">
                <a:latin typeface="Arial Narrow" panose="020B0606020202030204" pitchFamily="34" charset="0"/>
              </a:rPr>
              <a:t>Kurumsal başvuru da çalışmanın başvurulduğu kurumda uygulanmış olması, bireysel başvuru da ise başvuru sahibinin seçebileceği MEB’e bağlı herhangi bir okul/kurumda uygulanmış olması gerekmektedir.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3200" dirty="0">
                <a:latin typeface="Arial Narrow" panose="020B0606020202030204" pitchFamily="34" charset="0"/>
              </a:rPr>
              <a:t>Çalışmalar uygulanmış ve sonuçlar alınmış olmalıdır.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3200" dirty="0">
                <a:latin typeface="Arial Narrow" panose="020B0606020202030204" pitchFamily="34" charset="0"/>
              </a:rPr>
              <a:t>Çalışma raporu </a:t>
            </a:r>
            <a:r>
              <a:rPr lang="tr-TR" sz="3200" dirty="0" err="1">
                <a:latin typeface="Arial Narrow" panose="020B0606020202030204" pitchFamily="34" charset="0"/>
              </a:rPr>
              <a:t>Genelge’de</a:t>
            </a:r>
            <a:r>
              <a:rPr lang="tr-TR" sz="3200" dirty="0">
                <a:latin typeface="Arial Narrow" panose="020B0606020202030204" pitchFamily="34" charset="0"/>
              </a:rPr>
              <a:t> belirtilen açıklamalar ve kriterlere uygun olarak hazırlanmalıdır.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                    </a:t>
            </a:r>
          </a:p>
          <a:p>
            <a:pPr>
              <a:buNone/>
            </a:pP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				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29652" cy="1082660"/>
          </a:xfrm>
        </p:spPr>
        <p:txBody>
          <a:bodyPr>
            <a:normAutofit/>
          </a:bodyPr>
          <a:lstStyle/>
          <a:p>
            <a:pPr algn="ctr"/>
            <a:r>
              <a:rPr lang="tr-TR" sz="3600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2-Başvuru </a:t>
            </a:r>
            <a:r>
              <a:rPr lang="tr-TR" sz="3600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koşullarI</a:t>
            </a:r>
            <a:endParaRPr lang="tr-TR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latin typeface="Arial Narrow" panose="020B0606020202030204" pitchFamily="34" charset="0"/>
              </a:rPr>
              <a:t>1- Öğretim Yöntem ve Teknikleri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I . I .Etkili öğretim tekniklerinin geliştirilmesi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I .2.Ölçme ve değerlendirme faaliyetleri ile öğrenme kazanımlarının edindirilme düzeyinin artırılması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I . 3. Materyal geliştirme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I .4. Eğitim teknolojilerinin geliştirilmesi ve kullanımı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I .5.Öğrenme kazanımlarına yönelik içerik zenginleştirme</a:t>
            </a:r>
          </a:p>
          <a:p>
            <a:pPr marL="0" indent="0">
              <a:buNone/>
            </a:pPr>
            <a:r>
              <a:rPr lang="tr-TR" sz="2800" dirty="0">
                <a:latin typeface="Arial Narrow" panose="020B0606020202030204" pitchFamily="34" charset="0"/>
              </a:rPr>
              <a:t> I .6.Özel eğitim gereksinimi olan öğrencilere yönelik çalışmalar</a:t>
            </a:r>
          </a:p>
          <a:p>
            <a:pPr marL="0" indent="0">
              <a:buNone/>
            </a:pPr>
            <a:endParaRPr lang="tr-TR" sz="3200" dirty="0">
              <a:latin typeface="Arial Narrow" panose="020B0606020202030204" pitchFamily="34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285720" y="142852"/>
            <a:ext cx="8429652" cy="10826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3-Başvuru </a:t>
            </a:r>
            <a:r>
              <a:rPr lang="tr-TR" sz="3600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kATEGORİLERİ</a:t>
            </a:r>
            <a:endParaRPr lang="tr-TR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3-Başvuru </a:t>
            </a:r>
            <a:r>
              <a:rPr lang="tr-TR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kATEGORİLERİ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2- Bilimsel ve Teknolojik Faaliyetler</a:t>
            </a:r>
          </a:p>
          <a:p>
            <a:r>
              <a:rPr lang="tr-TR" dirty="0"/>
              <a:t>2.1. Bilimsel buluşlar</a:t>
            </a:r>
          </a:p>
          <a:p>
            <a:r>
              <a:rPr lang="tr-TR" dirty="0"/>
              <a:t>2.2. Teknolojik buluşlar</a:t>
            </a:r>
          </a:p>
          <a:p>
            <a:r>
              <a:rPr lang="tr-TR" dirty="0"/>
              <a:t>2.3.Ürün ve hizmetlerin bilim ve teknoloji kullanılarak geliştirilmesi</a:t>
            </a:r>
          </a:p>
          <a:p>
            <a:r>
              <a:rPr lang="tr-TR" dirty="0"/>
              <a:t>2.4.Araştırma ve geliştirme faaliyetleri</a:t>
            </a:r>
          </a:p>
          <a:p>
            <a:r>
              <a:rPr lang="tr-TR" dirty="0"/>
              <a:t>2.5.Bilimsel ve teknolojik çözüm önerileri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92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3-Başvuru </a:t>
            </a:r>
            <a:r>
              <a:rPr lang="tr-TR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kATEGORİLERİ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sz="3200" b="1" dirty="0">
                <a:latin typeface="Arial Narrow" panose="020B0606020202030204" pitchFamily="34" charset="0"/>
              </a:rPr>
              <a:t>3- Kurumsal Kapasitenin Geliştirilmesi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Hizmet sunumunda kalite, verimlilik ve etkinliğin arttırılması ve eğitim kaynaklarının çeşitlendirilmesi; öğrenci, öğretmen ve velilerle ilgili bürokratik işlem ve süreçlerin basitleştirilmesi; istenecek belgelerin asgariye indirilmesi; hizmetlerin mümkün olan en kısa sürede sonuçlandırılması; insan kaynaklarının eğitimi (öğrenci, veli, öğretmen, yönetici, personel vb.) gibi faaliyetler bu kategori kapsamına girmektedir.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622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3-Başvuru </a:t>
            </a:r>
            <a:r>
              <a:rPr lang="tr-TR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kATEGORİLERİ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/>
          <a:lstStyle/>
          <a:p>
            <a:r>
              <a:rPr lang="tr-TR" sz="3200" b="1" dirty="0">
                <a:latin typeface="Arial Narrow" panose="020B0606020202030204" pitchFamily="34" charset="0"/>
              </a:rPr>
              <a:t>4- Eğitim Öğretime Erişim ve Yönlendirme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4.l. Okullaşma oranlarının artırılması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4.2.	Okula devam oranlarının artırtılması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4.3.	Hayat boyu öğrenmeye katılım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4.4.	Özel eğitime erişim ve tamamlama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4.5.	Özel politika gerektiren grupların eğitime erişimi</a:t>
            </a:r>
          </a:p>
          <a:p>
            <a:r>
              <a:rPr lang="tr-TR" sz="3200" dirty="0">
                <a:latin typeface="Arial Narrow" panose="020B0606020202030204" pitchFamily="34" charset="0"/>
              </a:rPr>
              <a:t>4.6.	Mesleki eğitime erişimin geliştirilmesi</a:t>
            </a:r>
          </a:p>
          <a:p>
            <a:endParaRPr lang="tr-TR" sz="3200" dirty="0">
              <a:latin typeface="Arial Narrow" panose="020B0606020202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746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tr-TR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3-Başvuru </a:t>
            </a:r>
            <a:r>
              <a:rPr lang="tr-TR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kATEGORİLERİ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Arial Narrow" panose="020B0606020202030204" pitchFamily="34" charset="0"/>
              </a:rPr>
              <a:t>5- Olumlu Tutum ve Davranışların Geliştirilmesi</a:t>
            </a:r>
          </a:p>
          <a:p>
            <a:r>
              <a:rPr lang="tr-TR" dirty="0"/>
              <a:t>5.l. Milli, manevi, kültürel değerlerin korunması ve geliştirilmesi</a:t>
            </a:r>
          </a:p>
          <a:p>
            <a:r>
              <a:rPr lang="tr-TR" dirty="0"/>
              <a:t>5.2.	Sağlıklı beslenme ve yaşam</a:t>
            </a:r>
          </a:p>
          <a:p>
            <a:r>
              <a:rPr lang="tr-TR" dirty="0"/>
              <a:t>5.3.	Zararlı alışkanlıkların önlenmesi</a:t>
            </a:r>
          </a:p>
          <a:p>
            <a:r>
              <a:rPr lang="tr-TR" dirty="0"/>
              <a:t>5.4.	Spor faaliyetleri</a:t>
            </a:r>
          </a:p>
          <a:p>
            <a:r>
              <a:rPr lang="tr-TR" dirty="0"/>
              <a:t>5.5.	Rehberlik faaliyetleri</a:t>
            </a:r>
          </a:p>
          <a:p>
            <a:r>
              <a:rPr lang="tr-TR" dirty="0"/>
              <a:t>5.6.	Kurum kültürünün geliştirilmesi</a:t>
            </a:r>
          </a:p>
          <a:p>
            <a:r>
              <a:rPr lang="tr-TR" dirty="0"/>
              <a:t>5.7.	Toplumsal kuralların içselleştirilmesi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95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85720" y="142852"/>
            <a:ext cx="8429652" cy="10826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4-NASIL </a:t>
            </a:r>
            <a:r>
              <a:rPr lang="tr-TR" sz="3600" b="1" cap="all" dirty="0" err="1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BaşvuruLUR</a:t>
            </a:r>
            <a:r>
              <a:rPr lang="tr-TR" sz="3600" b="1" cap="all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?</a:t>
            </a:r>
            <a:endParaRPr lang="tr-TR" sz="36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08158" y="2132856"/>
            <a:ext cx="69847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Bireysel veya Kurumsal olarak </a:t>
            </a:r>
            <a:r>
              <a:rPr lang="tr-TR" sz="2800" i="1" u="sng" dirty="0">
                <a:solidFill>
                  <a:srgbClr val="002060"/>
                </a:solidFill>
              </a:rPr>
              <a:t>http://</a:t>
            </a:r>
            <a:r>
              <a:rPr lang="tr-TR" sz="2800" u="sng" dirty="0">
                <a:solidFill>
                  <a:srgbClr val="002060"/>
                </a:solidFill>
              </a:rPr>
              <a:t>eoyo.meb.gov.tr/login.aspx </a:t>
            </a:r>
            <a:r>
              <a:rPr lang="tr-TR" sz="2800" dirty="0"/>
              <a:t>adresi üzerinden elektronik ortamda (genelgede belirtilen kurallara uygun bir şekilde) yapılacaktır.</a:t>
            </a:r>
          </a:p>
          <a:p>
            <a:endParaRPr lang="tr-TR" sz="2800" dirty="0"/>
          </a:p>
          <a:p>
            <a:r>
              <a:rPr lang="tr-TR" sz="2800" dirty="0"/>
              <a:t>Son Başvuru Tarihi: 4 Mayıs 2016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rtala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3290</TotalTime>
  <Words>331</Words>
  <Application>Microsoft Office PowerPoint</Application>
  <PresentationFormat>Ekran Gösterisi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Algerian</vt:lpstr>
      <vt:lpstr>Arial Black</vt:lpstr>
      <vt:lpstr>Arial Narrow</vt:lpstr>
      <vt:lpstr>Calibri</vt:lpstr>
      <vt:lpstr>Cambria Math</vt:lpstr>
      <vt:lpstr>Tw Cen MT</vt:lpstr>
      <vt:lpstr>Wingdings</vt:lpstr>
      <vt:lpstr>Wingdings 2</vt:lpstr>
      <vt:lpstr>Ortalama</vt:lpstr>
      <vt:lpstr>Eğİtİm ve Öğretİmde Yenİlİkçİlİk Ödüllerİ</vt:lpstr>
      <vt:lpstr>1-KİMLER Başvuru YAPABİLİR?</vt:lpstr>
      <vt:lpstr>2-Başvuru koşullarI</vt:lpstr>
      <vt:lpstr>PowerPoint Sunusu</vt:lpstr>
      <vt:lpstr> 3-Başvuru kATEGORİLERİ </vt:lpstr>
      <vt:lpstr> 3-Başvuru kATEGORİLERİ </vt:lpstr>
      <vt:lpstr> 3-Başvuru kATEGORİLERİ </vt:lpstr>
      <vt:lpstr> 3-Başvuru kATEGORİLERİ </vt:lpstr>
      <vt:lpstr>PowerPoint Sunusu</vt:lpstr>
      <vt:lpstr> 5- Başvuru koşulları </vt:lpstr>
      <vt:lpstr>5- Başvuru koşulları</vt:lpstr>
      <vt:lpstr>6- Ödül töreni ve ödüller</vt:lpstr>
      <vt:lpstr>İLGİNİZ İÇİN TEŞEKKÜR EDERİM.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“TEMİZ ÇEVRE TEMİZ TOPLUM” projesİ </dc:title>
  <dc:creator>Belgelerim</dc:creator>
  <cp:lastModifiedBy>ÖĞRETMEN</cp:lastModifiedBy>
  <cp:revision>146</cp:revision>
  <dcterms:created xsi:type="dcterms:W3CDTF">2014-11-21T07:58:19Z</dcterms:created>
  <dcterms:modified xsi:type="dcterms:W3CDTF">2016-04-22T12:41:48Z</dcterms:modified>
</cp:coreProperties>
</file>