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4269E-7946-4F06-ABF8-DF846A44B0A8}" type="datetimeFigureOut">
              <a:rPr lang="tr-TR" smtClean="0"/>
              <a:pPr/>
              <a:t>21.12.2014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1E6D7-12DF-4D25-94D8-6DD633FEC0E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D61E6D7-12DF-4D25-94D8-6DD633FEC0EC}" type="slidenum">
              <a:rPr lang="tr-TR" smtClean="0"/>
              <a:pPr/>
              <a:t>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D61E6D7-12DF-4D25-94D8-6DD633FEC0EC}" type="slidenum">
              <a:rPr lang="tr-TR" smtClean="0"/>
              <a:pPr/>
              <a:t>24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21.12.2014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ebgate.ec.europa.eu/ca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urna.ua.gov.tr/turna/"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c.europa.eu/education/participants/portal/desktop/en/home.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428605"/>
            <a:ext cx="7772400" cy="1214445"/>
          </a:xfrm>
        </p:spPr>
        <p:txBody>
          <a:bodyPr>
            <a:noAutofit/>
          </a:bodyPr>
          <a:lstStyle/>
          <a:p>
            <a:r>
              <a:rPr lang="tr-TR" b="1" dirty="0" smtClean="0">
                <a:solidFill>
                  <a:schemeClr val="tx2">
                    <a:lumMod val="75000"/>
                  </a:schemeClr>
                </a:solidFill>
              </a:rPr>
              <a:t>ERASMUS+ BAŞVURULARI İÇİN ECAS VE TURNAYA KAYIT İŞLEMLERİ</a:t>
            </a:r>
            <a:endParaRPr lang="tr-TR" dirty="0">
              <a:solidFill>
                <a:schemeClr val="tx2">
                  <a:lumMod val="75000"/>
                </a:schemeClr>
              </a:solidFill>
            </a:endParaRPr>
          </a:p>
        </p:txBody>
      </p:sp>
      <p:sp>
        <p:nvSpPr>
          <p:cNvPr id="3" name="2 Alt Başlık"/>
          <p:cNvSpPr>
            <a:spLocks noGrp="1"/>
          </p:cNvSpPr>
          <p:nvPr>
            <p:ph type="subTitle" idx="1"/>
          </p:nvPr>
        </p:nvSpPr>
        <p:spPr>
          <a:xfrm>
            <a:off x="1142976" y="2285992"/>
            <a:ext cx="6929486" cy="2643206"/>
          </a:xfrm>
        </p:spPr>
        <p:txBody>
          <a:bodyPr/>
          <a:lstStyle/>
          <a:p>
            <a:endParaRPr lang="tr-TR" dirty="0"/>
          </a:p>
        </p:txBody>
      </p:sp>
      <p:pic>
        <p:nvPicPr>
          <p:cNvPr id="1026" name="Picture 2" descr="C:\Users\Belgelerim\Desktop\806621734.JPG"/>
          <p:cNvPicPr>
            <a:picLocks noChangeAspect="1" noChangeArrowheads="1"/>
          </p:cNvPicPr>
          <p:nvPr/>
        </p:nvPicPr>
        <p:blipFill>
          <a:blip r:embed="rId2"/>
          <a:srcRect/>
          <a:stretch>
            <a:fillRect/>
          </a:stretch>
        </p:blipFill>
        <p:spPr bwMode="auto">
          <a:xfrm>
            <a:off x="1142976" y="2214554"/>
            <a:ext cx="6929486" cy="3374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chemeClr val="tx2">
                    <a:lumMod val="50000"/>
                  </a:schemeClr>
                </a:solidFill>
              </a:rPr>
              <a:t>5.ADIM  Kurumun kaydı yok ise</a:t>
            </a:r>
            <a:r>
              <a:rPr lang="tr-TR" sz="3200" dirty="0" smtClean="0">
                <a:solidFill>
                  <a:schemeClr val="tx2">
                    <a:lumMod val="50000"/>
                  </a:schemeClr>
                </a:solidFill>
              </a:rPr>
              <a:t> “</a:t>
            </a:r>
            <a:r>
              <a:rPr lang="tr-TR" sz="3200" dirty="0" err="1" smtClean="0">
                <a:solidFill>
                  <a:schemeClr val="tx2">
                    <a:lumMod val="50000"/>
                  </a:schemeClr>
                </a:solidFill>
              </a:rPr>
              <a:t>Next</a:t>
            </a:r>
            <a:r>
              <a:rPr lang="tr-TR" sz="3200" dirty="0" smtClean="0">
                <a:solidFill>
                  <a:schemeClr val="tx2">
                    <a:lumMod val="50000"/>
                  </a:schemeClr>
                </a:solidFill>
              </a:rPr>
              <a:t>” butonu tıklanır.</a:t>
            </a:r>
            <a:endParaRPr lang="tr-TR" sz="3200" dirty="0">
              <a:solidFill>
                <a:schemeClr val="tx2">
                  <a:lumMod val="50000"/>
                </a:schemeClr>
              </a:solidFill>
            </a:endParaRPr>
          </a:p>
        </p:txBody>
      </p:sp>
      <p:pic>
        <p:nvPicPr>
          <p:cNvPr id="3" name="2 Resim"/>
          <p:cNvPicPr/>
          <p:nvPr/>
        </p:nvPicPr>
        <p:blipFill>
          <a:blip r:embed="rId2" cstate="print"/>
          <a:srcRect/>
          <a:stretch>
            <a:fillRect/>
          </a:stretch>
        </p:blipFill>
        <p:spPr bwMode="auto">
          <a:xfrm>
            <a:off x="1357290" y="1500174"/>
            <a:ext cx="7072362" cy="45720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868610"/>
          </a:xfrm>
        </p:spPr>
        <p:txBody>
          <a:bodyPr>
            <a:normAutofit fontScale="90000"/>
          </a:bodyPr>
          <a:lstStyle/>
          <a:p>
            <a:r>
              <a:rPr lang="tr-TR" sz="3600" b="1" dirty="0" smtClean="0">
                <a:solidFill>
                  <a:schemeClr val="tx2">
                    <a:lumMod val="50000"/>
                  </a:schemeClr>
                </a:solidFill>
              </a:rPr>
              <a:t>6.ADIM Kurumun kaydı varsa</a:t>
            </a:r>
            <a:r>
              <a:rPr lang="tr-TR" sz="3600" dirty="0" smtClean="0">
                <a:solidFill>
                  <a:schemeClr val="tx2">
                    <a:lumMod val="50000"/>
                  </a:schemeClr>
                </a:solidFill>
              </a:rPr>
              <a:t> aşağıdaki şekilde görünecektir. </a:t>
            </a:r>
            <a:r>
              <a:rPr lang="tr-TR" sz="3600" b="1" dirty="0" err="1" smtClean="0">
                <a:solidFill>
                  <a:schemeClr val="tx2">
                    <a:lumMod val="50000"/>
                  </a:schemeClr>
                </a:solidFill>
              </a:rPr>
              <a:t>More</a:t>
            </a:r>
            <a:r>
              <a:rPr lang="tr-TR" sz="3600" b="1" dirty="0" smtClean="0">
                <a:solidFill>
                  <a:schemeClr val="tx2">
                    <a:lumMod val="50000"/>
                  </a:schemeClr>
                </a:solidFill>
              </a:rPr>
              <a:t> </a:t>
            </a:r>
            <a:r>
              <a:rPr lang="tr-TR" sz="3600" b="1" dirty="0" err="1" smtClean="0">
                <a:solidFill>
                  <a:schemeClr val="tx2">
                    <a:lumMod val="50000"/>
                  </a:schemeClr>
                </a:solidFill>
              </a:rPr>
              <a:t>Details</a:t>
            </a:r>
            <a:r>
              <a:rPr lang="tr-TR" sz="3600" dirty="0" smtClean="0">
                <a:solidFill>
                  <a:schemeClr val="tx2">
                    <a:lumMod val="50000"/>
                  </a:schemeClr>
                </a:solidFill>
              </a:rPr>
              <a:t> tuşuna basarak kurumun kaydı ile ilgili ECAS yetkilisine mail gönderebilir veya bağlantı kurabilir veya bilgilerinizi yazdırabilirsiniz. </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1214414" y="2571744"/>
            <a:ext cx="7215238" cy="407196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chemeClr val="tx2">
                    <a:lumMod val="50000"/>
                  </a:schemeClr>
                </a:solidFill>
              </a:rPr>
              <a:t>7.ADIM  Kurum bilgileri girişi </a:t>
            </a:r>
            <a:r>
              <a:rPr lang="tr-TR" sz="3600" b="1" dirty="0" err="1" smtClean="0">
                <a:solidFill>
                  <a:schemeClr val="tx2">
                    <a:lumMod val="50000"/>
                  </a:schemeClr>
                </a:solidFill>
              </a:rPr>
              <a:t>Organasition</a:t>
            </a:r>
            <a:r>
              <a:rPr lang="tr-TR" sz="3600" b="1" dirty="0" smtClean="0">
                <a:solidFill>
                  <a:schemeClr val="tx2">
                    <a:lumMod val="50000"/>
                  </a:schemeClr>
                </a:solidFill>
              </a:rPr>
              <a:t> sekmesi tıklanarak açılır.</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1214414" y="1500174"/>
            <a:ext cx="7072362" cy="507209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9015418" cy="2000240"/>
          </a:xfrm>
        </p:spPr>
        <p:txBody>
          <a:bodyPr>
            <a:normAutofit fontScale="90000"/>
          </a:bodyPr>
          <a:lstStyle/>
          <a:p>
            <a:r>
              <a:rPr lang="tr-TR" b="1" dirty="0" smtClean="0">
                <a:solidFill>
                  <a:schemeClr val="tx2">
                    <a:lumMod val="50000"/>
                  </a:schemeClr>
                </a:solidFill>
              </a:rPr>
              <a:t>7.ADIM  Kurum bilgileri girişi </a:t>
            </a:r>
            <a:r>
              <a:rPr lang="tr-TR" b="1" dirty="0" err="1" smtClean="0">
                <a:solidFill>
                  <a:schemeClr val="tx2">
                    <a:lumMod val="50000"/>
                  </a:schemeClr>
                </a:solidFill>
              </a:rPr>
              <a:t>Organasition</a:t>
            </a:r>
            <a:r>
              <a:rPr lang="tr-TR" b="1" dirty="0" smtClean="0">
                <a:solidFill>
                  <a:schemeClr val="tx2">
                    <a:lumMod val="50000"/>
                  </a:schemeClr>
                </a:solidFill>
              </a:rPr>
              <a:t> sekmesi tıklanarak açılır.</a:t>
            </a:r>
            <a:r>
              <a:rPr lang="tr-TR" dirty="0" smtClean="0"/>
              <a:t/>
            </a:r>
            <a:br>
              <a:rPr lang="tr-TR" dirty="0" smtClean="0"/>
            </a:br>
            <a:endParaRPr lang="tr-TR" dirty="0"/>
          </a:p>
        </p:txBody>
      </p:sp>
      <p:sp>
        <p:nvSpPr>
          <p:cNvPr id="23553" name="Rectangle 1"/>
          <p:cNvSpPr>
            <a:spLocks noChangeArrowheads="1"/>
          </p:cNvSpPr>
          <p:nvPr/>
        </p:nvSpPr>
        <p:spPr bwMode="auto">
          <a:xfrm>
            <a:off x="214282" y="1285860"/>
            <a:ext cx="850112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1-Başvuru başka kurum kuruluş adına mı? “NO”-“YES” seçeneklerini işaretleyiniz.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a:t>
            </a:r>
            <a:r>
              <a:rPr kumimoji="0" lang="tr-T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Başvurunuz kendi kurumunuz adına mı yoksa proje ortaklığı nedeniyle mi yapıyorsunuz?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3-Başvuru yapan tüzel kişi mi?</a:t>
            </a: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“NO”-“YES” seçeneklerinden birini  işaretleyin.</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Başvuru yapan kamu yayarı gözeten kurum kuruluş mu?</a:t>
            </a: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“NO”-“YES” seçeneklerinden birini  işaretleyin.</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Başvuru yapan kamu kurumu mu?</a:t>
            </a: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“NO”-“</a:t>
            </a:r>
          </a:p>
          <a:p>
            <a:pPr marL="0" marR="0" lvl="0" indent="0" algn="l" defTabSz="914400" rtl="0" eaLnBrk="0" fontAlgn="base" latinLnBrk="0" hangingPunct="0">
              <a:lnSpc>
                <a:spcPct val="100000"/>
              </a:lnSpc>
              <a:spcBef>
                <a:spcPct val="0"/>
              </a:spcBef>
              <a:spcAft>
                <a:spcPct val="0"/>
              </a:spcAft>
              <a:buClrTx/>
              <a:buSzTx/>
              <a:buFontTx/>
              <a:buNone/>
              <a:tabLst/>
            </a:pPr>
            <a:endParaRPr lang="tr-TR" sz="14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sz="14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NO”-“YES” seçeneklerinden birini  işaretleyin.</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7-Kurum –İşletme adı  (Kısaltma yapılacaksa Latince olmalı)</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8-İşletme sicil no (Kurumu tanımlayan kod-Kurum Kodu Girilebilir)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9-Kurum kayıt tarihi (Faaliyete başladığı-Kurum kodu aldığı tarih)</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10-Kayıt Yetkilisi (Kurum amiri)</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11-Kayıt ülkesini seçiniz.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12-Kayıt şehri seçiniz.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13-Kuruluşun resmi adını seçiniz.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14-Kuruluşun resmi dili seçiniz.(VAT </a:t>
            </a:r>
            <a:r>
              <a:rPr kumimoji="0" lang="tr-TR"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Number</a:t>
            </a: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,NAGE </a:t>
            </a:r>
            <a:r>
              <a:rPr kumimoji="0" lang="tr-TR"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Code</a:t>
            </a: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,Legal Form Sekmesi açılır)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15-Vergi numarası var mı? “</a:t>
            </a:r>
            <a:r>
              <a:rPr kumimoji="0" lang="tr-TR"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Yes</a:t>
            </a: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kutucuğunu işaretleyip TR….vergi numarasını yazınız.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16-NAGE kodu varsa yazınız.(Avrupa birliği Ekonomik İstatistik sınıflandırma kodu)</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17-Yasal Kayıt Formu  (Açılan kutucukta kurum kuruluşun yasal durumunu işaretleyin.)</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fontScale="90000"/>
          </a:bodyPr>
          <a:lstStyle/>
          <a:p>
            <a:r>
              <a:rPr lang="tr-TR" sz="3600" b="1" dirty="0" smtClean="0">
                <a:solidFill>
                  <a:schemeClr val="tx2">
                    <a:lumMod val="50000"/>
                  </a:schemeClr>
                </a:solidFill>
              </a:rPr>
              <a:t>8.ADIM ADDRESS sekmesi tıklanarak açılır.</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1500166" y="642918"/>
            <a:ext cx="5643602" cy="3000396"/>
          </a:xfrm>
          <a:prstGeom prst="rect">
            <a:avLst/>
          </a:prstGeom>
          <a:noFill/>
          <a:ln w="9525">
            <a:noFill/>
            <a:miter lim="800000"/>
            <a:headEnd/>
            <a:tailEnd/>
          </a:ln>
        </p:spPr>
      </p:pic>
      <p:sp>
        <p:nvSpPr>
          <p:cNvPr id="4" name="3 Dikdörtgen"/>
          <p:cNvSpPr/>
          <p:nvPr/>
        </p:nvSpPr>
        <p:spPr>
          <a:xfrm>
            <a:off x="714348" y="3571877"/>
            <a:ext cx="7858180" cy="3139321"/>
          </a:xfrm>
          <a:prstGeom prst="rect">
            <a:avLst/>
          </a:prstGeom>
        </p:spPr>
        <p:txBody>
          <a:bodyPr wrap="square">
            <a:spAutoFit/>
          </a:bodyPr>
          <a:lstStyle/>
          <a:p>
            <a:r>
              <a:rPr lang="tr-TR" dirty="0" smtClean="0"/>
              <a:t>1-Kurumun Sokak adı ve numarası</a:t>
            </a:r>
          </a:p>
          <a:p>
            <a:r>
              <a:rPr lang="tr-TR" dirty="0" smtClean="0"/>
              <a:t>2-Posta Numarası (Kapı Numarası)</a:t>
            </a:r>
          </a:p>
          <a:p>
            <a:r>
              <a:rPr lang="tr-TR" dirty="0" smtClean="0"/>
              <a:t>3-Posta Kodu </a:t>
            </a:r>
          </a:p>
          <a:p>
            <a:r>
              <a:rPr lang="tr-TR" dirty="0" smtClean="0"/>
              <a:t>4-</a:t>
            </a:r>
            <a:r>
              <a:rPr lang="tr-TR" dirty="0" err="1" smtClean="0"/>
              <a:t>Cedex</a:t>
            </a:r>
            <a:r>
              <a:rPr lang="tr-TR" dirty="0" smtClean="0"/>
              <a:t> Sadece Fransa için kullanılan kod.</a:t>
            </a:r>
          </a:p>
          <a:p>
            <a:r>
              <a:rPr lang="tr-TR" dirty="0" smtClean="0"/>
              <a:t>5-Kurumun bulunduğu İl </a:t>
            </a:r>
          </a:p>
          <a:p>
            <a:r>
              <a:rPr lang="tr-TR" dirty="0" smtClean="0"/>
              <a:t>6-Kurumun Bulunduğu bölge.</a:t>
            </a:r>
          </a:p>
          <a:p>
            <a:r>
              <a:rPr lang="tr-TR" dirty="0" smtClean="0"/>
              <a:t>7-Kurumun bulunduğu ülke.</a:t>
            </a:r>
          </a:p>
          <a:p>
            <a:r>
              <a:rPr lang="tr-TR" dirty="0" smtClean="0"/>
              <a:t>8-Kurum telefon numarası +90 326….şeklinde yazılacaktır.</a:t>
            </a:r>
          </a:p>
          <a:p>
            <a:r>
              <a:rPr lang="tr-TR" dirty="0" smtClean="0"/>
              <a:t>9- Kurum </a:t>
            </a:r>
            <a:r>
              <a:rPr lang="tr-TR" dirty="0" err="1" smtClean="0"/>
              <a:t>fax</a:t>
            </a:r>
            <a:r>
              <a:rPr lang="tr-TR" dirty="0" smtClean="0"/>
              <a:t>  numarası +90 326….şeklinde yazılacaktır.</a:t>
            </a:r>
          </a:p>
          <a:p>
            <a:r>
              <a:rPr lang="tr-TR" dirty="0" smtClean="0"/>
              <a:t>10- Kurum varsa 2.telefon numarası +90 326….şeklinde yazılacaktır.</a:t>
            </a:r>
          </a:p>
          <a:p>
            <a:r>
              <a:rPr lang="tr-TR" dirty="0" smtClean="0"/>
              <a:t>11-Kurumun resmi internet adresi.</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214446"/>
          </a:xfrm>
        </p:spPr>
        <p:txBody>
          <a:bodyPr>
            <a:normAutofit fontScale="90000"/>
          </a:bodyPr>
          <a:lstStyle/>
          <a:p>
            <a:r>
              <a:rPr lang="tr-TR" sz="3600" b="1" dirty="0" smtClean="0">
                <a:solidFill>
                  <a:schemeClr val="tx2">
                    <a:lumMod val="50000"/>
                  </a:schemeClr>
                </a:solidFill>
              </a:rPr>
              <a:t>9-ADIM CONTACT sekmesi tıklanarak açılır.</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928662" y="1071546"/>
            <a:ext cx="6572296" cy="51435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338"/>
            <a:ext cx="8305800" cy="1357322"/>
          </a:xfrm>
        </p:spPr>
        <p:txBody>
          <a:bodyPr>
            <a:normAutofit/>
          </a:bodyPr>
          <a:lstStyle/>
          <a:p>
            <a:r>
              <a:rPr lang="tr-TR" sz="3200" b="1" dirty="0" smtClean="0">
                <a:solidFill>
                  <a:schemeClr val="tx2">
                    <a:lumMod val="50000"/>
                  </a:schemeClr>
                </a:solidFill>
              </a:rPr>
              <a:t>9-ADIM CONTACT sekmesi tıklanarak açılır.</a:t>
            </a:r>
            <a:endParaRPr lang="tr-TR" sz="3200" dirty="0"/>
          </a:p>
        </p:txBody>
      </p:sp>
      <p:sp>
        <p:nvSpPr>
          <p:cNvPr id="29697" name="Rectangle 1"/>
          <p:cNvSpPr>
            <a:spLocks noChangeArrowheads="1"/>
          </p:cNvSpPr>
          <p:nvPr/>
        </p:nvSpPr>
        <p:spPr bwMode="auto">
          <a:xfrm>
            <a:off x="0" y="1285860"/>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a:t>
            </a:r>
            <a:r>
              <a:rPr kumimoji="0" lang="tr-T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İrtibarat</a:t>
            </a: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kişisi unvanı  (Kurum Yetkilisi veya Kurumla ilgili yetkilere sahip kişi)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a:t>
            </a:r>
            <a:r>
              <a:rPr kumimoji="0" lang="tr-T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İrtibarat</a:t>
            </a: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kişisi pozisyonu.</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 </a:t>
            </a:r>
            <a:r>
              <a:rPr kumimoji="0" lang="tr-T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İrtibarat</a:t>
            </a: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kişisi görev yaptığı birim.</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 </a:t>
            </a:r>
            <a:r>
              <a:rPr kumimoji="0" lang="tr-T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İrtibarat</a:t>
            </a: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kişisinin mail adresi(Kendisine ait mail adresi-Kurum mail adresi yazılmayacak)</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5-Cinsiyeti erkek- kadın seçeneklerinden biri işaretlenecek. (</a:t>
            </a:r>
            <a:r>
              <a:rPr kumimoji="0" lang="tr-T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Male</a:t>
            </a: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tr-T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Famale</a:t>
            </a: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6- </a:t>
            </a:r>
            <a:r>
              <a:rPr kumimoji="0" lang="tr-T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İrtibarat</a:t>
            </a: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kişisinin soyadı yazılacak.</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7- </a:t>
            </a:r>
            <a:r>
              <a:rPr kumimoji="0" lang="tr-TR"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İrtibarat</a:t>
            </a: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kişisinin adı yazılacak.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8- Adres kısmına “YES” denirse daha önce kayıtlı adres otomatik olarak ekrana gelir.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9- Adres kısmına “NO” denirse Adres kısmı tekrar doldurulması gerekir.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10-Kurumun Sokak adı ve numarası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11-Posta Numarası (Kapı No)</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12-Posta Kodu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13-</a:t>
            </a:r>
            <a:r>
              <a:rPr kumimoji="0" lang="tr-TR" sz="2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Cedex</a:t>
            </a:r>
            <a:r>
              <a:rPr kumimoji="0" lang="tr-T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Sadece Fransa için kullanılan kod.</a:t>
            </a:r>
          </a:p>
          <a:p>
            <a:pPr marL="0" marR="0" lvl="0" indent="0" algn="l" defTabSz="914400" rtl="0" eaLnBrk="0" fontAlgn="base" latinLnBrk="0" hangingPunct="0">
              <a:lnSpc>
                <a:spcPct val="100000"/>
              </a:lnSpc>
              <a:spcBef>
                <a:spcPct val="0"/>
              </a:spcBef>
              <a:spcAft>
                <a:spcPct val="0"/>
              </a:spcAft>
              <a:buClrTx/>
              <a:buSzTx/>
              <a:buFontTx/>
              <a:buNone/>
              <a:tabLst/>
            </a:pPr>
            <a:r>
              <a:rPr lang="tr-TR" sz="2000" dirty="0" smtClean="0">
                <a:solidFill>
                  <a:srgbClr val="FF0000"/>
                </a:solidFill>
                <a:latin typeface="Times New Roman" pitchFamily="18" charset="0"/>
                <a:cs typeface="Times New Roman" pitchFamily="18" charset="0"/>
              </a:rPr>
              <a:t>14-Kurumun  bulunduğu il</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chemeClr val="tx2">
                    <a:lumMod val="50000"/>
                  </a:schemeClr>
                </a:solidFill>
              </a:rPr>
              <a:t>10.ADIM  PROGRAMME sekmesi tıklanarak açılır.</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785786" y="1142985"/>
            <a:ext cx="7858179" cy="4500594"/>
          </a:xfrm>
          <a:prstGeom prst="rect">
            <a:avLst/>
          </a:prstGeom>
          <a:noFill/>
          <a:ln w="9525">
            <a:noFill/>
            <a:miter lim="800000"/>
            <a:headEnd/>
            <a:tailEnd/>
          </a:ln>
        </p:spPr>
      </p:pic>
      <p:sp>
        <p:nvSpPr>
          <p:cNvPr id="4" name="3 Dikdörtgen"/>
          <p:cNvSpPr/>
          <p:nvPr/>
        </p:nvSpPr>
        <p:spPr>
          <a:xfrm>
            <a:off x="1928794" y="5857892"/>
            <a:ext cx="4572000" cy="646331"/>
          </a:xfrm>
          <a:prstGeom prst="rect">
            <a:avLst/>
          </a:prstGeom>
        </p:spPr>
        <p:txBody>
          <a:bodyPr>
            <a:spAutoFit/>
          </a:bodyPr>
          <a:lstStyle/>
          <a:p>
            <a:r>
              <a:rPr lang="tr-TR" dirty="0" err="1" smtClean="0"/>
              <a:t>Programme</a:t>
            </a:r>
            <a:r>
              <a:rPr lang="tr-TR" dirty="0" smtClean="0"/>
              <a:t> seçeneklerinden </a:t>
            </a:r>
            <a:r>
              <a:rPr lang="tr-TR" dirty="0" err="1" smtClean="0"/>
              <a:t>Erasmus</a:t>
            </a:r>
            <a:r>
              <a:rPr lang="tr-TR" dirty="0" smtClean="0"/>
              <a:t>+ işaretlenir ve şu ekran karşınıza gelir.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chemeClr val="tx2">
                    <a:lumMod val="50000"/>
                  </a:schemeClr>
                </a:solidFill>
              </a:rPr>
              <a:t>11-ADIM kuruluş türünüzü seçiniz.</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928662" y="1071546"/>
            <a:ext cx="7429551" cy="4572031"/>
          </a:xfrm>
          <a:prstGeom prst="rect">
            <a:avLst/>
          </a:prstGeom>
          <a:noFill/>
          <a:ln w="9525">
            <a:noFill/>
            <a:miter lim="800000"/>
            <a:headEnd/>
            <a:tailEnd/>
          </a:ln>
        </p:spPr>
      </p:pic>
      <p:sp>
        <p:nvSpPr>
          <p:cNvPr id="4" name="3 Dikdörtgen"/>
          <p:cNvSpPr/>
          <p:nvPr/>
        </p:nvSpPr>
        <p:spPr>
          <a:xfrm>
            <a:off x="2071670" y="5643578"/>
            <a:ext cx="4572000" cy="923330"/>
          </a:xfrm>
          <a:prstGeom prst="rect">
            <a:avLst/>
          </a:prstGeom>
        </p:spPr>
        <p:txBody>
          <a:bodyPr>
            <a:spAutoFit/>
          </a:bodyPr>
          <a:lstStyle/>
          <a:p>
            <a:r>
              <a:rPr lang="tr-TR" dirty="0" smtClean="0"/>
              <a:t>Eğer kuruluş türünüze uygun seçenek yoksa </a:t>
            </a:r>
            <a:r>
              <a:rPr lang="tr-TR" b="1" dirty="0" err="1" smtClean="0"/>
              <a:t>Associations</a:t>
            </a:r>
            <a:r>
              <a:rPr lang="tr-TR" b="1" dirty="0" smtClean="0"/>
              <a:t> </a:t>
            </a:r>
            <a:r>
              <a:rPr lang="tr-TR" dirty="0" smtClean="0"/>
              <a:t>seçeneğini işaretleyip alt kutucuğa kurumla ilgili açıklama yazınız.</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solidFill>
                  <a:schemeClr val="tx2">
                    <a:lumMod val="50000"/>
                  </a:schemeClr>
                </a:solidFill>
              </a:rPr>
              <a:t>12-ADIM SUBMIT sekmesi tıklanarak açılır.</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1357290" y="857232"/>
            <a:ext cx="6143668" cy="3929090"/>
          </a:xfrm>
          <a:prstGeom prst="rect">
            <a:avLst/>
          </a:prstGeom>
          <a:noFill/>
          <a:ln w="9525">
            <a:noFill/>
            <a:miter lim="800000"/>
            <a:headEnd/>
            <a:tailEnd/>
          </a:ln>
        </p:spPr>
      </p:pic>
      <p:sp>
        <p:nvSpPr>
          <p:cNvPr id="4" name="3 Dikdörtgen"/>
          <p:cNvSpPr/>
          <p:nvPr/>
        </p:nvSpPr>
        <p:spPr>
          <a:xfrm>
            <a:off x="1071538" y="4786322"/>
            <a:ext cx="6500858" cy="1477328"/>
          </a:xfrm>
          <a:prstGeom prst="rect">
            <a:avLst/>
          </a:prstGeom>
        </p:spPr>
        <p:txBody>
          <a:bodyPr wrap="square">
            <a:spAutoFit/>
          </a:bodyPr>
          <a:lstStyle/>
          <a:p>
            <a:r>
              <a:rPr lang="tr-TR" dirty="0" smtClean="0"/>
              <a:t>1- </a:t>
            </a:r>
            <a:r>
              <a:rPr lang="tr-TR" dirty="0" err="1" smtClean="0"/>
              <a:t>Print</a:t>
            </a:r>
            <a:r>
              <a:rPr lang="tr-TR" dirty="0" smtClean="0"/>
              <a:t>- Bilgileriniz doğru ise tuşu ile yazdırabilirsimiz.</a:t>
            </a:r>
          </a:p>
          <a:p>
            <a:r>
              <a:rPr lang="tr-TR" dirty="0" smtClean="0"/>
              <a:t>2-</a:t>
            </a:r>
            <a:r>
              <a:rPr lang="tr-TR" dirty="0" err="1" smtClean="0"/>
              <a:t>Save</a:t>
            </a:r>
            <a:r>
              <a:rPr lang="tr-TR" dirty="0" smtClean="0"/>
              <a:t> </a:t>
            </a:r>
            <a:r>
              <a:rPr lang="tr-TR" dirty="0" err="1" smtClean="0"/>
              <a:t>Draft</a:t>
            </a:r>
            <a:r>
              <a:rPr lang="tr-TR" dirty="0" smtClean="0"/>
              <a:t>-Bilgileriniz doğru ise bilgileri kaydeder.</a:t>
            </a:r>
          </a:p>
          <a:p>
            <a:r>
              <a:rPr lang="tr-TR" dirty="0" smtClean="0"/>
              <a:t>3-</a:t>
            </a:r>
            <a:r>
              <a:rPr lang="tr-TR" dirty="0" err="1" smtClean="0"/>
              <a:t>Delete</a:t>
            </a:r>
            <a:r>
              <a:rPr lang="tr-TR" dirty="0" smtClean="0"/>
              <a:t> </a:t>
            </a:r>
            <a:r>
              <a:rPr lang="tr-TR" dirty="0" err="1" smtClean="0"/>
              <a:t>Draft</a:t>
            </a:r>
            <a:r>
              <a:rPr lang="tr-TR" dirty="0" smtClean="0"/>
              <a:t> -Bilgilerde hata varsa bilgileri siler. (Yukarıdaki mavi kutucuklardan tıklananı siler)</a:t>
            </a:r>
          </a:p>
          <a:p>
            <a:r>
              <a:rPr lang="tr-TR" dirty="0" smtClean="0"/>
              <a:t>4-</a:t>
            </a:r>
            <a:r>
              <a:rPr lang="tr-TR" dirty="0" err="1" smtClean="0"/>
              <a:t>Confirm</a:t>
            </a:r>
            <a:r>
              <a:rPr lang="tr-TR" dirty="0" smtClean="0"/>
              <a:t>-Tüm kayıtlarınızı silinmemek üzere kaydeder.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511420"/>
          </a:xfrm>
        </p:spPr>
        <p:txBody>
          <a:bodyPr>
            <a:normAutofit fontScale="90000"/>
          </a:bodyPr>
          <a:lstStyle/>
          <a:p>
            <a:r>
              <a:rPr lang="tr-TR" sz="3100" dirty="0" smtClean="0"/>
              <a:t/>
            </a:r>
            <a:br>
              <a:rPr lang="tr-TR" sz="3100" dirty="0" smtClean="0"/>
            </a:br>
            <a:r>
              <a:rPr lang="tr-TR" sz="3100" b="1" dirty="0" smtClean="0">
                <a:solidFill>
                  <a:schemeClr val="tx2">
                    <a:lumMod val="50000"/>
                  </a:schemeClr>
                </a:solidFill>
              </a:rPr>
              <a:t>1 ADIM PIC KODU ALMA İŞLEM ADIMLARI</a:t>
            </a:r>
            <a:r>
              <a:rPr lang="tr-TR" sz="3100" dirty="0" smtClean="0">
                <a:solidFill>
                  <a:schemeClr val="tx2">
                    <a:lumMod val="50000"/>
                  </a:schemeClr>
                </a:solidFill>
              </a:rPr>
              <a:t/>
            </a:r>
            <a:br>
              <a:rPr lang="tr-TR" sz="3100" dirty="0" smtClean="0">
                <a:solidFill>
                  <a:schemeClr val="tx2">
                    <a:lumMod val="50000"/>
                  </a:schemeClr>
                </a:solidFill>
              </a:rPr>
            </a:br>
            <a:r>
              <a:rPr lang="tr-TR" sz="3100" b="1" i="1" dirty="0" smtClean="0">
                <a:solidFill>
                  <a:schemeClr val="tx2">
                    <a:lumMod val="50000"/>
                  </a:schemeClr>
                </a:solidFill>
              </a:rPr>
              <a:t>Avrupa Komisyonu Kimlik Tanımlama Sistemi </a:t>
            </a:r>
            <a:r>
              <a:rPr lang="tr-TR" sz="3100" dirty="0" smtClean="0">
                <a:solidFill>
                  <a:schemeClr val="tx2">
                    <a:lumMod val="50000"/>
                  </a:schemeClr>
                </a:solidFill>
              </a:rPr>
              <a:t/>
            </a:r>
            <a:br>
              <a:rPr lang="tr-TR" sz="3100" dirty="0" smtClean="0">
                <a:solidFill>
                  <a:schemeClr val="tx2">
                    <a:lumMod val="50000"/>
                  </a:schemeClr>
                </a:solidFill>
              </a:rPr>
            </a:br>
            <a:r>
              <a:rPr lang="tr-TR" sz="3100" dirty="0" smtClean="0">
                <a:solidFill>
                  <a:schemeClr val="tx2">
                    <a:lumMod val="50000"/>
                  </a:schemeClr>
                </a:solidFill>
              </a:rPr>
              <a:t>Belirtilen adrese tıklayınız: </a:t>
            </a:r>
            <a:r>
              <a:rPr lang="tr-TR" sz="3100" b="1" u="sng" dirty="0" smtClean="0">
                <a:hlinkClick r:id="rId2"/>
              </a:rPr>
              <a:t>https://webgate.ec.europa.eu/cas/</a:t>
            </a:r>
            <a:r>
              <a:rPr lang="tr-TR" sz="3100" b="1" dirty="0" smtClean="0"/>
              <a:t> </a:t>
            </a:r>
            <a:r>
              <a:rPr lang="tr-TR" dirty="0" smtClean="0"/>
              <a:t/>
            </a:r>
            <a:br>
              <a:rPr lang="tr-TR" dirty="0" smtClean="0"/>
            </a:br>
            <a:endParaRPr lang="tr-TR" dirty="0"/>
          </a:p>
        </p:txBody>
      </p:sp>
      <p:pic>
        <p:nvPicPr>
          <p:cNvPr id="3" name="2 Resim"/>
          <p:cNvPicPr/>
          <p:nvPr/>
        </p:nvPicPr>
        <p:blipFill>
          <a:blip r:embed="rId3" cstate="print"/>
          <a:srcRect/>
          <a:stretch>
            <a:fillRect/>
          </a:stretch>
        </p:blipFill>
        <p:spPr bwMode="auto">
          <a:xfrm>
            <a:off x="1285852" y="2500306"/>
            <a:ext cx="6215106" cy="435769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normAutofit fontScale="90000"/>
          </a:bodyPr>
          <a:lstStyle/>
          <a:p>
            <a:r>
              <a:rPr lang="tr-TR" sz="3100" dirty="0" smtClean="0">
                <a:solidFill>
                  <a:schemeClr val="tx2">
                    <a:lumMod val="50000"/>
                  </a:schemeClr>
                </a:solidFill>
              </a:rPr>
              <a:t>13.ADIM  DONE </a:t>
            </a:r>
            <a:r>
              <a:rPr lang="tr-TR" sz="3100" b="1" dirty="0" smtClean="0">
                <a:solidFill>
                  <a:schemeClr val="tx2">
                    <a:lumMod val="50000"/>
                  </a:schemeClr>
                </a:solidFill>
              </a:rPr>
              <a:t>sekmesi tıklanarak açılır.</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1142976" y="928670"/>
            <a:ext cx="6500858" cy="4214842"/>
          </a:xfrm>
          <a:prstGeom prst="rect">
            <a:avLst/>
          </a:prstGeom>
          <a:noFill/>
          <a:ln w="9525">
            <a:noFill/>
            <a:miter lim="800000"/>
            <a:headEnd/>
            <a:tailEnd/>
          </a:ln>
        </p:spPr>
      </p:pic>
      <p:sp>
        <p:nvSpPr>
          <p:cNvPr id="4" name="3 Dikdörtgen"/>
          <p:cNvSpPr/>
          <p:nvPr/>
        </p:nvSpPr>
        <p:spPr>
          <a:xfrm>
            <a:off x="2071670" y="5143512"/>
            <a:ext cx="4929222" cy="1200329"/>
          </a:xfrm>
          <a:prstGeom prst="rect">
            <a:avLst/>
          </a:prstGeom>
        </p:spPr>
        <p:txBody>
          <a:bodyPr wrap="square">
            <a:spAutoFit/>
          </a:bodyPr>
          <a:lstStyle/>
          <a:p>
            <a:r>
              <a:rPr lang="tr-TR" b="1" dirty="0" smtClean="0"/>
              <a:t>PIC numarası vermiştir</a:t>
            </a:r>
            <a:r>
              <a:rPr lang="tr-TR" dirty="0" smtClean="0"/>
              <a:t>, </a:t>
            </a:r>
            <a:r>
              <a:rPr lang="tr-TR" dirty="0" err="1" smtClean="0"/>
              <a:t>pic</a:t>
            </a:r>
            <a:r>
              <a:rPr lang="tr-TR" dirty="0" smtClean="0"/>
              <a:t> numarası aynı zamanda </a:t>
            </a:r>
            <a:r>
              <a:rPr lang="tr-TR" dirty="0" err="1" smtClean="0"/>
              <a:t>irtibarat</a:t>
            </a:r>
            <a:r>
              <a:rPr lang="tr-TR" dirty="0" smtClean="0"/>
              <a:t> kişisinin mail adresine mail gönderecektir.’</a:t>
            </a:r>
            <a:r>
              <a:rPr lang="tr-TR" dirty="0" err="1" smtClean="0"/>
              <a:t>Print</a:t>
            </a:r>
            <a:r>
              <a:rPr lang="tr-TR" dirty="0" smtClean="0"/>
              <a:t>’ sekmesiyle şifreyi yazdırabilir ‘</a:t>
            </a:r>
            <a:r>
              <a:rPr lang="tr-TR" dirty="0" err="1" smtClean="0"/>
              <a:t>close</a:t>
            </a:r>
            <a:r>
              <a:rPr lang="tr-TR" dirty="0" smtClean="0"/>
              <a:t>’ sekmesiyle programı kapatabilirsiniz.</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225536"/>
          </a:xfrm>
        </p:spPr>
        <p:txBody>
          <a:bodyPr>
            <a:normAutofit fontScale="90000"/>
          </a:bodyPr>
          <a:lstStyle/>
          <a:p>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TURNA KAYIT</a:t>
            </a:r>
            <a:r>
              <a:rPr lang="tr-TR" dirty="0" smtClean="0"/>
              <a:t/>
            </a:r>
            <a:br>
              <a:rPr lang="tr-TR" dirty="0" smtClean="0"/>
            </a:br>
            <a:endParaRPr lang="tr-TR" dirty="0"/>
          </a:p>
        </p:txBody>
      </p:sp>
      <p:sp>
        <p:nvSpPr>
          <p:cNvPr id="1025" name="Rectangle 1"/>
          <p:cNvSpPr>
            <a:spLocks noChangeArrowheads="1"/>
          </p:cNvSpPr>
          <p:nvPr/>
        </p:nvSpPr>
        <p:spPr bwMode="auto">
          <a:xfrm>
            <a:off x="357158" y="642918"/>
            <a:ext cx="821537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1.ADIM</a:t>
            </a: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rPr>
              <a:t>https://turna.ua.gov.tr/turna/#</a:t>
            </a:r>
            <a:r>
              <a:rPr kumimoji="0" lang="tr-T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WEB SİTESİNE GİRİŞ YAPINIZ.</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Yeni Kullanıcı  butonuna tıklayınız.</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Resim"/>
          <p:cNvPicPr/>
          <p:nvPr/>
        </p:nvPicPr>
        <p:blipFill>
          <a:blip r:embed="rId3" cstate="print"/>
          <a:srcRect/>
          <a:stretch>
            <a:fillRect/>
          </a:stretch>
        </p:blipFill>
        <p:spPr bwMode="auto">
          <a:xfrm>
            <a:off x="785786" y="1785926"/>
            <a:ext cx="7286676" cy="4429156"/>
          </a:xfrm>
          <a:prstGeom prst="rect">
            <a:avLst/>
          </a:prstGeom>
          <a:noFill/>
          <a:ln w="38100" cmpd="sng">
            <a:solidFill>
              <a:srgbClr val="000000"/>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chemeClr val="tx2">
                    <a:lumMod val="50000"/>
                  </a:schemeClr>
                </a:solidFill>
              </a:rPr>
              <a:t>2. ADIM </a:t>
            </a:r>
            <a:r>
              <a:rPr lang="tr-TR" sz="3600" dirty="0" smtClean="0">
                <a:solidFill>
                  <a:schemeClr val="tx2">
                    <a:lumMod val="50000"/>
                  </a:schemeClr>
                </a:solidFill>
              </a:rPr>
              <a:t>Yeni Kullanıcı Ekranı Üyelik Belirleme;</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714348" y="1142984"/>
            <a:ext cx="7715304" cy="5214973"/>
          </a:xfrm>
          <a:prstGeom prst="rect">
            <a:avLst/>
          </a:prstGeom>
          <a:noFill/>
          <a:ln w="38100" cmpd="sng">
            <a:solidFill>
              <a:srgbClr val="000000"/>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chemeClr val="tx2">
                    <a:lumMod val="50000"/>
                  </a:schemeClr>
                </a:solidFill>
              </a:rPr>
              <a:t>3.ADIM </a:t>
            </a:r>
            <a:r>
              <a:rPr lang="tr-TR" sz="3600" dirty="0" smtClean="0">
                <a:solidFill>
                  <a:schemeClr val="tx2">
                    <a:lumMod val="50000"/>
                  </a:schemeClr>
                </a:solidFill>
              </a:rPr>
              <a:t>Üyelik Türü Belirleme Ekranı </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2000232" y="1500174"/>
            <a:ext cx="5072098" cy="3643338"/>
          </a:xfrm>
          <a:prstGeom prst="rect">
            <a:avLst/>
          </a:prstGeom>
          <a:noFill/>
          <a:ln w="38100" cmpd="sng">
            <a:solidFill>
              <a:srgbClr val="000000"/>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chemeClr val="tx2">
                    <a:lumMod val="50000"/>
                  </a:schemeClr>
                </a:solidFill>
              </a:rPr>
              <a:t>4.ADIM</a:t>
            </a:r>
            <a:r>
              <a:rPr lang="tr-TR" sz="3600" dirty="0" smtClean="0">
                <a:solidFill>
                  <a:schemeClr val="tx2">
                    <a:lumMod val="50000"/>
                  </a:schemeClr>
                </a:solidFill>
              </a:rPr>
              <a:t> Kurumsal Üyelik Kayıt Formu Ekranı açılır ve form doldurulacak.</a:t>
            </a:r>
            <a:r>
              <a:rPr lang="tr-TR" dirty="0" smtClean="0"/>
              <a:t/>
            </a:r>
            <a:br>
              <a:rPr lang="tr-TR" dirty="0" smtClean="0"/>
            </a:br>
            <a:endParaRPr lang="tr-TR" dirty="0"/>
          </a:p>
        </p:txBody>
      </p:sp>
      <p:pic>
        <p:nvPicPr>
          <p:cNvPr id="3" name="2 Resim"/>
          <p:cNvPicPr/>
          <p:nvPr/>
        </p:nvPicPr>
        <p:blipFill>
          <a:blip r:embed="rId3" cstate="print"/>
          <a:srcRect/>
          <a:stretch>
            <a:fillRect/>
          </a:stretch>
        </p:blipFill>
        <p:spPr bwMode="auto">
          <a:xfrm>
            <a:off x="928662" y="1357298"/>
            <a:ext cx="7072362" cy="3857652"/>
          </a:xfrm>
          <a:prstGeom prst="rect">
            <a:avLst/>
          </a:prstGeom>
          <a:noFill/>
          <a:ln w="38100" cmpd="sng">
            <a:solidFill>
              <a:srgbClr val="000000"/>
            </a:solidFill>
            <a:miter lim="800000"/>
            <a:headEnd/>
            <a:tailEnd/>
          </a:ln>
          <a:effectLst/>
        </p:spPr>
      </p:pic>
      <p:sp>
        <p:nvSpPr>
          <p:cNvPr id="36865" name="Rectangle 1"/>
          <p:cNvSpPr>
            <a:spLocks noChangeArrowheads="1"/>
          </p:cNvSpPr>
          <p:nvPr/>
        </p:nvSpPr>
        <p:spPr bwMode="auto">
          <a:xfrm>
            <a:off x="428596" y="5429264"/>
            <a:ext cx="82502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Calibri" pitchFamily="34" charset="0"/>
                <a:ea typeface="Calibri" pitchFamily="34" charset="0"/>
                <a:cs typeface="Arial Unicode MS" pitchFamily="34" charset="-128"/>
              </a:rPr>
              <a:t>Form tamamlandıktan sonra sağ alttaki “tamam” butonuna basılarak kayıt tamamlanır.</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5.ADIM Üyelik Kaydı Aktivasyonu</a:t>
            </a:r>
            <a:endParaRPr lang="tr-TR" dirty="0"/>
          </a:p>
        </p:txBody>
      </p:sp>
      <p:sp>
        <p:nvSpPr>
          <p:cNvPr id="39937" name="Rectangle 1"/>
          <p:cNvSpPr>
            <a:spLocks noChangeArrowheads="1"/>
          </p:cNvSpPr>
          <p:nvPr/>
        </p:nvSpPr>
        <p:spPr bwMode="auto">
          <a:xfrm>
            <a:off x="0" y="1857364"/>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Arial Unicode MS" pitchFamily="34" charset="-128"/>
              </a:rPr>
              <a:t>Üyenin kayıt formunda belirttiği mail adresine aktivasyon için “TURNA sistemi için aktivasyon” başlığında bir mail gelir. Gelen mail içinde yer alan “Aktivasyon” linki tıklanarak aktivasyon yapılmalıdır. Gelen mailin içinde başvurana sistem tarafından verilen şifre mevcuttur (Sekiz karakter). Kullanıcı adı kayıt formunda verilen Kurumsal üyelikler için Vergi Kimlik Numarası (VKNO),bireysel üyelikler için kimlik (TCKNO) numarasıdır.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Arial Unicode MS" pitchFamily="34" charset="-128"/>
              </a:rPr>
              <a:t> “Aktivasyon” linki tıklanarak gelen ekrandaki ''TURNA'' tıklandığında gelen TURNA Giriş ekranına şifre yazılır ve sisteme giriş yapılır.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sz="2000" b="1" dirty="0" smtClean="0">
                <a:latin typeface="Calibri" pitchFamily="34" charset="0"/>
                <a:ea typeface="Calibri" pitchFamily="34" charset="0"/>
                <a:cs typeface="Times New Roman" pitchFamily="18" charset="0"/>
              </a:rPr>
              <a:t>                                 </a:t>
            </a:r>
            <a:r>
              <a:rPr kumimoji="0" lang="tr-T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TURNA SİSTEMİNE KAYDINIZ YAPILMIŞTIR.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4868052"/>
          </a:xfrm>
        </p:spPr>
        <p:txBody>
          <a:bodyPr>
            <a:noAutofit/>
          </a:bodyPr>
          <a:lstStyle/>
          <a:p>
            <a:r>
              <a:rPr lang="tr-TR" sz="7200" dirty="0" smtClean="0"/>
              <a:t/>
            </a:r>
            <a:br>
              <a:rPr lang="tr-TR" sz="7200" dirty="0" smtClean="0"/>
            </a:br>
            <a:r>
              <a:rPr lang="tr-TR" sz="7200" dirty="0" smtClean="0"/>
              <a:t/>
            </a:r>
            <a:br>
              <a:rPr lang="tr-TR" sz="7200" dirty="0" smtClean="0"/>
            </a:br>
            <a:r>
              <a:rPr lang="tr-TR" sz="7200" dirty="0" smtClean="0"/>
              <a:t/>
            </a:r>
            <a:br>
              <a:rPr lang="tr-TR" sz="7200" dirty="0" smtClean="0"/>
            </a:br>
            <a:r>
              <a:rPr lang="tr-TR" sz="7200" dirty="0" smtClean="0"/>
              <a:t/>
            </a:r>
            <a:br>
              <a:rPr lang="tr-TR" sz="7200" dirty="0" smtClean="0"/>
            </a:br>
            <a:r>
              <a:rPr lang="tr-TR" sz="7200" dirty="0" smtClean="0"/>
              <a:t/>
            </a:r>
            <a:br>
              <a:rPr lang="tr-TR" sz="7200" dirty="0" smtClean="0"/>
            </a:br>
            <a:r>
              <a:rPr lang="tr-TR" sz="7200" dirty="0" smtClean="0"/>
              <a:t/>
            </a:r>
            <a:br>
              <a:rPr lang="tr-TR" sz="7200" dirty="0" smtClean="0"/>
            </a:br>
            <a:r>
              <a:rPr lang="tr-TR" sz="7200" dirty="0" smtClean="0"/>
              <a:t/>
            </a:r>
            <a:br>
              <a:rPr lang="tr-TR" sz="7200" dirty="0" smtClean="0"/>
            </a:br>
            <a:r>
              <a:rPr lang="tr-TR" sz="7200" dirty="0" smtClean="0"/>
              <a:t/>
            </a:r>
            <a:br>
              <a:rPr lang="tr-TR" sz="7200" dirty="0" smtClean="0"/>
            </a:br>
            <a:r>
              <a:rPr lang="tr-TR" sz="7200" dirty="0" smtClean="0"/>
              <a:t/>
            </a:r>
            <a:br>
              <a:rPr lang="tr-TR" sz="7200" dirty="0" smtClean="0"/>
            </a:br>
            <a:r>
              <a:rPr lang="tr-TR" sz="7200" dirty="0" smtClean="0"/>
              <a:t>         </a:t>
            </a:r>
            <a:r>
              <a:rPr lang="tr-TR" sz="7200" dirty="0" smtClean="0">
                <a:solidFill>
                  <a:schemeClr val="tx2">
                    <a:lumMod val="50000"/>
                  </a:schemeClr>
                </a:solidFill>
              </a:rPr>
              <a:t>Hatay AR-GE </a:t>
            </a:r>
            <a:br>
              <a:rPr lang="tr-TR" sz="7200" dirty="0" smtClean="0">
                <a:solidFill>
                  <a:schemeClr val="tx2">
                    <a:lumMod val="50000"/>
                  </a:schemeClr>
                </a:solidFill>
              </a:rPr>
            </a:br>
            <a:r>
              <a:rPr lang="tr-TR" sz="7200" dirty="0" smtClean="0">
                <a:solidFill>
                  <a:schemeClr val="tx2">
                    <a:lumMod val="50000"/>
                  </a:schemeClr>
                </a:solidFill>
              </a:rPr>
              <a:t>           Proje Ekibi</a:t>
            </a:r>
            <a:br>
              <a:rPr lang="tr-TR" sz="7200" dirty="0" smtClean="0">
                <a:solidFill>
                  <a:schemeClr val="tx2">
                    <a:lumMod val="50000"/>
                  </a:schemeClr>
                </a:solidFill>
              </a:rPr>
            </a:br>
            <a:r>
              <a:rPr lang="tr-TR" sz="7200" dirty="0" smtClean="0">
                <a:solidFill>
                  <a:schemeClr val="tx2">
                    <a:lumMod val="50000"/>
                  </a:schemeClr>
                </a:solidFill>
              </a:rPr>
              <a:t>                2014 </a:t>
            </a:r>
            <a:r>
              <a:rPr lang="tr-TR" sz="7200" dirty="0" smtClean="0">
                <a:solidFill>
                  <a:schemeClr val="tx2">
                    <a:lumMod val="50000"/>
                  </a:schemeClr>
                </a:solidFill>
              </a:rPr>
              <a:t/>
            </a:r>
            <a:br>
              <a:rPr lang="tr-TR" sz="7200" dirty="0" smtClean="0">
                <a:solidFill>
                  <a:schemeClr val="tx2">
                    <a:lumMod val="50000"/>
                  </a:schemeClr>
                </a:solidFill>
              </a:rPr>
            </a:br>
            <a:r>
              <a:rPr lang="tr-TR" sz="7200" dirty="0" smtClean="0">
                <a:solidFill>
                  <a:schemeClr val="tx2">
                    <a:lumMod val="50000"/>
                  </a:schemeClr>
                </a:solidFill>
              </a:rPr>
              <a:t>           </a:t>
            </a:r>
            <a:r>
              <a:rPr lang="tr-TR" sz="3600" dirty="0" smtClean="0">
                <a:solidFill>
                  <a:schemeClr val="tx2">
                    <a:lumMod val="50000"/>
                  </a:schemeClr>
                </a:solidFill>
              </a:rPr>
              <a:t>M. Cihangir GİRİŞKEN</a:t>
            </a:r>
            <a:br>
              <a:rPr lang="tr-TR" sz="3600" dirty="0" smtClean="0">
                <a:solidFill>
                  <a:schemeClr val="tx2">
                    <a:lumMod val="50000"/>
                  </a:schemeClr>
                </a:solidFill>
              </a:rPr>
            </a:br>
            <a:r>
              <a:rPr lang="tr-TR" sz="3600" dirty="0" smtClean="0">
                <a:solidFill>
                  <a:schemeClr val="tx2">
                    <a:lumMod val="50000"/>
                  </a:schemeClr>
                </a:solidFill>
              </a:rPr>
              <a:t>                          Türkçe Öğretmeni</a:t>
            </a:r>
            <a:endParaRPr lang="tr-TR" sz="3600" dirty="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2643206"/>
          </a:xfrm>
        </p:spPr>
        <p:txBody>
          <a:bodyPr>
            <a:normAutofit fontScale="90000"/>
          </a:bodyPr>
          <a:lstStyle/>
          <a:p>
            <a:r>
              <a:rPr lang="tr-TR" sz="3600" b="1" dirty="0" smtClean="0">
                <a:solidFill>
                  <a:schemeClr val="tx2">
                    <a:lumMod val="50000"/>
                  </a:schemeClr>
                </a:solidFill>
              </a:rPr>
              <a:t>2.ADIM BAŞVURU DİLİ SEÇENEKLERİ</a:t>
            </a:r>
            <a:r>
              <a:rPr lang="tr-TR" sz="3600" dirty="0" smtClean="0">
                <a:solidFill>
                  <a:schemeClr val="tx2">
                    <a:lumMod val="50000"/>
                  </a:schemeClr>
                </a:solidFill>
              </a:rPr>
              <a:t> </a:t>
            </a:r>
            <a:br>
              <a:rPr lang="tr-TR" sz="3600" dirty="0" smtClean="0">
                <a:solidFill>
                  <a:schemeClr val="tx2">
                    <a:lumMod val="50000"/>
                  </a:schemeClr>
                </a:solidFill>
              </a:rPr>
            </a:br>
            <a:r>
              <a:rPr lang="tr-TR" sz="3600" dirty="0" smtClean="0">
                <a:solidFill>
                  <a:schemeClr val="tx2">
                    <a:lumMod val="50000"/>
                  </a:schemeClr>
                </a:solidFill>
              </a:rPr>
              <a:t>(Dil Seçenekleri arasında Türkçe bulunmamaktadır) Sol üst köşede açılan menüden kullanacağınız dili seçiniz. </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3500430" y="3000372"/>
            <a:ext cx="2214578" cy="335758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367590"/>
          </a:xfrm>
        </p:spPr>
        <p:txBody>
          <a:bodyPr>
            <a:normAutofit fontScale="90000"/>
          </a:bodyPr>
          <a:lstStyle/>
          <a:p>
            <a:r>
              <a:rPr lang="tr-TR" b="1" dirty="0" smtClean="0">
                <a:solidFill>
                  <a:schemeClr val="tx2">
                    <a:lumMod val="50000"/>
                  </a:schemeClr>
                </a:solidFill>
              </a:rPr>
              <a:t>3.ADIM  “Üye ol”</a:t>
            </a:r>
            <a:r>
              <a:rPr lang="tr-TR" dirty="0" smtClean="0">
                <a:solidFill>
                  <a:schemeClr val="tx2">
                    <a:lumMod val="50000"/>
                  </a:schemeClr>
                </a:solidFill>
              </a:rPr>
              <a:t> </a:t>
            </a:r>
            <a:r>
              <a:rPr lang="tr-TR" b="1" dirty="0" smtClean="0">
                <a:solidFill>
                  <a:schemeClr val="tx2">
                    <a:lumMod val="50000"/>
                  </a:schemeClr>
                </a:solidFill>
              </a:rPr>
              <a:t>(</a:t>
            </a:r>
            <a:r>
              <a:rPr lang="tr-TR" b="1" dirty="0" err="1" smtClean="0">
                <a:solidFill>
                  <a:schemeClr val="tx2">
                    <a:lumMod val="50000"/>
                  </a:schemeClr>
                </a:solidFill>
              </a:rPr>
              <a:t>Sign</a:t>
            </a:r>
            <a:r>
              <a:rPr lang="tr-TR" b="1" dirty="0" smtClean="0">
                <a:solidFill>
                  <a:schemeClr val="tx2">
                    <a:lumMod val="50000"/>
                  </a:schemeClr>
                </a:solidFill>
              </a:rPr>
              <a:t> </a:t>
            </a:r>
            <a:r>
              <a:rPr lang="tr-TR" b="1" dirty="0" err="1" smtClean="0">
                <a:solidFill>
                  <a:schemeClr val="tx2">
                    <a:lumMod val="50000"/>
                  </a:schemeClr>
                </a:solidFill>
              </a:rPr>
              <a:t>Up</a:t>
            </a:r>
            <a:r>
              <a:rPr lang="tr-TR" dirty="0" smtClean="0">
                <a:solidFill>
                  <a:schemeClr val="tx2">
                    <a:lumMod val="50000"/>
                  </a:schemeClr>
                </a:solidFill>
              </a:rPr>
              <a:t>) bağlantısına tıklayınız. Kayıt formu görüntülenecektir</a:t>
            </a:r>
            <a:endParaRPr lang="tr-TR" dirty="0">
              <a:solidFill>
                <a:schemeClr val="tx2">
                  <a:lumMod val="50000"/>
                </a:schemeClr>
              </a:solidFill>
            </a:endParaRPr>
          </a:p>
        </p:txBody>
      </p:sp>
      <p:pic>
        <p:nvPicPr>
          <p:cNvPr id="3" name="2 Resim"/>
          <p:cNvPicPr/>
          <p:nvPr/>
        </p:nvPicPr>
        <p:blipFill>
          <a:blip r:embed="rId2" cstate="print"/>
          <a:srcRect/>
          <a:stretch>
            <a:fillRect/>
          </a:stretch>
        </p:blipFill>
        <p:spPr bwMode="auto">
          <a:xfrm>
            <a:off x="857224" y="2143116"/>
            <a:ext cx="7000924" cy="457203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3357562"/>
          </a:xfrm>
        </p:spPr>
        <p:txBody>
          <a:bodyPr>
            <a:normAutofit/>
          </a:bodyPr>
          <a:lstStyle/>
          <a:p>
            <a:r>
              <a:rPr lang="tr-TR" sz="2200" b="1" dirty="0" smtClean="0">
                <a:solidFill>
                  <a:schemeClr val="tx2">
                    <a:lumMod val="50000"/>
                  </a:schemeClr>
                </a:solidFill>
              </a:rPr>
              <a:t>4. ADIM  </a:t>
            </a:r>
            <a:r>
              <a:rPr lang="tr-TR" sz="2200" dirty="0" smtClean="0">
                <a:solidFill>
                  <a:schemeClr val="tx2">
                    <a:lumMod val="50000"/>
                  </a:schemeClr>
                </a:solidFill>
              </a:rPr>
              <a:t>Kullanıcı kayıt formunun zorunlu alanlarını (yıldız ile işaretlenmiştir) doldurunuz ve dil tercihinizi seçiniz. </a:t>
            </a:r>
            <a:r>
              <a:rPr lang="tr-TR" sz="2200" b="1" dirty="0" smtClean="0">
                <a:solidFill>
                  <a:schemeClr val="tx2">
                    <a:lumMod val="50000"/>
                  </a:schemeClr>
                </a:solidFill>
              </a:rPr>
              <a:t>“</a:t>
            </a:r>
            <a:r>
              <a:rPr lang="tr-TR" sz="2200" b="1" dirty="0" err="1" smtClean="0">
                <a:solidFill>
                  <a:schemeClr val="tx2">
                    <a:lumMod val="50000"/>
                  </a:schemeClr>
                </a:solidFill>
              </a:rPr>
              <a:t>Choose</a:t>
            </a:r>
            <a:r>
              <a:rPr lang="tr-TR" sz="2200" b="1" dirty="0" smtClean="0">
                <a:solidFill>
                  <a:schemeClr val="tx2">
                    <a:lumMod val="50000"/>
                  </a:schemeClr>
                </a:solidFill>
              </a:rPr>
              <a:t> a </a:t>
            </a:r>
            <a:r>
              <a:rPr lang="tr-TR" sz="2200" b="1" dirty="0" err="1" smtClean="0">
                <a:solidFill>
                  <a:schemeClr val="tx2">
                    <a:lumMod val="50000"/>
                  </a:schemeClr>
                </a:solidFill>
              </a:rPr>
              <a:t>user</a:t>
            </a:r>
            <a:r>
              <a:rPr lang="tr-TR" sz="2200" b="1" dirty="0" smtClean="0">
                <a:solidFill>
                  <a:schemeClr val="tx2">
                    <a:lumMod val="50000"/>
                  </a:schemeClr>
                </a:solidFill>
              </a:rPr>
              <a:t> name”</a:t>
            </a:r>
            <a:r>
              <a:rPr lang="tr-TR" sz="2200" dirty="0" smtClean="0">
                <a:solidFill>
                  <a:schemeClr val="tx2">
                    <a:lumMod val="50000"/>
                  </a:schemeClr>
                </a:solidFill>
              </a:rPr>
              <a:t> alanını atlayınız. Böylece e-posta adresiniz aynı zamanda kullanıcı adınız olacaktır. </a:t>
            </a:r>
            <a:br>
              <a:rPr lang="tr-TR" sz="2200" dirty="0" smtClean="0">
                <a:solidFill>
                  <a:schemeClr val="tx2">
                    <a:lumMod val="50000"/>
                  </a:schemeClr>
                </a:solidFill>
              </a:rPr>
            </a:br>
            <a:r>
              <a:rPr lang="tr-TR" sz="2200" dirty="0" smtClean="0">
                <a:solidFill>
                  <a:schemeClr val="tx2">
                    <a:lumMod val="50000"/>
                  </a:schemeClr>
                </a:solidFill>
              </a:rPr>
              <a:t> </a:t>
            </a:r>
            <a:br>
              <a:rPr lang="tr-TR" sz="2200" dirty="0" smtClean="0">
                <a:solidFill>
                  <a:schemeClr val="tx2">
                    <a:lumMod val="50000"/>
                  </a:schemeClr>
                </a:solidFill>
              </a:rPr>
            </a:br>
            <a:r>
              <a:rPr lang="tr-TR" sz="2200" b="1" dirty="0" smtClean="0">
                <a:solidFill>
                  <a:schemeClr val="tx2">
                    <a:lumMod val="50000"/>
                  </a:schemeClr>
                </a:solidFill>
              </a:rPr>
              <a:t>5.  ADIM  Gizlilik Bildirimini</a:t>
            </a:r>
            <a:r>
              <a:rPr lang="tr-TR" sz="2200" dirty="0" smtClean="0">
                <a:solidFill>
                  <a:schemeClr val="tx2">
                    <a:lumMod val="50000"/>
                  </a:schemeClr>
                </a:solidFill>
              </a:rPr>
              <a:t> (</a:t>
            </a:r>
            <a:r>
              <a:rPr lang="tr-TR" sz="2200" b="1" dirty="0" err="1" smtClean="0">
                <a:solidFill>
                  <a:schemeClr val="tx2">
                    <a:lumMod val="50000"/>
                  </a:schemeClr>
                </a:solidFill>
              </a:rPr>
              <a:t>Privacy</a:t>
            </a:r>
            <a:r>
              <a:rPr lang="tr-TR" sz="2200" b="1" dirty="0" smtClean="0">
                <a:solidFill>
                  <a:schemeClr val="tx2">
                    <a:lumMod val="50000"/>
                  </a:schemeClr>
                </a:solidFill>
              </a:rPr>
              <a:t> </a:t>
            </a:r>
            <a:r>
              <a:rPr lang="tr-TR" sz="2200" b="1" dirty="0" err="1" smtClean="0">
                <a:solidFill>
                  <a:schemeClr val="tx2">
                    <a:lumMod val="50000"/>
                  </a:schemeClr>
                </a:solidFill>
              </a:rPr>
              <a:t>Statement</a:t>
            </a:r>
            <a:r>
              <a:rPr lang="tr-TR" sz="2200" dirty="0" smtClean="0">
                <a:solidFill>
                  <a:schemeClr val="tx2">
                    <a:lumMod val="50000"/>
                  </a:schemeClr>
                </a:solidFill>
              </a:rPr>
              <a:t>) okuyunuz ve kabul ediniz. </a:t>
            </a:r>
            <a:r>
              <a:rPr lang="tr-TR" dirty="0" smtClean="0"/>
              <a:t/>
            </a:r>
            <a:br>
              <a:rPr lang="tr-TR" dirty="0" smtClean="0"/>
            </a:br>
            <a:endParaRPr lang="tr-TR" dirty="0"/>
          </a:p>
        </p:txBody>
      </p:sp>
      <p:pic>
        <p:nvPicPr>
          <p:cNvPr id="3" name="2 Resim"/>
          <p:cNvPicPr/>
          <p:nvPr/>
        </p:nvPicPr>
        <p:blipFill>
          <a:blip r:embed="rId3" cstate="print"/>
          <a:srcRect/>
          <a:stretch>
            <a:fillRect/>
          </a:stretch>
        </p:blipFill>
        <p:spPr bwMode="auto">
          <a:xfrm>
            <a:off x="1428728" y="2500306"/>
            <a:ext cx="6429420" cy="41433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69072"/>
          </a:xfrm>
        </p:spPr>
        <p:txBody>
          <a:bodyPr>
            <a:normAutofit/>
          </a:bodyPr>
          <a:lstStyle/>
          <a:p>
            <a:r>
              <a:rPr lang="tr-TR" sz="2400" dirty="0" smtClean="0">
                <a:solidFill>
                  <a:schemeClr val="tx2">
                    <a:lumMod val="50000"/>
                  </a:schemeClr>
                </a:solidFill>
              </a:rPr>
              <a:t>7.</a:t>
            </a:r>
            <a:r>
              <a:rPr lang="tr-TR" sz="2400" b="1" dirty="0" smtClean="0">
                <a:solidFill>
                  <a:schemeClr val="tx2">
                    <a:lumMod val="50000"/>
                  </a:schemeClr>
                </a:solidFill>
              </a:rPr>
              <a:t>ADIM </a:t>
            </a:r>
            <a:r>
              <a:rPr lang="tr-TR" sz="2400" dirty="0" smtClean="0">
                <a:solidFill>
                  <a:schemeClr val="tx2">
                    <a:lumMod val="50000"/>
                  </a:schemeClr>
                </a:solidFill>
              </a:rPr>
              <a:t> Kullanıcı Kayıt Formu”nda belirttiğiniz e-posta adresine birkaç dakika içinde otomatik e-posta gönderilecektir. Bu e-posta mesajı, yeni hesabınız için kullanacağınız kullanıcı adını ve kullanıcı şifresini içerecektir.</a:t>
            </a:r>
            <a:br>
              <a:rPr lang="tr-TR" sz="2400" dirty="0" smtClean="0">
                <a:solidFill>
                  <a:schemeClr val="tx2">
                    <a:lumMod val="50000"/>
                  </a:schemeClr>
                </a:solidFill>
              </a:rPr>
            </a:br>
            <a:r>
              <a:rPr lang="tr-TR" sz="2400" dirty="0" smtClean="0">
                <a:solidFill>
                  <a:schemeClr val="tx2">
                    <a:lumMod val="50000"/>
                  </a:schemeClr>
                </a:solidFill>
              </a:rPr>
              <a:t> 8.</a:t>
            </a:r>
            <a:r>
              <a:rPr lang="tr-TR" sz="2400" b="1" dirty="0" smtClean="0">
                <a:solidFill>
                  <a:schemeClr val="tx2">
                    <a:lumMod val="50000"/>
                  </a:schemeClr>
                </a:solidFill>
              </a:rPr>
              <a:t>ADIM </a:t>
            </a:r>
            <a:r>
              <a:rPr lang="tr-TR" sz="2400" dirty="0" smtClean="0">
                <a:solidFill>
                  <a:schemeClr val="tx2">
                    <a:lumMod val="50000"/>
                  </a:schemeClr>
                </a:solidFill>
              </a:rPr>
              <a:t> E-postanızdaki bağlantıya tıklayınız. Hesabınıza yönelik yeni bir şifre oluşturmanız için bir web sayfasına yönlendirileceksiniz. </a:t>
            </a:r>
            <a:br>
              <a:rPr lang="tr-TR" sz="2400" dirty="0" smtClean="0">
                <a:solidFill>
                  <a:schemeClr val="tx2">
                    <a:lumMod val="50000"/>
                  </a:schemeClr>
                </a:solidFill>
              </a:rPr>
            </a:br>
            <a:r>
              <a:rPr lang="tr-TR" sz="2400" dirty="0" smtClean="0">
                <a:solidFill>
                  <a:schemeClr val="tx2">
                    <a:lumMod val="50000"/>
                  </a:schemeClr>
                </a:solidFill>
              </a:rPr>
              <a:t>(</a:t>
            </a:r>
            <a:r>
              <a:rPr lang="tr-TR" sz="2400" b="1" dirty="0" smtClean="0">
                <a:solidFill>
                  <a:schemeClr val="tx2">
                    <a:lumMod val="50000"/>
                  </a:schemeClr>
                </a:solidFill>
              </a:rPr>
              <a:t>Not: şifresi oluşturmak için 90 dakikanız olduğuna dikkat ediniz. Size e-posta ulaşmamışsa ya da 90 dakikayı aşmışsanız, “</a:t>
            </a:r>
            <a:r>
              <a:rPr lang="tr-TR" sz="2400" dirty="0" smtClean="0">
                <a:solidFill>
                  <a:schemeClr val="tx2">
                    <a:lumMod val="50000"/>
                  </a:schemeClr>
                </a:solidFill>
              </a:rPr>
              <a:t>Unutulan Şifre” </a:t>
            </a:r>
            <a:r>
              <a:rPr lang="tr-TR" sz="2400" b="1" dirty="0" smtClean="0">
                <a:solidFill>
                  <a:schemeClr val="tx2">
                    <a:lumMod val="50000"/>
                  </a:schemeClr>
                </a:solidFill>
              </a:rPr>
              <a:t>prosedürüne başvurunuz.</a:t>
            </a:r>
            <a:r>
              <a:rPr lang="tr-TR" sz="2400" dirty="0" smtClean="0"/>
              <a:t/>
            </a:r>
            <a:br>
              <a:rPr lang="tr-TR" sz="2400" dirty="0" smtClean="0"/>
            </a:br>
            <a:r>
              <a:rPr lang="tr-TR" sz="2400" b="1" dirty="0" smtClean="0"/>
              <a:t>              </a:t>
            </a:r>
            <a:br>
              <a:rPr lang="tr-TR" sz="2400" b="1" dirty="0" smtClean="0"/>
            </a:br>
            <a:r>
              <a:rPr lang="tr-TR" sz="2400" b="1" dirty="0" smtClean="0">
                <a:solidFill>
                  <a:srgbClr val="C00000"/>
                </a:solidFill>
              </a:rPr>
              <a:t>ECAS ÜYELİK  KAYDINI  TAMAMLAMIŞ BULUNUYORSUNUZ..!</a:t>
            </a:r>
            <a:r>
              <a:rPr lang="tr-TR" sz="2400" dirty="0" smtClean="0"/>
              <a:t/>
            </a:r>
            <a:br>
              <a:rPr lang="tr-TR" sz="2400" dirty="0" smtClean="0"/>
            </a:br>
            <a:endParaRPr lang="tr-T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868610"/>
          </a:xfrm>
        </p:spPr>
        <p:txBody>
          <a:bodyPr>
            <a:normAutofit fontScale="90000"/>
          </a:bodyPr>
          <a:lstStyle/>
          <a:p>
            <a:r>
              <a:rPr lang="tr-TR" sz="2700" b="1" dirty="0" smtClean="0">
                <a:solidFill>
                  <a:schemeClr val="tx2">
                    <a:lumMod val="50000"/>
                  </a:schemeClr>
                </a:solidFill>
              </a:rPr>
              <a:t/>
            </a:r>
            <a:br>
              <a:rPr lang="tr-TR" sz="2700" b="1" dirty="0" smtClean="0">
                <a:solidFill>
                  <a:schemeClr val="tx2">
                    <a:lumMod val="50000"/>
                  </a:schemeClr>
                </a:solidFill>
              </a:rPr>
            </a:br>
            <a:r>
              <a:rPr lang="tr-TR" sz="2700" b="1" dirty="0" smtClean="0">
                <a:solidFill>
                  <a:schemeClr val="tx2">
                    <a:lumMod val="50000"/>
                  </a:schemeClr>
                </a:solidFill>
              </a:rPr>
              <a:t/>
            </a:r>
            <a:br>
              <a:rPr lang="tr-TR" sz="2700" b="1" dirty="0" smtClean="0">
                <a:solidFill>
                  <a:schemeClr val="tx2">
                    <a:lumMod val="50000"/>
                  </a:schemeClr>
                </a:solidFill>
              </a:rPr>
            </a:br>
            <a:r>
              <a:rPr lang="tr-TR" sz="2700" b="1" dirty="0" smtClean="0">
                <a:solidFill>
                  <a:schemeClr val="tx2">
                    <a:lumMod val="50000"/>
                  </a:schemeClr>
                </a:solidFill>
              </a:rPr>
              <a:t>URF BİLGİ GÜNCELLEME SİSTEMİNE GİRİŞ</a:t>
            </a:r>
            <a:r>
              <a:rPr lang="tr-TR" sz="2000" b="1" dirty="0" smtClean="0">
                <a:solidFill>
                  <a:schemeClr val="tx2">
                    <a:lumMod val="50000"/>
                  </a:schemeClr>
                </a:solidFill>
              </a:rPr>
              <a:t/>
            </a:r>
            <a:br>
              <a:rPr lang="tr-TR" sz="2000" b="1" dirty="0" smtClean="0">
                <a:solidFill>
                  <a:schemeClr val="tx2">
                    <a:lumMod val="50000"/>
                  </a:schemeClr>
                </a:solidFill>
              </a:rPr>
            </a:br>
            <a:r>
              <a:rPr lang="tr-TR" sz="2000" b="1" dirty="0" smtClean="0"/>
              <a:t>1 . ADIM</a:t>
            </a:r>
            <a:r>
              <a:rPr lang="tr-TR" sz="2000" dirty="0" smtClean="0"/>
              <a:t>      </a:t>
            </a:r>
            <a:r>
              <a:rPr lang="tr-TR" sz="2000" u="sng" dirty="0" smtClean="0">
                <a:solidFill>
                  <a:schemeClr val="accent1">
                    <a:lumMod val="50000"/>
                  </a:schemeClr>
                </a:solidFill>
                <a:hlinkClick r:id="rId2"/>
              </a:rPr>
              <a:t>http://ec.europa.eu/education/participants/portal/desktop/en/home.html</a:t>
            </a:r>
            <a:r>
              <a:rPr lang="tr-TR" sz="2000" dirty="0" smtClean="0">
                <a:solidFill>
                  <a:schemeClr val="tx1">
                    <a:lumMod val="85000"/>
                    <a:lumOff val="15000"/>
                  </a:schemeClr>
                </a:solidFill>
              </a:rPr>
              <a:t> </a:t>
            </a:r>
            <a:r>
              <a:rPr lang="tr-TR" sz="2000" dirty="0" smtClean="0"/>
              <a:t/>
            </a:r>
            <a:br>
              <a:rPr lang="tr-TR" sz="2000" dirty="0" smtClean="0"/>
            </a:br>
            <a:r>
              <a:rPr lang="tr-TR" sz="2000" dirty="0" smtClean="0"/>
              <a:t>adresine giriş yapınız.</a:t>
            </a:r>
            <a:br>
              <a:rPr lang="tr-TR" sz="2000" dirty="0" smtClean="0"/>
            </a:br>
            <a:r>
              <a:rPr lang="tr-TR" sz="2000" dirty="0" smtClean="0"/>
              <a:t> </a:t>
            </a:r>
            <a:br>
              <a:rPr lang="tr-TR" sz="2000" dirty="0" smtClean="0"/>
            </a:br>
            <a:r>
              <a:rPr lang="tr-TR" sz="2000" b="1" dirty="0" smtClean="0"/>
              <a:t>2.ADIM</a:t>
            </a:r>
            <a:r>
              <a:rPr lang="tr-TR" sz="2000" dirty="0" smtClean="0"/>
              <a:t>  </a:t>
            </a:r>
            <a:r>
              <a:rPr lang="tr-TR" sz="2000" b="1" dirty="0" err="1" smtClean="0"/>
              <a:t>Organizations</a:t>
            </a:r>
            <a:r>
              <a:rPr lang="tr-TR" sz="2000" b="1" dirty="0" smtClean="0"/>
              <a:t> butonu tıklanır</a:t>
            </a:r>
            <a:r>
              <a:rPr lang="tr-TR" sz="2000" dirty="0" smtClean="0"/>
              <a:t>. Çıkan seçeneklerden “ </a:t>
            </a:r>
            <a:r>
              <a:rPr lang="tr-TR" sz="2000" dirty="0" err="1" smtClean="0"/>
              <a:t>register</a:t>
            </a:r>
            <a:r>
              <a:rPr lang="tr-TR" sz="2000" dirty="0" smtClean="0"/>
              <a:t>” işaretlenir.</a:t>
            </a:r>
            <a:r>
              <a:rPr lang="tr-TR" dirty="0" smtClean="0"/>
              <a:t/>
            </a:r>
            <a:br>
              <a:rPr lang="tr-TR" dirty="0" smtClean="0"/>
            </a:br>
            <a:r>
              <a:rPr lang="tr-TR" dirty="0" smtClean="0"/>
              <a:t/>
            </a:r>
            <a:br>
              <a:rPr lang="tr-TR" dirty="0" smtClean="0"/>
            </a:br>
            <a:endParaRPr lang="tr-TR" dirty="0"/>
          </a:p>
        </p:txBody>
      </p:sp>
      <p:pic>
        <p:nvPicPr>
          <p:cNvPr id="4" name="3 Resim"/>
          <p:cNvPicPr/>
          <p:nvPr/>
        </p:nvPicPr>
        <p:blipFill>
          <a:blip r:embed="rId3" cstate="print"/>
          <a:srcRect/>
          <a:stretch>
            <a:fillRect/>
          </a:stretch>
        </p:blipFill>
        <p:spPr bwMode="auto">
          <a:xfrm>
            <a:off x="1857356" y="2071678"/>
            <a:ext cx="5929354" cy="42862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solidFill>
                  <a:schemeClr val="tx2">
                    <a:lumMod val="50000"/>
                  </a:schemeClr>
                </a:solidFill>
              </a:rPr>
              <a:t>3.ADIM</a:t>
            </a:r>
            <a:r>
              <a:rPr lang="tr-TR" sz="3600" dirty="0" smtClean="0">
                <a:solidFill>
                  <a:schemeClr val="tx2">
                    <a:lumMod val="50000"/>
                  </a:schemeClr>
                </a:solidFill>
              </a:rPr>
              <a:t>  </a:t>
            </a:r>
            <a:r>
              <a:rPr lang="tr-TR" sz="3600" b="1" dirty="0" err="1" smtClean="0">
                <a:solidFill>
                  <a:schemeClr val="tx2">
                    <a:lumMod val="50000"/>
                  </a:schemeClr>
                </a:solidFill>
              </a:rPr>
              <a:t>Register</a:t>
            </a:r>
            <a:r>
              <a:rPr lang="tr-TR" sz="3600" b="1" dirty="0" smtClean="0">
                <a:solidFill>
                  <a:schemeClr val="tx2">
                    <a:lumMod val="50000"/>
                  </a:schemeClr>
                </a:solidFill>
              </a:rPr>
              <a:t> </a:t>
            </a:r>
            <a:r>
              <a:rPr lang="tr-TR" sz="3600" b="1" dirty="0" err="1" smtClean="0">
                <a:solidFill>
                  <a:schemeClr val="tx2">
                    <a:lumMod val="50000"/>
                  </a:schemeClr>
                </a:solidFill>
              </a:rPr>
              <a:t>Organısation</a:t>
            </a:r>
            <a:r>
              <a:rPr lang="tr-TR" sz="3600" dirty="0" smtClean="0">
                <a:solidFill>
                  <a:schemeClr val="tx2">
                    <a:lumMod val="50000"/>
                  </a:schemeClr>
                </a:solidFill>
              </a:rPr>
              <a:t> seçeneği işaretlenir.</a:t>
            </a:r>
            <a:r>
              <a:rPr lang="tr-TR" dirty="0" smtClean="0"/>
              <a:t/>
            </a:r>
            <a:br>
              <a:rPr lang="tr-TR" dirty="0" smtClean="0"/>
            </a:br>
            <a:endParaRPr lang="tr-TR" dirty="0"/>
          </a:p>
        </p:txBody>
      </p:sp>
      <p:pic>
        <p:nvPicPr>
          <p:cNvPr id="3" name="2 Resim"/>
          <p:cNvPicPr/>
          <p:nvPr/>
        </p:nvPicPr>
        <p:blipFill>
          <a:blip r:embed="rId2" cstate="print"/>
          <a:srcRect/>
          <a:stretch>
            <a:fillRect/>
          </a:stretch>
        </p:blipFill>
        <p:spPr bwMode="auto">
          <a:xfrm>
            <a:off x="1142976" y="1357298"/>
            <a:ext cx="7000924" cy="50006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785794"/>
          </a:xfrm>
        </p:spPr>
        <p:txBody>
          <a:bodyPr>
            <a:normAutofit/>
          </a:bodyPr>
          <a:lstStyle/>
          <a:p>
            <a:r>
              <a:rPr lang="tr-TR" sz="2800" b="1" dirty="0" smtClean="0">
                <a:solidFill>
                  <a:schemeClr val="tx2">
                    <a:lumMod val="50000"/>
                  </a:schemeClr>
                </a:solidFill>
              </a:rPr>
              <a:t>4.ADIM</a:t>
            </a:r>
            <a:r>
              <a:rPr lang="tr-TR" sz="2800" dirty="0" smtClean="0">
                <a:solidFill>
                  <a:schemeClr val="tx2">
                    <a:lumMod val="50000"/>
                  </a:schemeClr>
                </a:solidFill>
              </a:rPr>
              <a:t>  </a:t>
            </a:r>
            <a:r>
              <a:rPr lang="tr-TR" sz="2800" dirty="0" err="1" smtClean="0">
                <a:solidFill>
                  <a:schemeClr val="tx2">
                    <a:lumMod val="50000"/>
                  </a:schemeClr>
                </a:solidFill>
              </a:rPr>
              <a:t>welcome</a:t>
            </a:r>
            <a:r>
              <a:rPr lang="tr-TR" sz="2800" dirty="0" smtClean="0">
                <a:solidFill>
                  <a:schemeClr val="tx2">
                    <a:lumMod val="50000"/>
                  </a:schemeClr>
                </a:solidFill>
              </a:rPr>
              <a:t>  butonuna tıklayınız</a:t>
            </a:r>
            <a:endParaRPr lang="tr-TR" sz="2800" dirty="0">
              <a:solidFill>
                <a:schemeClr val="tx2">
                  <a:lumMod val="50000"/>
                </a:schemeClr>
              </a:solidFill>
            </a:endParaRPr>
          </a:p>
        </p:txBody>
      </p:sp>
      <p:pic>
        <p:nvPicPr>
          <p:cNvPr id="3" name="2 Resim"/>
          <p:cNvPicPr/>
          <p:nvPr/>
        </p:nvPicPr>
        <p:blipFill>
          <a:blip r:embed="rId2" cstate="print"/>
          <a:srcRect/>
          <a:stretch>
            <a:fillRect/>
          </a:stretch>
        </p:blipFill>
        <p:spPr bwMode="auto">
          <a:xfrm>
            <a:off x="1357290" y="785794"/>
            <a:ext cx="6029326" cy="3357586"/>
          </a:xfrm>
          <a:prstGeom prst="rect">
            <a:avLst/>
          </a:prstGeom>
          <a:noFill/>
          <a:ln w="9525">
            <a:noFill/>
            <a:miter lim="800000"/>
            <a:headEnd/>
            <a:tailEnd/>
          </a:ln>
        </p:spPr>
      </p:pic>
      <p:sp>
        <p:nvSpPr>
          <p:cNvPr id="4" name="3 Dikdörtgen"/>
          <p:cNvSpPr/>
          <p:nvPr/>
        </p:nvSpPr>
        <p:spPr>
          <a:xfrm>
            <a:off x="1071538" y="4143380"/>
            <a:ext cx="6072230" cy="2585323"/>
          </a:xfrm>
          <a:prstGeom prst="rect">
            <a:avLst/>
          </a:prstGeom>
        </p:spPr>
        <p:txBody>
          <a:bodyPr wrap="square">
            <a:spAutoFit/>
          </a:bodyPr>
          <a:lstStyle/>
          <a:p>
            <a:r>
              <a:rPr lang="tr-TR" dirty="0" smtClean="0"/>
              <a:t>1-Kuruluşun yasal adı yazılır.</a:t>
            </a:r>
          </a:p>
          <a:p>
            <a:r>
              <a:rPr lang="tr-TR" dirty="0" smtClean="0"/>
              <a:t>2- Kuruluşun bulunduğu ülke adı yazılır.</a:t>
            </a:r>
          </a:p>
          <a:p>
            <a:r>
              <a:rPr lang="tr-TR" dirty="0" smtClean="0"/>
              <a:t>3-Kuruluşun vergi numarası varsa ‘YES’ butonunu tıklayarak ‘TR…. ‘vergi numarası yazılır.</a:t>
            </a:r>
          </a:p>
          <a:p>
            <a:r>
              <a:rPr lang="tr-TR" dirty="0" smtClean="0"/>
              <a:t>4-İşyerinin sicil numarası varsa ‘YES’ butonunu tıklayarak yazılır (Ticaret Odası vb.)</a:t>
            </a:r>
          </a:p>
          <a:p>
            <a:r>
              <a:rPr lang="tr-TR" dirty="0" smtClean="0"/>
              <a:t>5-Kurum ve kuruluşun resmi internet adresi varsa ‘YES’ butonunu tıklayarak yazılır.</a:t>
            </a:r>
          </a:p>
          <a:p>
            <a:r>
              <a:rPr lang="tr-TR" dirty="0" smtClean="0"/>
              <a:t>6-</a:t>
            </a:r>
            <a:r>
              <a:rPr lang="tr-TR" dirty="0" err="1" smtClean="0"/>
              <a:t>Next</a:t>
            </a:r>
            <a:r>
              <a:rPr lang="tr-TR" dirty="0" smtClean="0"/>
              <a:t> butonu tıklanır.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TotalTime>
  <Words>875</Words>
  <PresentationFormat>Ekran Gösterisi (4:3)</PresentationFormat>
  <Paragraphs>92</Paragraphs>
  <Slides>26</Slides>
  <Notes>2</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Akış</vt:lpstr>
      <vt:lpstr>ERASMUS+ BAŞVURULARI İÇİN ECAS VE TURNAYA KAYIT İŞLEMLERİ</vt:lpstr>
      <vt:lpstr> 1 ADIM PIC KODU ALMA İŞLEM ADIMLARI Avrupa Komisyonu Kimlik Tanımlama Sistemi  Belirtilen adrese tıklayınız: https://webgate.ec.europa.eu/cas/  </vt:lpstr>
      <vt:lpstr>2.ADIM BAŞVURU DİLİ SEÇENEKLERİ  (Dil Seçenekleri arasında Türkçe bulunmamaktadır) Sol üst köşede açılan menüden kullanacağınız dili seçiniz.  </vt:lpstr>
      <vt:lpstr>3.ADIM  “Üye ol” (Sign Up) bağlantısına tıklayınız. Kayıt formu görüntülenecektir</vt:lpstr>
      <vt:lpstr>4. ADIM  Kullanıcı kayıt formunun zorunlu alanlarını (yıldız ile işaretlenmiştir) doldurunuz ve dil tercihinizi seçiniz. “Choose a user name” alanını atlayınız. Böylece e-posta adresiniz aynı zamanda kullanıcı adınız olacaktır.    5.  ADIM  Gizlilik Bildirimini (Privacy Statement) okuyunuz ve kabul ediniz.  </vt:lpstr>
      <vt:lpstr>7.ADIM  Kullanıcı Kayıt Formu”nda belirttiğiniz e-posta adresine birkaç dakika içinde otomatik e-posta gönderilecektir. Bu e-posta mesajı, yeni hesabınız için kullanacağınız kullanıcı adını ve kullanıcı şifresini içerecektir.  8.ADIM  E-postanızdaki bağlantıya tıklayınız. Hesabınıza yönelik yeni bir şifre oluşturmanız için bir web sayfasına yönlendirileceksiniz.  (Not: şifresi oluşturmak için 90 dakikanız olduğuna dikkat ediniz. Size e-posta ulaşmamışsa ya da 90 dakikayı aşmışsanız, “Unutulan Şifre” prosedürüne başvurunuz.                ECAS ÜYELİK  KAYDINI  TAMAMLAMIŞ BULUNUYORSUNUZ..! </vt:lpstr>
      <vt:lpstr>  URF BİLGİ GÜNCELLEME SİSTEMİNE GİRİŞ 1 . ADIM      http://ec.europa.eu/education/participants/portal/desktop/en/home.html  adresine giriş yapınız.   2.ADIM  Organizations butonu tıklanır. Çıkan seçeneklerden “ register” işaretlenir.  </vt:lpstr>
      <vt:lpstr>3.ADIM  Register Organısation seçeneği işaretlenir. </vt:lpstr>
      <vt:lpstr>4.ADIM  welcome  butonuna tıklayınız</vt:lpstr>
      <vt:lpstr>5.ADIM  Kurumun kaydı yok ise “Next” butonu tıklanır.</vt:lpstr>
      <vt:lpstr>6.ADIM Kurumun kaydı varsa aşağıdaki şekilde görünecektir. More Details tuşuna basarak kurumun kaydı ile ilgili ECAS yetkilisine mail gönderebilir veya bağlantı kurabilir veya bilgilerinizi yazdırabilirsiniz.  </vt:lpstr>
      <vt:lpstr>7.ADIM  Kurum bilgileri girişi Organasition sekmesi tıklanarak açılır. </vt:lpstr>
      <vt:lpstr>7.ADIM  Kurum bilgileri girişi Organasition sekmesi tıklanarak açılır. </vt:lpstr>
      <vt:lpstr>8.ADIM ADDRESS sekmesi tıklanarak açılır. </vt:lpstr>
      <vt:lpstr>9-ADIM CONTACT sekmesi tıklanarak açılır. </vt:lpstr>
      <vt:lpstr>9-ADIM CONTACT sekmesi tıklanarak açılır.</vt:lpstr>
      <vt:lpstr>10.ADIM  PROGRAMME sekmesi tıklanarak açılır. </vt:lpstr>
      <vt:lpstr>11-ADIM kuruluş türünüzü seçiniz. </vt:lpstr>
      <vt:lpstr>12-ADIM SUBMIT sekmesi tıklanarak açılır. </vt:lpstr>
      <vt:lpstr>13.ADIM  DONE sekmesi tıklanarak açılır. </vt:lpstr>
      <vt:lpstr>      TURNA KAYIT </vt:lpstr>
      <vt:lpstr>2. ADIM Yeni Kullanıcı Ekranı Üyelik Belirleme; </vt:lpstr>
      <vt:lpstr>3.ADIM Üyelik Türü Belirleme Ekranı  </vt:lpstr>
      <vt:lpstr>4.ADIM Kurumsal Üyelik Kayıt Formu Ekranı açılır ve form doldurulacak. </vt:lpstr>
      <vt:lpstr>5.ADIM Üyelik Kaydı Aktivasyonu</vt:lpstr>
      <vt:lpstr>                  Hatay AR-GE             Proje Ekibi                 2014             M. Cihangir GİRİŞKEN                           Türkçe Öğretmeni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BAŞVURULARI İÇİN ECAS VE TURNAYA KAYIT İŞLEMLERİ</dc:title>
  <dc:creator>Belgelerim</dc:creator>
  <cp:lastModifiedBy>Belgelerim</cp:lastModifiedBy>
  <cp:revision>14</cp:revision>
  <dcterms:created xsi:type="dcterms:W3CDTF">2014-12-19T13:57:01Z</dcterms:created>
  <dcterms:modified xsi:type="dcterms:W3CDTF">2014-12-21T19:41:02Z</dcterms:modified>
</cp:coreProperties>
</file>