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5" r:id="rId3"/>
    <p:sldId id="388" r:id="rId4"/>
    <p:sldId id="381" r:id="rId5"/>
    <p:sldId id="382" r:id="rId6"/>
    <p:sldId id="383" r:id="rId7"/>
    <p:sldId id="384" r:id="rId8"/>
    <p:sldId id="385" r:id="rId9"/>
    <p:sldId id="390" r:id="rId10"/>
    <p:sldId id="389" r:id="rId11"/>
    <p:sldId id="387" r:id="rId12"/>
    <p:sldId id="386" r:id="rId13"/>
    <p:sldId id="275" r:id="rId14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3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2" autoAdjust="0"/>
  </p:normalViewPr>
  <p:slideViewPr>
    <p:cSldViewPr>
      <p:cViewPr>
        <p:scale>
          <a:sx n="100" d="100"/>
          <a:sy n="100" d="100"/>
        </p:scale>
        <p:origin x="-4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32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BBC77-33D2-4D16-9CBD-F02B92DFC74F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90614-8465-4199-AA56-0B5F20E37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672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FFEE2-7926-4B50-BFB3-596253A1047F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6C245-20A8-4DD0-AC5C-53001F8621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57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6C245-20A8-4DD0-AC5C-53001F86218A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1563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9A331-670F-40E9-B952-49DFD7743844}" type="datetime1">
              <a:rPr lang="tr-TR" smtClean="0"/>
              <a:t>09.03.2017</a:t>
            </a:fld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"Fidanlar Çınarların İzinde..." Projesi 2013-2014</a:t>
            </a:r>
            <a:endParaRPr lang="tr-TR"/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7AC24-F821-4F0D-9F77-BD2220DF3F0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D09D7-BA51-4D60-BFEA-5278D5C2B114}" type="datetime1">
              <a:rPr lang="tr-TR" smtClean="0"/>
              <a:t>09.03.2017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"Fidanlar Çınarların İzinde..." Projesi 2013-2014</a:t>
            </a: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655B8-3AAF-413F-B456-3969E7590EA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1AEA2-9F89-4608-9C49-6890A73664C0}" type="datetime1">
              <a:rPr lang="tr-TR" smtClean="0"/>
              <a:t>09.03.2017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"Fidanlar Çınarların İzinde..." Projesi 2013-2014</a:t>
            </a: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A3AF0-BC6B-401A-BE48-4C5B5AD91BC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0BB2B-CF91-42F9-9FDD-03B1CA504D5D}" type="datetime1">
              <a:rPr lang="tr-TR" smtClean="0"/>
              <a:t>09.03.2017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"Fidanlar Çınarların İzinde..." Projesi 2013-2014</a:t>
            </a: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2E1DB-2B98-400A-8037-3D44620F575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97E3B-2919-44E6-91E9-2A8211710B94}" type="datetime1">
              <a:rPr lang="tr-TR" smtClean="0"/>
              <a:t>09.03.2017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"Fidanlar Çınarların İzinde..." Projesi 2013-2014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35B25-67B8-422F-AE18-AE92D63623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25FD5-C9F5-43A2-862B-F794C7D97F14}" type="datetime1">
              <a:rPr lang="tr-TR" smtClean="0"/>
              <a:t>09.03.2017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"Fidanlar Çınarların İzinde..." Projesi 2013-2014</a:t>
            </a: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E209A-93AD-44A7-B1F6-59C399E5924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537ED-45F0-450C-A9BF-A4F1941F016B}" type="datetime1">
              <a:rPr lang="tr-TR" smtClean="0"/>
              <a:t>09.03.2017</a:t>
            </a:fld>
            <a:endParaRPr lang="tr-TR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"Fidanlar Çınarların İzinde..." Projesi 2013-2014</a:t>
            </a:r>
            <a:endParaRPr lang="tr-TR"/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D5DA3-69D6-4B1C-8BA3-8971995DF99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35F5A-5599-4B17-BDAB-D785D7843F2D}" type="datetime1">
              <a:rPr lang="tr-TR" smtClean="0"/>
              <a:t>09.03.2017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"Fidanlar Çınarların İzinde..." Projesi 2013-2014</a:t>
            </a: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33291-CF72-40D9-84FA-E1D2E151A66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E6DDB-1D05-4265-8B50-BB184E76DE1C}" type="datetime1">
              <a:rPr lang="tr-TR" smtClean="0"/>
              <a:t>09.03.2017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"Fidanlar Çınarların İzinde..." Projesi 2013-2014</a:t>
            </a: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0C797-D435-4A9F-87CB-002C92A198B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8FBAC-F629-4ED3-9C9A-7B982C09AEF8}" type="datetime1">
              <a:rPr lang="tr-TR" smtClean="0"/>
              <a:t>09.03.2017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"Fidanlar Çınarların İzinde..." Projesi 2013-2014</a:t>
            </a: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1A740-8FA6-4CAE-B373-C062E113C77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1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33249-2197-4D9C-A4DA-3F9190CD92A9}" type="datetime1">
              <a:rPr lang="tr-TR" smtClean="0"/>
              <a:t>09.03.2017</a:t>
            </a:fld>
            <a:endParaRPr lang="tr-TR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"Fidanlar Çınarların İzinde..." Projesi 2013-2014</a:t>
            </a:r>
            <a:endParaRPr lang="tr-TR"/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F4A7A-4EA9-4749-9C5A-4400D1DB15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DA496A-F6A7-4F77-AF1D-1B82ED4978D6}" type="datetime1">
              <a:rPr lang="tr-TR" smtClean="0"/>
              <a:t>09.03.2017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tr-TR" smtClean="0"/>
              <a:t>"Fidanlar Çınarların İzinde..." Projesi 2013-2014</a:t>
            </a: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D56EE5-A0C6-4DA6-AF75-1F1267AB319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76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4726" y="3933056"/>
            <a:ext cx="6643734" cy="1428759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Proje Kavramı Ya da İşine Dair</a:t>
            </a:r>
            <a:br>
              <a:rPr lang="tr-T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</a:br>
            <a:r>
              <a:rPr lang="tr-T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Özet Teorik Bilgiler</a:t>
            </a:r>
            <a:endParaRPr lang="tr-T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84915" y="1183726"/>
            <a:ext cx="5135893" cy="1523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5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HATAY VALİLİĞİ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5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İL MİLLİ EĞİTİM M</a:t>
            </a:r>
            <a:r>
              <a:rPr kumimoji="0" lang="tr-TR" sz="25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Ü</a:t>
            </a:r>
            <a:r>
              <a:rPr kumimoji="0" lang="tr-TR" sz="25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tr-TR" sz="25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Ü</a:t>
            </a:r>
            <a:r>
              <a:rPr kumimoji="0" lang="tr-TR" sz="25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RL</a:t>
            </a:r>
            <a:r>
              <a:rPr kumimoji="0" lang="tr-TR" sz="25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Ü</a:t>
            </a:r>
            <a:r>
              <a:rPr kumimoji="0" lang="tr-TR" sz="25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Ğ</a:t>
            </a:r>
            <a:r>
              <a:rPr kumimoji="0" lang="tr-TR" sz="25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2500" b="1" dirty="0" smtClean="0">
                <a:solidFill>
                  <a:schemeClr val="bg1"/>
                </a:solidFill>
                <a:latin typeface="Calibri"/>
                <a:cs typeface="Times New Roman" pitchFamily="18" charset="0"/>
              </a:rPr>
              <a:t>Strateji Geliştirme Hizmetleri Bölümü</a:t>
            </a:r>
            <a:endParaRPr kumimoji="0" lang="tr-TR" sz="25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Resim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84443"/>
            <a:ext cx="2112179" cy="2279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"Fidanlar Çınarların İzinde..." Projesi 2013-2014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NAL\Desktop\Okul Kültürü ve Örgütsel Davranış\FullSizeRen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7374211" cy="5508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876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126350" y="1412776"/>
            <a:ext cx="9036496" cy="5184576"/>
          </a:xfrm>
        </p:spPr>
        <p:txBody>
          <a:bodyPr/>
          <a:lstStyle/>
          <a:p>
            <a:pPr marL="0" indent="0" algn="ctr">
              <a:buNone/>
            </a:pPr>
            <a:r>
              <a:rPr lang="tr-TR" sz="2000" b="1" dirty="0">
                <a:solidFill>
                  <a:schemeClr val="bg2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7</a:t>
            </a:r>
            <a:r>
              <a:rPr lang="tr-TR" sz="2000" b="1" dirty="0" smtClean="0">
                <a:solidFill>
                  <a:schemeClr val="bg2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.1. Yurtiçi Fon Kaynakları</a:t>
            </a:r>
          </a:p>
          <a:p>
            <a:pPr marL="0" indent="0" algn="ctr">
              <a:buNone/>
            </a:pPr>
            <a:endParaRPr lang="tr-TR" sz="2000" b="1" dirty="0" smtClean="0">
              <a:solidFill>
                <a:schemeClr val="bg2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tr-TR" sz="2000" b="1" dirty="0" smtClean="0">
                <a:solidFill>
                  <a:schemeClr val="bg2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Gençlik </a:t>
            </a:r>
            <a:r>
              <a:rPr lang="tr-TR" sz="2000" b="1" dirty="0">
                <a:solidFill>
                  <a:schemeClr val="bg2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ve Spor Bakanlığı</a:t>
            </a:r>
            <a:r>
              <a:rPr lang="tr-TR" sz="2000" dirty="0">
                <a:ea typeface="Tahoma" pitchFamily="34" charset="0"/>
                <a:cs typeface="Tahoma" pitchFamily="34" charset="0"/>
              </a:rPr>
              <a:t> Proje Koordinasyon Genel Müdürlüğü (PDP)</a:t>
            </a:r>
          </a:p>
          <a:p>
            <a:pPr marL="0" indent="0" algn="ctr">
              <a:buNone/>
            </a:pPr>
            <a:r>
              <a:rPr lang="tr-TR" sz="2000" dirty="0" smtClean="0">
                <a:ea typeface="Tahoma" pitchFamily="34" charset="0"/>
                <a:cs typeface="Tahoma" pitchFamily="34" charset="0"/>
              </a:rPr>
              <a:t>Kalkınma Ajansları(</a:t>
            </a:r>
            <a:r>
              <a:rPr lang="tr-TR" sz="2000" dirty="0" err="1" smtClean="0">
                <a:solidFill>
                  <a:schemeClr val="bg2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Sodes</a:t>
            </a:r>
            <a:r>
              <a:rPr lang="tr-TR" sz="2000" dirty="0" smtClean="0">
                <a:solidFill>
                  <a:schemeClr val="bg2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, Teknik Destek</a:t>
            </a:r>
            <a:r>
              <a:rPr lang="tr-TR" sz="2000" dirty="0" smtClean="0">
                <a:ea typeface="Tahoma" pitchFamily="34" charset="0"/>
                <a:cs typeface="Tahoma" pitchFamily="34" charset="0"/>
              </a:rPr>
              <a:t>, Doğrudan Faaliyet Desteği)</a:t>
            </a:r>
            <a:endParaRPr lang="tr-TR" sz="2000" dirty="0"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tr-TR" sz="2000" dirty="0" smtClean="0">
                <a:ea typeface="Tahoma" pitchFamily="34" charset="0"/>
                <a:cs typeface="Tahoma" pitchFamily="34" charset="0"/>
              </a:rPr>
              <a:t>İçişleri </a:t>
            </a:r>
            <a:r>
              <a:rPr lang="tr-TR" sz="2000" dirty="0">
                <a:ea typeface="Tahoma" pitchFamily="34" charset="0"/>
                <a:cs typeface="Tahoma" pitchFamily="34" charset="0"/>
              </a:rPr>
              <a:t>Bakanlığı </a:t>
            </a:r>
            <a:r>
              <a:rPr lang="tr-TR" sz="2000" dirty="0">
                <a:solidFill>
                  <a:schemeClr val="bg2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Dernekler Dairesi </a:t>
            </a:r>
            <a:r>
              <a:rPr lang="tr-TR" sz="2000" dirty="0" smtClean="0">
                <a:solidFill>
                  <a:schemeClr val="bg2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Başkanlığı</a:t>
            </a:r>
          </a:p>
          <a:p>
            <a:pPr marL="0" indent="0" algn="ctr">
              <a:buNone/>
            </a:pPr>
            <a:r>
              <a:rPr lang="tr-TR" sz="2000" dirty="0" smtClean="0">
                <a:ea typeface="Tahoma" pitchFamily="34" charset="0"/>
                <a:cs typeface="Tahoma" pitchFamily="34" charset="0"/>
              </a:rPr>
              <a:t>Tarım </a:t>
            </a:r>
            <a:r>
              <a:rPr lang="tr-TR" sz="2000" dirty="0">
                <a:ea typeface="Tahoma" pitchFamily="34" charset="0"/>
                <a:cs typeface="Tahoma" pitchFamily="34" charset="0"/>
              </a:rPr>
              <a:t>ve Kırsal Kalkınma Programı (</a:t>
            </a:r>
            <a:r>
              <a:rPr lang="tr-TR" sz="2000" dirty="0">
                <a:solidFill>
                  <a:schemeClr val="bg2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TKDK</a:t>
            </a:r>
            <a:r>
              <a:rPr lang="tr-TR" sz="2000" dirty="0">
                <a:ea typeface="Tahoma" pitchFamily="34" charset="0"/>
                <a:cs typeface="Tahoma" pitchFamily="34" charset="0"/>
              </a:rPr>
              <a:t>)</a:t>
            </a:r>
          </a:p>
          <a:p>
            <a:pPr marL="0" indent="0" algn="ctr">
              <a:buNone/>
            </a:pPr>
            <a:r>
              <a:rPr lang="tr-TR" sz="2000" dirty="0">
                <a:solidFill>
                  <a:schemeClr val="bg2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TÜBİTAK</a:t>
            </a:r>
          </a:p>
          <a:p>
            <a:pPr marL="0" indent="0" algn="ctr">
              <a:buNone/>
            </a:pPr>
            <a:r>
              <a:rPr lang="tr-TR" sz="2000" dirty="0">
                <a:ea typeface="Tahoma" pitchFamily="34" charset="0"/>
                <a:cs typeface="Tahoma" pitchFamily="34" charset="0"/>
              </a:rPr>
              <a:t>Sabancı Vakfı Toplumsal Gelişme Hibe Programı</a:t>
            </a:r>
          </a:p>
          <a:p>
            <a:pPr marL="0" indent="0" algn="ctr">
              <a:buNone/>
            </a:pPr>
            <a:r>
              <a:rPr lang="tr-TR" sz="2000" dirty="0" smtClean="0">
                <a:ea typeface="Tahoma" pitchFamily="34" charset="0"/>
                <a:cs typeface="Tahoma" pitchFamily="34" charset="0"/>
              </a:rPr>
              <a:t>Köy Altyapısına Yönelik Köylerin Altyapısının Desteklenmesi Projesi (</a:t>
            </a:r>
            <a:r>
              <a:rPr lang="tr-TR" sz="2000" dirty="0">
                <a:ea typeface="Tahoma" pitchFamily="34" charset="0"/>
                <a:cs typeface="Tahoma" pitchFamily="34" charset="0"/>
              </a:rPr>
              <a:t>KÖYDES)</a:t>
            </a:r>
          </a:p>
          <a:p>
            <a:pPr marL="0" indent="0" algn="ctr">
              <a:buNone/>
            </a:pPr>
            <a:r>
              <a:rPr lang="tr-TR" sz="2000" dirty="0">
                <a:ea typeface="Tahoma" pitchFamily="34" charset="0"/>
                <a:cs typeface="Tahoma" pitchFamily="34" charset="0"/>
              </a:rPr>
              <a:t>Belediyeler için Belediyelerin Altyapısının Desteklenmesi Projesi (BELDES)</a:t>
            </a:r>
          </a:p>
          <a:p>
            <a:pPr marL="0" indent="0" algn="ctr">
              <a:buNone/>
            </a:pPr>
            <a:r>
              <a:rPr lang="tr-TR" sz="2000" dirty="0">
                <a:ea typeface="Tahoma" pitchFamily="34" charset="0"/>
                <a:cs typeface="Tahoma" pitchFamily="34" charset="0"/>
              </a:rPr>
              <a:t>Su ve Kanalizasyon Altyapı Programı (SUKAP) </a:t>
            </a:r>
          </a:p>
          <a:p>
            <a:pPr marL="0" indent="0" algn="ctr">
              <a:buNone/>
            </a:pPr>
            <a:r>
              <a:rPr lang="tr-TR" sz="2000" dirty="0" smtClean="0">
                <a:ea typeface="Tahoma" pitchFamily="34" charset="0"/>
                <a:cs typeface="Tahoma" pitchFamily="34" charset="0"/>
              </a:rPr>
              <a:t>Açık </a:t>
            </a:r>
            <a:r>
              <a:rPr lang="tr-TR" sz="2000" dirty="0">
                <a:ea typeface="Tahoma" pitchFamily="34" charset="0"/>
                <a:cs typeface="Tahoma" pitchFamily="34" charset="0"/>
              </a:rPr>
              <a:t>Toplum Vakfı</a:t>
            </a:r>
          </a:p>
          <a:p>
            <a:pPr marL="0" indent="0" algn="ctr">
              <a:buNone/>
            </a:pPr>
            <a:r>
              <a:rPr lang="tr-TR" sz="2000" dirty="0" err="1">
                <a:ea typeface="Tahoma" pitchFamily="34" charset="0"/>
                <a:cs typeface="Tahoma" pitchFamily="34" charset="0"/>
              </a:rPr>
              <a:t>Coca</a:t>
            </a:r>
            <a:r>
              <a:rPr lang="tr-TR" sz="2000" dirty="0">
                <a:ea typeface="Tahoma" pitchFamily="34" charset="0"/>
                <a:cs typeface="Tahoma" pitchFamily="34" charset="0"/>
              </a:rPr>
              <a:t> Cola Hayata Artı Programı</a:t>
            </a:r>
          </a:p>
          <a:p>
            <a:pPr marL="0" indent="0" algn="ctr">
              <a:buNone/>
            </a:pPr>
            <a:r>
              <a:rPr lang="tr-TR" sz="2000" dirty="0" err="1">
                <a:ea typeface="Tahoma" pitchFamily="34" charset="0"/>
                <a:cs typeface="Tahoma" pitchFamily="34" charset="0"/>
              </a:rPr>
              <a:t>Vodafone</a:t>
            </a:r>
            <a:r>
              <a:rPr lang="tr-TR" sz="2000" dirty="0">
                <a:ea typeface="Tahoma" pitchFamily="34" charset="0"/>
                <a:cs typeface="Tahoma" pitchFamily="34" charset="0"/>
              </a:rPr>
              <a:t> Vakfı</a:t>
            </a:r>
          </a:p>
          <a:p>
            <a:pPr marL="0" indent="0" eaLnBrk="1" hangingPunct="1">
              <a:buNone/>
            </a:pPr>
            <a:endParaRPr lang="tr-TR" sz="2000" dirty="0" smtClean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758398" y="476672"/>
            <a:ext cx="7772400" cy="7858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8. Uygun Fon Kaynakları</a:t>
            </a:r>
          </a:p>
        </p:txBody>
      </p:sp>
    </p:spTree>
    <p:extLst>
      <p:ext uri="{BB962C8B-B14F-4D97-AF65-F5344CB8AC3E}">
        <p14:creationId xmlns:p14="http://schemas.microsoft.com/office/powerpoint/2010/main" val="78616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126350" y="1052736"/>
            <a:ext cx="9036496" cy="5184576"/>
          </a:xfrm>
        </p:spPr>
        <p:txBody>
          <a:bodyPr/>
          <a:lstStyle/>
          <a:p>
            <a:pPr marL="0" indent="0" algn="ctr">
              <a:buNone/>
            </a:pPr>
            <a:r>
              <a:rPr lang="tr-TR" sz="2000" b="1" dirty="0">
                <a:solidFill>
                  <a:schemeClr val="bg2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7</a:t>
            </a:r>
            <a:r>
              <a:rPr lang="tr-TR" sz="2000" b="1" dirty="0" smtClean="0">
                <a:solidFill>
                  <a:schemeClr val="bg2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.2. Yurtdışı Fon Kaynakları</a:t>
            </a:r>
          </a:p>
          <a:p>
            <a:pPr marL="0" indent="0" algn="ctr">
              <a:buNone/>
            </a:pPr>
            <a:endParaRPr lang="tr-TR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tr-T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Birleşmiş </a:t>
            </a:r>
            <a:r>
              <a:rPr lang="tr-T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Milletler Kalkınma Programı</a:t>
            </a:r>
          </a:p>
          <a:p>
            <a:pPr marL="0" indent="0" algn="ctr">
              <a:buNone/>
            </a:pPr>
            <a:r>
              <a:rPr lang="tr-T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Dünya Bankası</a:t>
            </a:r>
          </a:p>
          <a:p>
            <a:pPr marL="0" indent="0" algn="ctr">
              <a:buNone/>
            </a:pPr>
            <a:r>
              <a:rPr lang="tr-T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Avrupa Konseyi-Avrupa Gençlik </a:t>
            </a:r>
            <a:r>
              <a:rPr lang="tr-T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Konseyi</a:t>
            </a:r>
          </a:p>
          <a:p>
            <a:pPr marL="0" indent="0" algn="ctr">
              <a:buNone/>
            </a:pPr>
            <a:r>
              <a:rPr lang="tr-TR" sz="2000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AB Eğitim ve Gençlik Programları:</a:t>
            </a:r>
          </a:p>
          <a:p>
            <a:pPr marL="0" indent="0" algn="ctr">
              <a:buNone/>
            </a:pPr>
            <a:r>
              <a:rPr lang="tr-TR" sz="2000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ERASMUS </a:t>
            </a:r>
            <a:r>
              <a:rPr lang="tr-TR" sz="2000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 </a:t>
            </a:r>
          </a:p>
          <a:p>
            <a:pPr marL="0" indent="0" algn="ctr">
              <a:buNone/>
            </a:pPr>
            <a:r>
              <a:rPr lang="tr-T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Bölgesel </a:t>
            </a:r>
            <a:r>
              <a:rPr lang="tr-T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Çevre Merkezi (REC)</a:t>
            </a:r>
          </a:p>
          <a:p>
            <a:pPr marL="0" indent="0" algn="ctr">
              <a:buNone/>
            </a:pPr>
            <a:r>
              <a:rPr lang="tr-T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Kadınlar İçin Küresel Fon</a:t>
            </a:r>
          </a:p>
          <a:p>
            <a:pPr marL="0" indent="0" algn="ctr">
              <a:buNone/>
            </a:pPr>
            <a:r>
              <a:rPr lang="tr-TR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Anna</a:t>
            </a:r>
            <a:r>
              <a:rPr lang="tr-T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r-TR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Lindh</a:t>
            </a:r>
            <a:r>
              <a:rPr lang="tr-T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Vakfı</a:t>
            </a:r>
          </a:p>
          <a:p>
            <a:pPr marL="0" indent="0" algn="ctr">
              <a:buNone/>
            </a:pPr>
            <a:endParaRPr lang="tr-TR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tr-TR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Büyükelçilikler:</a:t>
            </a:r>
            <a:endParaRPr lang="tr-TR" sz="20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tr-T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Avustralya </a:t>
            </a:r>
            <a:r>
              <a:rPr lang="tr-T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Büyükelçiliği</a:t>
            </a:r>
          </a:p>
          <a:p>
            <a:pPr marL="0" indent="0" algn="ctr">
              <a:buNone/>
            </a:pPr>
            <a:r>
              <a:rPr lang="tr-T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İngiltere Büyükelçiliği</a:t>
            </a:r>
          </a:p>
          <a:p>
            <a:pPr marL="0" indent="0" algn="ctr">
              <a:buNone/>
            </a:pPr>
            <a:r>
              <a:rPr lang="tr-TR" sz="2000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Japonya Büyükelçiliği</a:t>
            </a:r>
          </a:p>
          <a:p>
            <a:pPr marL="0" indent="0" eaLnBrk="1" hangingPunct="1">
              <a:buNone/>
            </a:pP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96305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285852" y="1071547"/>
            <a:ext cx="6643734" cy="1428759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mtClean="0">
                <a:latin typeface="Cambria Math" pitchFamily="18" charset="0"/>
                <a:ea typeface="Cambria Math" pitchFamily="18" charset="0"/>
              </a:rPr>
              <a:t>İLGİNİZ </a:t>
            </a:r>
            <a:r>
              <a:rPr lang="tr-TR" dirty="0" smtClean="0">
                <a:latin typeface="Cambria Math" pitchFamily="18" charset="0"/>
                <a:ea typeface="Cambria Math" pitchFamily="18" charset="0"/>
              </a:rPr>
              <a:t>İÇİN TEŞEKKÜR EDERİM.</a:t>
            </a:r>
            <a:endParaRPr lang="tr-TR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195736" y="2564905"/>
            <a:ext cx="5328592" cy="1440159"/>
          </a:xfrm>
        </p:spPr>
        <p:txBody>
          <a:bodyPr>
            <a:normAutofit fontScale="55000" lnSpcReduction="20000"/>
          </a:bodyPr>
          <a:lstStyle/>
          <a:p>
            <a:pPr marR="0" algn="ctr">
              <a:lnSpc>
                <a:spcPct val="90000"/>
              </a:lnSpc>
            </a:pPr>
            <a:r>
              <a:rPr lang="tr-TR" dirty="0" smtClean="0"/>
              <a:t>Ahmet ŞANAL*</a:t>
            </a:r>
          </a:p>
          <a:p>
            <a:pPr marR="0" algn="ctr">
              <a:lnSpc>
                <a:spcPct val="90000"/>
              </a:lnSpc>
            </a:pPr>
            <a:r>
              <a:rPr lang="tr-TR" dirty="0" smtClean="0"/>
              <a:t>Türkçe Öğretmeni</a:t>
            </a:r>
          </a:p>
          <a:p>
            <a:pPr marR="0" algn="ctr">
              <a:lnSpc>
                <a:spcPct val="90000"/>
              </a:lnSpc>
            </a:pPr>
            <a:r>
              <a:rPr lang="tr-TR" dirty="0" smtClean="0"/>
              <a:t>Proje Müellifi ve Koordinatörü</a:t>
            </a:r>
          </a:p>
          <a:p>
            <a:pPr marR="0" algn="ctr">
              <a:lnSpc>
                <a:spcPct val="90000"/>
              </a:lnSpc>
            </a:pPr>
            <a:r>
              <a:rPr lang="tr-TR" dirty="0" smtClean="0"/>
              <a:t>Özel </a:t>
            </a:r>
            <a:r>
              <a:rPr lang="tr-TR" dirty="0"/>
              <a:t>Yetenekliler in </a:t>
            </a:r>
            <a:r>
              <a:rPr lang="tr-TR" dirty="0" err="1" smtClean="0"/>
              <a:t>Eğtm</a:t>
            </a:r>
            <a:r>
              <a:rPr lang="tr-TR" dirty="0" smtClean="0"/>
              <a:t>. </a:t>
            </a:r>
            <a:r>
              <a:rPr lang="tr-TR" dirty="0" err="1"/>
              <a:t>Eğt</a:t>
            </a:r>
            <a:r>
              <a:rPr lang="tr-TR" dirty="0"/>
              <a:t>. </a:t>
            </a:r>
            <a:r>
              <a:rPr lang="tr-TR" dirty="0" err="1"/>
              <a:t>Formatörü</a:t>
            </a:r>
            <a:endParaRPr lang="tr-TR" dirty="0"/>
          </a:p>
          <a:p>
            <a:pPr marR="0" algn="ctr">
              <a:lnSpc>
                <a:spcPct val="90000"/>
              </a:lnSpc>
            </a:pPr>
            <a:r>
              <a:rPr lang="tr-TR" dirty="0" smtClean="0"/>
              <a:t>Abant İzzet Baysal </a:t>
            </a:r>
            <a:r>
              <a:rPr lang="tr-TR" dirty="0" err="1" smtClean="0"/>
              <a:t>Üniv</a:t>
            </a:r>
            <a:r>
              <a:rPr lang="tr-TR" dirty="0" smtClean="0"/>
              <a:t>. Türkçe Eğitimi Anabilim Dalı Y.L. (Tezli)</a:t>
            </a:r>
          </a:p>
          <a:p>
            <a:pPr marR="0" algn="ctr">
              <a:lnSpc>
                <a:spcPct val="90000"/>
              </a:lnSpc>
            </a:pPr>
            <a:r>
              <a:rPr lang="tr-TR" dirty="0" smtClean="0"/>
              <a:t>Osman Gazi Üniversitesi </a:t>
            </a:r>
            <a:r>
              <a:rPr lang="tr-TR" dirty="0" err="1" smtClean="0"/>
              <a:t>Eğt</a:t>
            </a:r>
            <a:r>
              <a:rPr lang="tr-TR" dirty="0" smtClean="0"/>
              <a:t>. Yön. </a:t>
            </a:r>
            <a:r>
              <a:rPr lang="tr-TR" dirty="0" err="1" smtClean="0"/>
              <a:t>Teft</a:t>
            </a:r>
            <a:r>
              <a:rPr lang="tr-TR" dirty="0" smtClean="0"/>
              <a:t>. Eko. </a:t>
            </a:r>
            <a:r>
              <a:rPr lang="tr-TR" dirty="0" err="1" smtClean="0"/>
              <a:t>Pl</a:t>
            </a:r>
            <a:r>
              <a:rPr lang="tr-TR" dirty="0" smtClean="0"/>
              <a:t>. Y.L.</a:t>
            </a:r>
            <a:endParaRPr lang="tr-TR" dirty="0"/>
          </a:p>
          <a:p>
            <a:pPr marR="0" algn="ctr">
              <a:lnSpc>
                <a:spcPct val="90000"/>
              </a:lnSpc>
            </a:pP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dirty="0"/>
              <a:t>"İl Milli Eğitim Müdürlüğü Strateji Geliştirme Hizmetleri Bölümü </a:t>
            </a:r>
            <a:r>
              <a:rPr lang="tr-TR" dirty="0" smtClean="0"/>
              <a:t>«</a:t>
            </a:r>
            <a:endParaRPr lang="tr-TR" dirty="0"/>
          </a:p>
          <a:p>
            <a:pPr algn="ctr">
              <a:defRPr/>
            </a:pPr>
            <a:r>
              <a:rPr lang="tr-TR" dirty="0" smtClean="0"/>
              <a:t>2013-2014 </a:t>
            </a:r>
          </a:p>
          <a:p>
            <a:pPr algn="ctr">
              <a:defRPr/>
            </a:pPr>
            <a:r>
              <a:rPr lang="tr-TR" dirty="0" smtClean="0"/>
              <a:t>Eğitim Öğretim Yılı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389409" y="1844824"/>
            <a:ext cx="8259514" cy="446449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500" dirty="0" smtClean="0"/>
              <a:t> Önceden belirlenmiş bir </a:t>
            </a:r>
            <a:r>
              <a:rPr lang="tr-TR" sz="25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SÜRE</a:t>
            </a:r>
            <a:r>
              <a:rPr lang="tr-TR" sz="2500" dirty="0" smtClean="0"/>
              <a:t> içinde belirli bir plan dahilinde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500" dirty="0"/>
              <a:t> </a:t>
            </a:r>
            <a:r>
              <a:rPr lang="tr-TR" sz="2500" dirty="0" smtClean="0"/>
              <a:t>Genelde bir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SORUN*</a:t>
            </a:r>
            <a:r>
              <a:rPr lang="tr-TR" sz="2500" dirty="0" smtClean="0"/>
              <a:t>u çözmek için,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500" dirty="0" smtClean="0"/>
              <a:t> Bir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YENİLİK, KOLAYLIK </a:t>
            </a:r>
            <a:r>
              <a:rPr lang="tr-TR" sz="2500" dirty="0" smtClean="0"/>
              <a:t>ya da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GELİŞMEYE</a:t>
            </a:r>
            <a:r>
              <a:rPr lang="tr-TR" sz="2500" dirty="0" smtClean="0"/>
              <a:t> veya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GELİŞTİRMEYE DAYALI </a:t>
            </a:r>
            <a:r>
              <a:rPr lang="tr-TR" sz="2500" dirty="0" smtClean="0"/>
              <a:t>mutlak bir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DEĞİŞİM</a:t>
            </a:r>
            <a:r>
              <a:rPr lang="tr-TR" sz="2500" dirty="0" smtClean="0"/>
              <a:t> sağlayan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500" dirty="0"/>
              <a:t> </a:t>
            </a:r>
            <a:r>
              <a:rPr lang="tr-TR" sz="2500" dirty="0" smtClean="0"/>
              <a:t>Genel bir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AMAÇ</a:t>
            </a:r>
            <a:r>
              <a:rPr lang="tr-TR" sz="2500" dirty="0" smtClean="0"/>
              <a:t> ya da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HEDEF</a:t>
            </a:r>
            <a:r>
              <a:rPr lang="tr-TR" sz="2500" dirty="0" smtClean="0"/>
              <a:t> etrafında oluşturulan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ALT HEDEFLER</a:t>
            </a:r>
            <a:r>
              <a:rPr lang="tr-TR" sz="2500" dirty="0" smtClean="0"/>
              <a:t> doğrultusunda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500" dirty="0" smtClean="0"/>
              <a:t>Yürütülen önceden belirlenmiş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FAALİYETLER</a:t>
            </a:r>
            <a:r>
              <a:rPr lang="tr-TR" sz="2500" dirty="0" smtClean="0"/>
              <a:t> bütünü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500" dirty="0" smtClean="0"/>
              <a:t>Yine önceden belirlenmiş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BÜTÇE</a:t>
            </a:r>
            <a:r>
              <a:rPr lang="tr-TR" sz="2500" dirty="0" smtClean="0"/>
              <a:t> kapsamında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500" dirty="0"/>
              <a:t> </a:t>
            </a:r>
            <a:r>
              <a:rPr lang="tr-TR" sz="2500" dirty="0" smtClean="0"/>
              <a:t>Nihayetinde elde edilebilir bir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ÜRÜN</a:t>
            </a:r>
            <a:r>
              <a:rPr lang="tr-TR" sz="2500" dirty="0" smtClean="0"/>
              <a:t>,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SOMUT ÇIKTI </a:t>
            </a:r>
            <a:r>
              <a:rPr lang="tr-TR" sz="2500" dirty="0" smtClean="0"/>
              <a:t>ve ya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EDİNİMLERE  </a:t>
            </a:r>
            <a:r>
              <a:rPr lang="tr-TR" sz="2500" dirty="0" smtClean="0"/>
              <a:t>proje denir. </a:t>
            </a:r>
            <a:endParaRPr lang="tr-TR" sz="3600" dirty="0" smtClean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32966" y="764704"/>
            <a:ext cx="7772400" cy="7858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 Proje Nedir?</a:t>
            </a:r>
          </a:p>
        </p:txBody>
      </p:sp>
    </p:spTree>
    <p:extLst>
      <p:ext uri="{BB962C8B-B14F-4D97-AF65-F5344CB8AC3E}">
        <p14:creationId xmlns:p14="http://schemas.microsoft.com/office/powerpoint/2010/main" val="26221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389409" y="1844824"/>
            <a:ext cx="8259514" cy="446449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* Projede </a:t>
            </a:r>
            <a:r>
              <a:rPr lang="tr-TR" sz="2400" dirty="0" smtClean="0">
                <a:solidFill>
                  <a:schemeClr val="bg2">
                    <a:lumMod val="75000"/>
                  </a:schemeClr>
                </a:solidFill>
              </a:rPr>
              <a:t>sorunun bilimselliği</a:t>
            </a:r>
            <a:r>
              <a:rPr lang="tr-TR" sz="2400" dirty="0" smtClean="0"/>
              <a:t> son derece önemlidir.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400" dirty="0" smtClean="0"/>
              <a:t>	Neye göre sorun?  Şahsa göre mi, yoksa </a:t>
            </a:r>
            <a:r>
              <a:rPr lang="tr-TR" sz="2400" dirty="0" smtClean="0">
                <a:solidFill>
                  <a:schemeClr val="bg2">
                    <a:lumMod val="75000"/>
                  </a:schemeClr>
                </a:solidFill>
              </a:rPr>
              <a:t>ispatlı mı</a:t>
            </a:r>
            <a:r>
              <a:rPr lang="tr-TR" sz="2400" dirty="0" smtClean="0"/>
              <a:t>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r-TR" sz="24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400" dirty="0" smtClean="0">
                <a:solidFill>
                  <a:schemeClr val="bg2">
                    <a:lumMod val="75000"/>
                  </a:schemeClr>
                </a:solidFill>
              </a:rPr>
              <a:t>	Proje formlarında sorun;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4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tr-TR" sz="2400" dirty="0" smtClean="0"/>
              <a:t>	Genelde mevcut durum analizinin yapıldığı, gündelik dil ile ifade etmek gerekirse var olan durumun dramatize edildiği, ajitasyon ve edebiyat parçalama işinin yapıldığı kimi programlarda </a:t>
            </a:r>
            <a:r>
              <a:rPr lang="tr-TR" sz="2400" dirty="0" smtClean="0">
                <a:solidFill>
                  <a:schemeClr val="bg2">
                    <a:lumMod val="75000"/>
                  </a:schemeClr>
                </a:solidFill>
              </a:rPr>
              <a:t>«arka plan»  </a:t>
            </a:r>
            <a:r>
              <a:rPr lang="tr-TR" sz="2400" dirty="0" smtClean="0"/>
              <a:t>diye addedilen kimi programlarda da </a:t>
            </a:r>
            <a:r>
              <a:rPr lang="tr-TR" sz="2400" dirty="0" smtClean="0">
                <a:solidFill>
                  <a:schemeClr val="bg2">
                    <a:lumMod val="75000"/>
                  </a:schemeClr>
                </a:solidFill>
              </a:rPr>
              <a:t>«özet»</a:t>
            </a:r>
            <a:r>
              <a:rPr lang="tr-TR" sz="2400" dirty="0" smtClean="0"/>
              <a:t> diye addedilen bölümlerde ve yine </a:t>
            </a:r>
            <a:r>
              <a:rPr lang="tr-TR" sz="2400" dirty="0" smtClean="0">
                <a:solidFill>
                  <a:schemeClr val="bg2">
                    <a:lumMod val="75000"/>
                  </a:schemeClr>
                </a:solidFill>
              </a:rPr>
              <a:t>«gerekçe»</a:t>
            </a:r>
            <a:r>
              <a:rPr lang="tr-TR" sz="2400" dirty="0" smtClean="0"/>
              <a:t> bölümlerinde ifade edilir.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400" dirty="0" smtClean="0"/>
              <a:t>	Sorun ifade edilmeden önce mutlaka ön araştırması yapılmış olmalı ve sorun ifade edilirken </a:t>
            </a:r>
            <a:r>
              <a:rPr lang="tr-TR" sz="2400" dirty="0" smtClean="0">
                <a:solidFill>
                  <a:schemeClr val="bg2">
                    <a:lumMod val="75000"/>
                  </a:schemeClr>
                </a:solidFill>
              </a:rPr>
              <a:t>anketlere</a:t>
            </a:r>
            <a:r>
              <a:rPr lang="tr-TR" sz="2400" dirty="0" smtClean="0"/>
              <a:t>, </a:t>
            </a:r>
            <a:r>
              <a:rPr lang="tr-TR" sz="2400" dirty="0" smtClean="0">
                <a:solidFill>
                  <a:schemeClr val="bg2">
                    <a:lumMod val="75000"/>
                  </a:schemeClr>
                </a:solidFill>
              </a:rPr>
              <a:t>sayımlara, çeşitli ölçüm ve istatistiklere </a:t>
            </a:r>
            <a:r>
              <a:rPr lang="tr-TR" sz="2400" dirty="0" smtClean="0"/>
              <a:t>dayandırılmalıdır.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32966" y="764704"/>
            <a:ext cx="7772400" cy="7858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tr-T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Projede Sorun</a:t>
            </a:r>
          </a:p>
        </p:txBody>
      </p:sp>
    </p:spTree>
    <p:extLst>
      <p:ext uri="{BB962C8B-B14F-4D97-AF65-F5344CB8AC3E}">
        <p14:creationId xmlns:p14="http://schemas.microsoft.com/office/powerpoint/2010/main" val="360590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126350" y="1052736"/>
            <a:ext cx="9036496" cy="5184576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500" dirty="0" smtClean="0"/>
              <a:t>Proje;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500" dirty="0" smtClean="0"/>
              <a:t> Sadece bir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Teknik Tasarım </a:t>
            </a:r>
            <a:r>
              <a:rPr lang="tr-TR" sz="2500" dirty="0" smtClean="0"/>
              <a:t>değildir.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tr-TR" sz="25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500" dirty="0" smtClean="0"/>
              <a:t>	*Bina </a:t>
            </a:r>
            <a:r>
              <a:rPr lang="tr-TR" sz="2500" dirty="0"/>
              <a:t>tadilatı, </a:t>
            </a:r>
            <a:r>
              <a:rPr lang="tr-TR" sz="2500" dirty="0" smtClean="0"/>
              <a:t>oyun parkı kurulumu, derslik </a:t>
            </a:r>
            <a:r>
              <a:rPr lang="tr-TR" sz="2500" dirty="0"/>
              <a:t>onarımı, yeni bir sosyal tesis </a:t>
            </a:r>
            <a:r>
              <a:rPr lang="tr-TR" sz="2500" dirty="0" err="1"/>
              <a:t>inşaası</a:t>
            </a:r>
            <a:r>
              <a:rPr lang="tr-TR" sz="2500" dirty="0"/>
              <a:t> </a:t>
            </a:r>
            <a:r>
              <a:rPr lang="tr-TR" sz="2500" dirty="0" smtClean="0"/>
              <a:t> gibi hususlar proje değildir. Proje içindeki bir faaliyet olabilir.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r-TR" sz="25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500" dirty="0" smtClean="0"/>
              <a:t> Bir fondan yararlanmak üzere hazırlanmış sıradan bir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TEKLİF</a:t>
            </a:r>
            <a:r>
              <a:rPr lang="tr-TR" sz="2500" dirty="0" smtClean="0"/>
              <a:t> ya da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BAŞVURU</a:t>
            </a:r>
            <a:r>
              <a:rPr lang="tr-TR" sz="2500" dirty="0" smtClean="0"/>
              <a:t> değildir.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r-TR" sz="25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500" dirty="0" smtClean="0"/>
              <a:t>	*Örneğin başvuru formu doldurup bunu teslim etmek proje yapmış olmak demek değildir.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Zira Proje başvuru formundan ibaret değildir.</a:t>
            </a:r>
            <a:r>
              <a:rPr lang="tr-TR" sz="2500" dirty="0" smtClean="0"/>
              <a:t> Çünkü her projenin proje öncesi forma tam olarak yansıtılmayan ciddi bir ön araştırması(fizibilite çalışması) olmalıdır.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13710"/>
            <a:ext cx="7772400" cy="7858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3. Proje Ne Değildir?</a:t>
            </a:r>
          </a:p>
        </p:txBody>
      </p:sp>
    </p:spTree>
    <p:extLst>
      <p:ext uri="{BB962C8B-B14F-4D97-AF65-F5344CB8AC3E}">
        <p14:creationId xmlns:p14="http://schemas.microsoft.com/office/powerpoint/2010/main" val="376898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400362" y="836712"/>
            <a:ext cx="8712967" cy="5184576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tr-TR" sz="25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500" dirty="0" smtClean="0"/>
              <a:t> Bir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Sosyal, Sportif ya da Eğitsel Faaliyet Tek başına Proje </a:t>
            </a:r>
            <a:r>
              <a:rPr lang="tr-TR" sz="2500" dirty="0" smtClean="0"/>
              <a:t>olamaz.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r-TR" sz="25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500" dirty="0" smtClean="0"/>
              <a:t>	*Sadece bir yarışma(Farklı kategorisi olsun olmasın proje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YARIŞMA</a:t>
            </a:r>
            <a:r>
              <a:rPr lang="tr-TR" sz="2500" dirty="0" smtClean="0"/>
              <a:t> ya da YARIŞMALAR değildir.)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r-TR" sz="25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500" dirty="0" smtClean="0"/>
              <a:t>	*Sportif müsabakalar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birden çok kategoriyi ve branşı içersin içermesin müsabakalar</a:t>
            </a:r>
            <a:r>
              <a:rPr lang="tr-TR" sz="2500" dirty="0" smtClean="0"/>
              <a:t> ya da </a:t>
            </a:r>
            <a:r>
              <a:rPr lang="tr-TR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tek başına bir turnuva </a:t>
            </a:r>
            <a:r>
              <a:rPr lang="tr-TR" sz="2500" dirty="0" smtClean="0"/>
              <a:t>proje olamaz.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r-TR" sz="25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500" dirty="0"/>
              <a:t>	</a:t>
            </a:r>
            <a:r>
              <a:rPr lang="tr-TR" sz="2500" dirty="0" smtClean="0"/>
              <a:t>* Çeşitli kurslar tek başına proje olarak addedilemez. Kurs öncesi ve sonrası çeşitli faaliyetler olmalıdır.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r-TR" sz="1200" i="1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1200" i="1" dirty="0" smtClean="0"/>
              <a:t>Not: 1. Eğitim Materyalleri (ÇSGB Rehberinde Uygun Olarak Geçiyor Ancak…..</a:t>
            </a:r>
            <a:r>
              <a:rPr lang="tr-TR" sz="1200" dirty="0" smtClean="0"/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1200" dirty="0" smtClean="0"/>
              <a:t>2.Eşleştirmede iki okul yapılmış olsa da esas olan proje konusuna göre 1 okul +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1200" dirty="0"/>
              <a:t> </a:t>
            </a:r>
            <a:r>
              <a:rPr lang="tr-TR" sz="1200" dirty="0" smtClean="0"/>
              <a:t>   belediye ya da STK ya da Meslek Odaları </a:t>
            </a:r>
            <a:r>
              <a:rPr lang="tr-TR" sz="1200" dirty="0" err="1" smtClean="0"/>
              <a:t>vs</a:t>
            </a:r>
            <a:r>
              <a:rPr lang="tr-TR" sz="1200" dirty="0" smtClean="0"/>
              <a:t> daha uygundur.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500" dirty="0" smtClean="0"/>
              <a:t>    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r-TR" sz="25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tr-TR" sz="2500" dirty="0" smtClean="0"/>
          </a:p>
        </p:txBody>
      </p:sp>
    </p:spTree>
    <p:extLst>
      <p:ext uri="{BB962C8B-B14F-4D97-AF65-F5344CB8AC3E}">
        <p14:creationId xmlns:p14="http://schemas.microsoft.com/office/powerpoint/2010/main" val="373222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126350" y="1052736"/>
            <a:ext cx="9036496" cy="5184576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None/>
            </a:pPr>
            <a:endParaRPr lang="tr-TR" sz="2000" dirty="0" smtClean="0"/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tr-TR" sz="2000" dirty="0" smtClean="0"/>
              <a:t>Her Projede;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tr-TR" sz="2000" dirty="0" smtClean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000" dirty="0" smtClean="0"/>
              <a:t> </a:t>
            </a:r>
            <a:r>
              <a:rPr lang="tr-T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MEVCUT</a:t>
            </a:r>
            <a:r>
              <a:rPr lang="tr-TR" sz="2000" dirty="0"/>
              <a:t>,</a:t>
            </a:r>
            <a:r>
              <a:rPr lang="tr-TR" sz="2000" dirty="0" smtClean="0"/>
              <a:t> </a:t>
            </a:r>
            <a:r>
              <a:rPr lang="tr-T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CİNSİYET</a:t>
            </a:r>
            <a:r>
              <a:rPr lang="tr-TR" sz="2000" dirty="0" smtClean="0"/>
              <a:t>, </a:t>
            </a:r>
            <a:r>
              <a:rPr lang="tr-T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ÖĞRENİM DURUMU</a:t>
            </a:r>
            <a:r>
              <a:rPr lang="tr-TR" sz="2000" dirty="0" smtClean="0"/>
              <a:t> 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tr-TR" sz="2000" dirty="0" smtClean="0"/>
              <a:t>      </a:t>
            </a:r>
            <a:r>
              <a:rPr lang="tr-TR" sz="2000" dirty="0" err="1" smtClean="0"/>
              <a:t>vbg</a:t>
            </a:r>
            <a:r>
              <a:rPr lang="tr-TR" sz="2000" dirty="0" smtClean="0"/>
              <a:t>. özellikleri ; </a:t>
            </a:r>
            <a:r>
              <a:rPr lang="tr-T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AÇIKÇA</a:t>
            </a:r>
            <a:r>
              <a:rPr lang="tr-TR" sz="2000" dirty="0" smtClean="0"/>
              <a:t> belirtilen </a:t>
            </a:r>
            <a:r>
              <a:rPr lang="tr-T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HEDEF KİTLE</a:t>
            </a:r>
            <a:r>
              <a:rPr lang="tr-TR" sz="2000" dirty="0" smtClean="0"/>
              <a:t> ve 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tr-TR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NİHAİ YARARLANICILAR </a:t>
            </a:r>
            <a:r>
              <a:rPr lang="tr-TR" sz="2000" dirty="0" smtClean="0"/>
              <a:t>yer alır.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tr-TR" sz="2000" dirty="0" smtClean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000" dirty="0" smtClean="0"/>
              <a:t> Somut olarak tanımlanmış </a:t>
            </a:r>
            <a:r>
              <a:rPr lang="tr-TR" sz="2000" dirty="0" smtClean="0">
                <a:solidFill>
                  <a:schemeClr val="bg2">
                    <a:lumMod val="50000"/>
                  </a:schemeClr>
                </a:solidFill>
              </a:rPr>
              <a:t>GÖREV PAYLAŞIMI</a:t>
            </a:r>
            <a:r>
              <a:rPr lang="tr-TR" sz="2000" dirty="0" smtClean="0"/>
              <a:t>, </a:t>
            </a:r>
            <a:r>
              <a:rPr lang="tr-TR" sz="2000" dirty="0" smtClean="0">
                <a:solidFill>
                  <a:schemeClr val="bg2">
                    <a:lumMod val="50000"/>
                  </a:schemeClr>
                </a:solidFill>
              </a:rPr>
              <a:t>PROJE EKİBİ UYUMU ve İLETİŞİMİ</a:t>
            </a:r>
            <a:r>
              <a:rPr lang="tr-TR" sz="2000" dirty="0" smtClean="0"/>
              <a:t>(KOORDİNASYON), YÖNETSEL SÜREÇLER(</a:t>
            </a:r>
            <a:r>
              <a:rPr lang="tr-TR" sz="2000" dirty="0" smtClean="0">
                <a:solidFill>
                  <a:schemeClr val="bg2">
                    <a:lumMod val="50000"/>
                  </a:schemeClr>
                </a:solidFill>
              </a:rPr>
              <a:t>İŞ TANIMLARI</a:t>
            </a:r>
            <a:r>
              <a:rPr lang="tr-TR" sz="2000" dirty="0" smtClean="0"/>
              <a:t>)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tr-TR" sz="2000" dirty="0" smtClean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000" dirty="0"/>
              <a:t> </a:t>
            </a:r>
            <a:r>
              <a:rPr lang="tr-TR" sz="2000" dirty="0" smtClean="0"/>
              <a:t>Finansman Düzenlemeleri (</a:t>
            </a:r>
            <a:r>
              <a:rPr lang="tr-TR" sz="2000" dirty="0" smtClean="0">
                <a:solidFill>
                  <a:schemeClr val="bg2">
                    <a:lumMod val="50000"/>
                  </a:schemeClr>
                </a:solidFill>
              </a:rPr>
              <a:t>BÜTÇE YÖNETİMİ</a:t>
            </a:r>
            <a:r>
              <a:rPr lang="tr-TR" sz="2000" dirty="0" smtClean="0"/>
              <a:t>)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tr-TR" sz="2000" dirty="0" smtClean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000" dirty="0" smtClean="0">
                <a:solidFill>
                  <a:schemeClr val="bg2">
                    <a:lumMod val="75000"/>
                  </a:schemeClr>
                </a:solidFill>
              </a:rPr>
              <a:t> SÜRDÜRÜLEBİLİRLİĞİ VE YAYGINLAŞTIRILABİLİRLİĞİ 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tr-TR" sz="2000" dirty="0" smtClean="0"/>
              <a:t>	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000" dirty="0" smtClean="0"/>
              <a:t> İŞ TAKVİMİNE bağlı İŞ AKIŞINI, GENEL PERFORMANS VE İŞLEYİŞİ proje yönetimini destekleyici nitelikte ÖLÇME ve DEĞERLENDİRME sistemi olmalıdır.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tr-TR" sz="2000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13710"/>
            <a:ext cx="7772400" cy="7858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4. Proje İle İlgili Önemli Hususlar</a:t>
            </a:r>
          </a:p>
        </p:txBody>
      </p:sp>
    </p:spTree>
    <p:extLst>
      <p:ext uri="{BB962C8B-B14F-4D97-AF65-F5344CB8AC3E}">
        <p14:creationId xmlns:p14="http://schemas.microsoft.com/office/powerpoint/2010/main" val="385974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99522"/>
            <a:ext cx="9036496" cy="5184576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500" dirty="0" smtClean="0"/>
              <a:t>Her Projede Şu Kurallar Vardır;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r-TR" sz="25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500" dirty="0" smtClean="0"/>
              <a:t>Başvuru Sahibi, Proje Ortağı, Proje İştirakçisi Uygunluk Kuralları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tr-TR" sz="25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500" dirty="0" smtClean="0"/>
              <a:t>Proje Sahibi Katkıları, Başvurulan Programın Sağlayacağı    Hibe Miktarı İle İlgili Yüzdeler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tr-TR" sz="2500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500" dirty="0" smtClean="0"/>
              <a:t>Harcama </a:t>
            </a:r>
            <a:r>
              <a:rPr lang="tr-TR" sz="2500" dirty="0"/>
              <a:t>Kalemleri İle İlgili </a:t>
            </a:r>
            <a:r>
              <a:rPr lang="tr-TR" sz="2500" dirty="0" smtClean="0"/>
              <a:t>Sınırlılıklar(Demirbaş için, İnsan Kaynakları İçin, Varsa Tadilat için, Gezi, Reklam </a:t>
            </a:r>
            <a:r>
              <a:rPr lang="tr-TR" sz="2500" dirty="0" err="1" smtClean="0"/>
              <a:t>vs</a:t>
            </a:r>
            <a:r>
              <a:rPr lang="tr-TR" sz="2500" dirty="0" smtClean="0"/>
              <a:t> için)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tr-TR" sz="2500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500" dirty="0" smtClean="0"/>
              <a:t> </a:t>
            </a:r>
            <a:r>
              <a:rPr lang="tr-TR" sz="2500" dirty="0"/>
              <a:t>Uygun ve Uygun Olmayan Maliyetlerle İlgili Kurallar   </a:t>
            </a:r>
            <a:endParaRPr lang="tr-TR" sz="2500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tr-TR" sz="2500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sz="2500" dirty="0" smtClean="0"/>
              <a:t>Uygun </a:t>
            </a:r>
            <a:r>
              <a:rPr lang="tr-TR" sz="2500" dirty="0"/>
              <a:t>ve Uygun Olmayan </a:t>
            </a:r>
            <a:r>
              <a:rPr lang="tr-TR" sz="2500" dirty="0" smtClean="0"/>
              <a:t>Faaliyetlerle </a:t>
            </a:r>
            <a:r>
              <a:rPr lang="tr-TR" sz="2500" dirty="0"/>
              <a:t>İlgili Kurallar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tr-TR" sz="2500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13710"/>
            <a:ext cx="7772400" cy="7858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5. Projelerde Görülen Yaygın Kurallar</a:t>
            </a:r>
          </a:p>
        </p:txBody>
      </p:sp>
    </p:spTree>
    <p:extLst>
      <p:ext uri="{BB962C8B-B14F-4D97-AF65-F5344CB8AC3E}">
        <p14:creationId xmlns:p14="http://schemas.microsoft.com/office/powerpoint/2010/main" val="141159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758398" y="476672"/>
            <a:ext cx="7772400" cy="7858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6.Proje Döngüsü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l="28225" t="26578" r="28608" b="15346"/>
          <a:stretch/>
        </p:blipFill>
        <p:spPr>
          <a:xfrm>
            <a:off x="1475656" y="1844824"/>
            <a:ext cx="5616624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4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758398" y="476672"/>
            <a:ext cx="7772400" cy="7858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</a:t>
            </a:r>
            <a:r>
              <a:rPr lang="tr-TR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</a:t>
            </a:r>
            <a:r>
              <a:rPr lang="tr-T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.Projede Dikkat Edilmesi Gerekenler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043608" y="1700808"/>
            <a:ext cx="74168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tr-TR" dirty="0" smtClean="0"/>
              <a:t>Uygunluk Kuralları </a:t>
            </a:r>
          </a:p>
          <a:p>
            <a:pPr marL="342900" indent="-342900">
              <a:buAutoNum type="arabicPeriod"/>
            </a:pPr>
            <a:r>
              <a:rPr lang="tr-TR" dirty="0" smtClean="0"/>
              <a:t>Programın 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Öncelikleri</a:t>
            </a:r>
            <a:r>
              <a:rPr lang="tr-TR" dirty="0" smtClean="0"/>
              <a:t>, Kapsamı</a:t>
            </a:r>
          </a:p>
          <a:p>
            <a:pPr marL="342900" indent="-342900">
              <a:buAutoNum type="arabicPeriod"/>
            </a:pPr>
            <a:r>
              <a:rPr lang="tr-TR" dirty="0" smtClean="0"/>
              <a:t>İddialarınızın 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dayanağı</a:t>
            </a:r>
          </a:p>
          <a:p>
            <a:pPr marL="342900" indent="-342900">
              <a:buAutoNum type="arabicPeriod"/>
            </a:pPr>
            <a:r>
              <a:rPr lang="tr-T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Gerçekleştirilebilirlik</a:t>
            </a:r>
            <a:r>
              <a:rPr lang="tr-TR" dirty="0" smtClean="0"/>
              <a:t>: İddialarınızı gerçekleştirebileceğinizin ispatı (Çözeceğiniz sorunun, getireceğiniz yeniliğin yada kazandıracağınız edinimlerin gerçekleşme durumu)</a:t>
            </a:r>
          </a:p>
          <a:p>
            <a:pPr marL="342900" indent="-342900">
              <a:buAutoNum type="arabicPeriod"/>
            </a:pP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Risk Analizi </a:t>
            </a:r>
          </a:p>
          <a:p>
            <a:pPr marL="342900" indent="-342900">
              <a:buAutoNum type="arabicPeriod"/>
            </a:pP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Sürdürülebilirlik</a:t>
            </a:r>
          </a:p>
          <a:p>
            <a:pPr marL="342900" indent="-342900">
              <a:buAutoNum type="arabicPeriod"/>
            </a:pPr>
            <a:r>
              <a:rPr lang="tr-T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Yaygınlaştırabilirlik</a:t>
            </a:r>
            <a:endParaRPr lang="tr-T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Görünürlük </a:t>
            </a:r>
            <a:r>
              <a:rPr lang="tr-TR" dirty="0" smtClean="0"/>
              <a:t>(Projenizin kamuoyunda bıraktığı iz, algılanma düzeyi)</a:t>
            </a:r>
          </a:p>
          <a:p>
            <a:pPr marL="342900" indent="-3429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121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1198</TotalTime>
  <Words>518</Words>
  <Application>Microsoft Office PowerPoint</Application>
  <PresentationFormat>Ekran Gösterisi (4:3)</PresentationFormat>
  <Paragraphs>120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Akış</vt:lpstr>
      <vt:lpstr>Proje Kavramı Ya da İşine Dair Özet Teorik Bilgiler</vt:lpstr>
      <vt:lpstr>1. Proje Nedir?</vt:lpstr>
      <vt:lpstr>2. Projede Sorun</vt:lpstr>
      <vt:lpstr>   3. Proje Ne Değildir?</vt:lpstr>
      <vt:lpstr>PowerPoint Sunusu</vt:lpstr>
      <vt:lpstr>   4. Proje İle İlgili Önemli Hususlar</vt:lpstr>
      <vt:lpstr>   5. Projelerde Görülen Yaygın Kurallar</vt:lpstr>
      <vt:lpstr>   6.Proje Döngüsü</vt:lpstr>
      <vt:lpstr>   7.Projede Dikkat Edilmesi Gerekenler</vt:lpstr>
      <vt:lpstr>PowerPoint Sunusu</vt:lpstr>
      <vt:lpstr>   8. Uygun Fon Kaynakları</vt:lpstr>
      <vt:lpstr>PowerPoint Sunusu</vt:lpstr>
      <vt:lpstr>İLGİNİZ İÇİN TEŞEKKÜR EDERİM.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MANGALA</dc:title>
  <cp:lastModifiedBy>AhmetSANAL</cp:lastModifiedBy>
  <cp:revision>164</cp:revision>
  <dcterms:modified xsi:type="dcterms:W3CDTF">2017-03-09T15:13:41Z</dcterms:modified>
</cp:coreProperties>
</file>