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3" r:id="rId4"/>
    <p:sldId id="261" r:id="rId5"/>
    <p:sldId id="262" r:id="rId6"/>
    <p:sldId id="263" r:id="rId7"/>
    <p:sldId id="258" r:id="rId8"/>
    <p:sldId id="265" r:id="rId9"/>
    <p:sldId id="266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769100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D19B2-3E97-44BE-96C2-AD79E468519B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E69BE-0BC8-41A8-ACCC-7F8F68FAE2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45358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9FD72-ABC7-4EAA-BC37-7AF2EC3B27F8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979F5-6FE6-45F7-958B-B824205E2C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9502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79F5-6FE6-45F7-958B-B824205E2CB9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54233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79F5-6FE6-45F7-958B-B824205E2CB9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25665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79F5-6FE6-45F7-958B-B824205E2CB9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36749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79F5-6FE6-45F7-958B-B824205E2CB9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37002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79F5-6FE6-45F7-958B-B824205E2CB9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65096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79F5-6FE6-45F7-958B-B824205E2CB9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3926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79F5-6FE6-45F7-958B-B824205E2CB9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6193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79F5-6FE6-45F7-958B-B824205E2CB9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0816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79F5-6FE6-45F7-958B-B824205E2CB9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87572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79F5-6FE6-45F7-958B-B824205E2CB9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011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79F5-6FE6-45F7-958B-B824205E2CB9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266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79F5-6FE6-45F7-958B-B824205E2CB9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3084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79F5-6FE6-45F7-958B-B824205E2CB9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79054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79F5-6FE6-45F7-958B-B824205E2CB9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1167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3C0C-19F6-4E8D-BCD6-A5AB5BE9573C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35-CD97-40CE-A87D-15F6F71A0F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7764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3C0C-19F6-4E8D-BCD6-A5AB5BE9573C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35-CD97-40CE-A87D-15F6F71A0F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2804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3C0C-19F6-4E8D-BCD6-A5AB5BE9573C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35-CD97-40CE-A87D-15F6F71A0F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3785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3C0C-19F6-4E8D-BCD6-A5AB5BE9573C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35-CD97-40CE-A87D-15F6F71A0F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621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3C0C-19F6-4E8D-BCD6-A5AB5BE9573C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35-CD97-40CE-A87D-15F6F71A0F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3990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3C0C-19F6-4E8D-BCD6-A5AB5BE9573C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35-CD97-40CE-A87D-15F6F71A0F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4381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3C0C-19F6-4E8D-BCD6-A5AB5BE9573C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35-CD97-40CE-A87D-15F6F71A0F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6852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3C0C-19F6-4E8D-BCD6-A5AB5BE9573C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35-CD97-40CE-A87D-15F6F71A0F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1458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3C0C-19F6-4E8D-BCD6-A5AB5BE9573C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35-CD97-40CE-A87D-15F6F71A0F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3763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3C0C-19F6-4E8D-BCD6-A5AB5BE9573C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35-CD97-40CE-A87D-15F6F71A0F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956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3C0C-19F6-4E8D-BCD6-A5AB5BE9573C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35-CD97-40CE-A87D-15F6F71A0F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1048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53C0C-19F6-4E8D-BCD6-A5AB5BE9573C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72C35-CD97-40CE-A87D-15F6F71A0F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5403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6120680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tr-TR" sz="3200" dirty="0" smtClean="0">
                <a:latin typeface="Jokerman" panose="04090605060D06020702" pitchFamily="82" charset="0"/>
              </a:rPr>
              <a:t>5E ÖĞRENME </a:t>
            </a:r>
            <a:br>
              <a:rPr lang="tr-TR" sz="3200" dirty="0" smtClean="0">
                <a:latin typeface="Jokerman" panose="04090605060D06020702" pitchFamily="82" charset="0"/>
              </a:rPr>
            </a:br>
            <a:r>
              <a:rPr lang="tr-TR" sz="3200" dirty="0" smtClean="0">
                <a:latin typeface="Jokerman" panose="04090605060D06020702" pitchFamily="82" charset="0"/>
              </a:rPr>
              <a:t>MODELİ ETKİNLİK HAZIRLAMA ATÖLYESİ</a:t>
            </a:r>
            <a:endParaRPr lang="tr-TR" sz="3200" dirty="0">
              <a:latin typeface="Jokerman" panose="04090605060D06020702" pitchFamily="82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564904"/>
            <a:ext cx="2736304" cy="38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493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700808"/>
            <a:ext cx="9252520" cy="51571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45720" indent="0" algn="just">
              <a:buNone/>
            </a:pPr>
            <a:r>
              <a:rPr lang="tr-TR" dirty="0" smtClean="0">
                <a:latin typeface="Agency FB" panose="020B0503020202020204" pitchFamily="34" charset="0"/>
              </a:rPr>
              <a:t>    İKİ METİN ARASINDAKİ BAĞLANTI MESAJINI   OLARAK  YAZIN. (TWETTİNİZ 140   KARAKTERİ GEÇMEMELİDİR. TÜM HARFLER VE NOKTALAMA </a:t>
            </a:r>
            <a:r>
              <a:rPr lang="tr-TR" dirty="0">
                <a:latin typeface="Angsana New" panose="02020603050405020304" pitchFamily="18" charset="-34"/>
                <a:cs typeface="Angsana New" panose="02020603050405020304" pitchFamily="18" charset="-34"/>
              </a:rPr>
              <a:t>İŞ</a:t>
            </a:r>
            <a:r>
              <a:rPr lang="tr-TR" dirty="0">
                <a:latin typeface="Agency FB" panose="020B0503020202020204" pitchFamily="34" charset="0"/>
              </a:rPr>
              <a:t>A</a:t>
            </a:r>
            <a:r>
              <a:rPr lang="tr-TR" dirty="0" smtClean="0">
                <a:latin typeface="Agency FB" panose="020B0503020202020204" pitchFamily="34" charset="0"/>
              </a:rPr>
              <a:t>RETLERİ 140 KARAKTER DAHİLİNDEDİR)</a:t>
            </a:r>
            <a:endParaRPr lang="tr-TR" dirty="0">
              <a:latin typeface="Agency FB" panose="020B0503020202020204" pitchFamily="34" charset="0"/>
            </a:endParaRPr>
          </a:p>
          <a:p>
            <a:pPr marL="45720" indent="0" algn="just">
              <a:buNone/>
            </a:pPr>
            <a:endParaRPr lang="tr-TR" dirty="0" smtClean="0"/>
          </a:p>
          <a:p>
            <a:pPr marL="45720" indent="0" algn="just">
              <a:buNone/>
            </a:pPr>
            <a:endParaRPr lang="tr-TR" dirty="0"/>
          </a:p>
          <a:p>
            <a:pPr marL="45720" indent="0" algn="just">
              <a:buNone/>
            </a:pPr>
            <a:endParaRPr lang="tr-TR" dirty="0" smtClean="0"/>
          </a:p>
          <a:p>
            <a:pPr marL="45720" indent="0" algn="just">
              <a:buNone/>
            </a:pPr>
            <a:endParaRPr lang="tr-TR" dirty="0"/>
          </a:p>
        </p:txBody>
      </p:sp>
      <p:pic>
        <p:nvPicPr>
          <p:cNvPr id="4" name="Resim 3" descr="PUL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3499" y="17432"/>
            <a:ext cx="2033559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768936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883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rgir.com/DSCN0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424936" cy="523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60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5" y="399783"/>
            <a:ext cx="5881774" cy="53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79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88640"/>
            <a:ext cx="8352928" cy="6192688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tr-T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5E </a:t>
            </a:r>
            <a:r>
              <a:rPr lang="tr-T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MODELİ</a:t>
            </a:r>
          </a:p>
          <a:p>
            <a:pPr marL="45720" indent="0">
              <a:buNone/>
            </a:pPr>
            <a:r>
              <a:rPr lang="tr-TR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Karplus’un</a:t>
            </a:r>
            <a:r>
              <a:rPr lang="tr-T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temellerini attığı ve geliştirilen öğrenme döngüsü yaklaşımının genişletilmesi ile oluşturulmuştur.</a:t>
            </a:r>
          </a:p>
          <a:p>
            <a:pPr marL="45720" indent="0">
              <a:buNone/>
            </a:pPr>
            <a:r>
              <a:rPr lang="tr-T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Beş basamak sırasıyla:</a:t>
            </a:r>
          </a:p>
          <a:p>
            <a:pPr marL="45720" indent="0">
              <a:buNone/>
            </a:pPr>
            <a:r>
              <a:rPr lang="tr-T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(1) İlgi çekmek (</a:t>
            </a:r>
            <a:r>
              <a:rPr lang="tr-TR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</a:t>
            </a:r>
            <a:r>
              <a:rPr lang="tr-TR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ngagement</a:t>
            </a:r>
            <a:r>
              <a:rPr lang="tr-T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),</a:t>
            </a:r>
          </a:p>
          <a:p>
            <a:pPr marL="45720" indent="0">
              <a:buNone/>
            </a:pPr>
            <a:r>
              <a:rPr lang="tr-T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(2) Keşif (</a:t>
            </a:r>
            <a:r>
              <a:rPr lang="tr-TR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</a:t>
            </a:r>
            <a:r>
              <a:rPr lang="tr-TR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xploration</a:t>
            </a:r>
            <a:r>
              <a:rPr lang="tr-T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),</a:t>
            </a:r>
          </a:p>
          <a:p>
            <a:pPr marL="45720" indent="0">
              <a:buNone/>
            </a:pPr>
            <a:r>
              <a:rPr lang="tr-T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(3) Açıklama (</a:t>
            </a:r>
            <a:r>
              <a:rPr lang="tr-TR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</a:t>
            </a:r>
            <a:r>
              <a:rPr lang="tr-TR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xplain</a:t>
            </a:r>
            <a:r>
              <a:rPr lang="tr-T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),</a:t>
            </a:r>
          </a:p>
          <a:p>
            <a:pPr marL="45720" indent="0">
              <a:buNone/>
            </a:pPr>
            <a:r>
              <a:rPr lang="tr-T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(4) Detaylandırma (</a:t>
            </a:r>
            <a:r>
              <a:rPr lang="tr-TR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</a:t>
            </a:r>
            <a:r>
              <a:rPr lang="tr-TR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laboration</a:t>
            </a:r>
            <a:r>
              <a:rPr lang="tr-T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),</a:t>
            </a:r>
          </a:p>
          <a:p>
            <a:pPr marL="45720" indent="0">
              <a:buNone/>
            </a:pPr>
            <a:r>
              <a:rPr lang="tr-T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(5) Değerlendirme (</a:t>
            </a:r>
            <a:r>
              <a:rPr lang="tr-TR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</a:t>
            </a:r>
            <a:r>
              <a:rPr lang="tr-TR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valuation</a:t>
            </a:r>
            <a:r>
              <a:rPr lang="tr-T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</a:p>
          <a:p>
            <a:pPr marL="45720" indent="0" algn="just">
              <a:buNone/>
            </a:pPr>
            <a:r>
              <a:rPr lang="tr-T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Artık </a:t>
            </a:r>
            <a:r>
              <a:rPr lang="tr-T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sentez zamanı</a:t>
            </a:r>
            <a:r>
              <a:rPr lang="tr-T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…</a:t>
            </a:r>
          </a:p>
          <a:p>
            <a:pPr marL="45720" indent="0" algn="just">
              <a:buNone/>
            </a:pPr>
            <a:r>
              <a:rPr lang="tr-T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Giriş– </a:t>
            </a:r>
            <a:r>
              <a:rPr lang="tr-T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Keşfetme – Açıklama – Derinleştirme </a:t>
            </a:r>
            <a:r>
              <a:rPr lang="tr-T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aşamalarını gerçekleştirdiniz. Değerlendirme aşaması grup çalışması olarak yapılacaktır</a:t>
            </a:r>
            <a:r>
              <a:rPr lang="tr-T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lang="tr-T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Etkinlik yöneticiniz değerlendirme yönteminizi verecektir. Değerlendirme aşamasını  için 7 dakika sunum  için ise 5  dakikalık süreniz bulunmaktadır. Başarılar…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4009" y="1124744"/>
            <a:ext cx="2813250" cy="19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79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500348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616666">
                <a:tc>
                  <a:txBody>
                    <a:bodyPr/>
                    <a:lstStyle/>
                    <a:p>
                      <a:pPr algn="ctr"/>
                      <a:endParaRPr lang="tr-TR" sz="1600" dirty="0" smtClean="0"/>
                    </a:p>
                    <a:p>
                      <a:pPr algn="ctr"/>
                      <a:endParaRPr lang="tr-TR" sz="1600" dirty="0" smtClean="0"/>
                    </a:p>
                    <a:p>
                      <a:pPr algn="ctr"/>
                      <a:endParaRPr lang="tr-TR" sz="1600" dirty="0" smtClean="0"/>
                    </a:p>
                    <a:p>
                      <a:pPr algn="ctr"/>
                      <a:r>
                        <a:rPr lang="tr-TR" sz="1600" dirty="0" smtClean="0"/>
                        <a:t>I.</a:t>
                      </a:r>
                      <a:r>
                        <a:rPr lang="tr-TR" sz="1600" baseline="0" dirty="0" smtClean="0"/>
                        <a:t> GRUP</a:t>
                      </a:r>
                    </a:p>
                    <a:p>
                      <a:pPr algn="ctr"/>
                      <a:r>
                        <a:rPr lang="tr-TR" sz="1600" baseline="0" dirty="0" smtClean="0"/>
                        <a:t>Mektup</a:t>
                      </a:r>
                    </a:p>
                    <a:p>
                      <a:pPr algn="ctr"/>
                      <a:endParaRPr lang="tr-T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 smtClean="0"/>
                    </a:p>
                    <a:p>
                      <a:pPr algn="ctr"/>
                      <a:endParaRPr lang="tr-TR" sz="1600" dirty="0" smtClean="0"/>
                    </a:p>
                    <a:p>
                      <a:pPr algn="ctr"/>
                      <a:endParaRPr lang="tr-TR" sz="1600" dirty="0" smtClean="0"/>
                    </a:p>
                    <a:p>
                      <a:pPr algn="ctr"/>
                      <a:r>
                        <a:rPr lang="tr-TR" sz="1600" dirty="0" smtClean="0"/>
                        <a:t>II.GRUP</a:t>
                      </a:r>
                    </a:p>
                    <a:p>
                      <a:pPr algn="ctr"/>
                      <a:r>
                        <a:rPr lang="tr-TR" sz="1600" dirty="0" smtClean="0"/>
                        <a:t>Şarkı</a:t>
                      </a:r>
                    </a:p>
                    <a:p>
                      <a:pPr algn="ctr"/>
                      <a:endParaRPr lang="tr-T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 smtClean="0"/>
                    </a:p>
                    <a:p>
                      <a:pPr algn="ctr"/>
                      <a:endParaRPr lang="tr-TR" sz="1600" dirty="0" smtClean="0"/>
                    </a:p>
                    <a:p>
                      <a:pPr algn="ctr"/>
                      <a:endParaRPr lang="tr-TR" sz="1600" dirty="0" smtClean="0"/>
                    </a:p>
                    <a:p>
                      <a:pPr algn="ctr"/>
                      <a:r>
                        <a:rPr lang="tr-TR" sz="1600" dirty="0" smtClean="0"/>
                        <a:t>III.GRUP</a:t>
                      </a:r>
                    </a:p>
                    <a:p>
                      <a:pPr algn="ctr"/>
                      <a:r>
                        <a:rPr lang="tr-TR" sz="1600" dirty="0" smtClean="0"/>
                        <a:t>Resim</a:t>
                      </a:r>
                    </a:p>
                    <a:p>
                      <a:pPr algn="ctr"/>
                      <a:endParaRPr lang="tr-T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 smtClean="0"/>
                    </a:p>
                    <a:p>
                      <a:pPr algn="ctr"/>
                      <a:endParaRPr lang="tr-TR" sz="1600" dirty="0" smtClean="0"/>
                    </a:p>
                    <a:p>
                      <a:pPr algn="ctr"/>
                      <a:endParaRPr lang="tr-TR" sz="1600" dirty="0" smtClean="0"/>
                    </a:p>
                    <a:p>
                      <a:pPr algn="ctr"/>
                      <a:r>
                        <a:rPr lang="tr-TR" sz="1600" dirty="0" smtClean="0"/>
                        <a:t>IV.GRUP</a:t>
                      </a:r>
                    </a:p>
                    <a:p>
                      <a:pPr algn="ctr"/>
                      <a:r>
                        <a:rPr lang="tr-TR" sz="1600" dirty="0" smtClean="0"/>
                        <a:t>Slogan</a:t>
                      </a:r>
                    </a:p>
                    <a:p>
                      <a:pPr algn="ctr"/>
                      <a:endParaRPr lang="tr-T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 smtClean="0"/>
                    </a:p>
                    <a:p>
                      <a:pPr algn="ctr"/>
                      <a:endParaRPr lang="tr-TR" sz="1600" dirty="0" smtClean="0"/>
                    </a:p>
                    <a:p>
                      <a:pPr algn="ctr"/>
                      <a:endParaRPr lang="tr-TR" sz="1600" dirty="0" smtClean="0"/>
                    </a:p>
                    <a:p>
                      <a:pPr algn="ctr"/>
                      <a:r>
                        <a:rPr lang="tr-TR" sz="1600" dirty="0" smtClean="0"/>
                        <a:t>V.GRUP</a:t>
                      </a:r>
                    </a:p>
                    <a:p>
                      <a:pPr algn="ctr"/>
                      <a:r>
                        <a:rPr lang="tr-TR" sz="1600" dirty="0" smtClean="0"/>
                        <a:t>Vücut formu</a:t>
                      </a:r>
                      <a:endParaRPr lang="tr-T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41334">
                <a:tc>
                  <a:txBody>
                    <a:bodyPr/>
                    <a:lstStyle/>
                    <a:p>
                      <a:endParaRPr lang="tr-TR" sz="1600" dirty="0" smtClean="0"/>
                    </a:p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Değerlendirme aşamasında </a:t>
                      </a:r>
                      <a:r>
                        <a:rPr lang="tr-TR" sz="1600" dirty="0" err="1" smtClean="0"/>
                        <a:t>Mohini’ye</a:t>
                      </a:r>
                      <a:r>
                        <a:rPr lang="tr-TR" sz="1600" dirty="0" smtClean="0"/>
                        <a:t> bir mektup yazarak  yapmanız gerekmektedir.</a:t>
                      </a:r>
                      <a:endParaRPr lang="tr-T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dirty="0" smtClean="0"/>
                    </a:p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Değerlendirme aşamasını bir</a:t>
                      </a:r>
                      <a:r>
                        <a:rPr lang="tr-TR" sz="1600" baseline="0" dirty="0" smtClean="0"/>
                        <a:t> şarkı ile gerçekleştirin. Şarkıyı söylemeniz gerekecek.</a:t>
                      </a:r>
                      <a:endParaRPr lang="tr-T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dirty="0" smtClean="0"/>
                    </a:p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Değerlendirme aşamasını resim</a:t>
                      </a:r>
                      <a:r>
                        <a:rPr lang="tr-TR" sz="1600" baseline="0" dirty="0" smtClean="0"/>
                        <a:t> yaparak gerçekleştirin.</a:t>
                      </a:r>
                      <a:endParaRPr lang="tr-T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dirty="0" smtClean="0"/>
                    </a:p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Değerlendirmenizi</a:t>
                      </a:r>
                      <a:r>
                        <a:rPr lang="tr-TR" sz="1600" baseline="0" dirty="0" smtClean="0"/>
                        <a:t> slogan  oluşturarak gerçekleştirmeniz gerekiyor. </a:t>
                      </a:r>
                      <a:endParaRPr lang="tr-T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dirty="0" smtClean="0"/>
                    </a:p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Vücut</a:t>
                      </a:r>
                      <a:r>
                        <a:rPr lang="tr-TR" sz="1600" baseline="0" dirty="0" smtClean="0"/>
                        <a:t> formu kullanarak bir değerlendirme yapmanız bekleniyor. Belirlemiş olduğunuz hareketlere diğer grupların da eklenmesini sağlayınız. </a:t>
                      </a:r>
                      <a:endParaRPr lang="tr-T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679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Jokerman" panose="04090605060D06020702" pitchFamily="82" charset="0"/>
              </a:rPr>
              <a:t>Ve masal başlar…..</a:t>
            </a:r>
            <a:endParaRPr lang="tr-TR" dirty="0">
              <a:latin typeface="Jokerman" panose="04090605060D0602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060848"/>
            <a:ext cx="8064896" cy="255346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r-TR" sz="2800" i="1" dirty="0"/>
              <a:t>derler ki: filler öleceklerini hissettiklerinde uzaklara gider...</a:t>
            </a:r>
            <a:endParaRPr lang="tr-TR" sz="2800" dirty="0"/>
          </a:p>
          <a:p>
            <a:pPr marL="45720" indent="0">
              <a:buNone/>
            </a:pPr>
            <a:r>
              <a:rPr lang="tr-TR" sz="2800" i="1" dirty="0"/>
              <a:t>denmez ki: bazı filler, öldükten sonra uzaklara gider...</a:t>
            </a:r>
            <a:endParaRPr lang="tr-TR" sz="2800" dirty="0"/>
          </a:p>
          <a:p>
            <a:pPr marL="45720" indent="0">
              <a:buNone/>
            </a:pPr>
            <a:r>
              <a:rPr lang="tr-TR" sz="2800" i="1" dirty="0"/>
              <a:t>derler ki: filler asla unutmaz, kötüyü de - sevgiyi de...</a:t>
            </a:r>
            <a:endParaRPr lang="tr-TR" sz="2800" dirty="0"/>
          </a:p>
          <a:p>
            <a:pPr marL="45720" indent="0">
              <a:buNone/>
            </a:pPr>
            <a:r>
              <a:rPr lang="tr-TR" sz="2800" i="1" dirty="0"/>
              <a:t>denir mi: bazı çocuklar asla unutmaz,</a:t>
            </a:r>
            <a:endParaRPr lang="tr-TR" sz="2800" dirty="0"/>
          </a:p>
          <a:p>
            <a:pPr marL="45720" indent="0">
              <a:buNone/>
            </a:pPr>
            <a:r>
              <a:rPr lang="tr-TR" sz="2800" i="1" dirty="0"/>
              <a:t>sevgiyi de - bir Şeker </a:t>
            </a:r>
            <a:r>
              <a:rPr lang="tr-TR" sz="2800" i="1" dirty="0" err="1"/>
              <a:t>Fil'i</a:t>
            </a:r>
            <a:r>
              <a:rPr lang="tr-TR" sz="2800" i="1" dirty="0"/>
              <a:t> de...</a:t>
            </a:r>
            <a:endParaRPr lang="tr-TR" sz="2800" dirty="0"/>
          </a:p>
          <a:p>
            <a:pPr marL="45720" indent="0" algn="r">
              <a:buNone/>
            </a:pPr>
            <a:r>
              <a:rPr lang="tr-TR" sz="2800" dirty="0"/>
              <a:t> </a:t>
            </a:r>
            <a:r>
              <a:rPr lang="tr-TR" sz="2800" dirty="0" smtClean="0"/>
              <a:t> Düş Hekimi DR. Yalçın ERGİR’ e teşekkürlerle…..</a:t>
            </a:r>
          </a:p>
          <a:p>
            <a:pPr marL="45720" indent="0" algn="r">
              <a:buNone/>
            </a:pPr>
            <a:r>
              <a:rPr lang="tr-TR" sz="2800" dirty="0" smtClean="0"/>
              <a:t>Http</a:t>
            </a:r>
            <a:r>
              <a:rPr lang="tr-TR" sz="2800" dirty="0"/>
              <a:t>://www.ergir.com/Seker_Fil_Mohini.html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132528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rya BOCKAY\AppData\Local\Microsoft\Windows\Temporary Internet Files\Content.IE5\DQIULCZL\Angry_elephant_ear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28822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200" dirty="0" smtClean="0">
                <a:latin typeface="Jokerman" panose="04090605060D06020702" pitchFamily="82" charset="0"/>
              </a:rPr>
              <a:t>BİR FİL HANGİ DERS YA  DA ETKİNLİĞİN KONUSU </a:t>
            </a:r>
            <a:br>
              <a:rPr lang="tr-TR" sz="3200" dirty="0" smtClean="0">
                <a:latin typeface="Jokerman" panose="04090605060D06020702" pitchFamily="82" charset="0"/>
              </a:rPr>
            </a:br>
            <a:r>
              <a:rPr lang="tr-TR" sz="3200" dirty="0" smtClean="0">
                <a:latin typeface="Jokerman" panose="04090605060D06020702" pitchFamily="82" charset="0"/>
              </a:rPr>
              <a:t>OLABİLİR? / OLAMAZ     ?</a:t>
            </a:r>
            <a:endParaRPr lang="tr-TR" sz="3200" dirty="0"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67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8369368"/>
              </p:ext>
            </p:extLst>
          </p:nvPr>
        </p:nvGraphicFramePr>
        <p:xfrm>
          <a:off x="539552" y="476672"/>
          <a:ext cx="7992888" cy="588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6444"/>
                <a:gridCol w="3996444"/>
              </a:tblGrid>
              <a:tr h="1728192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+mn-lt"/>
                        </a:rPr>
                        <a:t>BİR FİL HANGİ ALAN YA DA ALANLARDA</a:t>
                      </a:r>
                      <a:r>
                        <a:rPr lang="tr-TR" sz="2400" baseline="0" dirty="0" smtClean="0">
                          <a:latin typeface="+mn-lt"/>
                        </a:rPr>
                        <a:t> YAPILACAK OLAN ETKİNLİĞE KONU OLABİLİR ?</a:t>
                      </a:r>
                      <a:endParaRPr lang="tr-T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BİR FİL HANGİ ALAN YA DA ALANLARDA</a:t>
                      </a:r>
                      <a:r>
                        <a:rPr lang="tr-TR" sz="2400" baseline="0" dirty="0" smtClean="0"/>
                        <a:t> YAPILACAK OLAN ETKİNLİĞE KESİNLİKLE KONU OLAMAZ ?</a:t>
                      </a:r>
                      <a:endParaRPr lang="tr-TR" sz="2400" dirty="0" smtClean="0"/>
                    </a:p>
                    <a:p>
                      <a:endParaRPr lang="tr-TR" sz="2400" dirty="0"/>
                    </a:p>
                  </a:txBody>
                  <a:tcPr/>
                </a:tc>
              </a:tr>
              <a:tr h="39604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971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33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45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2208210"/>
              </p:ext>
            </p:extLst>
          </p:nvPr>
        </p:nvGraphicFramePr>
        <p:xfrm>
          <a:off x="0" y="-2"/>
          <a:ext cx="9144000" cy="679177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844826">
                <a:tc>
                  <a:txBody>
                    <a:bodyPr/>
                    <a:lstStyle/>
                    <a:p>
                      <a:pPr algn="l"/>
                      <a:endParaRPr lang="tr-TR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YUKARIDAKİ RESMİN İÇİNDE BİR CANLI YA DA NESNE OLSAYDINIZ NE OLURDUNUZ VE NASIL/ NELER HİSSEDERDİNİZ?</a:t>
                      </a:r>
                      <a:r>
                        <a:rPr lang="tr-TR" sz="1800" baseline="0" dirty="0" smtClean="0"/>
                        <a:t>  </a:t>
                      </a:r>
                      <a:r>
                        <a:rPr lang="tr-TR" sz="1800" dirty="0" smtClean="0"/>
                        <a:t>sorusuna verdiğiniz özgün ve farklı</a:t>
                      </a:r>
                      <a:r>
                        <a:rPr lang="tr-TR" sz="1800" baseline="0" dirty="0" smtClean="0"/>
                        <a:t> cevapları aşağıda verilmiş olan boşluklara yazınız.   Bu sayfanın değerlendirme aşamasında     </a:t>
                      </a:r>
                      <a:r>
                        <a:rPr lang="tr-TR" sz="2800" baseline="0" dirty="0" smtClean="0">
                          <a:latin typeface="Jokerman" panose="04090605060D06020702" pitchFamily="82" charset="0"/>
                        </a:rPr>
                        <a:t>SİNEKTİK</a:t>
                      </a:r>
                      <a:r>
                        <a:rPr lang="tr-TR" sz="1800" baseline="0" dirty="0" smtClean="0"/>
                        <a:t>   tekniği uygulanacaktır.</a:t>
                      </a:r>
                      <a:endParaRPr lang="tr-TR" sz="1800" dirty="0" smtClean="0"/>
                    </a:p>
                    <a:p>
                      <a:endParaRPr lang="tr-TR" sz="1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19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lgerian" panose="04020705040A02060702" pitchFamily="82" charset="0"/>
                        </a:rPr>
                        <a:t>NE OLURDUM?</a:t>
                      </a:r>
                      <a:endParaRPr lang="tr-TR" sz="1800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824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</a:t>
                      </a:r>
                      <a:r>
                        <a:rPr lang="tr-TR" sz="1800" dirty="0" smtClean="0">
                          <a:latin typeface="Bauhaus 93" panose="04030905020B02020C02" pitchFamily="82" charset="0"/>
                        </a:rPr>
                        <a:t>ASIL HİSSEDERDİM?</a:t>
                      </a:r>
                      <a:endParaRPr lang="tr-TR" sz="1800" dirty="0">
                        <a:latin typeface="Bauhaus 93" panose="04030905020B02020C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999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Bradley Hand ITC" panose="03070402050302030203" pitchFamily="66" charset="0"/>
                        </a:rPr>
                        <a:t>BİR FİL OLARAK  </a:t>
                      </a:r>
                      <a:r>
                        <a:rPr lang="tr-TR" sz="1800" b="1" baseline="0" dirty="0" smtClean="0">
                          <a:latin typeface="Bradley Hand ITC" panose="03070402050302030203" pitchFamily="66" charset="0"/>
                        </a:rPr>
                        <a:t>                       </a:t>
                      </a:r>
                      <a:r>
                        <a:rPr lang="tr-TR" sz="1800" b="1" dirty="0" smtClean="0">
                          <a:latin typeface="Bradley Hand ITC" panose="03070402050302030203" pitchFamily="66" charset="0"/>
                        </a:rPr>
                        <a:t>HESABIMDA KİMLERLE</a:t>
                      </a:r>
                      <a:r>
                        <a:rPr lang="tr-TR" sz="1800" b="1" baseline="0" dirty="0" smtClean="0">
                          <a:latin typeface="Bradley Hand ITC" panose="03070402050302030203" pitchFamily="66" charset="0"/>
                        </a:rPr>
                        <a:t> ARKADAŞ OLURDUM?</a:t>
                      </a:r>
                      <a:endParaRPr lang="tr-TR" sz="1800" b="1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Derya BOCKAY\Desktop\Facebook-Privac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176"/>
            <a:ext cx="10035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025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260648"/>
            <a:ext cx="89289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0" algn="just">
              <a:spcBef>
                <a:spcPts val="0"/>
              </a:spcBef>
              <a:buNone/>
            </a:pPr>
            <a:r>
              <a:rPr lang="tr-TR" i="1" dirty="0" smtClean="0">
                <a:latin typeface="Cambria" panose="02040503050406030204" pitchFamily="18" charset="0"/>
              </a:rPr>
              <a:t>           </a:t>
            </a:r>
            <a:r>
              <a:rPr lang="tr-TR" dirty="0">
                <a:latin typeface="Algerian" panose="04020705040A02060702" pitchFamily="82" charset="0"/>
              </a:rPr>
              <a:t>AŞAĞIDAKİ JAPON ÇOCUKLARI METNİNİ </a:t>
            </a:r>
            <a:r>
              <a:rPr lang="tr-TR" dirty="0" smtClean="0">
                <a:latin typeface="Algerian" panose="04020705040A02060702" pitchFamily="82" charset="0"/>
              </a:rPr>
              <a:t>OKUNUZ</a:t>
            </a:r>
          </a:p>
          <a:p>
            <a:pPr marL="360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i="1" dirty="0" smtClean="0">
                <a:latin typeface="Bell MT" panose="02020503060305020303" pitchFamily="18" charset="0"/>
              </a:rPr>
              <a:t>	Ağustos </a:t>
            </a:r>
            <a:r>
              <a:rPr lang="tr-TR" i="1" dirty="0">
                <a:latin typeface="Bell MT" panose="02020503060305020303" pitchFamily="18" charset="0"/>
              </a:rPr>
              <a:t>1943'te 2. Dünya Savaşı devam ederken, A.B.D. uçakları Tokyo'yu bombalarsa, </a:t>
            </a:r>
            <a:r>
              <a:rPr lang="tr-TR" i="1" dirty="0" err="1">
                <a:latin typeface="Bell MT" panose="02020503060305020303" pitchFamily="18" charset="0"/>
              </a:rPr>
              <a:t>Ueno</a:t>
            </a:r>
            <a:r>
              <a:rPr lang="tr-TR" i="1" dirty="0">
                <a:latin typeface="Bell MT" panose="02020503060305020303" pitchFamily="18" charset="0"/>
              </a:rPr>
              <a:t> Hayvanat Bahçesi'nin de isabet alabileceği ve vahşi hayvanların Tokyo sokaklarına dağılabileceği endişesi ile hayvanlar zehirlenerek, boğularak ya da aç bırakılarak öldürülmüştü.</a:t>
            </a:r>
            <a:endParaRPr lang="tr-TR" dirty="0">
              <a:latin typeface="Bell MT" panose="02020503060305020303" pitchFamily="18" charset="0"/>
            </a:endParaRPr>
          </a:p>
          <a:p>
            <a:pPr marL="360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i="1" dirty="0">
                <a:latin typeface="Bell MT" panose="02020503060305020303" pitchFamily="18" charset="0"/>
              </a:rPr>
              <a:t> 	Tokyolu çocukların 3 sevgili fili vardı: John, </a:t>
            </a:r>
            <a:r>
              <a:rPr lang="tr-TR" i="1" dirty="0" err="1">
                <a:latin typeface="Bell MT" panose="02020503060305020303" pitchFamily="18" charset="0"/>
              </a:rPr>
              <a:t>Hanoko</a:t>
            </a:r>
            <a:r>
              <a:rPr lang="tr-TR" i="1" dirty="0">
                <a:latin typeface="Bell MT" panose="02020503060305020303" pitchFamily="18" charset="0"/>
              </a:rPr>
              <a:t> ve en şekeri </a:t>
            </a:r>
            <a:r>
              <a:rPr lang="tr-TR" i="1" dirty="0" err="1">
                <a:latin typeface="Bell MT" panose="02020503060305020303" pitchFamily="18" charset="0"/>
              </a:rPr>
              <a:t>Tonky</a:t>
            </a:r>
            <a:r>
              <a:rPr lang="tr-TR" i="1" dirty="0">
                <a:latin typeface="Bell MT" panose="02020503060305020303" pitchFamily="18" charset="0"/>
              </a:rPr>
              <a:t>.</a:t>
            </a:r>
            <a:endParaRPr lang="tr-TR" dirty="0">
              <a:latin typeface="Bell MT" panose="02020503060305020303" pitchFamily="18" charset="0"/>
            </a:endParaRPr>
          </a:p>
          <a:p>
            <a:pPr marL="360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latin typeface="Bell MT" panose="02020503060305020303" pitchFamily="18" charset="0"/>
              </a:rPr>
              <a:t> 	</a:t>
            </a:r>
            <a:r>
              <a:rPr lang="tr-TR" i="1" dirty="0">
                <a:latin typeface="Bell MT" panose="02020503060305020303" pitchFamily="18" charset="0"/>
              </a:rPr>
              <a:t>John hemen ölmüş, ancak </a:t>
            </a:r>
            <a:r>
              <a:rPr lang="tr-TR" i="1" dirty="0" err="1">
                <a:latin typeface="Bell MT" panose="02020503060305020303" pitchFamily="18" charset="0"/>
              </a:rPr>
              <a:t>Hanoko</a:t>
            </a:r>
            <a:r>
              <a:rPr lang="tr-TR" i="1" dirty="0">
                <a:latin typeface="Bell MT" panose="02020503060305020303" pitchFamily="18" charset="0"/>
              </a:rPr>
              <a:t> ve </a:t>
            </a:r>
            <a:r>
              <a:rPr lang="tr-TR" i="1" dirty="0" err="1">
                <a:latin typeface="Bell MT" panose="02020503060305020303" pitchFamily="18" charset="0"/>
              </a:rPr>
              <a:t>Tonky</a:t>
            </a:r>
            <a:r>
              <a:rPr lang="tr-TR" i="1" dirty="0">
                <a:latin typeface="Bell MT" panose="02020503060305020303" pitchFamily="18" charset="0"/>
              </a:rPr>
              <a:t> zehirli yiyecekleri yememişler, diğer yöntemleri de atlatmışlar, ama sonunda </a:t>
            </a:r>
            <a:r>
              <a:rPr lang="tr-TR" i="1" dirty="0" err="1">
                <a:latin typeface="Bell MT" panose="02020503060305020303" pitchFamily="18" charset="0"/>
              </a:rPr>
              <a:t>Hanoko</a:t>
            </a:r>
            <a:r>
              <a:rPr lang="tr-TR" i="1" dirty="0">
                <a:latin typeface="Bell MT" panose="02020503060305020303" pitchFamily="18" charset="0"/>
              </a:rPr>
              <a:t>, ardından da Şeker Fil </a:t>
            </a:r>
            <a:r>
              <a:rPr lang="tr-TR" i="1" dirty="0" err="1">
                <a:latin typeface="Bell MT" panose="02020503060305020303" pitchFamily="18" charset="0"/>
              </a:rPr>
              <a:t>Tonky</a:t>
            </a:r>
            <a:r>
              <a:rPr lang="tr-TR" i="1" dirty="0">
                <a:latin typeface="Bell MT" panose="02020503060305020303" pitchFamily="18" charset="0"/>
              </a:rPr>
              <a:t> açlıktan sessizce ölmüşlerdi.</a:t>
            </a:r>
            <a:endParaRPr lang="tr-TR" dirty="0">
              <a:latin typeface="Bell MT" panose="02020503060305020303" pitchFamily="18" charset="0"/>
            </a:endParaRPr>
          </a:p>
          <a:p>
            <a:pPr marL="360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latin typeface="Bell MT" panose="02020503060305020303" pitchFamily="18" charset="0"/>
              </a:rPr>
              <a:t> 	</a:t>
            </a:r>
            <a:r>
              <a:rPr lang="tr-TR" i="1" dirty="0">
                <a:latin typeface="Bell MT" panose="02020503060305020303" pitchFamily="18" charset="0"/>
              </a:rPr>
              <a:t>1945’te Japon çocuklar, sevgili fillerini ziyaret ettiklerinde yerlerinde tahta maketlerini bulacaklardı.</a:t>
            </a:r>
            <a:endParaRPr lang="tr-TR" dirty="0">
              <a:latin typeface="Bell MT" panose="02020503060305020303" pitchFamily="18" charset="0"/>
            </a:endParaRPr>
          </a:p>
          <a:p>
            <a:pPr marL="360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i="1" dirty="0">
                <a:latin typeface="Bell MT" panose="02020503060305020303" pitchFamily="18" charset="0"/>
              </a:rPr>
              <a:t> 	Savaş sırasında </a:t>
            </a:r>
            <a:r>
              <a:rPr lang="tr-TR" i="1" dirty="0" err="1">
                <a:latin typeface="Bell MT" panose="02020503060305020303" pitchFamily="18" charset="0"/>
              </a:rPr>
              <a:t>Nagoya</a:t>
            </a:r>
            <a:r>
              <a:rPr lang="tr-TR" i="1" dirty="0">
                <a:latin typeface="Bell MT" panose="02020503060305020303" pitchFamily="18" charset="0"/>
              </a:rPr>
              <a:t> şehrinin hayvanat bahçesi müdürü ise fillerin öldürülmesi emrini reddetmişti. Hatta o kıtlık ve kuşatmada, askeriyenin deposundan yiyecek çaldırarak filleri savaş boyunca besleyebilmişti.</a:t>
            </a:r>
            <a:endParaRPr lang="tr-TR" dirty="0">
              <a:latin typeface="Bell MT" panose="02020503060305020303" pitchFamily="18" charset="0"/>
            </a:endParaRPr>
          </a:p>
          <a:p>
            <a:pPr marL="360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i="1" dirty="0">
                <a:latin typeface="Bell MT" panose="02020503060305020303" pitchFamily="18" charset="0"/>
              </a:rPr>
              <a:t> 	1949 yazına gelindiğinde, Atom Bombası görmüş Japon çocukları canlı fil de görebilsinler diye </a:t>
            </a:r>
            <a:r>
              <a:rPr lang="tr-TR" i="1" dirty="0" err="1">
                <a:latin typeface="Bell MT" panose="02020503060305020303" pitchFamily="18" charset="0"/>
              </a:rPr>
              <a:t>Nagoya’ya</a:t>
            </a:r>
            <a:r>
              <a:rPr lang="tr-TR" i="1" dirty="0">
                <a:latin typeface="Bell MT" panose="02020503060305020303" pitchFamily="18" charset="0"/>
              </a:rPr>
              <a:t>: “Fil Treni” seferleri başlamıştı.</a:t>
            </a:r>
            <a:endParaRPr lang="tr-TR" dirty="0">
              <a:latin typeface="Bell MT" panose="02020503060305020303" pitchFamily="18" charset="0"/>
            </a:endParaRPr>
          </a:p>
          <a:p>
            <a:pPr marL="360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i="1" dirty="0">
                <a:latin typeface="Bell MT" panose="02020503060305020303" pitchFamily="18" charset="0"/>
              </a:rPr>
              <a:t> 	Derken kıtlıkla, yoklukla boğuşan savaş mağlubu ülkenin mutsuz çocuklarına bir haber gelmişti:</a:t>
            </a:r>
            <a:endParaRPr lang="tr-TR" dirty="0">
              <a:latin typeface="Bell MT" panose="02020503060305020303" pitchFamily="18" charset="0"/>
            </a:endParaRPr>
          </a:p>
          <a:p>
            <a:pPr marL="360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i="1" dirty="0">
                <a:latin typeface="Bell MT" panose="02020503060305020303" pitchFamily="18" charset="0"/>
              </a:rPr>
              <a:t>	MÜJDE!  MÜJDE!  MÜJDE!</a:t>
            </a:r>
            <a:endParaRPr lang="tr-TR" dirty="0">
              <a:latin typeface="Bell MT" panose="02020503060305020303" pitchFamily="18" charset="0"/>
            </a:endParaRPr>
          </a:p>
          <a:p>
            <a:pPr marL="360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i="1" dirty="0">
                <a:latin typeface="Bell MT" panose="02020503060305020303" pitchFamily="18" charset="0"/>
              </a:rPr>
              <a:t>	Fil Geliyor!..</a:t>
            </a:r>
            <a:endParaRPr lang="tr-TR" dirty="0">
              <a:latin typeface="Bell MT" panose="02020503060305020303" pitchFamily="18" charset="0"/>
            </a:endParaRPr>
          </a:p>
          <a:p>
            <a:pPr marL="360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i="1" dirty="0">
                <a:latin typeface="Bell MT" panose="02020503060305020303" pitchFamily="18" charset="0"/>
              </a:rPr>
              <a:t> 	Hindistan Başbakanı </a:t>
            </a:r>
            <a:r>
              <a:rPr lang="tr-TR" i="1" dirty="0" err="1">
                <a:latin typeface="Bell MT" panose="02020503060305020303" pitchFamily="18" charset="0"/>
              </a:rPr>
              <a:t>Pandit</a:t>
            </a:r>
            <a:r>
              <a:rPr lang="tr-TR" i="1" dirty="0">
                <a:latin typeface="Bell MT" panose="02020503060305020303" pitchFamily="18" charset="0"/>
              </a:rPr>
              <a:t> </a:t>
            </a:r>
            <a:r>
              <a:rPr lang="tr-TR" i="1" dirty="0" err="1">
                <a:latin typeface="Bell MT" panose="02020503060305020303" pitchFamily="18" charset="0"/>
              </a:rPr>
              <a:t>Nehru</a:t>
            </a:r>
            <a:r>
              <a:rPr lang="tr-TR" i="1" dirty="0">
                <a:latin typeface="Bell MT" panose="02020503060305020303" pitchFamily="18" charset="0"/>
              </a:rPr>
              <a:t>, Japon çocuklarına hediye olarak yavru fil </a:t>
            </a:r>
            <a:r>
              <a:rPr lang="tr-TR" i="1" dirty="0" err="1">
                <a:latin typeface="Bell MT" panose="02020503060305020303" pitchFamily="18" charset="0"/>
              </a:rPr>
              <a:t>Indira’yı</a:t>
            </a:r>
            <a:r>
              <a:rPr lang="tr-TR" i="1" dirty="0">
                <a:latin typeface="Bell MT" panose="02020503060305020303" pitchFamily="18" charset="0"/>
              </a:rPr>
              <a:t> gemi ile Japonya’ya göndermişti.</a:t>
            </a:r>
            <a:endParaRPr lang="tr-TR" dirty="0">
              <a:latin typeface="Bell MT" panose="02020503060305020303" pitchFamily="18" charset="0"/>
            </a:endParaRPr>
          </a:p>
          <a:p>
            <a:pPr marL="360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i="1" dirty="0">
                <a:latin typeface="Bell MT" panose="02020503060305020303" pitchFamily="18" charset="0"/>
              </a:rPr>
              <a:t> 	</a:t>
            </a:r>
            <a:r>
              <a:rPr lang="tr-TR" i="1" dirty="0" err="1">
                <a:latin typeface="Bell MT" panose="02020503060305020303" pitchFamily="18" charset="0"/>
              </a:rPr>
              <a:t>Indira</a:t>
            </a:r>
            <a:r>
              <a:rPr lang="tr-TR" i="1" dirty="0">
                <a:latin typeface="Bell MT" panose="02020503060305020303" pitchFamily="18" charset="0"/>
              </a:rPr>
              <a:t>, 25 Eylül 1949’da </a:t>
            </a:r>
            <a:r>
              <a:rPr lang="tr-TR" i="1" dirty="0" err="1">
                <a:latin typeface="Bell MT" panose="02020503060305020303" pitchFamily="18" charset="0"/>
              </a:rPr>
              <a:t>Tokya’da</a:t>
            </a:r>
            <a:r>
              <a:rPr lang="tr-TR" i="1" dirty="0">
                <a:latin typeface="Bell MT" panose="02020503060305020303" pitchFamily="18" charset="0"/>
              </a:rPr>
              <a:t> binlerce kişi tarafından coşkuyla karşılanmıştı</a:t>
            </a:r>
            <a:endParaRPr lang="tr-TR" dirty="0">
              <a:latin typeface="Bell MT" panose="02020503060305020303" pitchFamily="18" charset="0"/>
            </a:endParaRPr>
          </a:p>
          <a:p>
            <a:pPr marL="360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i="1" dirty="0">
                <a:latin typeface="Bell MT" panose="02020503060305020303" pitchFamily="18" charset="0"/>
              </a:rPr>
              <a:t> ve bizim masalımız başlamıştı</a:t>
            </a:r>
            <a:r>
              <a:rPr lang="tr-TR" i="1" dirty="0" smtClean="0">
                <a:latin typeface="Bell MT" panose="02020503060305020303" pitchFamily="18" charset="0"/>
              </a:rPr>
              <a:t>..</a:t>
            </a:r>
          </a:p>
          <a:p>
            <a:pPr marL="36000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5050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548680"/>
            <a:ext cx="7128792" cy="56166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1600" dirty="0" smtClean="0"/>
              <a:t>	</a:t>
            </a:r>
          </a:p>
          <a:p>
            <a:pPr marL="45720" indent="0">
              <a:buNone/>
            </a:pPr>
            <a:r>
              <a:rPr lang="tr-TR" sz="1600" dirty="0">
                <a:latin typeface="Bell MT" panose="02020503060305020303" pitchFamily="18" charset="0"/>
              </a:rPr>
              <a:t>	</a:t>
            </a:r>
            <a:r>
              <a:rPr lang="tr-TR" sz="1600" dirty="0" smtClean="0">
                <a:latin typeface="Bell MT" panose="02020503060305020303" pitchFamily="18" charset="0"/>
              </a:rPr>
              <a:t>JAPON ÇOCUKLARI METNİ OKUDUKTAN SONRA DURUM DEĞERLENDİRMESİ YAPARAK METNİN SİZDE UYANDIRDIĞI ÜÇ DUYGUYU ÇALIŞMA KAĞIDININ ÜZERİNE YAZIN….</a:t>
            </a:r>
            <a:endParaRPr lang="tr-TR" sz="16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70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6412"/>
            <a:ext cx="8697452" cy="630475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27584" y="406412"/>
            <a:ext cx="7542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 smtClean="0"/>
              <a:t>AŞAĞIDAKİ METNİ OKUYUNUZ…VE JAPON ÇOCUKLARI METNİ 140 KARAKTERİ GEÇMEYECEK ŞEKİLDE BİR  BAĞLANTI MESAJI YAZINIZ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xmlns="" val="416581047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261</Words>
  <Application>Microsoft Office PowerPoint</Application>
  <PresentationFormat>Ekran Gösterisi (4:3)</PresentationFormat>
  <Paragraphs>100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5E ÖĞRENME  MODELİ ETKİNLİK HAZIRLAMA ATÖLYESİ</vt:lpstr>
      <vt:lpstr>Ve masal başlar…..</vt:lpstr>
      <vt:lpstr>BİR FİL HANGİ DERS YA  DA ETKİNLİĞİN KONUSU  OLABİLİR? / OLAMAZ     ?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BİR FİL     ETKİNLİĞİ</dc:title>
  <dc:creator>Derya BOCKAY</dc:creator>
  <cp:lastModifiedBy>yıgıt</cp:lastModifiedBy>
  <cp:revision>33</cp:revision>
  <cp:lastPrinted>2016-05-17T12:00:46Z</cp:lastPrinted>
  <dcterms:created xsi:type="dcterms:W3CDTF">2016-04-06T10:40:36Z</dcterms:created>
  <dcterms:modified xsi:type="dcterms:W3CDTF">2016-05-26T20:19:12Z</dcterms:modified>
</cp:coreProperties>
</file>