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4"/>
  </p:notes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257" r:id="rId10"/>
    <p:sldId id="312" r:id="rId11"/>
    <p:sldId id="316" r:id="rId12"/>
    <p:sldId id="317" r:id="rId13"/>
    <p:sldId id="315" r:id="rId14"/>
    <p:sldId id="314" r:id="rId15"/>
    <p:sldId id="313" r:id="rId16"/>
    <p:sldId id="318" r:id="rId17"/>
    <p:sldId id="319" r:id="rId18"/>
    <p:sldId id="320" r:id="rId19"/>
    <p:sldId id="258" r:id="rId20"/>
    <p:sldId id="322" r:id="rId21"/>
    <p:sldId id="330" r:id="rId22"/>
    <p:sldId id="333" r:id="rId23"/>
    <p:sldId id="325" r:id="rId24"/>
    <p:sldId id="323" r:id="rId25"/>
    <p:sldId id="324" r:id="rId26"/>
    <p:sldId id="331" r:id="rId27"/>
    <p:sldId id="326" r:id="rId28"/>
    <p:sldId id="327" r:id="rId29"/>
    <p:sldId id="259" r:id="rId30"/>
    <p:sldId id="334" r:id="rId31"/>
    <p:sldId id="335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260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2" r:id="rId49"/>
    <p:sldId id="353" r:id="rId50"/>
    <p:sldId id="261" r:id="rId51"/>
    <p:sldId id="262" r:id="rId52"/>
    <p:sldId id="354" r:id="rId5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1342F-2F25-4901-BFAC-74E503D98092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497AA-098D-404A-9998-4A4DA9B57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60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56838D-916E-4A45-9491-029FDFB330B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798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1DDD-E061-4BE3-882A-DB6BFA9962A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1470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28.08.2015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590800"/>
            <a:ext cx="4114800" cy="2590800"/>
          </a:xfrm>
        </p:spPr>
        <p:txBody>
          <a:bodyPr/>
          <a:lstStyle/>
          <a:p>
            <a:r>
              <a:rPr lang="tr-TR" sz="3000"/>
              <a:t>Albert Einstein 4 yaşında konuştu.</a:t>
            </a:r>
          </a:p>
          <a:p>
            <a:pPr>
              <a:buFontTx/>
              <a:buNone/>
            </a:pPr>
            <a:r>
              <a:rPr lang="tr-TR" sz="3000"/>
              <a:t>   7 yaşında okumayı öğrendi.</a:t>
            </a:r>
          </a:p>
        </p:txBody>
      </p:sp>
      <p:pic>
        <p:nvPicPr>
          <p:cNvPr id="6148" name="Picture 4" descr="AlbertEinstei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43400" y="1752600"/>
            <a:ext cx="4495800" cy="438943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574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5133" y="2631412"/>
            <a:ext cx="8229600" cy="115762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altLang="tr-TR" sz="4000" dirty="0"/>
              <a:t>Doğumda diğer çocuklardan daha ağırdırlar.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46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165618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Bebeklikte olağanüstü hareketlilik gösterirler. </a:t>
            </a:r>
          </a:p>
          <a:p>
            <a:pPr marL="0" indent="0" algn="ctr">
              <a:buNone/>
            </a:pPr>
            <a:endParaRPr lang="tr-TR" sz="18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107504" y="105273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92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49352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600" dirty="0"/>
              <a:t>Fiziksel yapı ve genel sağlıkları normalin üstündedir. 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92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63753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600" dirty="0"/>
              <a:t>Erken yürür, erken konuşur, okumayı erken yaşta öğrenirler.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36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58175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200" dirty="0"/>
              <a:t>Aşırı duyarlı sinir sistemine sahiptirler. Duyu organları keskindir. Bebeklerde bu aşırı duyusal </a:t>
            </a:r>
            <a:r>
              <a:rPr lang="tr-TR" altLang="tr-TR" sz="3200" dirty="0" err="1"/>
              <a:t>uyarılabilirlik</a:t>
            </a:r>
            <a:r>
              <a:rPr lang="tr-TR" altLang="tr-TR" sz="3200" dirty="0"/>
              <a:t>, battaniyelerini üstlerinden atma, altlarının ıslanmasından rahatsız olma, gürültüye yoğun tepki gösterme ve tat alma duyularında aşırı duyarlılık şeklinde ifade bulabilir.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37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10081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Olgunlaşma daha hızlı gerçekleşir</a:t>
            </a:r>
            <a:endParaRPr lang="tr-TR" sz="32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89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92556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altLang="tr-TR" sz="3600" dirty="0"/>
              <a:t>Kuvvetlidirler ve koordinasyon gerektiren faaliyetlerde tepkileri daha hızlıdır.</a:t>
            </a:r>
            <a:endParaRPr lang="tr-TR" sz="3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12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20548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600" dirty="0"/>
              <a:t>Çok iyi duyabilirler.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12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917456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600" dirty="0"/>
              <a:t>Hastalıklara karşı daha dirençlidirler.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79512" y="94065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Fiziksel Özellikleri</a:t>
            </a:r>
            <a:endParaRPr lang="tr-TR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12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3800" smtClean="0"/>
              <a:t>Özel Yetenekli Çocuğun Özellikleri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24862" cy="518318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5400" b="1" u="sng" dirty="0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5400" b="1" u="sng" dirty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5400" b="1" u="sng" dirty="0" smtClean="0">
                <a:solidFill>
                  <a:srgbClr val="990000"/>
                </a:solidFill>
              </a:rPr>
              <a:t>b. Sosyal Gelişim Özellikleri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461E3-C6FA-4673-96CC-3478B5E26281}" type="slidenum">
              <a:rPr lang="tr-TR" altLang="en-US" smtClean="0"/>
              <a:pPr>
                <a:defRPr/>
              </a:pPr>
              <a:t>19</a:t>
            </a:fld>
            <a:endParaRPr lang="tr-TR" alt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95288" y="981075"/>
            <a:ext cx="8208962" cy="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1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895600"/>
            <a:ext cx="4038600" cy="1905000"/>
          </a:xfrm>
        </p:spPr>
        <p:txBody>
          <a:bodyPr/>
          <a:lstStyle/>
          <a:p>
            <a:r>
              <a:rPr lang="tr-TR" sz="3000"/>
              <a:t>Beethoven’ in müzik öğretmeni  onun için ümitsiz vaka dedi.</a:t>
            </a:r>
          </a:p>
        </p:txBody>
      </p:sp>
      <p:pic>
        <p:nvPicPr>
          <p:cNvPr id="28676" name="Picture 4" descr="Beethove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30750" y="1524000"/>
            <a:ext cx="3848100" cy="48006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7655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827584" y="2060848"/>
            <a:ext cx="7776864" cy="14330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Kendilerinden büyük çocuklarla karmaşık oyun oynama eğilimindedirler.</a:t>
            </a:r>
          </a:p>
        </p:txBody>
      </p:sp>
    </p:spTree>
    <p:extLst>
      <p:ext uri="{BB962C8B-B14F-4D97-AF65-F5344CB8AC3E}">
        <p14:creationId xmlns:p14="http://schemas.microsoft.com/office/powerpoint/2010/main" val="42120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12420" y="2276872"/>
            <a:ext cx="6920228" cy="5466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3600" dirty="0"/>
              <a:t>Arkadaşlar arasında popülerdirler.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755576" y="2852936"/>
            <a:ext cx="7704856" cy="9787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Anne baba yada bakıcıyı erken tanıma ve gülme becerisi gösterirler.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619672" y="2348880"/>
            <a:ext cx="5832648" cy="9787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Ses</a:t>
            </a:r>
            <a:r>
              <a:rPr lang="tr-TR" altLang="tr-TR" sz="3600" dirty="0" smtClean="0"/>
              <a:t>, ağrı </a:t>
            </a:r>
            <a:r>
              <a:rPr lang="tr-TR" altLang="tr-TR" sz="3600" dirty="0"/>
              <a:t>ve acıya karşı aşırı tepki verebilirler.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39552" y="2564904"/>
            <a:ext cx="7992888" cy="14219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Karşısındakilerin düşüncelerini, duygularını ve isteklerini kestirebilme yeteneğine sahiptirler.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54696" y="2420888"/>
            <a:ext cx="6912768" cy="9898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Yeni ve değişik durumlara kolay ve çabuk uyum sağlarlar.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11560" y="1844824"/>
            <a:ext cx="7992888" cy="363791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Grup içindeki liderliğin amacı ve işlevini kavrayabilmeleri ve diğerlerinin</a:t>
            </a:r>
          </a:p>
          <a:p>
            <a:pPr algn="ctr">
              <a:lnSpc>
                <a:spcPct val="80000"/>
              </a:lnSpc>
            </a:pPr>
            <a:r>
              <a:rPr lang="tr-TR" altLang="tr-TR" sz="3600" dirty="0"/>
              <a:t>gereksinim ve ilgilerine duyarlı olabilmeleri nedeniyle, genellikle lider olma eğilimindedirler. Hem liderlik için arzulanan kişilik özelliklerine hem de geniş ilgi alanına sahip olmaları liderlik potansiyellerini daha da arttırır.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187624" y="2725409"/>
            <a:ext cx="6408712" cy="5466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Espri yetenekleri gelişmiştir.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980728"/>
            <a:ext cx="3338863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sz="2400" b="1" dirty="0" smtClean="0">
                <a:solidFill>
                  <a:srgbClr val="990000"/>
                </a:solidFill>
                <a:latin typeface="+mj-lt"/>
              </a:rPr>
              <a:t>Sosyal </a:t>
            </a:r>
            <a:r>
              <a:rPr lang="tr-TR" altLang="tr-TR" sz="2400" b="1" dirty="0">
                <a:solidFill>
                  <a:srgbClr val="990000"/>
                </a:solidFill>
                <a:latin typeface="+mj-lt"/>
              </a:rPr>
              <a:t>Gelişim Özellikleri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331640" y="2450271"/>
            <a:ext cx="6696744" cy="14219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altLang="tr-TR" sz="3600" dirty="0"/>
              <a:t>Okula karşı isteklidirler ve ders dışı etkinliklere katılmaktan zevk duyarlar.</a:t>
            </a:r>
          </a:p>
        </p:txBody>
      </p:sp>
    </p:spTree>
    <p:extLst>
      <p:ext uri="{BB962C8B-B14F-4D97-AF65-F5344CB8AC3E}">
        <p14:creationId xmlns:p14="http://schemas.microsoft.com/office/powerpoint/2010/main" val="3768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3800" smtClean="0"/>
              <a:t>Özel Yetenekli Çocuğun Özellikleri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24862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5400" u="sng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5400" u="sng" dirty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5400" u="sng" dirty="0" smtClean="0">
                <a:solidFill>
                  <a:srgbClr val="990000"/>
                </a:solidFill>
              </a:rPr>
              <a:t>c. Kişilik Özellikleri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1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EA094-F2E0-4DE8-B7DD-2FF32373FEEC}" type="slidenum">
              <a:rPr lang="tr-TR" altLang="en-US" smtClean="0"/>
              <a:pPr>
                <a:defRPr/>
              </a:pPr>
              <a:t>29</a:t>
            </a:fld>
            <a:endParaRPr lang="tr-TR" alt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95288" y="981075"/>
            <a:ext cx="8208962" cy="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1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971800"/>
            <a:ext cx="4038600" cy="1447800"/>
          </a:xfrm>
        </p:spPr>
        <p:txBody>
          <a:bodyPr>
            <a:normAutofit lnSpcReduction="10000"/>
          </a:bodyPr>
          <a:lstStyle/>
          <a:p>
            <a:r>
              <a:rPr lang="tr-TR" sz="3000"/>
              <a:t>Tolstoy başarısızlık nedeniyle  okulu bıraktı.</a:t>
            </a:r>
          </a:p>
        </p:txBody>
      </p:sp>
      <p:pic>
        <p:nvPicPr>
          <p:cNvPr id="34820" name="Picture 4" descr="tolsto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1977" y="1600200"/>
            <a:ext cx="3451046" cy="45259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82153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53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altLang="tr-TR" sz="3600" dirty="0"/>
              <a:t>Bağımsız olma özellikleri gösterirler. Bu özellikleri öğrenme etkinliklerinde de görülür.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21000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9174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tr-TR" altLang="tr-TR" sz="3600" dirty="0"/>
              <a:t>Yüksek amaç ve ideallere sahiptirler.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53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Faaliyetlerini başlatmak için bir dış kuvvete ihtiyaç duymazlar yani içten denetimlidirler. 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81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Hayal güçlerinin fazla gelişmesi sonucunda, bazıları hayali arkadaşlar </a:t>
            </a:r>
            <a:r>
              <a:rPr lang="tr-TR" altLang="tr-TR" sz="3600" dirty="0" smtClean="0"/>
              <a:t>oluşturabilir.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33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Aşırı duygusal olabilirler. Yok olma tehlikesinde olan türler, enerji kaynaklarının azalması , kirliliğin artması gibi dünya sorunlarına aşırı duyarlı davranabilirler.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8454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Mükemmeliyetçidirler. 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174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Özgüvenleri yüksektir.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81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Meseleleri sorgular, net bir şekilde düşünür, ilişkileri fark eder ve anlamlar idrak ederler. 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174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Azimli ve sebatlıdırlar. 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894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Başkalarıyla kolayca işbirliği yaparlar.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236356" y="927131"/>
            <a:ext cx="2131674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Kişilik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769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95600"/>
            <a:ext cx="4038600" cy="2286000"/>
          </a:xfrm>
        </p:spPr>
        <p:txBody>
          <a:bodyPr/>
          <a:lstStyle/>
          <a:p>
            <a:r>
              <a:rPr lang="tr-TR" sz="3000"/>
              <a:t>Walt Disney, iyi fikirleri olmadığı için çalıştığı gazeteden  kovuldu.</a:t>
            </a:r>
          </a:p>
        </p:txBody>
      </p:sp>
      <p:pic>
        <p:nvPicPr>
          <p:cNvPr id="33796" name="Picture 4" descr="walt-disne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5988" y="1371600"/>
            <a:ext cx="3879850" cy="49815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13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3800" smtClean="0"/>
              <a:t>Özel Yetenekli Çocuğun Özellikleri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24862" cy="51831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5400" u="sng" dirty="0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5400" u="sng" dirty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5400" u="sng" dirty="0" smtClean="0">
                <a:solidFill>
                  <a:srgbClr val="990000"/>
                </a:solidFill>
              </a:rPr>
              <a:t>d. Zihinsel Özellikleri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000" u="sng" dirty="0" smtClean="0">
              <a:solidFill>
                <a:srgbClr val="99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4D04F-DAE3-48FB-B087-D06F4841DC52}" type="slidenum">
              <a:rPr lang="tr-TR" altLang="en-US" smtClean="0"/>
              <a:pPr>
                <a:defRPr/>
              </a:pPr>
              <a:t>40</a:t>
            </a:fld>
            <a:endParaRPr lang="tr-TR" alt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95288" y="981075"/>
            <a:ext cx="8208962" cy="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0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5356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altLang="tr-TR" sz="3600" dirty="0"/>
              <a:t>Kolayca ezberleme ve ezberlediklerini de uzun süre belleklerinde koruyabilme özelliğine sahiptirler.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17423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91745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altLang="tr-TR" sz="3600" dirty="0"/>
              <a:t>Kendi ba</a:t>
            </a:r>
            <a:r>
              <a:rPr lang="tr-TR" altLang="tr-TR" sz="3600" dirty="0"/>
              <a:t>ş</a:t>
            </a:r>
            <a:r>
              <a:rPr lang="pt-BR" altLang="tr-TR" sz="3600" dirty="0"/>
              <a:t>lar</a:t>
            </a:r>
            <a:r>
              <a:rPr lang="tr-TR" altLang="tr-TR" sz="3600" dirty="0"/>
              <a:t>ı</a:t>
            </a:r>
            <a:r>
              <a:rPr lang="pt-BR" altLang="tr-TR" sz="3600" dirty="0"/>
              <a:t>na okumay</a:t>
            </a:r>
            <a:r>
              <a:rPr lang="tr-TR" altLang="tr-TR" sz="3600" dirty="0"/>
              <a:t>ı</a:t>
            </a:r>
            <a:r>
              <a:rPr lang="pt-BR" altLang="tr-TR" sz="3600" dirty="0"/>
              <a:t> ö</a:t>
            </a:r>
            <a:r>
              <a:rPr lang="tr-TR" altLang="tr-TR" sz="3600" dirty="0"/>
              <a:t>ğ</a:t>
            </a:r>
            <a:r>
              <a:rPr lang="pt-BR" altLang="tr-TR" sz="3600" dirty="0"/>
              <a:t>renirler.</a:t>
            </a:r>
            <a:endParaRPr lang="tr-TR" altLang="tr-TR" sz="3600" dirty="0"/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2136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Sayılara erkenden ilgi duyma ve matematiksel akıl yürütme başarısı yüksektir.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28560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tr-TR" sz="3600" dirty="0"/>
              <a:t>Mükemmel, uzun süreli bellekleri vardır. Hafızaları güçlü olduğu için önemli detay</a:t>
            </a:r>
            <a:r>
              <a:rPr lang="tr-TR" altLang="tr-TR" sz="3600" dirty="0" smtClean="0"/>
              <a:t>, kavram </a:t>
            </a:r>
            <a:r>
              <a:rPr lang="tr-TR" altLang="tr-TR" sz="3600" dirty="0"/>
              <a:t>ve prensipleri unutmazlar.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9426" y="2204864"/>
            <a:ext cx="8229600" cy="113348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tr-TR" sz="3600" dirty="0"/>
              <a:t>Okudu</a:t>
            </a:r>
            <a:r>
              <a:rPr lang="tr-TR" altLang="tr-TR" sz="3600" dirty="0"/>
              <a:t>ğ</a:t>
            </a:r>
            <a:r>
              <a:rPr lang="pt-BR" altLang="tr-TR" sz="3600" dirty="0"/>
              <a:t>unu anlama ba</a:t>
            </a:r>
            <a:r>
              <a:rPr lang="tr-TR" altLang="tr-TR" sz="3600" dirty="0"/>
              <a:t>ş</a:t>
            </a:r>
            <a:r>
              <a:rPr lang="pt-BR" altLang="tr-TR" sz="3600" dirty="0"/>
              <a:t>ar</a:t>
            </a:r>
            <a:r>
              <a:rPr lang="tr-TR" altLang="tr-TR" sz="3600" dirty="0"/>
              <a:t>ı</a:t>
            </a:r>
            <a:r>
              <a:rPr lang="pt-BR" altLang="tr-TR" sz="3600" dirty="0"/>
              <a:t>s</a:t>
            </a:r>
            <a:r>
              <a:rPr lang="tr-TR" altLang="tr-TR" sz="3600" dirty="0"/>
              <a:t>ı</a:t>
            </a:r>
            <a:r>
              <a:rPr lang="pt-BR" altLang="tr-TR" sz="3600" dirty="0"/>
              <a:t> yüksektir.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06147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tr-TR" sz="3600" dirty="0"/>
              <a:t>Sebep sonuç ilişkisine ilgi duyarlar.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63753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Sanat, bilim, geometri, mekanik, teknoloji ya da müzikte başarılı olurlar.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49352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tr-TR" sz="3600" dirty="0"/>
              <a:t>Gözlemleme güçleri fazladır. Esnek ve </a:t>
            </a:r>
            <a:r>
              <a:rPr lang="tr-TR" altLang="tr-TR" sz="3600" dirty="0" err="1"/>
              <a:t>sıradışı</a:t>
            </a:r>
            <a:r>
              <a:rPr lang="tr-TR" altLang="tr-TR" sz="3600" dirty="0"/>
              <a:t> düşünürler.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34950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altLang="tr-TR" sz="3600" dirty="0"/>
              <a:t>Hayalleri güçlüdür. Sanat dallarında orijinal eserler verirler.</a:t>
            </a:r>
          </a:p>
          <a:p>
            <a:pPr marL="0" indent="0" algn="ctr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67544" y="908720"/>
            <a:ext cx="230223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r-TR" altLang="tr-TR" b="1" dirty="0" smtClean="0">
                <a:solidFill>
                  <a:srgbClr val="990000"/>
                </a:solidFill>
              </a:rPr>
              <a:t>Zihinsel </a:t>
            </a:r>
            <a:r>
              <a:rPr lang="tr-TR" altLang="tr-TR" b="1" dirty="0">
                <a:solidFill>
                  <a:srgbClr val="990000"/>
                </a:solidFill>
              </a:rPr>
              <a:t>Özellikleri</a:t>
            </a:r>
          </a:p>
        </p:txBody>
      </p:sp>
    </p:spTree>
    <p:extLst>
      <p:ext uri="{BB962C8B-B14F-4D97-AF65-F5344CB8AC3E}">
        <p14:creationId xmlns:p14="http://schemas.microsoft.com/office/powerpoint/2010/main" val="8599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0"/>
            <a:ext cx="4038600" cy="2819400"/>
          </a:xfrm>
        </p:spPr>
        <p:txBody>
          <a:bodyPr/>
          <a:lstStyle/>
          <a:p>
            <a:endParaRPr lang="tr-TR" sz="2800"/>
          </a:p>
          <a:p>
            <a:r>
              <a:rPr lang="tr-TR" sz="3000"/>
              <a:t>Abraham Lincoln  yüzbaşı olarak katıldığı savaştan er olarak terhis oldu. </a:t>
            </a:r>
          </a:p>
        </p:txBody>
      </p:sp>
      <p:pic>
        <p:nvPicPr>
          <p:cNvPr id="7173" name="Picture 5" descr="abraham-lincol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53125" y="2909919"/>
            <a:ext cx="1428750" cy="1906524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02490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41" name="Rectangle 174"/>
          <p:cNvSpPr>
            <a:spLocks noGrp="1" noChangeArrowheads="1"/>
          </p:cNvSpPr>
          <p:nvPr>
            <p:ph type="title"/>
          </p:nvPr>
        </p:nvSpPr>
        <p:spPr>
          <a:xfrm>
            <a:off x="323850" y="206375"/>
            <a:ext cx="8496300" cy="7747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  Ayrım </a:t>
            </a:r>
          </a:p>
        </p:txBody>
      </p:sp>
      <p:graphicFrame>
        <p:nvGraphicFramePr>
          <p:cNvPr id="54445" name="Group 173"/>
          <p:cNvGraphicFramePr>
            <a:graphicFrameLocks noGrp="1"/>
          </p:cNvGraphicFramePr>
          <p:nvPr>
            <p:ph type="tbl" idx="1"/>
          </p:nvPr>
        </p:nvGraphicFramePr>
        <p:xfrm>
          <a:off x="735013" y="1025525"/>
          <a:ext cx="7581900" cy="4637091"/>
        </p:xfrm>
        <a:graphic>
          <a:graphicData uri="http://schemas.openxmlformats.org/drawingml/2006/table">
            <a:tbl>
              <a:tblPr/>
              <a:tblGrid>
                <a:gridCol w="3765550"/>
                <a:gridCol w="3816350"/>
              </a:tblGrid>
              <a:tr h="4572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PARLAK ÇOCUK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ÖZEL ÇOCUK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İlgilidir.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Aşırı meraklıdır.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Çok çalışır.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Etrafta dolanıp çalışmaz gibi görünürken sınavlarda başarılıdır.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Kolaylıkla öğrenir.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Zaten biliyordur.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Tam olarak öğrenmesi için 6-8 tekrar gerektirir.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Tam olarak öğrenmesi için 1-2 tekrar yeterlidir.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Ödevlerini tamamlar.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Yeni proje atılımlarında bulunur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İyi ezberler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İyi tahmincidir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Yaşıtlarından hoşlanır.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Yetişkinleri tercih eder.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Üst grubu oluşturur.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Grubun ötesindedir.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Öğrendiği kadarıyla tatmin olur.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Çok fazla öz eleştiri yapar.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B3453-7E01-4660-9E59-30CAE8A18DE6}" type="slidenum">
              <a:rPr lang="tr-TR" altLang="en-US" smtClean="0"/>
              <a:pPr>
                <a:defRPr/>
              </a:pPr>
              <a:t>50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4164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4" name="Rectangle 108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496300" cy="7747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  Ayrım </a:t>
            </a:r>
          </a:p>
        </p:txBody>
      </p:sp>
      <p:graphicFrame>
        <p:nvGraphicFramePr>
          <p:cNvPr id="57451" name="Group 107"/>
          <p:cNvGraphicFramePr>
            <a:graphicFrameLocks noGrp="1"/>
          </p:cNvGraphicFramePr>
          <p:nvPr>
            <p:ph type="tbl" idx="1"/>
          </p:nvPr>
        </p:nvGraphicFramePr>
        <p:xfrm>
          <a:off x="539750" y="1123950"/>
          <a:ext cx="8064500" cy="4968875"/>
        </p:xfrm>
        <a:graphic>
          <a:graphicData uri="http://schemas.openxmlformats.org/drawingml/2006/table">
            <a:tbl>
              <a:tblPr/>
              <a:tblGrid>
                <a:gridCol w="4005263"/>
                <a:gridCol w="4059237"/>
              </a:tblGrid>
              <a:tr h="543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DEHP’Lİ ÇOCUK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ÖZEL ÇOCUK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7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Hiperaktif çocuklar istemli dikkat ve davranış denetimini gerçekleştiremezler.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Üstün çocuklar ilgilendikleri zaman dikkatlerini yoğunlaştırabilirler ve sadece zihinsel uyarıcının yetersiz olduğu durumlarda kendilerinde amaçsız hareketlilik görülebilir.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7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Beyindeki yapısal ve işlevsel anormallikler, merkezi sinir sistemindeki yapısal ve işlevsel bozukluklar nedenler arasındadır.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Aşırı duyarlı sinir sistemine sahip olmaları normal yaşıtlarına oranla daha fazla 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hareketli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olmalarına yol açabilir.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4988A-5371-40C5-9A7E-4FB6138D23AA}" type="slidenum">
              <a:rPr lang="tr-TR" altLang="en-US" smtClean="0"/>
              <a:pPr>
                <a:defRPr/>
              </a:pPr>
              <a:t>51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228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70457" y="2708920"/>
            <a:ext cx="8280920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3200" dirty="0" smtClean="0"/>
              <a:t>Bu bölümde sizlere özel yetenekli bireyin sahip olduğu özellikleri anlattık bizleri dinlediğiniz için teşekkür ederiz.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278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792413"/>
            <a:ext cx="4419600" cy="2084387"/>
          </a:xfrm>
        </p:spPr>
        <p:txBody>
          <a:bodyPr/>
          <a:lstStyle/>
          <a:p>
            <a:endParaRPr lang="tr-TR" sz="2400"/>
          </a:p>
          <a:p>
            <a:r>
              <a:rPr lang="tr-TR" sz="3000"/>
              <a:t>Winston Churchill altıncı sınıfı tekrarladı.</a:t>
            </a:r>
          </a:p>
          <a:p>
            <a:pPr>
              <a:buFontTx/>
              <a:buNone/>
            </a:pPr>
            <a:r>
              <a:rPr lang="tr-TR" sz="2400"/>
              <a:t> </a:t>
            </a:r>
          </a:p>
        </p:txBody>
      </p:sp>
      <p:pic>
        <p:nvPicPr>
          <p:cNvPr id="41988" name="Picture 4" descr="winston_churchil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2228" y="1693005"/>
            <a:ext cx="3590544" cy="434035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575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743200"/>
            <a:ext cx="4038600" cy="2209800"/>
          </a:xfrm>
        </p:spPr>
        <p:txBody>
          <a:bodyPr/>
          <a:lstStyle/>
          <a:p>
            <a:endParaRPr lang="tr-TR" sz="2800"/>
          </a:p>
          <a:p>
            <a:r>
              <a:rPr lang="tr-TR" sz="3000"/>
              <a:t>Newton</a:t>
            </a:r>
            <a:r>
              <a:rPr lang="en-US" sz="3000"/>
              <a:t>`</a:t>
            </a:r>
            <a:r>
              <a:rPr lang="tr-TR" sz="3000"/>
              <a:t>un okulda notları çok düşüktü.</a:t>
            </a:r>
          </a:p>
          <a:p>
            <a:pPr>
              <a:buFontTx/>
              <a:buNone/>
            </a:pPr>
            <a:r>
              <a:rPr lang="tr-TR" sz="2800"/>
              <a:t> </a:t>
            </a:r>
          </a:p>
        </p:txBody>
      </p:sp>
      <p:pic>
        <p:nvPicPr>
          <p:cNvPr id="39940" name="Picture 4" descr="newt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19855" y="1600200"/>
            <a:ext cx="3295289" cy="45259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2370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dirty="0"/>
              <a:t> Bazı </a:t>
            </a:r>
            <a:r>
              <a:rPr lang="tr-TR" dirty="0" smtClean="0"/>
              <a:t>özel yetenekliler</a:t>
            </a:r>
            <a:endParaRPr lang="tr-T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3429000"/>
          </a:xfrm>
        </p:spPr>
        <p:txBody>
          <a:bodyPr/>
          <a:lstStyle/>
          <a:p>
            <a:endParaRPr lang="tr-TR" sz="2800"/>
          </a:p>
          <a:p>
            <a:r>
              <a:rPr lang="tr-TR" sz="3000"/>
              <a:t>Edison’un  öğretmeni onu  hiçbir şey öğrenemeyecek kadar  aptal buluyordu.</a:t>
            </a:r>
          </a:p>
          <a:p>
            <a:pPr>
              <a:buFontTx/>
              <a:buNone/>
            </a:pPr>
            <a:r>
              <a:rPr lang="tr-TR" sz="2800"/>
              <a:t> </a:t>
            </a:r>
          </a:p>
        </p:txBody>
      </p:sp>
      <p:pic>
        <p:nvPicPr>
          <p:cNvPr id="38916" name="Picture 4" descr="edis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62525" y="1739106"/>
            <a:ext cx="3409950" cy="42481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9296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6632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3800" dirty="0" smtClean="0"/>
              <a:t>Özel Yetenekli Çocuğun Özellikleri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24862" cy="51831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400" u="sng" dirty="0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400" u="sng" dirty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400" u="sng" dirty="0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5400" b="1" u="sng" dirty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5400" b="1" u="sng" dirty="0" smtClean="0">
                <a:solidFill>
                  <a:srgbClr val="990000"/>
                </a:solidFill>
              </a:rPr>
              <a:t>a. Fiziksel Özellikleri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2400" u="sng" dirty="0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1600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89A3-AB31-451C-A7D3-72D9C4D380F3}" type="slidenum">
              <a:rPr lang="tr-TR" altLang="en-US" smtClean="0"/>
              <a:pPr>
                <a:defRPr/>
              </a:pPr>
              <a:t>9</a:t>
            </a:fld>
            <a:endParaRPr lang="tr-TR" alt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395288" y="981075"/>
            <a:ext cx="8208962" cy="0"/>
          </a:xfrm>
          <a:prstGeom prst="line">
            <a:avLst/>
          </a:prstGeom>
          <a:noFill/>
          <a:ln w="31750">
            <a:solidFill>
              <a:srgbClr val="FF9900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791</Words>
  <Application>Microsoft Office PowerPoint</Application>
  <PresentationFormat>Ekran Gösterisi (4:3)</PresentationFormat>
  <Paragraphs>153</Paragraphs>
  <Slides>52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3" baseType="lpstr">
      <vt:lpstr>Akış</vt:lpstr>
      <vt:lpstr> Bazı özel yetenekliler</vt:lpstr>
      <vt:lpstr> Bazı özel yetenekliler</vt:lpstr>
      <vt:lpstr> Bazı özel yetenekliler</vt:lpstr>
      <vt:lpstr> Bazı özel yetenekliler</vt:lpstr>
      <vt:lpstr> Bazı özel yetenekliler</vt:lpstr>
      <vt:lpstr> Bazı özel yetenekliler</vt:lpstr>
      <vt:lpstr> Bazı özel yetenekliler</vt:lpstr>
      <vt:lpstr> Bazı özel yetenekliler</vt:lpstr>
      <vt:lpstr>Özel Yetenekli Çocuğun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Yetenekli Çocuğun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Yetenekli Çocuğun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Yetenekli Çocuğun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Ayrım </vt:lpstr>
      <vt:lpstr>  Ayrım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yeteneklilik dört temel insan özelliği arasındaki etkileşimden oluşur.</dc:title>
  <dc:creator>mustafa komrat</dc:creator>
  <cp:lastModifiedBy>Acer</cp:lastModifiedBy>
  <cp:revision>9</cp:revision>
  <dcterms:created xsi:type="dcterms:W3CDTF">2015-05-21T20:46:45Z</dcterms:created>
  <dcterms:modified xsi:type="dcterms:W3CDTF">2015-08-28T12:27:27Z</dcterms:modified>
</cp:coreProperties>
</file>