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Başlık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tr-TR" smtClean="0"/>
              <a:t>Asıl başlık stili için tıklatın</a:t>
            </a:r>
            <a:endParaRPr kumimoji="0" lang="en-US"/>
          </a:p>
        </p:txBody>
      </p:sp>
      <p:sp>
        <p:nvSpPr>
          <p:cNvPr id="28" name="Veri Yer Tutucusu 27"/>
          <p:cNvSpPr>
            <a:spLocks noGrp="1"/>
          </p:cNvSpPr>
          <p:nvPr>
            <p:ph type="dt" sz="half" idx="10"/>
          </p:nvPr>
        </p:nvSpPr>
        <p:spPr/>
        <p:txBody>
          <a:bodyPr/>
          <a:lstStyle/>
          <a:p>
            <a:fld id="{D0D90407-7BFB-410A-9540-5FE3F75839B9}" type="datetimeFigureOut">
              <a:rPr lang="tr-TR" smtClean="0"/>
              <a:pPr/>
              <a:t>14.1.2014</a:t>
            </a:fld>
            <a:endParaRPr lang="tr-TR"/>
          </a:p>
        </p:txBody>
      </p:sp>
      <p:sp>
        <p:nvSpPr>
          <p:cNvPr id="17" name="Altbilgi Yer Tutucusu 16"/>
          <p:cNvSpPr>
            <a:spLocks noGrp="1"/>
          </p:cNvSpPr>
          <p:nvPr>
            <p:ph type="ftr" sz="quarter" idx="11"/>
          </p:nvPr>
        </p:nvSpPr>
        <p:spPr/>
        <p:txBody>
          <a:bodyPr/>
          <a:lstStyle/>
          <a:p>
            <a:endParaRPr lang="tr-TR"/>
          </a:p>
        </p:txBody>
      </p:sp>
      <p:sp>
        <p:nvSpPr>
          <p:cNvPr id="29" name="Slayt Numarası Yer Tutucusu 28"/>
          <p:cNvSpPr>
            <a:spLocks noGrp="1"/>
          </p:cNvSpPr>
          <p:nvPr>
            <p:ph type="sldNum" sz="quarter" idx="12"/>
          </p:nvPr>
        </p:nvSpPr>
        <p:spPr/>
        <p:txBody>
          <a:bodyPr/>
          <a:lstStyle/>
          <a:p>
            <a:fld id="{9DC754A0-C9C2-4EDB-B9EC-ACD6F211AA86}" type="slidenum">
              <a:rPr lang="tr-TR" smtClean="0"/>
              <a:pPr/>
              <a:t>‹#›</a:t>
            </a:fld>
            <a:endParaRPr lang="tr-TR"/>
          </a:p>
        </p:txBody>
      </p:sp>
      <p:sp>
        <p:nvSpPr>
          <p:cNvPr id="9" name="Alt Başlık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0D90407-7BFB-410A-9540-5FE3F75839B9}" type="datetimeFigureOut">
              <a:rPr lang="tr-TR" smtClean="0"/>
              <a:pPr/>
              <a:t>14.1.2014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C754A0-C9C2-4EDB-B9EC-ACD6F211AA8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0D90407-7BFB-410A-9540-5FE3F75839B9}" type="datetimeFigureOut">
              <a:rPr lang="tr-TR" smtClean="0"/>
              <a:pPr/>
              <a:t>14.1.2014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C754A0-C9C2-4EDB-B9EC-ACD6F211AA8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0D90407-7BFB-410A-9540-5FE3F75839B9}" type="datetimeFigureOut">
              <a:rPr lang="tr-TR" smtClean="0"/>
              <a:pPr/>
              <a:t>14.1.2014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C754A0-C9C2-4EDB-B9EC-ACD6F211AA8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3">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0D90407-7BFB-410A-9540-5FE3F75839B9}" type="datetimeFigureOut">
              <a:rPr lang="tr-TR" smtClean="0"/>
              <a:pPr/>
              <a:t>14.1.2014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7924800" y="6416675"/>
            <a:ext cx="762000" cy="365125"/>
          </a:xfrm>
        </p:spPr>
        <p:txBody>
          <a:bodyPr/>
          <a:lstStyle/>
          <a:p>
            <a:fld id="{9DC754A0-C9C2-4EDB-B9EC-ACD6F211AA8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D0D90407-7BFB-410A-9540-5FE3F75839B9}" type="datetimeFigureOut">
              <a:rPr lang="tr-TR" smtClean="0"/>
              <a:pPr/>
              <a:t>14.1.2014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C754A0-C9C2-4EDB-B9EC-ACD6F211AA8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p>
            <a:fld id="{D0D90407-7BFB-410A-9540-5FE3F75839B9}" type="datetimeFigureOut">
              <a:rPr lang="tr-TR" smtClean="0"/>
              <a:pPr/>
              <a:t>14.1.2014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DC754A0-C9C2-4EDB-B9EC-ACD6F211AA8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0D90407-7BFB-410A-9540-5FE3F75839B9}" type="datetimeFigureOut">
              <a:rPr lang="tr-TR" smtClean="0"/>
              <a:pPr/>
              <a:t>14.1.2014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DC754A0-C9C2-4EDB-B9EC-ACD6F211AA8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0D90407-7BFB-410A-9540-5FE3F75839B9}" type="datetimeFigureOut">
              <a:rPr lang="tr-TR" smtClean="0"/>
              <a:pPr/>
              <a:t>14.1.2014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DC754A0-C9C2-4EDB-B9EC-ACD6F211AA8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D0D90407-7BFB-410A-9540-5FE3F75839B9}" type="datetimeFigureOut">
              <a:rPr lang="tr-TR" smtClean="0"/>
              <a:pPr/>
              <a:t>14.1.2014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C754A0-C9C2-4EDB-B9EC-ACD6F211AA8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4" name="Metin Yer Tutucusu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0D90407-7BFB-410A-9540-5FE3F75839B9}" type="datetimeFigureOut">
              <a:rPr lang="tr-TR" smtClean="0"/>
              <a:pPr/>
              <a:t>14.1.2014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C754A0-C9C2-4EDB-B9EC-ACD6F211AA8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0D90407-7BFB-410A-9540-5FE3F75839B9}" type="datetimeFigureOut">
              <a:rPr lang="tr-TR" smtClean="0"/>
              <a:pPr/>
              <a:t>14.1.2014</a:t>
            </a:fld>
            <a:endParaRPr lang="tr-TR"/>
          </a:p>
        </p:txBody>
      </p:sp>
      <p:sp>
        <p:nvSpPr>
          <p:cNvPr id="3" name="Altbilgi Yer Tutucusu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tr-TR"/>
          </a:p>
        </p:txBody>
      </p:sp>
      <p:sp>
        <p:nvSpPr>
          <p:cNvPr id="23" name="Slayt Numarası Yer Tutucusu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DC754A0-C9C2-4EDB-B9EC-ACD6F211AA86}"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tr.wikipedia.org/wiki/Jean_Piage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2132856"/>
            <a:ext cx="8229600" cy="1828800"/>
          </a:xfrm>
        </p:spPr>
        <p:txBody>
          <a:bodyPr/>
          <a:lstStyle/>
          <a:p>
            <a:r>
              <a:rPr lang="tr-TR" dirty="0" smtClean="0"/>
              <a:t>Problem çözme yöntem ve </a:t>
            </a:r>
            <a:r>
              <a:rPr lang="tr-TR" dirty="0" err="1" smtClean="0"/>
              <a:t>teknİklerİ</a:t>
            </a:r>
            <a:endParaRPr lang="tr-TR" dirty="0"/>
          </a:p>
        </p:txBody>
      </p:sp>
      <p:sp>
        <p:nvSpPr>
          <p:cNvPr id="3" name="Alt Başlık 2"/>
          <p:cNvSpPr>
            <a:spLocks noGrp="1"/>
          </p:cNvSpPr>
          <p:nvPr>
            <p:ph type="subTitle" idx="1"/>
          </p:nvPr>
        </p:nvSpPr>
        <p:spPr>
          <a:xfrm>
            <a:off x="1403648" y="4293096"/>
            <a:ext cx="6400800" cy="1752600"/>
          </a:xfrm>
        </p:spPr>
        <p:txBody>
          <a:bodyPr>
            <a:normAutofit/>
          </a:bodyPr>
          <a:lstStyle/>
          <a:p>
            <a:endParaRPr lang="tr-TR" dirty="0" smtClean="0"/>
          </a:p>
          <a:p>
            <a:r>
              <a:rPr lang="tr-TR" sz="3600" dirty="0" smtClean="0"/>
              <a:t>Kubilay KURT</a:t>
            </a:r>
          </a:p>
        </p:txBody>
      </p:sp>
    </p:spTree>
    <p:extLst>
      <p:ext uri="{BB962C8B-B14F-4D97-AF65-F5344CB8AC3E}">
        <p14:creationId xmlns:p14="http://schemas.microsoft.com/office/powerpoint/2010/main" xmlns="" val="482021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764704"/>
            <a:ext cx="8229600" cy="1143000"/>
          </a:xfrm>
        </p:spPr>
        <p:txBody>
          <a:bodyPr>
            <a:normAutofit fontScale="90000"/>
          </a:bodyPr>
          <a:lstStyle/>
          <a:p>
            <a:r>
              <a:rPr lang="tr-TR" u="sng" dirty="0" smtClean="0">
                <a:solidFill>
                  <a:srgbClr val="FF0000"/>
                </a:solidFill>
              </a:rPr>
              <a:t>3. ADIM</a:t>
            </a:r>
            <a:r>
              <a:rPr lang="tr-TR" dirty="0" smtClean="0"/>
              <a:t/>
            </a:r>
            <a:br>
              <a:rPr lang="tr-TR" dirty="0" smtClean="0"/>
            </a:br>
            <a:r>
              <a:rPr lang="tr-TR" dirty="0" smtClean="0"/>
              <a:t>SORUNA TARAF OLAN HERKESİN, SORUNA BAKIŞ AÇISINI ALMAK</a:t>
            </a:r>
            <a:br>
              <a:rPr lang="tr-TR" dirty="0" smtClean="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123728" y="2204864"/>
            <a:ext cx="4876800" cy="4181475"/>
          </a:xfrm>
        </p:spPr>
      </p:pic>
    </p:spTree>
    <p:extLst>
      <p:ext uri="{BB962C8B-B14F-4D97-AF65-F5344CB8AC3E}">
        <p14:creationId xmlns:p14="http://schemas.microsoft.com/office/powerpoint/2010/main" xmlns="" val="1735377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Ağustos böceği ile Karıncanın öyküsü..</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95536" y="1556792"/>
            <a:ext cx="8208912" cy="4896544"/>
          </a:xfrm>
        </p:spPr>
      </p:pic>
    </p:spTree>
    <p:extLst>
      <p:ext uri="{BB962C8B-B14F-4D97-AF65-F5344CB8AC3E}">
        <p14:creationId xmlns:p14="http://schemas.microsoft.com/office/powerpoint/2010/main" xmlns="" val="1159563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620688"/>
            <a:ext cx="8229600" cy="5472608"/>
          </a:xfrm>
        </p:spPr>
        <p:txBody>
          <a:bodyPr>
            <a:normAutofit/>
          </a:bodyPr>
          <a:lstStyle/>
          <a:p>
            <a:r>
              <a:rPr lang="tr-TR" u="sng" dirty="0" smtClean="0">
                <a:solidFill>
                  <a:srgbClr val="FF0000"/>
                </a:solidFill>
              </a:rPr>
              <a:t>4. ADIM</a:t>
            </a:r>
            <a:br>
              <a:rPr lang="tr-TR" u="sng" dirty="0" smtClean="0">
                <a:solidFill>
                  <a:srgbClr val="FF0000"/>
                </a:solidFill>
              </a:rPr>
            </a:br>
            <a:r>
              <a:rPr lang="tr-TR" sz="3600" dirty="0" smtClean="0"/>
              <a:t>SORUNUN NEDEN ÇIKTIĞINI DOĞRU TESPİT ETMEK</a:t>
            </a:r>
            <a:br>
              <a:rPr lang="tr-TR" sz="3600" dirty="0" smtClean="0"/>
            </a:br>
            <a:r>
              <a:rPr lang="tr-TR" sz="3600" dirty="0" smtClean="0"/>
              <a:t/>
            </a:r>
            <a:br>
              <a:rPr lang="tr-TR" sz="3600" dirty="0" smtClean="0"/>
            </a:br>
            <a:r>
              <a:rPr lang="tr-TR" sz="3600" dirty="0" smtClean="0"/>
              <a:t>«doğru teşhis doğru tedavi»</a:t>
            </a:r>
            <a:br>
              <a:rPr lang="tr-TR" sz="3600" dirty="0" smtClean="0"/>
            </a:br>
            <a:r>
              <a:rPr lang="tr-TR" dirty="0" smtClean="0"/>
              <a:t/>
            </a:r>
            <a:br>
              <a:rPr lang="tr-TR" dirty="0" smtClean="0"/>
            </a:br>
            <a:r>
              <a:rPr lang="tr-TR" sz="3100" dirty="0" smtClean="0">
                <a:solidFill>
                  <a:srgbClr val="FFFF00"/>
                </a:solidFill>
              </a:rPr>
              <a:t>Kişiler ve guruplar arası sorunların nedenleri ve bunlara bağlı olarak ortaya çıkan sorunların üç gurupta toplanabilir:</a:t>
            </a:r>
            <a:endParaRPr lang="tr-TR" sz="3100" dirty="0">
              <a:solidFill>
                <a:srgbClr val="FFFF00"/>
              </a:solidFill>
            </a:endParaRPr>
          </a:p>
        </p:txBody>
      </p:sp>
    </p:spTree>
    <p:extLst>
      <p:ext uri="{BB962C8B-B14F-4D97-AF65-F5344CB8AC3E}">
        <p14:creationId xmlns:p14="http://schemas.microsoft.com/office/powerpoint/2010/main" xmlns="" val="1999125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137160" indent="0">
              <a:buNone/>
            </a:pPr>
            <a:r>
              <a:rPr lang="tr-TR" dirty="0"/>
              <a:t>*Para mal ve zaman gibi kıt kaynakların paylaşılamaması.</a:t>
            </a:r>
          </a:p>
          <a:p>
            <a:pPr marL="137160" indent="0">
              <a:buNone/>
            </a:pPr>
            <a:r>
              <a:rPr lang="tr-TR" dirty="0"/>
              <a:t>*Karşılanmamış psikolojik ihtiyaçlar.</a:t>
            </a:r>
          </a:p>
          <a:p>
            <a:pPr marL="137160" indent="0">
              <a:buNone/>
            </a:pPr>
            <a:r>
              <a:rPr lang="tr-TR" dirty="0"/>
              <a:t>(canlı </a:t>
            </a:r>
            <a:r>
              <a:rPr lang="tr-TR" dirty="0" err="1"/>
              <a:t>kalma,ait</a:t>
            </a:r>
            <a:r>
              <a:rPr lang="tr-TR" dirty="0"/>
              <a:t> </a:t>
            </a:r>
            <a:r>
              <a:rPr lang="tr-TR" dirty="0" err="1"/>
              <a:t>olma,güç</a:t>
            </a:r>
            <a:r>
              <a:rPr lang="tr-TR" dirty="0"/>
              <a:t> elde etme, özgür olma, kendini gerçekleştirme)</a:t>
            </a:r>
          </a:p>
          <a:p>
            <a:pPr marL="137160" indent="0">
              <a:buNone/>
            </a:pPr>
            <a:r>
              <a:rPr lang="tr-TR" dirty="0"/>
              <a:t>Değer farklılıkları nedeni ile ortaya çıkan </a:t>
            </a:r>
            <a:r>
              <a:rPr lang="tr-TR" dirty="0" smtClean="0"/>
              <a:t>sorunlar.(dikkatli olmalıyız kolay çözülemez)</a:t>
            </a:r>
            <a:endParaRPr lang="tr-TR" dirty="0"/>
          </a:p>
          <a:p>
            <a:endParaRPr lang="tr-TR" dirty="0"/>
          </a:p>
        </p:txBody>
      </p:sp>
    </p:spTree>
    <p:extLst>
      <p:ext uri="{BB962C8B-B14F-4D97-AF65-F5344CB8AC3E}">
        <p14:creationId xmlns:p14="http://schemas.microsoft.com/office/powerpoint/2010/main" xmlns="" val="2201422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434282"/>
          </a:xfrm>
        </p:spPr>
        <p:txBody>
          <a:bodyPr>
            <a:noAutofit/>
          </a:bodyPr>
          <a:lstStyle/>
          <a:p>
            <a:r>
              <a:rPr lang="tr-TR" sz="3200" u="sng" dirty="0" smtClean="0">
                <a:solidFill>
                  <a:srgbClr val="FF0000"/>
                </a:solidFill>
              </a:rPr>
              <a:t>5. ADIM</a:t>
            </a:r>
            <a:r>
              <a:rPr lang="tr-TR" sz="3200" dirty="0" smtClean="0"/>
              <a:t/>
            </a:r>
            <a:br>
              <a:rPr lang="tr-TR" sz="3200" dirty="0" smtClean="0"/>
            </a:br>
            <a:r>
              <a:rPr lang="tr-TR" sz="3200" dirty="0" smtClean="0"/>
              <a:t>SORUNLARIN GERÇEKÇİ ÇÖZÜMLERİNE ULAŞABİLMEK İÇİN </a:t>
            </a:r>
            <a:r>
              <a:rPr lang="tr-TR" sz="3200" dirty="0" smtClean="0">
                <a:solidFill>
                  <a:srgbClr val="FF0000"/>
                </a:solidFill>
              </a:rPr>
              <a:t>YARATICI DÜŞÜNME</a:t>
            </a:r>
            <a:r>
              <a:rPr lang="tr-TR" sz="3200" dirty="0" smtClean="0"/>
              <a:t>Yİ TEŞVİK ETMEK</a:t>
            </a:r>
            <a:endParaRPr lang="tr-TR" sz="32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499992" y="2557563"/>
            <a:ext cx="4032448" cy="4291413"/>
          </a:xfr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512" y="2616592"/>
            <a:ext cx="4028914" cy="4241408"/>
          </a:xfrm>
          <a:prstGeom prst="rect">
            <a:avLst/>
          </a:prstGeom>
        </p:spPr>
      </p:pic>
    </p:spTree>
    <p:extLst>
      <p:ext uri="{BB962C8B-B14F-4D97-AF65-F5344CB8AC3E}">
        <p14:creationId xmlns:p14="http://schemas.microsoft.com/office/powerpoint/2010/main" xmlns="" val="222964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6552728"/>
          </a:xfrm>
        </p:spPr>
        <p:txBody>
          <a:bodyPr>
            <a:normAutofit fontScale="70000" lnSpcReduction="20000"/>
          </a:bodyPr>
          <a:lstStyle/>
          <a:p>
            <a:r>
              <a:rPr lang="tr-TR" sz="4000" b="1" dirty="0">
                <a:solidFill>
                  <a:srgbClr val="FF0000"/>
                </a:solidFill>
              </a:rPr>
              <a:t>Barometre </a:t>
            </a:r>
            <a:r>
              <a:rPr lang="tr-TR" sz="4000" b="1" dirty="0" smtClean="0">
                <a:solidFill>
                  <a:srgbClr val="FF0000"/>
                </a:solidFill>
              </a:rPr>
              <a:t>hikayesi</a:t>
            </a:r>
            <a:r>
              <a:rPr lang="tr-TR" sz="4000" dirty="0" smtClean="0">
                <a:solidFill>
                  <a:srgbClr val="FF0000"/>
                </a:solidFill>
              </a:rPr>
              <a:t> </a:t>
            </a:r>
            <a:endParaRPr lang="tr-TR" sz="4000" dirty="0">
              <a:solidFill>
                <a:srgbClr val="FF0000"/>
              </a:solidFill>
            </a:endParaRPr>
          </a:p>
          <a:p>
            <a:pPr marL="137160" indent="0">
              <a:buNone/>
            </a:pPr>
            <a:r>
              <a:rPr lang="tr-TR" dirty="0"/>
              <a:t>Bu soru </a:t>
            </a:r>
            <a:r>
              <a:rPr lang="tr-TR" dirty="0" err="1"/>
              <a:t>Kopenhag”daki</a:t>
            </a:r>
            <a:r>
              <a:rPr lang="tr-TR" dirty="0"/>
              <a:t> bir üniversitenin fizik sınavından alınmıştır: </a:t>
            </a:r>
          </a:p>
          <a:p>
            <a:pPr marL="137160" indent="0">
              <a:buNone/>
            </a:pPr>
            <a:r>
              <a:rPr lang="tr-TR" dirty="0"/>
              <a:t>“Bir gökdelenin yüksekliğini barometre ile nasıl bulursunuz, anlatınız.” </a:t>
            </a:r>
          </a:p>
          <a:p>
            <a:pPr marL="137160" indent="0">
              <a:buNone/>
            </a:pPr>
            <a:r>
              <a:rPr lang="tr-TR" dirty="0"/>
              <a:t>Öğrencilerden birinin cevabi: </a:t>
            </a:r>
          </a:p>
          <a:p>
            <a:pPr marL="137160" indent="0">
              <a:buNone/>
            </a:pPr>
            <a:r>
              <a:rPr lang="tr-TR" dirty="0"/>
              <a:t>“Barometrenin ucuna bir ip bağlarsınız. sonra gökdelenin tepesinden asıp sallarsınız. Barometre yere değdiğinde ipin boyuyla barometrenin boyunun toplamı gökdelenin yüksekliğini verecektir.” </a:t>
            </a:r>
          </a:p>
          <a:p>
            <a:pPr marL="137160" indent="0">
              <a:buNone/>
            </a:pPr>
            <a:r>
              <a:rPr lang="tr-TR" dirty="0"/>
              <a:t>Bu oldukça orijinal cevap hocayı çileden çıkartmaya yetti ve öğrenci dersten kaldı. Öğrenci cevabının doğruluğu konusunda itirazda bulundu ve üniversite yönetimi de sorunu ciddiye alarak hakemlik için bir başka hocayı görevlendirdi. </a:t>
            </a:r>
          </a:p>
          <a:p>
            <a:pPr marL="137160" indent="0">
              <a:buNone/>
            </a:pPr>
            <a:r>
              <a:rPr lang="tr-TR" dirty="0"/>
              <a:t>Bu noktada öğrenci hakkında ne düşünürdünüz? Sizin kararınız ne olurdu ? Çocuk kalmalı mı geçmeli mi ? Yeni hoca, cevabın aslında doğru olduğuna fakat kayda değer bir fizik bilgisinin varlığını göstermediğine karar verdi. </a:t>
            </a:r>
          </a:p>
          <a:p>
            <a:pPr marL="137160" indent="0">
              <a:buNone/>
            </a:pPr>
            <a:r>
              <a:rPr lang="tr-TR" dirty="0"/>
              <a:t>Sorunu çözmek üzere öğrenciyi çağırıp en azından asgari bir temel fizik bilgisi olup olmadığını anlamak için ona altı dakika vererek sorunun sözlü cevabını vermesi kararını aldı. İlk beş dakika genç sessizliğe gömüldü. Hoca zamanın tükenmekte olduğunu hatırlattığında genç çeşitli cevaplarının olduğunu fakat hangisini kullanacağına karar veremediğini söyledi. </a:t>
            </a:r>
          </a:p>
          <a:p>
            <a:pPr marL="137160" indent="0">
              <a:buNone/>
            </a:pPr>
            <a:endParaRPr lang="tr-TR" dirty="0"/>
          </a:p>
        </p:txBody>
      </p:sp>
    </p:spTree>
    <p:extLst>
      <p:ext uri="{BB962C8B-B14F-4D97-AF65-F5344CB8AC3E}">
        <p14:creationId xmlns:p14="http://schemas.microsoft.com/office/powerpoint/2010/main" xmlns="" val="1280067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32"/>
            <a:ext cx="8229600" cy="6408712"/>
          </a:xfrm>
        </p:spPr>
        <p:txBody>
          <a:bodyPr>
            <a:normAutofit fontScale="55000" lnSpcReduction="20000"/>
          </a:bodyPr>
          <a:lstStyle/>
          <a:p>
            <a:pPr marL="137160" indent="0">
              <a:buNone/>
            </a:pPr>
            <a:r>
              <a:rPr lang="tr-TR" sz="3300" dirty="0"/>
              <a:t>Tekrar acele etmesi tavsiye edilince genç söyle cevapladı: </a:t>
            </a:r>
          </a:p>
          <a:p>
            <a:pPr marL="137160" indent="0">
              <a:buNone/>
            </a:pPr>
            <a:r>
              <a:rPr lang="tr-TR" sz="3300" dirty="0"/>
              <a:t>“İlk olarak, barometreyi gökdelenin tepesine çıkartıp kenarından aşağı bırakıp yere inene kadar geçen süreyi ölçersiniz. Binanın yüksekliği (H=0.5 x g x t kare) formülü uygulanarak hesaplanabilir. Fakat barometre için kotu bir seçim…” </a:t>
            </a:r>
          </a:p>
          <a:p>
            <a:pPr marL="137160" indent="0">
              <a:buNone/>
            </a:pPr>
            <a:r>
              <a:rPr lang="tr-TR" sz="3300" dirty="0"/>
              <a:t>“Veya güneş parlıyorsa, barometrenin yüksekliğini ölçersiniz. Sonra onu bir yere dikip gölge uzunluğunu ve sonra da gökdelenin gölge uzunluğunu ölçebilirsiniz. Bundan sonrası basit bir orantıyı çözmek olacaktır” </a:t>
            </a:r>
          </a:p>
          <a:p>
            <a:pPr marL="137160" indent="0">
              <a:buNone/>
            </a:pPr>
            <a:r>
              <a:rPr lang="tr-TR" sz="3300" dirty="0"/>
              <a:t>“Fakat bu konuda gök bilimsel bir cevap istiyorsanız barometrenin ucuna bir sicim bağlayıp onu bir sarkaç gibi sallandırabilirsiniz; önce yer seviyesinde daha sonra da gökdelenin tepesinde.  Yüksekliği T=2pi kare </a:t>
            </a:r>
            <a:r>
              <a:rPr lang="tr-TR" sz="3300" dirty="0" err="1"/>
              <a:t>kvk</a:t>
            </a:r>
            <a:r>
              <a:rPr lang="tr-TR" sz="3300" dirty="0"/>
              <a:t> (I /g)formülündeki farktan yararlanarak bulabilirsiniz.” </a:t>
            </a:r>
          </a:p>
          <a:p>
            <a:pPr marL="137160" indent="0">
              <a:buNone/>
            </a:pPr>
            <a:r>
              <a:rPr lang="tr-TR" sz="3300" dirty="0"/>
              <a:t>“Yahut da gökdelenin dışarısında bir yangın çıkış merdiveni varsa barometreyi bir cetvel gibi kullanarak yukarıya çıkarken gökdelenin boyunu barometre yüksekliği biriminden sayıp bunları toplayabilirsiniz.” </a:t>
            </a:r>
          </a:p>
          <a:p>
            <a:pPr marL="137160" indent="0">
              <a:buNone/>
            </a:pPr>
            <a:r>
              <a:rPr lang="tr-TR" sz="3300" dirty="0"/>
              <a:t>“Eğer ille de </a:t>
            </a:r>
            <a:r>
              <a:rPr lang="tr-TR" sz="3300" dirty="0" err="1"/>
              <a:t>ortodoks</a:t>
            </a:r>
            <a:r>
              <a:rPr lang="tr-TR" sz="3300" dirty="0"/>
              <a:t> çözüm istiyorsanız, tabii ki barometre ile gökdelenin tepesindeki ve yer seviyesindeki basıncı ölçer milibar cinsinden çıkan farkı </a:t>
            </a:r>
            <a:r>
              <a:rPr lang="tr-TR" sz="3300" dirty="0" err="1"/>
              <a:t>feet”e</a:t>
            </a:r>
            <a:r>
              <a:rPr lang="tr-TR" sz="3300" dirty="0"/>
              <a:t> çevirebilirsiniz ve yüksekliği bulursunuz.” </a:t>
            </a:r>
          </a:p>
          <a:p>
            <a:pPr marL="137160" indent="0">
              <a:buNone/>
            </a:pPr>
            <a:r>
              <a:rPr lang="tr-TR" sz="3300" dirty="0"/>
              <a:t>“Ancak bizler daima zihnin bağımsızlığı ve bilimsel metotlar kullanma konusunda teşvik edildiğimiz içindir ki en iyi yol şüphesiz hademenin kapısını çalmak ve yeni bir barometre isteyip istemediğini sorarak gökdelenin yüksekliğini söylemesi durumunda ona bu barometreyi vereceğimizi söylemek olurdu.” </a:t>
            </a:r>
          </a:p>
          <a:p>
            <a:pPr marL="137160" indent="0">
              <a:buNone/>
            </a:pPr>
            <a:r>
              <a:rPr lang="tr-TR" sz="3300" dirty="0"/>
              <a:t>Bu cevapla sınıfını geçen öğrencinin adi: </a:t>
            </a:r>
            <a:r>
              <a:rPr lang="tr-TR" sz="3300" dirty="0" err="1"/>
              <a:t>Niels</a:t>
            </a:r>
            <a:r>
              <a:rPr lang="tr-TR" sz="3300" dirty="0"/>
              <a:t> </a:t>
            </a:r>
            <a:r>
              <a:rPr lang="tr-TR" sz="3300" dirty="0" err="1"/>
              <a:t>Bohr</a:t>
            </a:r>
            <a:r>
              <a:rPr lang="tr-TR" sz="3300" dirty="0"/>
              <a:t>, </a:t>
            </a:r>
            <a:r>
              <a:rPr lang="tr-TR" sz="3300" dirty="0" err="1"/>
              <a:t>Fizik”te</a:t>
            </a:r>
            <a:r>
              <a:rPr lang="tr-TR" sz="3300" dirty="0"/>
              <a:t> </a:t>
            </a:r>
            <a:r>
              <a:rPr lang="tr-TR" sz="3300" dirty="0" err="1"/>
              <a:t>nobel</a:t>
            </a:r>
            <a:r>
              <a:rPr lang="tr-TR" sz="3300" dirty="0"/>
              <a:t> ödülü kazanan tek Danimarkalı…</a:t>
            </a:r>
          </a:p>
          <a:p>
            <a:endParaRPr lang="tr-TR" dirty="0"/>
          </a:p>
        </p:txBody>
      </p:sp>
    </p:spTree>
    <p:extLst>
      <p:ext uri="{BB962C8B-B14F-4D97-AF65-F5344CB8AC3E}">
        <p14:creationId xmlns:p14="http://schemas.microsoft.com/office/powerpoint/2010/main" xmlns="" val="3995015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40640"/>
            <a:ext cx="8686800" cy="3212976"/>
          </a:xfrm>
        </p:spPr>
        <p:txBody>
          <a:bodyPr>
            <a:normAutofit fontScale="90000"/>
          </a:bodyPr>
          <a:lstStyle/>
          <a:p>
            <a:r>
              <a:rPr lang="tr-TR" sz="4000" u="sng" dirty="0" smtClean="0">
                <a:solidFill>
                  <a:srgbClr val="FF0000"/>
                </a:solidFill>
              </a:rPr>
              <a:t>6. ADIM</a:t>
            </a:r>
            <a:r>
              <a:rPr lang="tr-TR" sz="4000" dirty="0" smtClean="0"/>
              <a:t/>
            </a:r>
            <a:br>
              <a:rPr lang="tr-TR" sz="4000" dirty="0" smtClean="0"/>
            </a:br>
            <a:r>
              <a:rPr lang="tr-TR" sz="3600" dirty="0" smtClean="0"/>
              <a:t>SORUNLARI ÇÖZMEK İÇİN BULUNAN ALTERNATİFLERİN </a:t>
            </a:r>
            <a:r>
              <a:rPr lang="tr-TR" sz="3600" dirty="0" smtClean="0">
                <a:solidFill>
                  <a:srgbClr val="FF0000"/>
                </a:solidFill>
              </a:rPr>
              <a:t>ELEŞTİREL DÜŞÜNME </a:t>
            </a:r>
            <a:r>
              <a:rPr lang="tr-TR" sz="3600" dirty="0" smtClean="0"/>
              <a:t>YOLU İLE ELENMESİ VE EN ETKİLİ ÇÖZÜMLERE ULAŞILMASI </a:t>
            </a:r>
            <a:r>
              <a:rPr lang="tr-TR" dirty="0" smtClean="0"/>
              <a:t/>
            </a:r>
            <a:br>
              <a:rPr lang="tr-TR" dirty="0" smtClean="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20800" y="2636912"/>
            <a:ext cx="6300192" cy="4230786"/>
          </a:xfrm>
        </p:spPr>
      </p:pic>
    </p:spTree>
    <p:extLst>
      <p:ext uri="{BB962C8B-B14F-4D97-AF65-F5344CB8AC3E}">
        <p14:creationId xmlns:p14="http://schemas.microsoft.com/office/powerpoint/2010/main" xmlns="" val="4037182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720" y="1235616"/>
            <a:ext cx="9124280" cy="4130287"/>
          </a:xfrm>
        </p:spPr>
      </p:pic>
    </p:spTree>
    <p:extLst>
      <p:ext uri="{BB962C8B-B14F-4D97-AF65-F5344CB8AC3E}">
        <p14:creationId xmlns:p14="http://schemas.microsoft.com/office/powerpoint/2010/main" xmlns="" val="2761465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88640"/>
            <a:ext cx="8229600" cy="4032448"/>
          </a:xfrm>
        </p:spPr>
        <p:txBody>
          <a:bodyPr>
            <a:normAutofit fontScale="90000"/>
          </a:bodyPr>
          <a:lstStyle/>
          <a:p>
            <a:r>
              <a:rPr lang="tr-TR" u="sng" dirty="0" smtClean="0">
                <a:solidFill>
                  <a:srgbClr val="FF0000"/>
                </a:solidFill>
              </a:rPr>
              <a:t>7. ADIM</a:t>
            </a:r>
            <a:br>
              <a:rPr lang="tr-TR" u="sng" dirty="0" smtClean="0">
                <a:solidFill>
                  <a:srgbClr val="FF0000"/>
                </a:solidFill>
              </a:rPr>
            </a:br>
            <a:r>
              <a:rPr lang="tr-TR" dirty="0" smtClean="0"/>
              <a:t>ELEŞTİREL DÜŞÜNME YOLU İLE ELENEREK GELEN ÇÖZÜM YOLLARI ARASINDAN EN ETKİLİ OLANIN SEÇİLMESİNDE </a:t>
            </a:r>
            <a:r>
              <a:rPr lang="tr-TR" dirty="0" smtClean="0">
                <a:solidFill>
                  <a:srgbClr val="FF0000"/>
                </a:solidFill>
              </a:rPr>
              <a:t>ETKİLİ KARAR VERME </a:t>
            </a:r>
            <a:r>
              <a:rPr lang="tr-TR" dirty="0" smtClean="0"/>
              <a:t>YÖNTEMLERİNİN KULLANILMASI</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347864" y="4869160"/>
            <a:ext cx="2552700" cy="1790700"/>
          </a:xfrm>
        </p:spPr>
      </p:pic>
    </p:spTree>
    <p:extLst>
      <p:ext uri="{BB962C8B-B14F-4D97-AF65-F5344CB8AC3E}">
        <p14:creationId xmlns:p14="http://schemas.microsoft.com/office/powerpoint/2010/main" xmlns="" val="2728008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GİRİŞ</a:t>
            </a:r>
            <a:endParaRPr lang="tr-TR" dirty="0"/>
          </a:p>
        </p:txBody>
      </p:sp>
      <p:sp>
        <p:nvSpPr>
          <p:cNvPr id="3" name="İçerik Yer Tutucusu 2"/>
          <p:cNvSpPr>
            <a:spLocks noGrp="1"/>
          </p:cNvSpPr>
          <p:nvPr>
            <p:ph idx="1"/>
          </p:nvPr>
        </p:nvSpPr>
        <p:spPr/>
        <p:txBody>
          <a:bodyPr>
            <a:normAutofit lnSpcReduction="10000"/>
          </a:bodyPr>
          <a:lstStyle/>
          <a:p>
            <a:r>
              <a:rPr lang="tr-TR" dirty="0" smtClean="0"/>
              <a:t>Sosyal hayatımızdaki problemlerin bir çoğu insanların aynı durumlarda farklı tercihler yapmasından kaynaklanmaktadır. Sosyal psikolojide bir seçeneği tercih etmede bireyin yada gurubun zorlanması ve bunun sonucunda da karar verme mekanizmalarında bozulma olması </a:t>
            </a:r>
            <a:r>
              <a:rPr lang="tr-TR" dirty="0"/>
              <a:t>d</a:t>
            </a:r>
            <a:r>
              <a:rPr lang="tr-TR" dirty="0" smtClean="0"/>
              <a:t>urumuna sorun ( veya çatışma ) </a:t>
            </a:r>
            <a:r>
              <a:rPr lang="tr-TR" dirty="0"/>
              <a:t>d</a:t>
            </a:r>
            <a:r>
              <a:rPr lang="tr-TR" dirty="0" smtClean="0"/>
              <a:t>enilmektedir. Aynı konuda ittifak edememe durumu.</a:t>
            </a:r>
          </a:p>
          <a:p>
            <a:r>
              <a:rPr lang="tr-TR" dirty="0" smtClean="0"/>
              <a:t>Problem olması gereken ile olan arasında fark olması durumudur.</a:t>
            </a:r>
          </a:p>
          <a:p>
            <a:endParaRPr lang="tr-TR" dirty="0"/>
          </a:p>
        </p:txBody>
      </p:sp>
    </p:spTree>
    <p:extLst>
      <p:ext uri="{BB962C8B-B14F-4D97-AF65-F5344CB8AC3E}">
        <p14:creationId xmlns:p14="http://schemas.microsoft.com/office/powerpoint/2010/main" xmlns="" val="2521579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60648"/>
            <a:ext cx="8568952" cy="2160240"/>
          </a:xfrm>
        </p:spPr>
        <p:txBody>
          <a:bodyPr>
            <a:normAutofit fontScale="90000"/>
          </a:bodyPr>
          <a:lstStyle/>
          <a:p>
            <a:r>
              <a:rPr lang="tr-TR" u="sng" dirty="0" smtClean="0">
                <a:solidFill>
                  <a:srgbClr val="FF0000"/>
                </a:solidFill>
              </a:rPr>
              <a:t>8. ADIM</a:t>
            </a:r>
            <a:br>
              <a:rPr lang="tr-TR" u="sng" dirty="0" smtClean="0">
                <a:solidFill>
                  <a:srgbClr val="FF0000"/>
                </a:solidFill>
              </a:rPr>
            </a:br>
            <a:r>
              <a:rPr lang="tr-TR" dirty="0" smtClean="0"/>
              <a:t>SONUCA DEĞİL SÜRECE ÖNEM VEREREK </a:t>
            </a:r>
            <a:r>
              <a:rPr lang="tr-TR" dirty="0" smtClean="0">
                <a:solidFill>
                  <a:srgbClr val="FF0000"/>
                </a:solidFill>
              </a:rPr>
              <a:t>SÜRECİ ÖDÜLLENDİRMEK</a:t>
            </a:r>
            <a:endParaRPr lang="tr-TR" dirty="0">
              <a:solidFill>
                <a:srgbClr val="FF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2492896"/>
            <a:ext cx="9144000" cy="4339312"/>
          </a:xfrm>
        </p:spPr>
      </p:pic>
    </p:spTree>
    <p:extLst>
      <p:ext uri="{BB962C8B-B14F-4D97-AF65-F5344CB8AC3E}">
        <p14:creationId xmlns:p14="http://schemas.microsoft.com/office/powerpoint/2010/main" xmlns="" val="1447128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24744"/>
            <a:ext cx="8229600" cy="4709160"/>
          </a:xfrm>
        </p:spPr>
        <p:txBody>
          <a:bodyPr/>
          <a:lstStyle/>
          <a:p>
            <a:r>
              <a:rPr lang="tr-TR" dirty="0" smtClean="0"/>
              <a:t>SONUÇ TEK BAŞINA ANLAM  İFADE ETMEZ SÜREÇTEKİ BAŞARI ÖNEMLİDİR. BAŞARISIZ OLURSAK  SÜREÇ İÇERİSİNDE NEREDE HATA YAPTIĞIMIZI ARAŞTIRMALI VE DÜZELTMELİYİZ.</a:t>
            </a:r>
            <a:r>
              <a:rPr lang="tr-TR" dirty="0">
                <a:hlinkClick r:id="rId2"/>
              </a:rPr>
              <a:t> </a:t>
            </a:r>
            <a:endParaRPr lang="tr-TR" dirty="0" smtClean="0">
              <a:hlinkClick r:id="rId2"/>
            </a:endParaRPr>
          </a:p>
          <a:p>
            <a:r>
              <a:rPr lang="tr-TR" dirty="0" smtClean="0">
                <a:hlinkClick r:id="rId2"/>
              </a:rPr>
              <a:t>(Jean </a:t>
            </a:r>
            <a:r>
              <a:rPr lang="tr-TR" i="1" dirty="0" err="1">
                <a:hlinkClick r:id="rId2"/>
              </a:rPr>
              <a:t>Piaget</a:t>
            </a:r>
            <a:r>
              <a:rPr lang="tr-TR" dirty="0">
                <a:hlinkClick r:id="rId2"/>
              </a:rPr>
              <a:t> </a:t>
            </a:r>
            <a:r>
              <a:rPr lang="tr-TR" dirty="0" smtClean="0"/>
              <a:t>)</a:t>
            </a:r>
            <a:endParaRPr lang="tr-TR" dirty="0"/>
          </a:p>
        </p:txBody>
      </p:sp>
    </p:spTree>
    <p:extLst>
      <p:ext uri="{BB962C8B-B14F-4D97-AF65-F5344CB8AC3E}">
        <p14:creationId xmlns:p14="http://schemas.microsoft.com/office/powerpoint/2010/main" xmlns="" val="2858680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008" y="10303"/>
            <a:ext cx="9130992" cy="6818603"/>
          </a:xfrm>
        </p:spPr>
      </p:pic>
      <p:sp>
        <p:nvSpPr>
          <p:cNvPr id="2" name="Başlık 1"/>
          <p:cNvSpPr>
            <a:spLocks noGrp="1"/>
          </p:cNvSpPr>
          <p:nvPr>
            <p:ph type="title"/>
          </p:nvPr>
        </p:nvSpPr>
        <p:spPr>
          <a:xfrm>
            <a:off x="5724128" y="16808"/>
            <a:ext cx="3404096" cy="6583362"/>
          </a:xfrm>
        </p:spPr>
        <p:txBody>
          <a:bodyPr>
            <a:normAutofit/>
          </a:bodyPr>
          <a:lstStyle/>
          <a:p>
            <a:r>
              <a:rPr lang="tr-TR" sz="2600" dirty="0" smtClean="0">
                <a:solidFill>
                  <a:srgbClr val="FFFF00"/>
                </a:solidFill>
                <a:latin typeface="Comic Sans MS" panose="030F0702030302020204" pitchFamily="66" charset="0"/>
              </a:rPr>
              <a:t>Ünlü girişimci Henry Ford seri otomobil üretimi ile ilgili projesinin kredi talebi banka müdürü tarafından «otomobil ancak geçici bir macera olabilir» gerekçesiyle reddedilmişti. Ford, otomobilleri ile başarıya ulaşıncaya kadar tam beş kez iflas etmişti.</a:t>
            </a:r>
            <a:endParaRPr lang="tr-TR" sz="26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xmlns="" val="377049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404664"/>
            <a:ext cx="4139952" cy="6120680"/>
          </a:xfrm>
        </p:spPr>
        <p:txBody>
          <a:bodyPr>
            <a:noAutofit/>
          </a:bodyPr>
          <a:lstStyle/>
          <a:p>
            <a:r>
              <a:rPr lang="tr-TR" sz="2800" dirty="0" smtClean="0">
                <a:solidFill>
                  <a:srgbClr val="C00000"/>
                </a:solidFill>
              </a:rPr>
              <a:t>Mickey Mouse </a:t>
            </a:r>
            <a:r>
              <a:rPr lang="tr-TR" sz="2800" dirty="0" smtClean="0">
                <a:solidFill>
                  <a:srgbClr val="FFFF00"/>
                </a:solidFill>
              </a:rPr>
              <a:t/>
            </a:r>
            <a:br>
              <a:rPr lang="tr-TR" sz="2800" dirty="0" smtClean="0">
                <a:solidFill>
                  <a:srgbClr val="FFFF00"/>
                </a:solidFill>
              </a:rPr>
            </a:br>
            <a:r>
              <a:rPr lang="tr-TR" sz="2800" dirty="0" smtClean="0">
                <a:solidFill>
                  <a:srgbClr val="FFFF00"/>
                </a:solidFill>
              </a:rPr>
              <a:t>Walt Disney, farelerle dolu bir garajda «</a:t>
            </a:r>
            <a:r>
              <a:rPr lang="tr-TR" sz="2800" dirty="0" err="1" smtClean="0">
                <a:solidFill>
                  <a:srgbClr val="FFFF00"/>
                </a:solidFill>
              </a:rPr>
              <a:t>Miki</a:t>
            </a:r>
            <a:r>
              <a:rPr lang="tr-TR" sz="2800" dirty="0" smtClean="0">
                <a:solidFill>
                  <a:srgbClr val="FFFF00"/>
                </a:solidFill>
              </a:rPr>
              <a:t> Fare» adlı ünlü çizgi film kahramanını üretip şöhreti yakalayıncaya kadar onlarca işten ret cevabı almıştı. Bir keresinde bir gazete editörü onda zerre kadar resim kabiliyeti olmadığını söylemişti.</a:t>
            </a:r>
            <a:endParaRPr lang="tr-TR" sz="2800" dirty="0">
              <a:solidFill>
                <a:srgbClr val="FFFF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427984" y="476672"/>
            <a:ext cx="4336876" cy="6027266"/>
          </a:xfrm>
        </p:spPr>
      </p:pic>
    </p:spTree>
    <p:extLst>
      <p:ext uri="{BB962C8B-B14F-4D97-AF65-F5344CB8AC3E}">
        <p14:creationId xmlns:p14="http://schemas.microsoft.com/office/powerpoint/2010/main" xmlns="" val="3067588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645024"/>
            <a:ext cx="8229600" cy="1143000"/>
          </a:xfrm>
        </p:spPr>
        <p:txBody>
          <a:bodyPr>
            <a:normAutofit fontScale="90000"/>
          </a:bodyPr>
          <a:lstStyle/>
          <a:p>
            <a:r>
              <a:rPr lang="tr-TR" dirty="0" smtClean="0"/>
              <a:t>Teşekkür Ederim..</a:t>
            </a:r>
            <a:br>
              <a:rPr lang="tr-TR" dirty="0" smtClean="0"/>
            </a:br>
            <a:r>
              <a:rPr lang="tr-TR" dirty="0"/>
              <a:t/>
            </a:r>
            <a:br>
              <a:rPr lang="tr-TR" dirty="0"/>
            </a:br>
            <a:r>
              <a:rPr lang="tr-TR" dirty="0" smtClean="0"/>
              <a:t/>
            </a:r>
            <a:br>
              <a:rPr lang="tr-TR" dirty="0" smtClean="0"/>
            </a:br>
            <a:r>
              <a:rPr lang="tr-TR" dirty="0" smtClean="0"/>
              <a:t/>
            </a:r>
            <a:br>
              <a:rPr lang="tr-TR" dirty="0" smtClean="0"/>
            </a:br>
            <a:r>
              <a:rPr lang="tr-TR" dirty="0" smtClean="0"/>
              <a:t>Kubilay KURT</a:t>
            </a:r>
            <a:endParaRPr lang="tr-TR" dirty="0"/>
          </a:p>
        </p:txBody>
      </p:sp>
    </p:spTree>
    <p:extLst>
      <p:ext uri="{BB962C8B-B14F-4D97-AF65-F5344CB8AC3E}">
        <p14:creationId xmlns:p14="http://schemas.microsoft.com/office/powerpoint/2010/main" xmlns="" val="249583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123728" y="35560"/>
            <a:ext cx="5328592" cy="4305503"/>
          </a:xfrm>
        </p:spPr>
      </p:pic>
      <p:sp>
        <p:nvSpPr>
          <p:cNvPr id="2" name="Başlık 1"/>
          <p:cNvSpPr>
            <a:spLocks noGrp="1"/>
          </p:cNvSpPr>
          <p:nvPr>
            <p:ph type="title"/>
          </p:nvPr>
        </p:nvSpPr>
        <p:spPr>
          <a:xfrm>
            <a:off x="0" y="4267736"/>
            <a:ext cx="9144000" cy="2592288"/>
          </a:xfrm>
        </p:spPr>
        <p:txBody>
          <a:bodyPr>
            <a:normAutofit/>
          </a:bodyPr>
          <a:lstStyle/>
          <a:p>
            <a:r>
              <a:rPr lang="tr-TR" sz="2000" dirty="0" smtClean="0">
                <a:solidFill>
                  <a:srgbClr val="FF0000"/>
                </a:solidFill>
              </a:rPr>
              <a:t>SORUNUN ORTAYA ÇIKIŞ SÜRECİ</a:t>
            </a:r>
            <a:br>
              <a:rPr lang="tr-TR" sz="2000" dirty="0" smtClean="0">
                <a:solidFill>
                  <a:srgbClr val="FF0000"/>
                </a:solidFill>
              </a:rPr>
            </a:br>
            <a:r>
              <a:rPr lang="tr-TR" sz="2000" dirty="0" smtClean="0">
                <a:solidFill>
                  <a:srgbClr val="FFFF00"/>
                </a:solidFill>
              </a:rPr>
              <a:t>Herhangi bir kişiler arası sorunun ortaya çıkış süreci şöyle gelişir: Sorun,</a:t>
            </a:r>
            <a:br>
              <a:rPr lang="tr-TR" sz="2000" dirty="0" smtClean="0">
                <a:solidFill>
                  <a:srgbClr val="FFFF00"/>
                </a:solidFill>
              </a:rPr>
            </a:br>
            <a:r>
              <a:rPr lang="tr-TR" sz="2000" dirty="0" smtClean="0">
                <a:solidFill>
                  <a:srgbClr val="C00000"/>
                </a:solidFill>
              </a:rPr>
              <a:t>B</a:t>
            </a:r>
            <a:r>
              <a:rPr lang="tr-TR" sz="2000" dirty="0" smtClean="0">
                <a:solidFill>
                  <a:srgbClr val="FFFF00"/>
                </a:solidFill>
              </a:rPr>
              <a:t>’ </a:t>
            </a:r>
            <a:r>
              <a:rPr lang="tr-TR" sz="2000" dirty="0" err="1" smtClean="0">
                <a:solidFill>
                  <a:srgbClr val="FFFF00"/>
                </a:solidFill>
              </a:rPr>
              <a:t>nin</a:t>
            </a:r>
            <a:r>
              <a:rPr lang="tr-TR" sz="2000" dirty="0" smtClean="0">
                <a:solidFill>
                  <a:srgbClr val="FFFF00"/>
                </a:solidFill>
              </a:rPr>
              <a:t> çabalarını etkisizleştirmek için </a:t>
            </a:r>
            <a:br>
              <a:rPr lang="tr-TR" sz="2000" dirty="0" smtClean="0">
                <a:solidFill>
                  <a:srgbClr val="FFFF00"/>
                </a:solidFill>
              </a:rPr>
            </a:br>
            <a:r>
              <a:rPr lang="tr-TR" sz="2000" dirty="0" smtClean="0">
                <a:solidFill>
                  <a:srgbClr val="C00000"/>
                </a:solidFill>
              </a:rPr>
              <a:t>A</a:t>
            </a:r>
            <a:r>
              <a:rPr lang="tr-TR" sz="2000" dirty="0" smtClean="0">
                <a:solidFill>
                  <a:srgbClr val="FFFF00"/>
                </a:solidFill>
              </a:rPr>
              <a:t> tarafından yapılan amaçlı çabaların B tarafından algılanması ile açığa çıkar ve böylece çatışma sureci başlamış olur.</a:t>
            </a:r>
            <a:endParaRPr lang="tr-TR" sz="2000" dirty="0">
              <a:solidFill>
                <a:srgbClr val="FFFF00"/>
              </a:solidFill>
            </a:endParaRPr>
          </a:p>
        </p:txBody>
      </p:sp>
    </p:spTree>
    <p:extLst>
      <p:ext uri="{BB962C8B-B14F-4D97-AF65-F5344CB8AC3E}">
        <p14:creationId xmlns:p14="http://schemas.microsoft.com/office/powerpoint/2010/main" xmlns="" val="745874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196752"/>
            <a:ext cx="8229600" cy="1143000"/>
          </a:xfrm>
        </p:spPr>
        <p:txBody>
          <a:bodyPr>
            <a:normAutofit fontScale="90000"/>
          </a:bodyPr>
          <a:lstStyle/>
          <a:p>
            <a:r>
              <a:rPr lang="tr-TR" dirty="0" smtClean="0"/>
              <a:t>UNUTMAMAK GEREKİR Kİ HER TÜRLÜ SORUNUN ETKİLİ BİR ŞEKİLDE ÇÖZÜLEBİLMESİ İÇİN GEREKLİ EN ÖNEMLİ ÖN ŞART </a:t>
            </a:r>
            <a:r>
              <a:rPr lang="tr-TR" sz="6000" dirty="0" smtClean="0">
                <a:solidFill>
                  <a:srgbClr val="FF0000"/>
                </a:solidFill>
              </a:rPr>
              <a:t>«İYİ NİYET» </a:t>
            </a:r>
            <a:r>
              <a:rPr lang="tr-TR" dirty="0" smtClean="0"/>
              <a:t>DİR.</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987824" y="3356992"/>
            <a:ext cx="3024336" cy="2828797"/>
          </a:xfrm>
        </p:spPr>
      </p:pic>
    </p:spTree>
    <p:extLst>
      <p:ext uri="{BB962C8B-B14F-4D97-AF65-F5344CB8AC3E}">
        <p14:creationId xmlns:p14="http://schemas.microsoft.com/office/powerpoint/2010/main" xmlns="" val="635966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957192" y="260648"/>
            <a:ext cx="4186808" cy="6106690"/>
          </a:xfrm>
        </p:spPr>
        <p:txBody>
          <a:bodyPr>
            <a:normAutofit/>
          </a:bodyPr>
          <a:lstStyle/>
          <a:p>
            <a:r>
              <a:rPr lang="tr-TR" sz="2800" u="sng" dirty="0" smtClean="0"/>
              <a:t>KİŞİLER ARASI SORUNLARI ÇÖZMEDE SEKİZ ADIMDA ETKİLİ SORUNÇÖZME MODELİ</a:t>
            </a:r>
            <a:br>
              <a:rPr lang="tr-TR" sz="2800" u="sng" dirty="0" smtClean="0"/>
            </a:br>
            <a:r>
              <a:rPr lang="tr-TR" sz="2800" dirty="0" smtClean="0">
                <a:solidFill>
                  <a:srgbClr val="FFFF00"/>
                </a:solidFill>
              </a:rPr>
              <a:t>Sekiz adımı sırasıyla uygulamak gerekmektedir.</a:t>
            </a:r>
            <a:br>
              <a:rPr lang="tr-TR" sz="2800" dirty="0" smtClean="0">
                <a:solidFill>
                  <a:srgbClr val="FFFF00"/>
                </a:solidFill>
              </a:rPr>
            </a:br>
            <a:r>
              <a:rPr lang="tr-TR" sz="2800" u="sng" dirty="0" smtClean="0">
                <a:solidFill>
                  <a:srgbClr val="FF0000"/>
                </a:solidFill>
              </a:rPr>
              <a:t>1. ADIM</a:t>
            </a:r>
            <a:br>
              <a:rPr lang="tr-TR" sz="2800" u="sng" dirty="0" smtClean="0">
                <a:solidFill>
                  <a:srgbClr val="FF0000"/>
                </a:solidFill>
              </a:rPr>
            </a:br>
            <a:r>
              <a:rPr lang="tr-TR" sz="2800" dirty="0" smtClean="0"/>
              <a:t>SORUNUN KİME AİT BİR SORUN OLDUĞUNU TESPİT EDİLMESİ</a:t>
            </a:r>
            <a:endParaRPr lang="tr-TR" sz="28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5004048" cy="6858000"/>
          </a:xfrm>
        </p:spPr>
      </p:pic>
    </p:spTree>
    <p:extLst>
      <p:ext uri="{BB962C8B-B14F-4D97-AF65-F5344CB8AC3E}">
        <p14:creationId xmlns:p14="http://schemas.microsoft.com/office/powerpoint/2010/main" xmlns="" val="4256328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Ayı ile Kızılderili’nin öyküsü</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283968" y="1716903"/>
            <a:ext cx="3423248" cy="5141097"/>
          </a:xfr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54408" y="4188836"/>
            <a:ext cx="3430357" cy="2687563"/>
          </a:xfrm>
          <a:prstGeom prst="rect">
            <a:avLst/>
          </a:prstGeom>
        </p:spPr>
      </p:pic>
    </p:spTree>
    <p:extLst>
      <p:ext uri="{BB962C8B-B14F-4D97-AF65-F5344CB8AC3E}">
        <p14:creationId xmlns:p14="http://schemas.microsoft.com/office/powerpoint/2010/main" xmlns="" val="1380511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8388424" cy="6841841"/>
          </a:xfr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76055" y="0"/>
            <a:ext cx="4067945" cy="6858000"/>
          </a:xfrm>
          <a:prstGeom prst="rect">
            <a:avLst/>
          </a:prstGeom>
        </p:spPr>
      </p:pic>
    </p:spTree>
    <p:extLst>
      <p:ext uri="{BB962C8B-B14F-4D97-AF65-F5344CB8AC3E}">
        <p14:creationId xmlns:p14="http://schemas.microsoft.com/office/powerpoint/2010/main" xmlns="" val="1832547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04664"/>
            <a:ext cx="8229600" cy="1763688"/>
          </a:xfrm>
        </p:spPr>
        <p:txBody>
          <a:bodyPr>
            <a:normAutofit fontScale="90000"/>
          </a:bodyPr>
          <a:lstStyle/>
          <a:p>
            <a:r>
              <a:rPr lang="tr-TR" u="sng" dirty="0" smtClean="0">
                <a:solidFill>
                  <a:srgbClr val="FF0000"/>
                </a:solidFill>
              </a:rPr>
              <a:t>2. ADIM </a:t>
            </a:r>
            <a:r>
              <a:rPr lang="tr-TR" dirty="0" smtClean="0"/>
              <a:t/>
            </a:r>
            <a:br>
              <a:rPr lang="tr-TR" dirty="0" smtClean="0"/>
            </a:br>
            <a:r>
              <a:rPr lang="tr-TR" dirty="0" smtClean="0"/>
              <a:t>BİREYLERİ YADA KENDİMİZİ SORUNLARI ÇÖZME YÖNÜNDE MOTİVE ETMEK</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771800" y="2607907"/>
            <a:ext cx="3491830" cy="4227853"/>
          </a:xfrm>
        </p:spPr>
      </p:pic>
    </p:spTree>
    <p:extLst>
      <p:ext uri="{BB962C8B-B14F-4D97-AF65-F5344CB8AC3E}">
        <p14:creationId xmlns:p14="http://schemas.microsoft.com/office/powerpoint/2010/main" xmlns="" val="2352507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Keloğlan ile Sultan..</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195736" y="1700808"/>
            <a:ext cx="4680520" cy="4680520"/>
          </a:xfrm>
        </p:spPr>
      </p:pic>
    </p:spTree>
    <p:extLst>
      <p:ext uri="{BB962C8B-B14F-4D97-AF65-F5344CB8AC3E}">
        <p14:creationId xmlns:p14="http://schemas.microsoft.com/office/powerpoint/2010/main" xmlns="" val="38572733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ven">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TotalTime>
  <Words>254</Words>
  <Application>Microsoft Office PowerPoint</Application>
  <PresentationFormat>Ekran Gösterisi (4:3)</PresentationFormat>
  <Paragraphs>44</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Güven</vt:lpstr>
      <vt:lpstr>Problem çözme yöntem ve teknİklerİ</vt:lpstr>
      <vt:lpstr>GİRİŞ</vt:lpstr>
      <vt:lpstr>SORUNUN ORTAYA ÇIKIŞ SÜRECİ Herhangi bir kişiler arası sorunun ortaya çıkış süreci şöyle gelişir: Sorun, B’ nin çabalarını etkisizleştirmek için  A tarafından yapılan amaçlı çabaların B tarafından algılanması ile açığa çıkar ve böylece çatışma sureci başlamış olur.</vt:lpstr>
      <vt:lpstr>UNUTMAMAK GEREKİR Kİ HER TÜRLÜ SORUNUN ETKİLİ BİR ŞEKİLDE ÇÖZÜLEBİLMESİ İÇİN GEREKLİ EN ÖNEMLİ ÖN ŞART «İYİ NİYET» DİR.</vt:lpstr>
      <vt:lpstr>KİŞİLER ARASI SORUNLARI ÇÖZMEDE SEKİZ ADIMDA ETKİLİ SORUNÇÖZME MODELİ Sekiz adımı sırasıyla uygulamak gerekmektedir. 1. ADIM SORUNUN KİME AİT BİR SORUN OLDUĞUNU TESPİT EDİLMESİ</vt:lpstr>
      <vt:lpstr>Ayı ile Kızılderili’nin öyküsü</vt:lpstr>
      <vt:lpstr>Slayt 7</vt:lpstr>
      <vt:lpstr>2. ADIM  BİREYLERİ YADA KENDİMİZİ SORUNLARI ÇÖZME YÖNÜNDE MOTİVE ETMEK</vt:lpstr>
      <vt:lpstr>Keloğlan ile Sultan..</vt:lpstr>
      <vt:lpstr>3. ADIM SORUNA TARAF OLAN HERKESİN, SORUNA BAKIŞ AÇISINI ALMAK </vt:lpstr>
      <vt:lpstr>Ağustos böceği ile Karıncanın öyküsü..</vt:lpstr>
      <vt:lpstr>4. ADIM SORUNUN NEDEN ÇIKTIĞINI DOĞRU TESPİT ETMEK  «doğru teşhis doğru tedavi»  Kişiler ve guruplar arası sorunların nedenleri ve bunlara bağlı olarak ortaya çıkan sorunların üç gurupta toplanabilir:</vt:lpstr>
      <vt:lpstr>Slayt 13</vt:lpstr>
      <vt:lpstr>5. ADIM SORUNLARIN GERÇEKÇİ ÇÖZÜMLERİNE ULAŞABİLMEK İÇİN YARATICI DÜŞÜNMEYİ TEŞVİK ETMEK</vt:lpstr>
      <vt:lpstr>Slayt 15</vt:lpstr>
      <vt:lpstr>Slayt 16</vt:lpstr>
      <vt:lpstr>6. ADIM SORUNLARI ÇÖZMEK İÇİN BULUNAN ALTERNATİFLERİN ELEŞTİREL DÜŞÜNME YOLU İLE ELENMESİ VE EN ETKİLİ ÇÖZÜMLERE ULAŞILMASI  </vt:lpstr>
      <vt:lpstr>Slayt 18</vt:lpstr>
      <vt:lpstr>7. ADIM ELEŞTİREL DÜŞÜNME YOLU İLE ELENEREK GELEN ÇÖZÜM YOLLARI ARASINDAN EN ETKİLİ OLANIN SEÇİLMESİNDE ETKİLİ KARAR VERME YÖNTEMLERİNİN KULLANILMASI</vt:lpstr>
      <vt:lpstr>8. ADIM SONUCA DEĞİL SÜRECE ÖNEM VEREREK SÜRECİ ÖDÜLLENDİRMEK</vt:lpstr>
      <vt:lpstr>Slayt 21</vt:lpstr>
      <vt:lpstr>Ünlü girişimci Henry Ford seri otomobil üretimi ile ilgili projesinin kredi talebi banka müdürü tarafından «otomobil ancak geçici bir macera olabilir» gerekçesiyle reddedilmişti. Ford, otomobilleri ile başarıya ulaşıncaya kadar tam beş kez iflas etmişti.</vt:lpstr>
      <vt:lpstr>Mickey Mouse  Walt Disney, farelerle dolu bir garajda «Miki Fare» adlı ünlü çizgi film kahramanını üretip şöhreti yakalayıncaya kadar onlarca işten ret cevabı almıştı. Bir keresinde bir gazete editörü onda zerre kadar resim kabiliyeti olmadığını söylemişti.</vt:lpstr>
      <vt:lpstr>Teşekkür Ederim..    Kubilay KURT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çözme yöntem ve teknikleri</dc:title>
  <dc:creator>mehmet kurt</dc:creator>
  <cp:lastModifiedBy>win8</cp:lastModifiedBy>
  <cp:revision>19</cp:revision>
  <dcterms:created xsi:type="dcterms:W3CDTF">2014-01-13T19:26:24Z</dcterms:created>
  <dcterms:modified xsi:type="dcterms:W3CDTF">2014-01-14T07:16:34Z</dcterms:modified>
</cp:coreProperties>
</file>