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7" r:id="rId4"/>
    <p:sldId id="258" r:id="rId5"/>
    <p:sldId id="259" r:id="rId6"/>
    <p:sldId id="265" r:id="rId7"/>
    <p:sldId id="266" r:id="rId8"/>
    <p:sldId id="260" r:id="rId9"/>
    <p:sldId id="263" r:id="rId10"/>
    <p:sldId id="261" r:id="rId11"/>
    <p:sldId id="262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17.01.2014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sa=i&amp;rct=j&amp;q=&amp;esrc=s&amp;frm=1&amp;source=images&amp;cd=&amp;cad=rja&amp;docid=u2U7oFP6st5g4M&amp;tbnid=kFZy1U56fBvR4M:&amp;ved=0CAUQjRw&amp;url=http://www.resimlerden.com/sinif-dizisi-resimleri.html&amp;ei=rsjRUtmrNqie0QXu8YDYDg&amp;bvm=bv.59026428,d.d2k&amp;psig=AFQjCNEi_gyoIwLEqYm3Jq3IsqnuedAxug&amp;ust=138956648701531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nurnet.org/wp-content/uploads/2013/01/s&#305;n&#305;f-ve-&#246;&#287;renciler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bprbulten.com/web/wp-content/uploads/s&#305;n&#305;f-genel.j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sa=i&amp;source=images&amp;cd=&amp;cad=rja&amp;docid=2Ta3jf2Bqog4sM&amp;tbnid=nr5fJNCphC2UHM&amp;ved=0CAgQjRw&amp;url=http://byrodeo.blogcu.com/komik-yanitlar/10641436&amp;ei=L9PRUqWtIbGW0QX7kICYCw&amp;psig=AFQjCNFBglyKYpnQaKKTGaehm9uFQCooKA&amp;ust=138956919957991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www.google.com.tr/imgres?imgurl&amp;imgrefurl=http://www.notdenizi.com/komik-sinif-resimleri-11361/&amp;h=0&amp;w=0&amp;sz=1&amp;tbnid=aPenXnpIh9MzMM&amp;tbnh=196&amp;tbnw=257&amp;zoom=1&amp;docid=ngkiQlBhOnvXUM&amp;hl=tr&amp;ei=atPRUtK_G8i_0QWG0oCYBQ&amp;ved=0CAUQsCUoAQ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556934"/>
          </a:xfrm>
        </p:spPr>
        <p:txBody>
          <a:bodyPr/>
          <a:lstStyle/>
          <a:p>
            <a:pPr algn="ctr"/>
            <a:r>
              <a:rPr lang="tr-TR" b="1" dirty="0" smtClean="0"/>
              <a:t>SINIF YÖNETİMİ</a:t>
            </a:r>
            <a:endParaRPr lang="tr-TR" b="1" dirty="0"/>
          </a:p>
        </p:txBody>
      </p:sp>
      <p:pic>
        <p:nvPicPr>
          <p:cNvPr id="50178" name="Picture 2" descr="https://encrypted-tbn2.gstatic.com/images?q=tbn:ANd9GcSz-qpl8WiQsVKyRNg7gxo9o-FVsG8kXTBfvPJQ_bFx7Qt3ti6_w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708920"/>
            <a:ext cx="5616624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data:image/jpeg;base64,/9j/4AAQSkZJRgABAQAAAQABAAD/2wCEAAkGBhQSERUUExQWFRUUFhcUGBcYGBgXGRgYFRUXGBUYGBcXHCYeGBkjGRcXHy8gIycpLCwtFx4xNTAqNSYrLCkBCQoKDgwOGg8PGiwkHyUpLC8sLyksNCosKiovLSwpLCwsLSksLCosLCksLCwsLCwsLCwsLCwsLCwsLCwsLCwsLP/AABEIAMIBAwMBIgACEQEDEQH/xAAcAAACAgMBAQAAAAAAAAAAAAAEBQMGAAECBwj/xABIEAACAQIEAwUECAIFDAIDAAABAhEAAwQSITEFBkETIlFhcTKBkbEHFCNCUqHB0XLwM4KTsuIVJENTYnOSosLS4fEWYzRUs//EABkBAAMBAQEAAAAAAAAAAAAAAAECAwAEBf/EAC8RAAICAgEDAgQFBAMAAAAAAAABAhEDIRIEMUETUTJhcbEUIlKB0UKRofAzwfH/2gAMAwEAAhEDEQA/AFS5vE1Kt1qJGGroYaubZ0EK4nyqRcUPOuvq9cmxR5MFIntYyDKsQfIkUws8evL/AKQn1hvmJpP2Na7KjzNxLTZ5sce0qn0lf3+VHWea0PtIw9Ib9qpQLeJroXj5Gm5oHE9As8dst9+P4gR8xFG2ryt7LBvQg/KvNlxfl+dSDGD0o8kLxPSYrUVQ7HG7i+zcb0zT+Ro+zzTdG+VvUR/dimsFFtitRSC1zaPvW/8Ahb9CP1o2zzHZb7xX+IH5iRWs1DKKyKis462/sup9CPlU8UQHGWuStS1qKwSErXLLU+WuGWgGwdhUF20DuKLZahdaAQC5hPChrmHIpmy1wVoMIoa3UZtmjXFQsKjzGoGyVrs6mIrWWhyYaIclayVNlrWWhbMQlK4a3ROStFKxgI26yi+yrKIRepXxH8+tShR4iphWzZU7qPgKIpF2FcmxU31ZfCPQkfKt9gPFh/WP61jA5w9cnDUV2J/EfeAf0rOyb8Q94/Y0LMBnDVwcNR+RvBT7yP0rWU/h+BH6xWsIvOGrg4emZX/Zb4T8jWZB5j3H9qxhUcOa57EinAsg7Vo4aiYU94dTWC81M2wtRNha1s2gP614g/OiLHGHT2bjL7zHw2rTYSozhK3NmpDbD82XR95X9QP+mKY2ucfxW/8Ahb9CP1qnHD1sWyNiaKyAcC+WuaLLbll9V/7Zo21xG2/s3FPlIn4HWvNwW8a67Ruop+aF4npbVC9UGxxG4nssy+hP6UfZ5lvDchv4l/URTckCi1kVrLSSxzKT7Vv4H9CP1o+xxZG/EvqP1E0GzURXBULCiLyyAddaEKevxNcxUwrWjHiK32YrYWiA40rI9fhUlbomI8vkfyrOz8vzqStg1jEfZelZUs1lEwsUV0BWwtdZaYU1FZFd5a3lrUY4rVKuYOIvb7O3bgPdbKGInKAJYx1MUst8VuWpftTeRDF1WC5lHVlKqNtTBkEA0VBtA5JFprK2tby0tDGhXfQ+h+VVbmbmF7Ti3bGvlvtJ/Ijbzply3xY30YOIdNCPd/PxqbZThqxhhPZ95qaoMBqvvP6UTlp0IyMiuCKlK1wVrAIyK5C12RWqDCAXE1Nc5ahxnFrKMQ9xFIOxIn4b0I3MmH/1gPoGPyFBIYYha3FKv/klroLjeltv1FaPMY6Wr206qFn0k01Myi3pDcCpFFIxx9z7OGf3ui1s8Zv/AOoRfNryx+QpuLAWJDU9uqyMfjDtbsj33G+VR3+MYpAGLWYzKCFVp1YDdq3BjLHJq0X7/Rr76HmiY+zX3/OkWP5ht2nyEOWgHurO/vpEhRpWxSL/AOVL0sXz/VA/Ws/+TMdsNd9+n6UTUx7WVXzzHe6Yb43AP0rQ49iGErZtAed1f+4eVGn7GaosMVsCq6eLYqCYwygbzcBiZie/5H4GuG4riYP2uHEeEtt6A0eL9ga9yzxWVU/8tYj/AF9r/gP/AGVlP6U/0sXnD9SN8O4vdu3MkZDBMkAglemnv1os8SuKsso0EnUeMbjrrNLuCYm0byBLcEh4btHeIRp9piDsPzprawNzvLlJBLEaoB0y7LPT96u8aJ8/YIs32YkB0kdMhPh17QTuOlSDtc0Nky6QQDmJ6zLED8/dUmEVlyqQPZ1MgmevQSJIE+dD8SxJW9ZTMAHJ0yyWgEGG+7Gh85rSjGNWjRbk6RUucuIXExCDIs2mDqQT3lYQQZ2O4oUYy3eV7dhH7W+CuVtAsgltTpAE6DwFWriPCLQdYt2wWkyVUkkETJ3Ohmt3sKiG2VRQc6iVUA95SvTzNCMHTZSUsbpJbAr/ABu/YRc9hAJCD7UbxpPd00FOsJiC6yQo0BEMTuAR0GuvnSTmy2Pq+ugFxPCYIIMCemaKk4MoxFpkzvCZQMrZJzLmgkGTv41OMU20y0oXj9RaXkRcRsnF3GYDsiD2bBszd6I+4nTKd6m4bzF2N66XQszsQYbaIXqNfZqycO4ELL3BaYgEJoRm/HrMjzpBxDlqXxDm4qBXJ7wgHMqvIObbMxUb6ihLE1FUUxSxObvtS9y0cIaUP8R+QqXiLlbNxgYIRiD4EKYNQ8vCbZ/in4gVPxof5vd/3b/3TSUc/wDVQs4ZiHdEJYkm2HJOXcsREBQdh41Pw/HNcuXUIEW2CgiZMzvJ8qi4Mv2dvw7JfDfO3v8A0rOCL9tiT/8AYB8M1WnFUbzL/fIPjsWXCjMFIKvAmdPHXb9qYWbxYEmOkROx9aVdkpukP3QA2seka69PLpTHhrApA2WF1EbT099R4flTC2qoQLYDYnESJhrf5p/4opUH8+hoS7eK4q/HXsz/AMponBnOr5hMZSANN837VWK0PKE+HPwcYfiNtnKj3HoY3iNqDuAlffRtvDoJIUA+/wAutB39BtOv600UUwtVK9LX1CcNfK9QBrG243038KrHMQQ3WLblSyx1Y5Y6bR002pzcykyQZHgxXTwMb0o41w9TcPtzCwAQRECAC2swOtCQuaLUnruXbh2MPZWxkaMiDN01Qa+lJuLf0BPg1v8AvChbOIuYdUKNcNs6FXYOIhcpXcqNxHltU/EbpbBlmABLIYiCNU0Om8zSp2g4pcLi/J6UB9kvv+dUfi7RjGif6NfnV6A+yX3/ADqi8a//AC2/gX50uJfnQOn/AORAHGOImzZ7SMxzqkEke0twn+4PiaItyQDmTXyPwkmuzhLF1Cl8OVzKwymNQHGp8IY0xb6sRBW4feB8jvXbPn/SVzrN6n5LoWQdZcaAnZRtAO5qWxglEKtxvcRpIHSNCdNNOlHNbwmpNpjp1108PaoZeNYUGRYafGR883hXNHD1L8v/AB/Bx9VOmvVX0u/5Mw4Rg2S8W2++egOsL0kjU1tcOp0NyTpK6n59OvurX+V8Jt9W/u1MvHcPEDDfFv8A3XTjwZlfL+ThnkxPtQObVldC6k+UR+tbon/L1j/9Zf8AiH/bWVT0svt/v9xOeMkwGIsl0K4ZFJOXMMsrm0Md0T7R+Jo/s1UKgZs0AASJPdmYOh0BpPYwV5biQrFQ6nRIAhhMyPDrRtu0Tde47QqNlUATOQka6awSdPnUpySV0dME/cNtYtUdVZT7JbtW2AclozbDUAb+FLeYrqjE4VgJzMmUg6AG5qZGjAjz60Y+EbLDEHDFR9mT3ixuZgJOoAkdfuihOZMMxSzctAZUVZWZhFYk6noIHnSzaS/N7lMSuaDuIWWzhmyhF1He12AMaa6+fnXHEsMcuugVkaf4bitp7gaN43bJtOB0Dn3hGIA+FQXyblljp9osrEaZx3TrGmoNNHyidK1IT8yqDhn0Hdykf2iz/PlXXKAMXMy5ZFvxH3Wnfw0EdKM4nwx7lm4qiWZdAWG+8eHShuXsLcsdol465UbRohZuAEkb6gCi4Vk12orjyv0HC/P8Dqzb+0eY9m316zd/Qj40kxeNu3cResSpREQgFQYZlBOsTvNEcW4xbwzZrzZVZUCnVpOa7+ETJUKaK4ZxaxiIu2buYL3WXUEFjpmBgjykUso8tJghNY3bV6Nct/0RkQe7oendonji/wCbXv8Adt/dNDYbjiZ7mYknNGin7pZfkBWcQ4pbuWnQFhnUrOWYnykVyOUVqx7uVkPB1+yt67Wl08yST8hW+D2SLmJkRN2R5iDBHlQuGx/ZqF0aFCzqvsk6xqOtdYTjRU3C4JDEFQI7o102E1SeWDXcG7l8/wCQbE4YtccAdGBOgmSygDTfajMBZCKRrJ1O2h6gQBpQlziQJJg6knbxM+NDvzAEnSdI3A/Suf1OyCA4of51fn8No/8AK1T4R1WZIEgbnwn96S47jSG49yGUkAGDMhRp09aDTizjs7hUNbaFIDSyhyNT0+74dCJoLlytPR0PKvS4lixGMC6GDJ8Y/TyoO9i1OgP8z5Ut4zxCzbbKuu0QZ3mYYbDWl2N4naBiGO2xKgepmTV02RhllF60G3ce4uNq8AkaZvE+6oeKccQ3CMveJCZvwwYB13I+FROlo6w3xb96r7sM58Mx+elaNMSTaLLi+YHtMFXKwCx3lHUCDGw/970dg+Pdvh7iMFzAZj3VXQQQVyjUyNZ8qqN2/mYsdySaYcvXVN5Q0hWlDBI36adJAp6SQnN8rPfV/oV9/wAzVD408YpyQ5GQeyubrr7v3FN35kfslACxr0bxP+1Si9xa5JKkAsuUxO0gmNdDpXNHKk9FYScXaIBiV/De/s/8Vb+tr+G9/Z/4qkv8y3JWMquV1OoE5xpodtvzqXGc+ZFVsoIhA3WTHeIjSZnSun1pPyW/FZPcgOKWD3L2v/1/4qBGFXwv/wBl/jpngPpFF0sBbywJ1JmJ0osc8gJmKCB5+Amt+JyR0n/ghmaz05q6Eowqn7t/+y/xVKuFX8F/+y/xUfY+k20zRkYeBOx/nzprhuc1ZoCdSPa8Ax8P9mmfV5V3f+CHoYv0lfGFH4MR/Zf+a3VgfnFp0tf8x/at0PxmT9QfQx/pEC804nWBnIYiMmgiRuJ60dhOPAM13ExZm2vtSB3Ll0CA2pMMNt6GwnOTXRnt5I22Mg+cnekHNNx8RcTtFzBVygjSJOunWss6T739TKDlo9B4JxvD4l/sbi3MqtIG6yyRKkSNjRHMLhbYJIAzCZUNO5iCPGDPlXlPKuG+r8QssTCBypjrNtumsgaTXquMxlm8vZ9plnrlaBBBO4GtW5xnHbRNxcGUnE/SZbDIipdu9m0tc7Ts85nWFhsy6dSP1po/My3zau2WZbeZAynQg9pDhoPgfEiIqk2eWJkewQCwbcHKzLEbiStT8Gw6p2trMSGAYE6AyCrFfEZhHu8q5pZnx14LPFW2ejgtGh12Om/8il2Lx3Z4u3I/pLLJrpqrhtfiam4NxRblpC0Z4yt6qYY/EE1W+ceIgvaZSVyZxPXUAT6bmr5JVG0DFHlKmFcwObvZ3tuzZkK7j2iB7zlI8prvhDrYvPcXvM9sKw9ke0WBMDeIFV+zdvXGOVba2RIJ7rLDGczBzJIGuw8654tzT3kSw6dnblVGUDNO7MQoHQbH3nWudt/Ens6pqPwrt8xxhL8vc/iJ+LN+9CYbG3bxYpcS2AYVWSc3hmO8ny2mswsrcuB8oMK0gypDqHBVuohhR/L/AA5gt51A7O2mbMSMoXKWBLTvvAidqhGDtponDj5MsYrMittmAMeBI2pTx93LW0DsiEEsV3kEACff8qPw7dq0W4PpsB+gpHxTiZ7Z7TQoQlQQCxLAgCfLeYHhvQhB3dArezOF469/RMx1eA5EsAQNIPWSNT51JxIOkh9jBVoyyD4joQR8q4wVnLf7I90jMWZpB7i5isLrHdHnp7ql55xK9siI/aRbQtBOUMwmF66LlBnWVPoK+m3ugvil8xBdU3AwXoCT5AESfzphw3hN2/aI7VgFXKqAGCNdyPfvUVi2UDZR7alT5g7/ACptwDHdhaJNu45yvprDMc2QBQNh3Sdds3vpxfgEONbKvxq0yMqupVonWNZ0G3oasPL1y09h1uFQQrMQzAAgCdtTOmgEmTTnjfKS4axbuXGN29dt5Tm+5BViAZ1OXMJPh50ZjeUxcwrxZyuiW2twJLG4AcuUdddfStNKNJhgm7kiisrL7SlZAcAiJViYI8RofhSfFWoc+evxqwcd4u1x0W4AGsp2RMgk5TpsPlpSHGNLSNoFZKnonN3tmD4Uw4Fgi10N91CGJ89wPjSxGq0cvYa6bfdQ5ZLFjtGg/SjN6EirYwx/Mq24thSxUd6NAJ1jzMRQvE8ablkdnPfMQN+sj8op5wHBAXXDEjN3iYB+8PEeEr76P5Z5ZGLxTIFe3YX7Qv7JljICSNvkBUFDekXcaVtlUucKFi2pzlgwlhDAKYUiJ30PShUR1ZWe1cW3mBkgx7zHrVs5js28the+FzNlLEd6z3BbcD7oJVt9fyp6MPbGAPbXSim2VysNzmZlIBiWCgAAeA8aZpxdSKLHe4/sVHiNpUuBlXW5bGUk6sA0ZgDuJDCfIUEuKBIVrZuZQ2cLpv7PeA0jQ064GgxTPiMUc6WbYRRsPs9FUxuQNY6lporlLClHCh0LXFzMEKubZiYYyQIAjXxppQpchGuUqMxeEsPZLpNxVAdc8KylUgq3h3yJjQmI3qO52d0N2JAGu2kTtpQ3NeJCXrlpYW0HVmCxqSsySPCYA6ETp1fcE4Gi8Pa4qL2jQ4ZhJClxCg9O7I03JO/QelyWmGbpWzvD44qCImWdt/xuWj3THurKFrdc3OXuT4op3LGDZDcHiwAA2lZBP5j4VnMHESl5EABOUnwgk/4dvOnfC+JWXZ0sqypPdzwWYAakkaSWzNHnoTE1V+N8LuPiu8CocwGMbKNdAT0Gx+Fdnpr4ntm3F+w1e2MRCYdgotQ9y+0yXIIyrl+6JJ0gbHXQkg8UvWLLlwLmUqqP0bMGOux0ymfh50x4GLKQuyIYCxOZurMZ1M+P/onne0PqjZVzSVIidDIOnhoDp5mqyxRlG2IptSSYh5S4xba8XxWqkuXyiAIVcmg1MmRHUx5zHxXmJ8Zi86KFBi1aQAQEBhV06kz+W1VVUKkBlIJHUEHXyPv19asnAUS3iMM4bNLmQREFRI66zNTilKo+PJ2KKhc37OkMMZh8RgbgF1YzkupDSpjRhInYxI8x4g0o4njO033mQP0r0zm827uGzuARbdW66doMuka7kV5xxDDWSPs9zrox28IY0c0OLq9HJiuWxX9cfsXtW+72rAN4xBLCfDQfn4mnfBfo3a9bLZu9vH8igcDgVDCWJJjTT0+RNeg8t4JDbjtXTLd0hjqoUaEHTUgn41C60jrePk7keWYvCtbZrbalGyxTRcZduW2XMBbXvMo7ueIOoHtQdQCTqdPCmfOt4PefKUQIzSneLltFJaFgd1VABOgHnVXF0xAkCaKn3L48Wk/bsepcjYWxbwed8ue5mLNIlACQAD00E+cjoBSzC8q2sPcbGXScSheUIGQqzNIZhmg6wJHUjTURQsDcY3AuYgEgHUwQNTPjVh5i5lv5hYW59iFByx97WTO5gjTwmuj1VVUcMsbUm27t7B+P44YjFXLiDKJAWJiFULLHaTGw09daM4PgkDEsEdjDDOsgnMBlB8CJOvUR1pzytypZu2sr65okzGvr0phzByp9Vs5rfftHQMDJVuk69fnXO58mytSikQ80cp21nEdobalAWUQYcgxE7rMabmdKAwvN1m3btiYKhRoNGgQJjr51YucjbtcNyYoq9+9kyJ+HIwYtprpEE6bkDzrPIPA8Lme7cOe6oGQbhdRDZdQx6SdvDWarBSTqxJRUouaWkAcz8au4nFIBmWcqpbYZcvaQNdTJOmpgxFW+yhOBv9oclq1bdMwcEu6rkQow2GaPl4wm524O13Gg2oGe2DmLRBBIJMajRVA6nWqzicRdS19VghZW4UXUExlDaDw09wBkzGlx5PluiiTlCKjq+/yCeWOTLV8B3uZfHYATtM139IHJYwqBl1UgEMOuwJ/MfGrPyVgQCVvWmDXLGRlYMpBDAnSJnu1ZvpBVfqi2Ajt232Y7PLmOVkYqM25MAdevhUYuXIE4R46PnUKRHnr+Z/avZ/oysFrNkwjKxNtgTrl7MGY9cw93Wq7zL9HAweGtXm7QOXyFHKME1kSyAAkgMfDQ055D4tYtWwt266XAzF+4XLCSLaWjsjeZ/F01ItODeiWJcYuf7DHme5Z4a1zsTmxDjKmbU2VaO8NNW3AaZAPl3ueTbmMGFcqA3aqyWiTDK8EK5O2TQjXqV0iZS4jij8RxmQAEXWCqNSoVQVzzvADEZvAFjuRXpmDtHBW0stBCqIZY2JMDvQQ0+XhHlWCp0NlqMEvL7/8AR4vaxDC+guAHLKZbmyldIMkaCPEbDwprzJxa3ftJYt21W3aOdnGbM7QRIzSVQBiMvvOug9Dv8l2Tca8tkOTmZrV0TJcyxVmM5vaiR13FMLHALSID9WVVMHRBmQyGB0lgwI/LetwewvPDkm1qu3i//Sn4SybPD2s3bd1GFpntowUs6tORsqjMCHMd7UabxpTuWeKtg8QrlQV2KsNBIiSOhHv616xzhxDsLli5bGaLbIddMpZSoaVMajxBqr8X459bt9ncUBQwaFjUiY0OnU9KlkzQjUX4Bjxykm60/wDBZr/BsLbtYjEKgPbqSC3fKu40CEzlhjOm0HoAAnx/F0axkL5AHzElTqPDoB3jSDG8eCqto6W7RKhmM6+XQCdPhQHEeIo9lwrgkjYHzk/I1KfUybqK0V/Cen8b33D/AKwPEfGspBauNlHfOw8PD0rdc1MTlFeC/cv8p4VsFbU21kie1EC7mn2hc3Guw2iNDXn3FrT9tctlmuJauPb3iQjFQSokA6V6Dcx31bAM4gmyjQOhyk5Rp7q814Tic+rkMWYuxPUkyx99ej1Mkqohgi3bD+F5EuLNi8yNMlSTkP3WAWAR4gj/AM3xMDZNtGNpAoAbO0BZjde0P5zXjyY9rihczaLIk54OaNA3kDptS/FpcjvXCQuoBIHn7IMDWdvGhCdKmjTje0eqc1Pw65ay3cRaVxqjICxB8JtgyD4ftVR4Ly1cu3AwbKisGDjMjXFVh3kBErIMgmKTWsSiwezXMGDZiJB1BGnzptc57xJOmRDAAKAyADMiSZ360Vxbtj3OEeMX3L5zDi1t4C8hZS1wC2BIkkMBI8Rlk/rVH4JwC7iUum1r2S5io9ptdQnTNEkA7mB1mlGN4jcuPne4bjRBYnw2Ajb0HjXun0f8G7HDIMoS6VzORM5tWk+G8a7wKNerLk+yC2sOOl8Vnhz4cqwYQWRlYeDagrE9GEe416xylx/CpavPDm3aRrilj3M6Lm7PzJ0yg7wfETQeY7KjGYlVBVRduAAxKxcaQI2AJ08ABQ+D4gy2ntggBmDlRuWWMubwRW7w8e6PxlZQcdpnb1GGclCUf6kv7mnuM9x3Yyxdsx8So7ze8iffT3lnlD/KOdQwtsqZkYjQtoEVv9k/azGvcB1iCvwHBbj2yyIxVUfvdNtd94q+/Rwv2YC23Cqxm4RCOxRQMr9QsmR4ltprYYc5Ns6uvyPB08YQe73XyR4bftPauMDo6llYeB1Vh86Z8C4dfxt3Khl4mSQqgT1952Gpr3Ln/kOxfRbxScRopKjW4NjmG0gfePQRrpXmF924WzrYYZ7oDSQrdmASNIGXWfOIpnp77Hi405vRbuVOGJbxN23cOnZ3EInQvmjToNtPWrzYsWrOCgg5VIJAAYghxEA6SG67aV5lyM+JxLi8QLzm4R3iEhQBmckDYNA0HUeIFXPn3mZcJYNiQ+Ivrqq6LbQ7nXWTBAJ8zAiDJY238i7mtRXcqvK3DG4vxBr98E2LICAAmJHsqCOg1JMjpTj6TbNrh/ZXrNlYKujLmZQSDbj2TIMFiY3gTRPIPNOHt2yjWxZYAtmUdwdWzdU6nvE+tU/n/mpeJXxaw4m2oZFZoUMTBdzmjIvdXc7LOkxXQnqxJ4MkcnGSoG4PzdhLrAYi09py0K1pmZcpOmYO86HfQ+OlN+Z+Ovh7afVgQtwyLzr3xEMMoJjXxK9REzNG8n/QiFHa4t1un7tu0xyjxLNALHfQQPXo3+lKxatcPW0U1zKltgNFKkHXwBUfl5UVG7ZGE/zKL3sqvAOMXQli7cJuF3a5cdnZWKAgdmCCAoiPIaaDWhOd+aji8USJFq2eztLHh1IHUnp7qSYTiBCC2f6O3nM/xZRHrCoFH4iD92mXLPAxevWC7KQ17O6aglVJJAI6F4HTQ+VBrkteTrg1ik5y8XX18F34Xw+9iMGtvHK74d3TsiHAcP7NvvE94EmBIyyRBINAX/ocvl3Nu9bFszAec5BiVbKpgGIJBho1HSr7zGo/ydd7QBRlVUC6ZYZeziNirAERtFUvAcwXh3TfuBTpLEPlH9bU0mTJCFJk8csuS5Kqb9tEnK30fXMLfW/duEPbzDKqyhDAEEOTr3vLoNNac/SPw/tsLauEKxtuQQQdnEToRGqj41WOI825ma3lu3GtsFJvPC6idLSHL18aScb5zyOBcDMMoeFygKJIgqCPD86k8uuMYnTLpZtfiMj1ZmN4zctsjsxDRkVw7gjswMqzqdjvTBPpLvrCauzbM5GVe7OyqCx9THlSbiHMq9lCqZYPqYEZlUAxrPWkIxJe6iD7pCTHUr1PU0sPUr81/wBxVLDe1aLHxzmy9l7S8zXO8AVmBrMEDaP3pWObgZ7h08x5fvWca4dca12ahmOYExEFdYIMCNYkUmscvYgKQU9IK+I86DxRXx9/qPm6iM53gVRr28je7d7SSBGcyRpG86z8xG3wEvYa4iyQADnjUSdydN4is7bKBBIMovpG+o6afnUP1vMslpMXNzrr7I18tqLtaXYnklbTbvR2nEmAAhdNOvT31lD2VkfH51qk4oW0N+buee2sm3bUqhKyzEZnK+zIGkTB3J0qp8O4u6Kx0OVSB/W7vT1ojE8NZtPZXfWAJ8e9QF7CC2rDOrSB7J2gjfp+ddDak97ISdVxVIiw7ns31P3Rv51HaTMY/mIrdtoQ+o/WjODWFdpNwW48pLeO5FFukTW2kaR5A8f5FSYhwqxoR7qvfBPo1tXhmW+rx4MSRPiuVSPeasC/RwlpQbQR3BkhgFkdQGOYg+dZKT7IpySTV7PM+XFPbWnNssiOrGFLDQgyRsff4V7dwvmfQAEH89erGNWJ8/yqLhmAypIttabqr5X18mUmR6R6UeuMZdxPpr+VXhce5CdMExnK2DxGa61sl3ZmdwzodUbUJIG4B2OpJMzVe459GS2LZuW8TnEgZWQTqejK2uknbpRHG/pDS2QoWRJBYyF8NCe6xmZ16RSriPNiZVCP2j3dQgiFOo724HX3Uk1jl2Wzs6fJnhTU9fMY8GsPbQWhDofbHsFs0k21aTDQdSR1G29ehtdtWLSdihIdZCew3sFgDJ7rSANdvLWl3JfKltEF1mW47CS6+ypO6oOgjcnU+Q0p5xG9aQS5VdvaIGvTemhdU2cueanNyXl7+bKvdxN68Va7mt6ZVgyqzGXNliZMa/CBXlf0hf8A5jjTZTAM5e6sr7iAK9N49zLZtWixYC3qubfKVPd03IlflXjHEuJfWMRcuzOdiR6Tp+UUuZJRot0m8mx1ybzP9Sc3FXMwR0M+zlJXKD19uW03IABkmAfrN3FYoFmzXbzgSx6udzHgBOm0AAQAKBsgEgEwJnQRsDr5sdpPidqvH0acvtcxnaBSyoNH1ARjGu3eOWdPPzpLcqXgvSw3J/F4PSOX/o2wtqwBdTtbhGrvIKkjXswD9lHiO91JJ1ql47lH7S5kW2vZm4rNFtWItn2mCwdVWdo1r2G2pAgmfPb4147i+YAcReYah71xhrEqTlXQ6HugHfrQyTUVbOfBCc5aLbyxzZhFXJ24BLMzFikSxk6qTAG3ejSNam5r4Rhsciq7l1VswNu5qWiJhZB08R1qp4O0t6dUQKMxZ9BExpAMnWhuI8w4LBXAuS9du6HRTYQSJBzEZttdKlDqb+GOvqPPBUtvYubk3DW8dbUm4yLmzq5EyiljLIo7oAiAJmdd69j4PgMOEXs7Fu3lgCEXTTSGivDeNfSJiTce1aRLCKxHcQFm82dpOoPSNzrQtvmS9dbNca4W8RKRrPdAgAelaM2n+Y649K8+m6PZ/pBxKLhOzBAZnSFkTGaSY8NN682Qab0BaxbsZjWRJY6nXcxSvAcauFS+aR2kCQPZif2qOZPL8J3S6WPSY4pu7t/YNxNxvruKyhSReI70xpK9NelB4/gdy7njJncKIGbyP+0df1rjD4otevuDOY9oxGm4Yt7gflQ68VutbxBtuyFhPdOU5YmJHQqK6Ixkl+WjgyTjKHCTfy3ryCcX4bctOq3Csj7oYNEfijY7d067UVdshBbuKZJumR5gNGvuIpRbXvLvqfDumTuD6Ua92VVZ3ZSPeLk/nVN7v2OCNar3OL3MuJUmWXxgqpGp2EifzrLnHrt1IYhRPeyjLI8DXBwDsAM6GOhkbgjp6muMJhCQ8CcrSY8M5k+n7UrSbuhU32snu3pyKAFjWY3IU6nxrVqzv94QSNN9TuNes03tcIJa2QsDUkg+K6dZ3o/C8KVNRO0a69SfDzpGXc3J2xPhMCcgnTfTUdTWqf8A1aspQWzzC5iXO7R+U/DeubCAf1hBrt7k1GF1kVc5jHjKY2zafCsdgEVY13NbVTGnj+ldtbnfT86xgjhfEXtMGViPCCREeEbVe+EfSxibSxeRbyxoTKt5S2uYeuvnXn624j+d6cYTErlCnpp5Urm49ikYqWmX619KpuQMqoesCfT25FErzGb2juGHgTlHw9mqCLYI0MDyrlMOy+yf0NQlkcv6jojFR8FqxOE7xKZ7YJ+47qNesKYNWHl3gdkjPmtXLg0liCx13YAZgNu6NfEmvNrfF76NB289PzGlN8NzOD/SoCNtv1X9qSPOPfa+oXxfbT+h67wW9csowukMzsdcuVd5SAdvICdqaKtxzokDxJy/lvXkmH4yjIVVzlIjKTmA1B06jbpFP+FczX7S5QwuoNlYyR6Gcw/OumHVY0uPYhLp5yfK7LrjOC2yJuFST5CPPXelx5YwuIQ2lw9qJgkIFykifaUZg222utJ8FxR8Qxa5KWwNpjSSCzNAIE5hJ3MgBtYsPLOItAh7QYI0j2dbkGM2XcKDMMwBOukbs80QrDOKuwLDfQpgV1Y3mP8AHAHplE/EmrrwrhlvD2ltWkCImgA9dSTuSfE0q45zIllc1y9bsqdp7zsf9kT+9Vbin0o5ZS0huH8T90esAa+kD1pPVjWimPp82eVLZYueeOdlYypmm4QhdR3VB6M3QnYV4qrEEg6Eae+rJjuPXMUuW6xifZGigzpp8KqfHuJi1dC5GYZQCw85g/DT3VDJeTse9+EXR9OpTau/v/FFk4C04iyJ/wBIn94Ug5mwwKu+jPna4T170bydYE/E015bx9vPauk5EDbtpqs/qKQcSxwWyUEd5YOniK3S4m3JvR5nWZlFpLdgfHrAV8/V8p03kge40Xy/hHuMB3/GD1A9qCAdQOhoa3gTev2Z1U27X7N6aDf0r03BcPS0qsYGUEyYA27xPu1Nd2OCmux52TPkxTfGTW/AnxPBmttCksjbNHeU9JjQiNZ/90tPKjrZuFsuTMXkHLA0iMwHe0iAaL45z0qAixbN5vaVpHZhQcpYrGZ9QeoGg3pLguOviMpxDs3ecL0VO6piNgJPnXPkhU/y9j0MfV5M0IwytWvf2fuKGw7hbqZoJRNdu73tKL4JcAtNA3hST4CdPzI91RqoZ3DECEQSdBoSBE779Kms/wCb27n3mLLl8BmifzJ+NMBV37a7/wAfYFsKoXKCJF3adYAkyOmoit4fAEhSwy5csZuonYDfqfjTK/wZ0vW2JDM7NCiBqFJ9OtWjH8vo9u2bYZGDKW7TL0MnKUmQfA/Gty7nEqVFUwfAwx9j35iPlWuF8JdrfdBg3Y0IiBcOeZMnQCrseHKfH3Gt4Thy21yqIEk666sZNDkLxA/q3hXDWaadhXDYakHFJt1lM/q1ZQDZ4qLVby0wXC+NSLYHhVrIUKbNskQPE0XbwB60cloDYVIFoOQeIFdwoC7+HzovCWhlH89a1jF7vvHzonCp3R6UreiiRBiTlUnw/XQUDY4tcA1hvXQ/EfrRvFx9nA+8QP1/SkuSGgdDNZJNbDbXYeWuNITlaVPnqPiP2otbSMJWIPVT+2lVbENmYdI0ri4xRu6SDA1Gh/Kl9L2dDPJV+UWtcLG0H1/ei8MW6MQegOo+PSqvhOYri6GHHnofiKd4TjaONQUOm+u/gRSSjNd1Y0ZwfZ0XDB8d+rRdf7YAENZbMNdgS0ZSJg6a6UTxjm7E3LYSw4wykTFtAd9YnofMAGqbxHFhrQCsDLjYzplbT4kfCnlziaKwtjV9BA6epO1TWPWls6IrldlW4tavAl7r9ofxksW9+bX86f33c3CQuYEKdInUeFB8y27jW9QABrG8jc6+kfHyNNMDj07JFaAzIpU+eWIPlPzq7i0kmdXSZXHI6fZedfsYMaitkJIO2oI9502pHzNi17fKY0Cx8Ph1NWJlGVhdVWCy3fEwPEH9qiHAVvqXQxmGilYCkCNtwPdQdY9sr1nWS6nCoVTu/uv9+wnLRg7YH4p/NjS18LmBZ2AC6xOp+f5Vasdyi64e2LwyqonNmy6gGT0IEHciKrWEwv2gEkoXyd4yYJgEHwNWwu0eP1jXqa9l9iw8qqpt29O+e7Pgqkkx/PhXXO3E2e0cpIthuzbK0TJOWR94SjD0ilnA8Y1rDl0BZ1DIo8CxBze4T+VLe1/zfs2zzmz94E7AwJ8ZNUjKoUc+SLeS/p9ifD3FVQGnvWwJgwJLnUj+IUVytgu1SDGVXzNJA0yaanziucLavMDbsqpzW0DMWAyzbEk6zt5GnHLvAwrm2lwPlhn7ukxEDXXUj4VIu1t2C8S4cjXVW0GLfZkiNMque8PfOvlVtfhNs7oDrOoB+dascEYYgXmZYFvswADO5M6+ppp2NKxHT7C0cIUurktKSQJESfdP50YRUxSuHSlYURFq12tcuhqF2ilsNBHbCti5QYaupoWGgztKyhPfWVrAeZ9nWwlTBK2LdPYtEPZ1opRIt1htVjC7FjRf4vkDRNokAelR49Iy+p+VEBKPgINxFQ1tp6Akeo2pDg3EMp66irBxHS0x8o+JikFq1J06EfOnitCOXGVmrtgzG+tdPhSfLSmnZ5mtjYlB8yP0pknBVI73e+Xwrch+MaKuMNlB6s2noBBPx019aMwPD8wYtICqWJG8gaAe+m17lvrbaD4Hb9xQuJF23aZHTQ7MNRMzuOunUTR5EuOwXheFParPUr/eFOGxBOLvEH2M0eoAWl3LpLX1n8Q/KTTHl+3nxd6Se8XGnm9bV7OmCbio472/oO/rBuW2UpmRknQwRMmNNdtfdFJUxQFiy5aCqxPoYq0cJ4cULLIKyIB00G2ggbRVM4vhzbtta/A7AembMv5EULXLR1ZI5FivJ3d/dVtdyx8PxYxNlgoJCwTvrrtPQftTTBcQu2ZFgnMVIkrmZQizK5vZbpNV3kO8yh4UlSYJ6ezsPPWmeO46FvyZQCy0FtAWzHuiQJMfOiq2miWaXKClz3W0DNjr15LZJa4XGa6zEnQMFGY/hLMPDpR3DsKptIQIgz4/emD4+VD8u4fPat98L3biFdO+GkEanQiAw8wD0p+9m3bAG0CAi+A2MdPUmnxTUVRy9TBzyWvZfZFW4MGUXVjUXDp6xFGY/AP9WuuVAAXznUgfrR/CMOPrLlSD2kNl07pC+PWYpnxrhl67Za2iqc0feA2YHr6VG9jyVV9ADDcAZrPcyqWQCTI6RMjWdKP5a5dew7lipDKqiCSZG5MgU9wmFyIq+AA+FFLbpbBJuTIltVvs6ky1kVrBREyVwbdTx1NcEzQMDPaqBsPR5Wo2FBhADhaifD0xYVGRWoNi04c1lHGKytQLPM1Fd1qsphTYrqsrKxgDiI7yf1v0oisrKL7BQs4u2oHTwpXbOreh+dbrKrHsRl3GuG/pE/h/6mp1ZNbrKQswtdqX8eP2I/iHyasrKDNDuhZywPtl9W/umuuFmMUY8f8AqFZWVSHxIM/+L9z0PBmUX1ql8zr9o/qP/wCSVqsqL+NnuZ99Li+g05Q/oP67/MU84oJw96f9Vc/JTWVlOeDLuylW2+xsf739KtGDE9nOuY6+evXxrKyl8HY+/wCy+wbaEcUYDT7JP7jVa1Go9f1rKygcs/BKtdisrKwDVZWVlAJzd39wqNqysrANCuTWqygwkfX3VG1ZWUQHFZWVlAJ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7588" name="AutoShape 4" descr="data:image/jpeg;base64,/9j/4AAQSkZJRgABAQAAAQABAAD/2wCEAAkGBhQSERUUExQWFRUUFhcUGBcYGBgXGRgYFRUXGBUYGBcXHCYeGBkjGRcXHy8gIycpLCwtFx4xNTAqNSYrLCkBCQoKDgwOGg8PGiwkHyUpLC8sLyksNCosKiovLSwpLCwsLSksLCosLCksLCwsLCwsLCwsLCwsLCwsLCwsLCwsLP/AABEIAMIBAwMBIgACEQEDEQH/xAAcAAACAgMBAQAAAAAAAAAAAAAEBQMGAAECBwj/xABIEAACAQIEAwUECAIFDAIDAAABAhEAAwQSITEFBkETIlFhcTKBkbEHFCNCUqHB0XLwM4KTsuIVJENTYnOSosLS4fEWYzRUs//EABkBAAMBAQEAAAAAAAAAAAAAAAECAwAEBf/EAC8RAAICAgEDAgQFBAMAAAAAAAABAhEDIRIEMUETUTJhcbEUIlKB0UKRofAzwfH/2gAMAwEAAhEDEQA/AFS5vE1Kt1qJGGroYaubZ0EK4nyqRcUPOuvq9cmxR5MFIntYyDKsQfIkUws8evL/AKQn1hvmJpP2Na7KjzNxLTZ5sce0qn0lf3+VHWea0PtIw9Ib9qpQLeJroXj5Gm5oHE9As8dst9+P4gR8xFG2ryt7LBvQg/KvNlxfl+dSDGD0o8kLxPSYrUVQ7HG7i+zcb0zT+Ro+zzTdG+VvUR/dimsFFtitRSC1zaPvW/8Ahb9CP1o2zzHZb7xX+IH5iRWs1DKKyKis462/sup9CPlU8UQHGWuStS1qKwSErXLLU+WuGWgGwdhUF20DuKLZahdaAQC5hPChrmHIpmy1wVoMIoa3UZtmjXFQsKjzGoGyVrs6mIrWWhyYaIclayVNlrWWhbMQlK4a3ROStFKxgI26yi+yrKIRepXxH8+tShR4iphWzZU7qPgKIpF2FcmxU31ZfCPQkfKt9gPFh/WP61jA5w9cnDUV2J/EfeAf0rOyb8Q94/Y0LMBnDVwcNR+RvBT7yP0rWU/h+BH6xWsIvOGrg4emZX/Zb4T8jWZB5j3H9qxhUcOa57EinAsg7Vo4aiYU94dTWC81M2wtRNha1s2gP614g/OiLHGHT2bjL7zHw2rTYSozhK3NmpDbD82XR95X9QP+mKY2ucfxW/8Ahb9CP1qnHD1sWyNiaKyAcC+WuaLLbll9V/7Zo21xG2/s3FPlIn4HWvNwW8a67Ruop+aF4npbVC9UGxxG4nssy+hP6UfZ5lvDchv4l/URTckCi1kVrLSSxzKT7Vv4H9CP1o+xxZG/EvqP1E0GzURXBULCiLyyAddaEKevxNcxUwrWjHiK32YrYWiA40rI9fhUlbomI8vkfyrOz8vzqStg1jEfZelZUs1lEwsUV0BWwtdZaYU1FZFd5a3lrUY4rVKuYOIvb7O3bgPdbKGInKAJYx1MUst8VuWpftTeRDF1WC5lHVlKqNtTBkEA0VBtA5JFprK2tby0tDGhXfQ+h+VVbmbmF7Ti3bGvlvtJ/Ijbzply3xY30YOIdNCPd/PxqbZThqxhhPZ95qaoMBqvvP6UTlp0IyMiuCKlK1wVrAIyK5C12RWqDCAXE1Nc5ahxnFrKMQ9xFIOxIn4b0I3MmH/1gPoGPyFBIYYha3FKv/klroLjeltv1FaPMY6Wr206qFn0k01Myi3pDcCpFFIxx9z7OGf3ui1s8Zv/AOoRfNryx+QpuLAWJDU9uqyMfjDtbsj33G+VR3+MYpAGLWYzKCFVp1YDdq3BjLHJq0X7/Rr76HmiY+zX3/OkWP5ht2nyEOWgHurO/vpEhRpWxSL/AOVL0sXz/VA/Ws/+TMdsNd9+n6UTUx7WVXzzHe6Yb43AP0rQ49iGErZtAed1f+4eVGn7GaosMVsCq6eLYqCYwygbzcBiZie/5H4GuG4riYP2uHEeEtt6A0eL9ga9yzxWVU/8tYj/AF9r/gP/AGVlP6U/0sXnD9SN8O4vdu3MkZDBMkAglemnv1os8SuKsso0EnUeMbjrrNLuCYm0byBLcEh4btHeIRp9piDsPzprawNzvLlJBLEaoB0y7LPT96u8aJ8/YIs32YkB0kdMhPh17QTuOlSDtc0Nky6QQDmJ6zLED8/dUmEVlyqQPZ1MgmevQSJIE+dD8SxJW9ZTMAHJ0yyWgEGG+7Gh85rSjGNWjRbk6RUucuIXExCDIs2mDqQT3lYQQZ2O4oUYy3eV7dhH7W+CuVtAsgltTpAE6DwFWriPCLQdYt2wWkyVUkkETJ3Ohmt3sKiG2VRQc6iVUA95SvTzNCMHTZSUsbpJbAr/ABu/YRc9hAJCD7UbxpPd00FOsJiC6yQo0BEMTuAR0GuvnSTmy2Pq+ugFxPCYIIMCemaKk4MoxFpkzvCZQMrZJzLmgkGTv41OMU20y0oXj9RaXkRcRsnF3GYDsiD2bBszd6I+4nTKd6m4bzF2N66XQszsQYbaIXqNfZqycO4ELL3BaYgEJoRm/HrMjzpBxDlqXxDm4qBXJ7wgHMqvIObbMxUb6ihLE1FUUxSxObvtS9y0cIaUP8R+QqXiLlbNxgYIRiD4EKYNQ8vCbZ/in4gVPxof5vd/3b/3TSUc/wDVQs4ZiHdEJYkm2HJOXcsREBQdh41Pw/HNcuXUIEW2CgiZMzvJ8qi4Mv2dvw7JfDfO3v8A0rOCL9tiT/8AYB8M1WnFUbzL/fIPjsWXCjMFIKvAmdPHXb9qYWbxYEmOkROx9aVdkpukP3QA2seka69PLpTHhrApA2WF1EbT099R4flTC2qoQLYDYnESJhrf5p/4opUH8+hoS7eK4q/HXsz/AMponBnOr5hMZSANN837VWK0PKE+HPwcYfiNtnKj3HoY3iNqDuAlffRtvDoJIUA+/wAutB39BtOv600UUwtVK9LX1CcNfK9QBrG243038KrHMQQ3WLblSyx1Y5Y6bR002pzcykyQZHgxXTwMb0o41w9TcPtzCwAQRECAC2swOtCQuaLUnruXbh2MPZWxkaMiDN01Qa+lJuLf0BPg1v8AvChbOIuYdUKNcNs6FXYOIhcpXcqNxHltU/EbpbBlmABLIYiCNU0Om8zSp2g4pcLi/J6UB9kvv+dUfi7RjGif6NfnV6A+yX3/ADqi8a//AC2/gX50uJfnQOn/AORAHGOImzZ7SMxzqkEke0twn+4PiaItyQDmTXyPwkmuzhLF1Cl8OVzKwymNQHGp8IY0xb6sRBW4feB8jvXbPn/SVzrN6n5LoWQdZcaAnZRtAO5qWxglEKtxvcRpIHSNCdNNOlHNbwmpNpjp1108PaoZeNYUGRYafGR883hXNHD1L8v/AB/Bx9VOmvVX0u/5Mw4Rg2S8W2++egOsL0kjU1tcOp0NyTpK6n59OvurX+V8Jt9W/u1MvHcPEDDfFv8A3XTjwZlfL+ThnkxPtQObVldC6k+UR+tbon/L1j/9Zf8AiH/bWVT0svt/v9xOeMkwGIsl0K4ZFJOXMMsrm0Md0T7R+Jo/s1UKgZs0AASJPdmYOh0BpPYwV5biQrFQ6nRIAhhMyPDrRtu0Tde47QqNlUATOQka6awSdPnUpySV0dME/cNtYtUdVZT7JbtW2AclozbDUAb+FLeYrqjE4VgJzMmUg6AG5qZGjAjz60Y+EbLDEHDFR9mT3ixuZgJOoAkdfuihOZMMxSzctAZUVZWZhFYk6noIHnSzaS/N7lMSuaDuIWWzhmyhF1He12AMaa6+fnXHEsMcuugVkaf4bitp7gaN43bJtOB0Dn3hGIA+FQXyblljp9osrEaZx3TrGmoNNHyidK1IT8yqDhn0Hdykf2iz/PlXXKAMXMy5ZFvxH3Wnfw0EdKM4nwx7lm4qiWZdAWG+8eHShuXsLcsdol465UbRohZuAEkb6gCi4Vk12orjyv0HC/P8Dqzb+0eY9m316zd/Qj40kxeNu3cResSpREQgFQYZlBOsTvNEcW4xbwzZrzZVZUCnVpOa7+ETJUKaK4ZxaxiIu2buYL3WXUEFjpmBgjykUso8tJghNY3bV6Nct/0RkQe7oendonji/wCbXv8Adt/dNDYbjiZ7mYknNGin7pZfkBWcQ4pbuWnQFhnUrOWYnykVyOUVqx7uVkPB1+yt67Wl08yST8hW+D2SLmJkRN2R5iDBHlQuGx/ZqF0aFCzqvsk6xqOtdYTjRU3C4JDEFQI7o102E1SeWDXcG7l8/wCQbE4YtccAdGBOgmSygDTfajMBZCKRrJ1O2h6gQBpQlziQJJg6knbxM+NDvzAEnSdI3A/Suf1OyCA4of51fn8No/8AK1T4R1WZIEgbnwn96S47jSG49yGUkAGDMhRp09aDTizjs7hUNbaFIDSyhyNT0+74dCJoLlytPR0PKvS4lixGMC6GDJ8Y/TyoO9i1OgP8z5Ut4zxCzbbKuu0QZ3mYYbDWl2N4naBiGO2xKgepmTV02RhllF60G3ce4uNq8AkaZvE+6oeKccQ3CMveJCZvwwYB13I+FROlo6w3xb96r7sM58Mx+elaNMSTaLLi+YHtMFXKwCx3lHUCDGw/970dg+Pdvh7iMFzAZj3VXQQQVyjUyNZ8qqN2/mYsdySaYcvXVN5Q0hWlDBI36adJAp6SQnN8rPfV/oV9/wAzVD408YpyQ5GQeyubrr7v3FN35kfslACxr0bxP+1Si9xa5JKkAsuUxO0gmNdDpXNHKk9FYScXaIBiV/De/s/8Vb+tr+G9/Z/4qkv8y3JWMquV1OoE5xpodtvzqXGc+ZFVsoIhA3WTHeIjSZnSun1pPyW/FZPcgOKWD3L2v/1/4qBGFXwv/wBl/jpngPpFF0sBbywJ1JmJ0osc8gJmKCB5+Amt+JyR0n/ghmaz05q6Eowqn7t/+y/xVKuFX8F/+y/xUfY+k20zRkYeBOx/nzprhuc1ZoCdSPa8Ax8P9mmfV5V3f+CHoYv0lfGFH4MR/Zf+a3VgfnFp0tf8x/at0PxmT9QfQx/pEC804nWBnIYiMmgiRuJ60dhOPAM13ExZm2vtSB3Ll0CA2pMMNt6GwnOTXRnt5I22Mg+cnekHNNx8RcTtFzBVygjSJOunWss6T739TKDlo9B4JxvD4l/sbi3MqtIG6yyRKkSNjRHMLhbYJIAzCZUNO5iCPGDPlXlPKuG+r8QssTCBypjrNtumsgaTXquMxlm8vZ9plnrlaBBBO4GtW5xnHbRNxcGUnE/SZbDIipdu9m0tc7Ts85nWFhsy6dSP1po/My3zau2WZbeZAynQg9pDhoPgfEiIqk2eWJkewQCwbcHKzLEbiStT8Gw6p2trMSGAYE6AyCrFfEZhHu8q5pZnx14LPFW2ejgtGh12Om/8il2Lx3Z4u3I/pLLJrpqrhtfiam4NxRblpC0Z4yt6qYY/EE1W+ceIgvaZSVyZxPXUAT6bmr5JVG0DFHlKmFcwObvZ3tuzZkK7j2iB7zlI8prvhDrYvPcXvM9sKw9ke0WBMDeIFV+zdvXGOVba2RIJ7rLDGczBzJIGuw8654tzT3kSw6dnblVGUDNO7MQoHQbH3nWudt/Ens6pqPwrt8xxhL8vc/iJ+LN+9CYbG3bxYpcS2AYVWSc3hmO8ny2mswsrcuB8oMK0gypDqHBVuohhR/L/AA5gt51A7O2mbMSMoXKWBLTvvAidqhGDtponDj5MsYrMittmAMeBI2pTx93LW0DsiEEsV3kEACff8qPw7dq0W4PpsB+gpHxTiZ7Z7TQoQlQQCxLAgCfLeYHhvQhB3dArezOF469/RMx1eA5EsAQNIPWSNT51JxIOkh9jBVoyyD4joQR8q4wVnLf7I90jMWZpB7i5isLrHdHnp7ql55xK9siI/aRbQtBOUMwmF66LlBnWVPoK+m3ugvil8xBdU3AwXoCT5AESfzphw3hN2/aI7VgFXKqAGCNdyPfvUVi2UDZR7alT5g7/ACptwDHdhaJNu45yvprDMc2QBQNh3Sdds3vpxfgEONbKvxq0yMqupVonWNZ0G3oasPL1y09h1uFQQrMQzAAgCdtTOmgEmTTnjfKS4axbuXGN29dt5Tm+5BViAZ1OXMJPh50ZjeUxcwrxZyuiW2twJLG4AcuUdddfStNKNJhgm7kiisrL7SlZAcAiJViYI8RofhSfFWoc+evxqwcd4u1x0W4AGsp2RMgk5TpsPlpSHGNLSNoFZKnonN3tmD4Uw4Fgi10N91CGJ89wPjSxGq0cvYa6bfdQ5ZLFjtGg/SjN6EirYwx/Mq24thSxUd6NAJ1jzMRQvE8ablkdnPfMQN+sj8op5wHBAXXDEjN3iYB+8PEeEr76P5Z5ZGLxTIFe3YX7Qv7JljICSNvkBUFDekXcaVtlUucKFi2pzlgwlhDAKYUiJ30PShUR1ZWe1cW3mBkgx7zHrVs5js28the+FzNlLEd6z3BbcD7oJVt9fyp6MPbGAPbXSim2VysNzmZlIBiWCgAAeA8aZpxdSKLHe4/sVHiNpUuBlXW5bGUk6sA0ZgDuJDCfIUEuKBIVrZuZQ2cLpv7PeA0jQ064GgxTPiMUc6WbYRRsPs9FUxuQNY6lporlLClHCh0LXFzMEKubZiYYyQIAjXxppQpchGuUqMxeEsPZLpNxVAdc8KylUgq3h3yJjQmI3qO52d0N2JAGu2kTtpQ3NeJCXrlpYW0HVmCxqSsySPCYA6ETp1fcE4Gi8Pa4qL2jQ4ZhJClxCg9O7I03JO/QelyWmGbpWzvD44qCImWdt/xuWj3THurKFrdc3OXuT4op3LGDZDcHiwAA2lZBP5j4VnMHESl5EABOUnwgk/4dvOnfC+JWXZ0sqypPdzwWYAakkaSWzNHnoTE1V+N8LuPiu8CocwGMbKNdAT0Gx+Fdnpr4ntm3F+w1e2MRCYdgotQ9y+0yXIIyrl+6JJ0gbHXQkg8UvWLLlwLmUqqP0bMGOux0ymfh50x4GLKQuyIYCxOZurMZ1M+P/onne0PqjZVzSVIidDIOnhoDp5mqyxRlG2IptSSYh5S4xba8XxWqkuXyiAIVcmg1MmRHUx5zHxXmJ8Zi86KFBi1aQAQEBhV06kz+W1VVUKkBlIJHUEHXyPv19asnAUS3iMM4bNLmQREFRI66zNTilKo+PJ2KKhc37OkMMZh8RgbgF1YzkupDSpjRhInYxI8x4g0o4njO033mQP0r0zm827uGzuARbdW66doMuka7kV5xxDDWSPs9zrox28IY0c0OLq9HJiuWxX9cfsXtW+72rAN4xBLCfDQfn4mnfBfo3a9bLZu9vH8igcDgVDCWJJjTT0+RNeg8t4JDbjtXTLd0hjqoUaEHTUgn41C60jrePk7keWYvCtbZrbalGyxTRcZduW2XMBbXvMo7ueIOoHtQdQCTqdPCmfOt4PefKUQIzSneLltFJaFgd1VABOgHnVXF0xAkCaKn3L48Wk/bsepcjYWxbwed8ue5mLNIlACQAD00E+cjoBSzC8q2sPcbGXScSheUIGQqzNIZhmg6wJHUjTURQsDcY3AuYgEgHUwQNTPjVh5i5lv5hYW59iFByx97WTO5gjTwmuj1VVUcMsbUm27t7B+P44YjFXLiDKJAWJiFULLHaTGw09daM4PgkDEsEdjDDOsgnMBlB8CJOvUR1pzytypZu2sr65okzGvr0phzByp9Vs5rfftHQMDJVuk69fnXO58mytSikQ80cp21nEdobalAWUQYcgxE7rMabmdKAwvN1m3btiYKhRoNGgQJjr51YucjbtcNyYoq9+9kyJ+HIwYtprpEE6bkDzrPIPA8Lme7cOe6oGQbhdRDZdQx6SdvDWarBSTqxJRUouaWkAcz8au4nFIBmWcqpbYZcvaQNdTJOmpgxFW+yhOBv9oclq1bdMwcEu6rkQow2GaPl4wm524O13Gg2oGe2DmLRBBIJMajRVA6nWqzicRdS19VghZW4UXUExlDaDw09wBkzGlx5PluiiTlCKjq+/yCeWOTLV8B3uZfHYATtM139IHJYwqBl1UgEMOuwJ/MfGrPyVgQCVvWmDXLGRlYMpBDAnSJnu1ZvpBVfqi2Ajt232Y7PLmOVkYqM25MAdevhUYuXIE4R46PnUKRHnr+Z/avZ/oysFrNkwjKxNtgTrl7MGY9cw93Wq7zL9HAweGtXm7QOXyFHKME1kSyAAkgMfDQ055D4tYtWwt266XAzF+4XLCSLaWjsjeZ/F01ItODeiWJcYuf7DHme5Z4a1zsTmxDjKmbU2VaO8NNW3AaZAPl3ueTbmMGFcqA3aqyWiTDK8EK5O2TQjXqV0iZS4jij8RxmQAEXWCqNSoVQVzzvADEZvAFjuRXpmDtHBW0stBCqIZY2JMDvQQ0+XhHlWCp0NlqMEvL7/8AR4vaxDC+guAHLKZbmyldIMkaCPEbDwprzJxa3ftJYt21W3aOdnGbM7QRIzSVQBiMvvOug9Dv8l2Tca8tkOTmZrV0TJcyxVmM5vaiR13FMLHALSID9WVVMHRBmQyGB0lgwI/LetwewvPDkm1qu3i//Sn4SybPD2s3bd1GFpntowUs6tORsqjMCHMd7UabxpTuWeKtg8QrlQV2KsNBIiSOhHv616xzhxDsLli5bGaLbIddMpZSoaVMajxBqr8X459bt9ncUBQwaFjUiY0OnU9KlkzQjUX4Bjxykm60/wDBZr/BsLbtYjEKgPbqSC3fKu40CEzlhjOm0HoAAnx/F0axkL5AHzElTqPDoB3jSDG8eCqto6W7RKhmM6+XQCdPhQHEeIo9lwrgkjYHzk/I1KfUybqK0V/Cen8b33D/AKwPEfGspBauNlHfOw8PD0rdc1MTlFeC/cv8p4VsFbU21kie1EC7mn2hc3Guw2iNDXn3FrT9tctlmuJauPb3iQjFQSokA6V6Dcx31bAM4gmyjQOhyk5Rp7q814Tic+rkMWYuxPUkyx99ej1Mkqohgi3bD+F5EuLNi8yNMlSTkP3WAWAR4gj/AM3xMDZNtGNpAoAbO0BZjde0P5zXjyY9rihczaLIk54OaNA3kDptS/FpcjvXCQuoBIHn7IMDWdvGhCdKmjTje0eqc1Pw65ay3cRaVxqjICxB8JtgyD4ftVR4Ly1cu3AwbKisGDjMjXFVh3kBErIMgmKTWsSiwezXMGDZiJB1BGnzptc57xJOmRDAAKAyADMiSZ360Vxbtj3OEeMX3L5zDi1t4C8hZS1wC2BIkkMBI8Rlk/rVH4JwC7iUum1r2S5io9ptdQnTNEkA7mB1mlGN4jcuPne4bjRBYnw2Ajb0HjXun0f8G7HDIMoS6VzORM5tWk+G8a7wKNerLk+yC2sOOl8Vnhz4cqwYQWRlYeDagrE9GEe416xylx/CpavPDm3aRrilj3M6Lm7PzJ0yg7wfETQeY7KjGYlVBVRduAAxKxcaQI2AJ08ABQ+D4gy2ntggBmDlRuWWMubwRW7w8e6PxlZQcdpnb1GGclCUf6kv7mnuM9x3Yyxdsx8So7ze8iffT3lnlD/KOdQwtsqZkYjQtoEVv9k/azGvcB1iCvwHBbj2yyIxVUfvdNtd94q+/Rwv2YC23Cqxm4RCOxRQMr9QsmR4ltprYYc5Ns6uvyPB08YQe73XyR4bftPauMDo6llYeB1Vh86Z8C4dfxt3Khl4mSQqgT1952Gpr3Ln/kOxfRbxScRopKjW4NjmG0gfePQRrpXmF924WzrYYZ7oDSQrdmASNIGXWfOIpnp77Hi405vRbuVOGJbxN23cOnZ3EInQvmjToNtPWrzYsWrOCgg5VIJAAYghxEA6SG67aV5lyM+JxLi8QLzm4R3iEhQBmckDYNA0HUeIFXPn3mZcJYNiQ+Ivrqq6LbQ7nXWTBAJ8zAiDJY238i7mtRXcqvK3DG4vxBr98E2LICAAmJHsqCOg1JMjpTj6TbNrh/ZXrNlYKujLmZQSDbj2TIMFiY3gTRPIPNOHt2yjWxZYAtmUdwdWzdU6nvE+tU/n/mpeJXxaw4m2oZFZoUMTBdzmjIvdXc7LOkxXQnqxJ4MkcnGSoG4PzdhLrAYi09py0K1pmZcpOmYO86HfQ+OlN+Z+Ovh7afVgQtwyLzr3xEMMoJjXxK9REzNG8n/QiFHa4t1un7tu0xyjxLNALHfQQPXo3+lKxatcPW0U1zKltgNFKkHXwBUfl5UVG7ZGE/zKL3sqvAOMXQli7cJuF3a5cdnZWKAgdmCCAoiPIaaDWhOd+aji8USJFq2eztLHh1IHUnp7qSYTiBCC2f6O3nM/xZRHrCoFH4iD92mXLPAxevWC7KQ17O6aglVJJAI6F4HTQ+VBrkteTrg1ik5y8XX18F34Xw+9iMGtvHK74d3TsiHAcP7NvvE94EmBIyyRBINAX/ocvl3Nu9bFszAec5BiVbKpgGIJBho1HSr7zGo/ydd7QBRlVUC6ZYZeziNirAERtFUvAcwXh3TfuBTpLEPlH9bU0mTJCFJk8csuS5Kqb9tEnK30fXMLfW/duEPbzDKqyhDAEEOTr3vLoNNac/SPw/tsLauEKxtuQQQdnEToRGqj41WOI825ma3lu3GtsFJvPC6idLSHL18aScb5zyOBcDMMoeFygKJIgqCPD86k8uuMYnTLpZtfiMj1ZmN4zctsjsxDRkVw7gjswMqzqdjvTBPpLvrCauzbM5GVe7OyqCx9THlSbiHMq9lCqZYPqYEZlUAxrPWkIxJe6iD7pCTHUr1PU0sPUr81/wBxVLDe1aLHxzmy9l7S8zXO8AVmBrMEDaP3pWObgZ7h08x5fvWca4dca12ahmOYExEFdYIMCNYkUmscvYgKQU9IK+I86DxRXx9/qPm6iM53gVRr28je7d7SSBGcyRpG86z8xG3wEvYa4iyQADnjUSdydN4is7bKBBIMovpG+o6afnUP1vMslpMXNzrr7I18tqLtaXYnklbTbvR2nEmAAhdNOvT31lD2VkfH51qk4oW0N+buee2sm3bUqhKyzEZnK+zIGkTB3J0qp8O4u6Kx0OVSB/W7vT1ojE8NZtPZXfWAJ8e9QF7CC2rDOrSB7J2gjfp+ddDak97ISdVxVIiw7ns31P3Rv51HaTMY/mIrdtoQ+o/WjODWFdpNwW48pLeO5FFukTW2kaR5A8f5FSYhwqxoR7qvfBPo1tXhmW+rx4MSRPiuVSPeasC/RwlpQbQR3BkhgFkdQGOYg+dZKT7IpySTV7PM+XFPbWnNssiOrGFLDQgyRsff4V7dwvmfQAEH89erGNWJ8/yqLhmAypIttabqr5X18mUmR6R6UeuMZdxPpr+VXhce5CdMExnK2DxGa61sl3ZmdwzodUbUJIG4B2OpJMzVe459GS2LZuW8TnEgZWQTqejK2uknbpRHG/pDS2QoWRJBYyF8NCe6xmZ16RSriPNiZVCP2j3dQgiFOo724HX3Uk1jl2Wzs6fJnhTU9fMY8GsPbQWhDofbHsFs0k21aTDQdSR1G29ehtdtWLSdihIdZCew3sFgDJ7rSANdvLWl3JfKltEF1mW47CS6+ypO6oOgjcnU+Q0p5xG9aQS5VdvaIGvTemhdU2cueanNyXl7+bKvdxN68Va7mt6ZVgyqzGXNliZMa/CBXlf0hf8A5jjTZTAM5e6sr7iAK9N49zLZtWixYC3qubfKVPd03IlflXjHEuJfWMRcuzOdiR6Tp+UUuZJRot0m8mx1ybzP9Sc3FXMwR0M+zlJXKD19uW03IABkmAfrN3FYoFmzXbzgSx6udzHgBOm0AAQAKBsgEgEwJnQRsDr5sdpPidqvH0acvtcxnaBSyoNH1ARjGu3eOWdPPzpLcqXgvSw3J/F4PSOX/o2wtqwBdTtbhGrvIKkjXswD9lHiO91JJ1ql47lH7S5kW2vZm4rNFtWItn2mCwdVWdo1r2G2pAgmfPb4147i+YAcReYah71xhrEqTlXQ6HugHfrQyTUVbOfBCc5aLbyxzZhFXJ24BLMzFikSxk6qTAG3ejSNam5r4Rhsciq7l1VswNu5qWiJhZB08R1qp4O0t6dUQKMxZ9BExpAMnWhuI8w4LBXAuS9du6HRTYQSJBzEZttdKlDqb+GOvqPPBUtvYubk3DW8dbUm4yLmzq5EyiljLIo7oAiAJmdd69j4PgMOEXs7Fu3lgCEXTTSGivDeNfSJiTce1aRLCKxHcQFm82dpOoPSNzrQtvmS9dbNca4W8RKRrPdAgAelaM2n+Y649K8+m6PZ/pBxKLhOzBAZnSFkTGaSY8NN682Qab0BaxbsZjWRJY6nXcxSvAcauFS+aR2kCQPZif2qOZPL8J3S6WPSY4pu7t/YNxNxvruKyhSReI70xpK9NelB4/gdy7njJncKIGbyP+0df1rjD4otevuDOY9oxGm4Yt7gflQ68VutbxBtuyFhPdOU5YmJHQqK6Ixkl+WjgyTjKHCTfy3ryCcX4bctOq3Csj7oYNEfijY7d067UVdshBbuKZJumR5gNGvuIpRbXvLvqfDumTuD6Ua92VVZ3ZSPeLk/nVN7v2OCNar3OL3MuJUmWXxgqpGp2EifzrLnHrt1IYhRPeyjLI8DXBwDsAM6GOhkbgjp6muMJhCQ8CcrSY8M5k+n7UrSbuhU32snu3pyKAFjWY3IU6nxrVqzv94QSNN9TuNes03tcIJa2QsDUkg+K6dZ3o/C8KVNRO0a69SfDzpGXc3J2xPhMCcgnTfTUdTWqf8A1aspQWzzC5iXO7R+U/DeubCAf1hBrt7k1GF1kVc5jHjKY2zafCsdgEVY13NbVTGnj+ldtbnfT86xgjhfEXtMGViPCCREeEbVe+EfSxibSxeRbyxoTKt5S2uYeuvnXn624j+d6cYTErlCnpp5Urm49ikYqWmX619KpuQMqoesCfT25FErzGb2juGHgTlHw9mqCLYI0MDyrlMOy+yf0NQlkcv6jojFR8FqxOE7xKZ7YJ+47qNesKYNWHl3gdkjPmtXLg0liCx13YAZgNu6NfEmvNrfF76NB289PzGlN8NzOD/SoCNtv1X9qSPOPfa+oXxfbT+h67wW9csowukMzsdcuVd5SAdvICdqaKtxzokDxJy/lvXkmH4yjIVVzlIjKTmA1B06jbpFP+FczX7S5QwuoNlYyR6Gcw/OumHVY0uPYhLp5yfK7LrjOC2yJuFST5CPPXelx5YwuIQ2lw9qJgkIFykifaUZg222utJ8FxR8Qxa5KWwNpjSSCzNAIE5hJ3MgBtYsPLOItAh7QYI0j2dbkGM2XcKDMMwBOukbs80QrDOKuwLDfQpgV1Y3mP8AHAHplE/EmrrwrhlvD2ltWkCImgA9dSTuSfE0q45zIllc1y9bsqdp7zsf9kT+9Vbin0o5ZS0huH8T90esAa+kD1pPVjWimPp82eVLZYueeOdlYypmm4QhdR3VB6M3QnYV4qrEEg6Eae+rJjuPXMUuW6xifZGigzpp8KqfHuJi1dC5GYZQCw85g/DT3VDJeTse9+EXR9OpTau/v/FFk4C04iyJ/wBIn94Ug5mwwKu+jPna4T170bydYE/E015bx9vPauk5EDbtpqs/qKQcSxwWyUEd5YOniK3S4m3JvR5nWZlFpLdgfHrAV8/V8p03kge40Xy/hHuMB3/GD1A9qCAdQOhoa3gTev2Z1U27X7N6aDf0r03BcPS0qsYGUEyYA27xPu1Nd2OCmux52TPkxTfGTW/AnxPBmttCksjbNHeU9JjQiNZ/90tPKjrZuFsuTMXkHLA0iMwHe0iAaL45z0qAixbN5vaVpHZhQcpYrGZ9QeoGg3pLguOviMpxDs3ecL0VO6piNgJPnXPkhU/y9j0MfV5M0IwytWvf2fuKGw7hbqZoJRNdu73tKL4JcAtNA3hST4CdPzI91RqoZ3DECEQSdBoSBE779Kms/wCb27n3mLLl8BmifzJ+NMBV37a7/wAfYFsKoXKCJF3adYAkyOmoit4fAEhSwy5csZuonYDfqfjTK/wZ0vW2JDM7NCiBqFJ9OtWjH8vo9u2bYZGDKW7TL0MnKUmQfA/Gty7nEqVFUwfAwx9j35iPlWuF8JdrfdBg3Y0IiBcOeZMnQCrseHKfH3Gt4Thy21yqIEk666sZNDkLxA/q3hXDWaadhXDYakHFJt1lM/q1ZQDZ4qLVby0wXC+NSLYHhVrIUKbNskQPE0XbwB60cloDYVIFoOQeIFdwoC7+HzovCWhlH89a1jF7vvHzonCp3R6UreiiRBiTlUnw/XQUDY4tcA1hvXQ/EfrRvFx9nA+8QP1/SkuSGgdDNZJNbDbXYeWuNITlaVPnqPiP2otbSMJWIPVT+2lVbENmYdI0ri4xRu6SDA1Gh/Kl9L2dDPJV+UWtcLG0H1/ei8MW6MQegOo+PSqvhOYri6GHHnofiKd4TjaONQUOm+u/gRSSjNd1Y0ZwfZ0XDB8d+rRdf7YAENZbMNdgS0ZSJg6a6UTxjm7E3LYSw4wykTFtAd9YnofMAGqbxHFhrQCsDLjYzplbT4kfCnlziaKwtjV9BA6epO1TWPWls6IrldlW4tavAl7r9ofxksW9+bX86f33c3CQuYEKdInUeFB8y27jW9QABrG8jc6+kfHyNNMDj07JFaAzIpU+eWIPlPzq7i0kmdXSZXHI6fZedfsYMaitkJIO2oI9502pHzNi17fKY0Cx8Ph1NWJlGVhdVWCy3fEwPEH9qiHAVvqXQxmGilYCkCNtwPdQdY9sr1nWS6nCoVTu/uv9+wnLRg7YH4p/NjS18LmBZ2AC6xOp+f5Vasdyi64e2LwyqonNmy6gGT0IEHciKrWEwv2gEkoXyd4yYJgEHwNWwu0eP1jXqa9l9iw8qqpt29O+e7Pgqkkx/PhXXO3E2e0cpIthuzbK0TJOWR94SjD0ilnA8Y1rDl0BZ1DIo8CxBze4T+VLe1/zfs2zzmz94E7AwJ8ZNUjKoUc+SLeS/p9ifD3FVQGnvWwJgwJLnUj+IUVytgu1SDGVXzNJA0yaanziucLavMDbsqpzW0DMWAyzbEk6zt5GnHLvAwrm2lwPlhn7ukxEDXXUj4VIu1t2C8S4cjXVW0GLfZkiNMque8PfOvlVtfhNs7oDrOoB+dascEYYgXmZYFvswADO5M6+ppp2NKxHT7C0cIUurktKSQJESfdP50YRUxSuHSlYURFq12tcuhqF2ilsNBHbCti5QYaupoWGgztKyhPfWVrAeZ9nWwlTBK2LdPYtEPZ1opRIt1htVjC7FjRf4vkDRNokAelR49Iy+p+VEBKPgINxFQ1tp6Akeo2pDg3EMp66irBxHS0x8o+JikFq1J06EfOnitCOXGVmrtgzG+tdPhSfLSmnZ5mtjYlB8yP0pknBVI73e+Xwrch+MaKuMNlB6s2noBBPx019aMwPD8wYtICqWJG8gaAe+m17lvrbaD4Hb9xQuJF23aZHTQ7MNRMzuOunUTR5EuOwXheFParPUr/eFOGxBOLvEH2M0eoAWl3LpLX1n8Q/KTTHl+3nxd6Se8XGnm9bV7OmCbio472/oO/rBuW2UpmRknQwRMmNNdtfdFJUxQFiy5aCqxPoYq0cJ4cULLIKyIB00G2ggbRVM4vhzbtta/A7AembMv5EULXLR1ZI5FivJ3d/dVtdyx8PxYxNlgoJCwTvrrtPQftTTBcQu2ZFgnMVIkrmZQizK5vZbpNV3kO8yh4UlSYJ6ezsPPWmeO46FvyZQCy0FtAWzHuiQJMfOiq2miWaXKClz3W0DNjr15LZJa4XGa6zEnQMFGY/hLMPDpR3DsKptIQIgz4/emD4+VD8u4fPat98L3biFdO+GkEanQiAw8wD0p+9m3bAG0CAi+A2MdPUmnxTUVRy9TBzyWvZfZFW4MGUXVjUXDp6xFGY/AP9WuuVAAXznUgfrR/CMOPrLlSD2kNl07pC+PWYpnxrhl67Za2iqc0feA2YHr6VG9jyVV9ADDcAZrPcyqWQCTI6RMjWdKP5a5dew7lipDKqiCSZG5MgU9wmFyIq+AA+FFLbpbBJuTIltVvs6ky1kVrBREyVwbdTx1NcEzQMDPaqBsPR5Wo2FBhADhaifD0xYVGRWoNi04c1lHGKytQLPM1Fd1qsphTYrqsrKxgDiI7yf1v0oisrKL7BQs4u2oHTwpXbOreh+dbrKrHsRl3GuG/pE/h/6mp1ZNbrKQswtdqX8eP2I/iHyasrKDNDuhZywPtl9W/umuuFmMUY8f8AqFZWVSHxIM/+L9z0PBmUX1ql8zr9o/qP/wCSVqsqL+NnuZ99Li+g05Q/oP67/MU84oJw96f9Vc/JTWVlOeDLuylW2+xsf739KtGDE9nOuY6+evXxrKyl8HY+/wCy+wbaEcUYDT7JP7jVa1Go9f1rKygcs/BKtdisrKwDVZWVlAJzd39wqNqysrANCuTWqygwkfX3VG1ZWUQHFZWVlAJ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7596" name="Picture 12" descr="sınıf ve öğrenciler Sınıfta disiplin nasıl sağlanır?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6672"/>
            <a:ext cx="4032448" cy="3240360"/>
          </a:xfrm>
          <a:prstGeom prst="rect">
            <a:avLst/>
          </a:prstGeom>
          <a:noFill/>
        </p:spPr>
      </p:pic>
      <p:pic>
        <p:nvPicPr>
          <p:cNvPr id="67600" name="Picture 16" descr="http://www.bprbulten.com/web/wp-content/uploads/sınıf-genel-150x150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867" y="2708920"/>
            <a:ext cx="4055715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700" b="1" cap="all" dirty="0" err="1" smtClean="0">
                <a:solidFill>
                  <a:srgbClr val="FF0000"/>
                </a:solidFill>
                <a:effectLst/>
              </a:rPr>
              <a:t>SInIf</a:t>
            </a:r>
            <a:r>
              <a:rPr lang="tr-TR" sz="3700" b="1" cap="all" dirty="0" smtClean="0">
                <a:solidFill>
                  <a:srgbClr val="FF0000"/>
                </a:solidFill>
                <a:effectLst/>
              </a:rPr>
              <a:t>  </a:t>
            </a:r>
            <a:r>
              <a:rPr lang="tr-TR" sz="3700" b="1" cap="all" dirty="0" err="1" smtClean="0">
                <a:solidFill>
                  <a:srgbClr val="FF0000"/>
                </a:solidFill>
                <a:effectLst/>
              </a:rPr>
              <a:t>Yönetİmİ</a:t>
            </a:r>
            <a:r>
              <a:rPr lang="tr-TR" sz="3700" b="1" cap="all" dirty="0" smtClean="0">
                <a:solidFill>
                  <a:srgbClr val="FF0000"/>
                </a:solidFill>
                <a:effectLst/>
              </a:rPr>
              <a:t> </a:t>
            </a:r>
            <a:r>
              <a:rPr lang="tr-TR" sz="3700" b="1" cap="all" dirty="0" err="1" smtClean="0">
                <a:solidFill>
                  <a:srgbClr val="FF0000"/>
                </a:solidFill>
                <a:effectLst/>
              </a:rPr>
              <a:t>Modellerİ</a:t>
            </a:r>
            <a:endParaRPr lang="tr-TR" sz="3700" cap="all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340768"/>
            <a:ext cx="7920880" cy="4907632"/>
          </a:xfrm>
        </p:spPr>
        <p:txBody>
          <a:bodyPr/>
          <a:lstStyle/>
          <a:p>
            <a:pPr algn="just">
              <a:buNone/>
            </a:pPr>
            <a:r>
              <a:rPr lang="tr-TR" dirty="0" smtClean="0"/>
              <a:t>   Eğitim alanındaki gelişmeler, toplumsal gelişmelere de bağlı olarak, sınıf yönetimi modellerini;</a:t>
            </a:r>
          </a:p>
          <a:p>
            <a:r>
              <a:rPr lang="tr-TR" dirty="0" smtClean="0"/>
              <a:t> Baskıcıdan demokratiğe, </a:t>
            </a:r>
          </a:p>
          <a:p>
            <a:r>
              <a:rPr lang="tr-TR" dirty="0" smtClean="0"/>
              <a:t>Şekil </a:t>
            </a:r>
            <a:r>
              <a:rPr lang="tr-TR" dirty="0" smtClean="0"/>
              <a:t>yönelimliden amaç </a:t>
            </a:r>
            <a:r>
              <a:rPr lang="tr-TR" dirty="0" smtClean="0"/>
              <a:t>yönelimliye</a:t>
            </a:r>
          </a:p>
          <a:p>
            <a:r>
              <a:rPr lang="tr-TR" dirty="0" smtClean="0"/>
              <a:t>Öğretmen ağırlıklıdan öğrenci ağırlıklıya yönlendirmiştir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332656"/>
            <a:ext cx="8034096" cy="626469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800" dirty="0" smtClean="0"/>
          </a:p>
          <a:p>
            <a:pPr>
              <a:buNone/>
            </a:pP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smtClean="0">
                <a:solidFill>
                  <a:srgbClr val="0070C0"/>
                </a:solidFill>
              </a:rPr>
              <a:t>     Bu </a:t>
            </a:r>
            <a:r>
              <a:rPr lang="tr-TR" dirty="0" smtClean="0">
                <a:solidFill>
                  <a:srgbClr val="0070C0"/>
                </a:solidFill>
              </a:rPr>
              <a:t>yönelimlerin seçimi, yine de yönetim durumuna, </a:t>
            </a:r>
            <a:r>
              <a:rPr lang="tr-TR" dirty="0" smtClean="0">
                <a:solidFill>
                  <a:srgbClr val="0070C0"/>
                </a:solidFill>
              </a:rPr>
              <a:t>ortama, olaylara</a:t>
            </a:r>
            <a:r>
              <a:rPr lang="tr-TR" dirty="0" smtClean="0">
                <a:solidFill>
                  <a:srgbClr val="0070C0"/>
                </a:solidFill>
              </a:rPr>
              <a:t>, </a:t>
            </a:r>
            <a:r>
              <a:rPr lang="tr-TR" dirty="0" smtClean="0">
                <a:solidFill>
                  <a:srgbClr val="0070C0"/>
                </a:solidFill>
              </a:rPr>
              <a:t>sınıf </a:t>
            </a:r>
            <a:r>
              <a:rPr lang="tr-TR" dirty="0" smtClean="0">
                <a:solidFill>
                  <a:srgbClr val="0070C0"/>
                </a:solidFill>
              </a:rPr>
              <a:t>sisteminin çevresine göre kaymalar gösterebilir. </a:t>
            </a:r>
            <a:r>
              <a:rPr lang="tr-TR" dirty="0" smtClean="0"/>
              <a:t>Örneğin;</a:t>
            </a: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 Yönetim algısı </a:t>
            </a:r>
            <a:r>
              <a:rPr lang="tr-TR" dirty="0" smtClean="0">
                <a:solidFill>
                  <a:srgbClr val="FF0000"/>
                </a:solidFill>
              </a:rPr>
              <a:t>şekil </a:t>
            </a:r>
            <a:r>
              <a:rPr lang="tr-TR" dirty="0" smtClean="0">
                <a:solidFill>
                  <a:srgbClr val="FF0000"/>
                </a:solidFill>
              </a:rPr>
              <a:t>ağırlıklı </a:t>
            </a:r>
            <a:r>
              <a:rPr lang="tr-TR" dirty="0" smtClean="0">
                <a:solidFill>
                  <a:srgbClr val="FF0000"/>
                </a:solidFill>
              </a:rPr>
              <a:t>olan bir </a:t>
            </a:r>
            <a:r>
              <a:rPr lang="tr-TR" dirty="0" smtClean="0">
                <a:solidFill>
                  <a:srgbClr val="FF0000"/>
                </a:solidFill>
              </a:rPr>
              <a:t>okulda öğretmen</a:t>
            </a:r>
            <a:r>
              <a:rPr lang="tr-TR" dirty="0" smtClean="0">
                <a:solidFill>
                  <a:srgbClr val="FF0000"/>
                </a:solidFill>
              </a:rPr>
              <a:t>, amaç yönelimli </a:t>
            </a:r>
            <a:r>
              <a:rPr lang="tr-TR" dirty="0" smtClean="0">
                <a:solidFill>
                  <a:srgbClr val="FF0000"/>
                </a:solidFill>
              </a:rPr>
              <a:t>modeli kullanmak </a:t>
            </a:r>
            <a:r>
              <a:rPr lang="tr-TR" dirty="0" smtClean="0">
                <a:solidFill>
                  <a:srgbClr val="FF0000"/>
                </a:solidFill>
              </a:rPr>
              <a:t>için bu şekil özelliklerinde değişiklik yapmaya </a:t>
            </a:r>
            <a:r>
              <a:rPr lang="tr-TR" dirty="0" smtClean="0">
                <a:solidFill>
                  <a:srgbClr val="FF0000"/>
                </a:solidFill>
              </a:rPr>
              <a:t>kalktığında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smtClean="0">
                <a:solidFill>
                  <a:srgbClr val="FF0000"/>
                </a:solidFill>
              </a:rPr>
              <a:t>okul yönetiminin </a:t>
            </a:r>
            <a:r>
              <a:rPr lang="tr-TR" dirty="0" smtClean="0">
                <a:solidFill>
                  <a:srgbClr val="FF0000"/>
                </a:solidFill>
              </a:rPr>
              <a:t>tepkisiyle </a:t>
            </a:r>
            <a:r>
              <a:rPr lang="tr-TR" dirty="0" smtClean="0">
                <a:solidFill>
                  <a:srgbClr val="FF0000"/>
                </a:solidFill>
              </a:rPr>
              <a:t>karşılaşabilir</a:t>
            </a:r>
            <a:r>
              <a:rPr lang="tr-TR" dirty="0" smtClean="0">
                <a:solidFill>
                  <a:srgbClr val="FF0000"/>
                </a:solidFill>
              </a:rPr>
              <a:t>. Bu tepki </a:t>
            </a:r>
            <a:r>
              <a:rPr lang="tr-TR" dirty="0" smtClean="0">
                <a:solidFill>
                  <a:srgbClr val="FF0000"/>
                </a:solidFill>
              </a:rPr>
              <a:t>aşılamazsa</a:t>
            </a:r>
            <a:r>
              <a:rPr lang="tr-TR" dirty="0" smtClean="0">
                <a:solidFill>
                  <a:srgbClr val="FF0000"/>
                </a:solidFill>
              </a:rPr>
              <a:t>, öğretmenin </a:t>
            </a:r>
            <a:r>
              <a:rPr lang="tr-TR" dirty="0" smtClean="0">
                <a:solidFill>
                  <a:srgbClr val="FF0000"/>
                </a:solidFill>
              </a:rPr>
              <a:t>benimsediği modelde</a:t>
            </a:r>
            <a:r>
              <a:rPr lang="tr-TR" dirty="0" smtClean="0">
                <a:solidFill>
                  <a:srgbClr val="FF0000"/>
                </a:solidFill>
              </a:rPr>
              <a:t>, tepkiye </a:t>
            </a:r>
            <a:r>
              <a:rPr lang="tr-TR" dirty="0" smtClean="0">
                <a:solidFill>
                  <a:srgbClr val="FF0000"/>
                </a:solidFill>
              </a:rPr>
              <a:t>yanıt </a:t>
            </a:r>
            <a:r>
              <a:rPr lang="tr-TR" dirty="0" smtClean="0">
                <a:solidFill>
                  <a:srgbClr val="FF0000"/>
                </a:solidFill>
              </a:rPr>
              <a:t>verici değişimler gerekebilir.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6208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b="1" cap="all" dirty="0" err="1" smtClean="0">
                <a:solidFill>
                  <a:srgbClr val="FF0000"/>
                </a:solidFill>
                <a:effectLst/>
              </a:rPr>
              <a:t>SInIf</a:t>
            </a:r>
            <a:r>
              <a:rPr lang="tr-TR" sz="4400" b="1" cap="all" dirty="0" smtClean="0">
                <a:solidFill>
                  <a:srgbClr val="FF0000"/>
                </a:solidFill>
                <a:effectLst/>
              </a:rPr>
              <a:t>  </a:t>
            </a:r>
            <a:r>
              <a:rPr lang="tr-TR" sz="4400" b="1" cap="all" dirty="0" err="1" smtClean="0">
                <a:solidFill>
                  <a:srgbClr val="FF0000"/>
                </a:solidFill>
                <a:effectLst/>
              </a:rPr>
              <a:t>Yönetİmİ</a:t>
            </a:r>
            <a:r>
              <a:rPr lang="tr-TR" sz="4400" b="1" cap="all" dirty="0" smtClean="0">
                <a:solidFill>
                  <a:srgbClr val="FF0000"/>
                </a:solidFill>
                <a:effectLst/>
              </a:rPr>
              <a:t> </a:t>
            </a:r>
            <a:r>
              <a:rPr lang="tr-TR" sz="4400" b="1" cap="all" dirty="0" err="1" smtClean="0">
                <a:solidFill>
                  <a:srgbClr val="FF0000"/>
                </a:solidFill>
                <a:effectLst/>
              </a:rPr>
              <a:t>Modellerİ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980728"/>
            <a:ext cx="8064896" cy="5688632"/>
          </a:xfrm>
        </p:spPr>
        <p:txBody>
          <a:bodyPr/>
          <a:lstStyle/>
          <a:p>
            <a:r>
              <a:rPr lang="tr-TR" dirty="0" smtClean="0"/>
              <a:t>Sınıf </a:t>
            </a:r>
            <a:r>
              <a:rPr lang="tr-TR" dirty="0" smtClean="0"/>
              <a:t>yönetimi modelleri, </a:t>
            </a:r>
            <a:endParaRPr lang="tr-TR" dirty="0" smtClean="0"/>
          </a:p>
          <a:p>
            <a:r>
              <a:rPr lang="tr-TR" dirty="0" smtClean="0"/>
              <a:t>Tepkisel</a:t>
            </a:r>
          </a:p>
          <a:p>
            <a:r>
              <a:rPr lang="tr-TR" dirty="0" smtClean="0"/>
              <a:t>Önlemsel</a:t>
            </a:r>
          </a:p>
          <a:p>
            <a:r>
              <a:rPr lang="tr-TR" dirty="0" smtClean="0"/>
              <a:t>Gelişimsel </a:t>
            </a:r>
          </a:p>
          <a:p>
            <a:r>
              <a:rPr lang="tr-TR" dirty="0" smtClean="0"/>
              <a:t> Bütünsel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olarak gruplanabilir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548680"/>
            <a:ext cx="8136904" cy="569972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Eğitim, </a:t>
            </a:r>
            <a:r>
              <a:rPr lang="tr-T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yalnızca </a:t>
            </a:r>
            <a:r>
              <a:rPr lang="tr-T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okullarda gerçekleştirilen bir etkinlik değildir, ama </a:t>
            </a:r>
            <a:r>
              <a:rPr lang="tr-T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okul,eğitim amacıyla </a:t>
            </a:r>
            <a:r>
              <a:rPr lang="tr-T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kurulmuş özel bir çevredir (</a:t>
            </a:r>
            <a:r>
              <a:rPr lang="tr-TR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Bursalıoğlu</a:t>
            </a:r>
            <a:r>
              <a:rPr lang="tr-TR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,1987:58)</a:t>
            </a:r>
          </a:p>
          <a:p>
            <a:pPr>
              <a:buNone/>
            </a:pPr>
            <a:endParaRPr lang="tr-TR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Okulun varlığı, bu </a:t>
            </a:r>
            <a:r>
              <a:rPr lang="tr-TR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özel çevrenin oluşturulup denetlenmesi </a:t>
            </a:r>
            <a:r>
              <a:rPr lang="tr-TR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amacından kaynaklanmıştır</a:t>
            </a:r>
            <a:endParaRPr lang="tr-TR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500" b="1" dirty="0" smtClean="0"/>
              <a:t>SINIF </a:t>
            </a:r>
            <a:r>
              <a:rPr lang="tr-TR" sz="3500" b="1" dirty="0" smtClean="0"/>
              <a:t>YÖNETİMİ</a:t>
            </a:r>
            <a:endParaRPr lang="tr-TR" sz="35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/>
          <a:lstStyle/>
          <a:p>
            <a:r>
              <a:rPr lang="tr-TR" dirty="0" smtClean="0"/>
              <a:t>Sınıf yönetimi, eğitim yönetimi </a:t>
            </a:r>
            <a:r>
              <a:rPr lang="tr-TR" dirty="0" err="1" smtClean="0"/>
              <a:t>sıradizininin</a:t>
            </a:r>
            <a:r>
              <a:rPr lang="tr-TR" dirty="0" smtClean="0"/>
              <a:t> ilk ve temel basamağıdır.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Sınıf, öğrencilerle </a:t>
            </a:r>
            <a:r>
              <a:rPr lang="tr-TR" dirty="0" smtClean="0">
                <a:solidFill>
                  <a:srgbClr val="FF0000"/>
                </a:solidFill>
              </a:rPr>
              <a:t>yüz yüze </a:t>
            </a:r>
            <a:r>
              <a:rPr lang="tr-TR" dirty="0" smtClean="0">
                <a:solidFill>
                  <a:srgbClr val="FF0000"/>
                </a:solidFill>
              </a:rPr>
              <a:t>olunan bir yerdir. Eğitimin hedefi olan öğrenci davranışının oluşması burada başlar.</a:t>
            </a:r>
          </a:p>
          <a:p>
            <a:r>
              <a:rPr lang="tr-TR" dirty="0" smtClean="0"/>
              <a:t>Eğitim için gerekli birincil kaynaklar olan</a:t>
            </a:r>
          </a:p>
          <a:p>
            <a:pPr>
              <a:buNone/>
            </a:pPr>
            <a:r>
              <a:rPr lang="tr-TR" dirty="0" smtClean="0"/>
              <a:t>  öğrenci, öğretmen, program, kaynaklar, sınıfın içindedir.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SINIF YÖNETİMİNİN ÖZELLİKLERİ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   Etkili bir eğitimin değişkenleri arasında en çok yer kaplayanlar, sınıf yönetimine ilişkin özelliklerdir: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Sınıf iklimi,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Etkileşim düzeni,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İyi ilişkiler,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Öğrenci katılımı,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Örgütleme,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Davranış düzeni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tr-TR" dirty="0" smtClean="0">
                <a:latin typeface="Arial Black" pitchFamily="34" charset="0"/>
              </a:rPr>
              <a:t>SINIF YÖNETİMİ</a:t>
            </a:r>
            <a:endParaRPr lang="tr-TR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196752"/>
            <a:ext cx="8178112" cy="547260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Sınıf yönetimi, sınıf yaşamının bir orkestra gibi yönetilmesidir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İçinde öğrenmenin gerçekleştiği bir çevrenin oluşturulabilmesi için gerekli olanak ve süreçlerin, öğrenme düzeninin, ortamının, kurallarının sağlanması, sürdürülmesidir</a:t>
            </a:r>
          </a:p>
          <a:p>
            <a:r>
              <a:rPr lang="tr-TR" dirty="0" smtClean="0"/>
              <a:t>Öğretmen ve öğrencilerin çalışma engellerinin en aza indirilmesi, öğretim zamanının uygun kullanılması, etkinliklere öğrencilerin katılımının sağlanmasıdır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Sınıftaki kaynakların, insanların, zamanın yönetimidir</a:t>
            </a:r>
            <a:endParaRPr lang="tr-T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332656"/>
            <a:ext cx="8034096" cy="63367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b="1" dirty="0" smtClean="0"/>
              <a:t>SINIF YÖNETİMİNİN BOYUTLARI</a:t>
            </a:r>
          </a:p>
          <a:p>
            <a:r>
              <a:rPr lang="tr-TR" dirty="0" smtClean="0"/>
              <a:t>Sınıf </a:t>
            </a:r>
            <a:r>
              <a:rPr lang="tr-TR" dirty="0" smtClean="0"/>
              <a:t>yönetimi etkinliklerinin bir boyutunu, </a:t>
            </a:r>
            <a:r>
              <a:rPr lang="tr-TR" dirty="0" smtClean="0"/>
              <a:t>sınıf ortamının </a:t>
            </a:r>
            <a:r>
              <a:rPr lang="tr-TR" dirty="0" smtClean="0"/>
              <a:t>fiziksel </a:t>
            </a:r>
            <a:r>
              <a:rPr lang="tr-TR" dirty="0" smtClean="0"/>
              <a:t>düzenine ilişkin </a:t>
            </a:r>
            <a:r>
              <a:rPr lang="tr-TR" dirty="0" smtClean="0"/>
              <a:t>olanlar </a:t>
            </a:r>
            <a:r>
              <a:rPr lang="tr-TR" dirty="0" smtClean="0"/>
              <a:t>oluşturur</a:t>
            </a:r>
          </a:p>
          <a:p>
            <a:r>
              <a:rPr lang="tr-TR" dirty="0" smtClean="0"/>
              <a:t>Sınıfın </a:t>
            </a:r>
            <a:r>
              <a:rPr lang="tr-TR" dirty="0" smtClean="0"/>
              <a:t>genişliği, </a:t>
            </a:r>
            <a:r>
              <a:rPr lang="tr-TR" dirty="0" smtClean="0"/>
              <a:t>sınıf alanının </a:t>
            </a:r>
            <a:r>
              <a:rPr lang="tr-TR" dirty="0" smtClean="0"/>
              <a:t>çeşitli etkinliklerin </a:t>
            </a:r>
            <a:r>
              <a:rPr lang="tr-TR" dirty="0" smtClean="0"/>
              <a:t>yapımı için </a:t>
            </a:r>
            <a:r>
              <a:rPr lang="tr-TR" dirty="0" smtClean="0"/>
              <a:t>bölümlenmesi, </a:t>
            </a:r>
            <a:r>
              <a:rPr lang="tr-TR" dirty="0" smtClean="0"/>
              <a:t>ısı, ışık</a:t>
            </a:r>
            <a:r>
              <a:rPr lang="tr-TR" dirty="0" smtClean="0"/>
              <a:t>, gürültü düzenekleri, renkler, temizlik, estetik, </a:t>
            </a:r>
            <a:r>
              <a:rPr lang="tr-TR" dirty="0" smtClean="0"/>
              <a:t>eğitsel araçlar</a:t>
            </a:r>
            <a:r>
              <a:rPr lang="tr-TR" dirty="0" smtClean="0"/>
              <a:t>, oturma düzeni, öğrencilerin </a:t>
            </a:r>
            <a:r>
              <a:rPr lang="tr-TR" dirty="0" smtClean="0"/>
              <a:t>gruplanması, bunların </a:t>
            </a:r>
            <a:r>
              <a:rPr lang="tr-TR" dirty="0" err="1" smtClean="0"/>
              <a:t>başlıcalarıdır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>
                    <a:alpha val="99000"/>
                  </a:srgbClr>
                </a:solidFill>
              </a:rPr>
              <a:t>"</a:t>
            </a:r>
            <a:r>
              <a:rPr lang="tr-TR" dirty="0" smtClean="0"/>
              <a:t>Eğitim</a:t>
            </a:r>
            <a:r>
              <a:rPr lang="tr-TR" dirty="0" smtClean="0">
                <a:solidFill>
                  <a:srgbClr val="FF0000">
                    <a:alpha val="99000"/>
                  </a:srgbClr>
                </a:solidFill>
              </a:rPr>
              <a:t>" olarak </a:t>
            </a:r>
            <a:r>
              <a:rPr lang="tr-TR" dirty="0" smtClean="0">
                <a:solidFill>
                  <a:srgbClr val="FF0000">
                    <a:alpha val="99000"/>
                  </a:srgbClr>
                </a:solidFill>
              </a:rPr>
              <a:t>tanımlanan davranış değişikliği</a:t>
            </a:r>
            <a:r>
              <a:rPr lang="tr-TR" dirty="0" smtClean="0">
                <a:solidFill>
                  <a:srgbClr val="FF0000">
                    <a:alpha val="99000"/>
                  </a:srgbClr>
                </a:solidFill>
              </a:rPr>
              <a:t>, uygun ortamlarda gerçekleşir.</a:t>
            </a:r>
            <a:endParaRPr lang="tr-TR" dirty="0" smtClean="0">
              <a:solidFill>
                <a:srgbClr val="FF0000">
                  <a:alpha val="99000"/>
                </a:srgb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332656"/>
            <a:ext cx="8280920" cy="5915744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Sınıf </a:t>
            </a:r>
            <a:r>
              <a:rPr lang="tr-TR" dirty="0" smtClean="0"/>
              <a:t>yönetiminin ikinci boyutunu plan-program etkinlikleri oluşturur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Üçüncü boyut, zaman düzenine yönelik etkinliklerdir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Sınıf </a:t>
            </a:r>
            <a:r>
              <a:rPr lang="tr-TR" dirty="0" smtClean="0"/>
              <a:t>yönetiminin dördüncü boyutunu ilişki düzenlemeleri oluşturur. </a:t>
            </a:r>
            <a:r>
              <a:rPr lang="tr-TR" dirty="0" smtClean="0"/>
              <a:t>Sınıf kurallarının </a:t>
            </a:r>
            <a:r>
              <a:rPr lang="tr-TR" dirty="0" smtClean="0"/>
              <a:t>belirlenip öğrencilere </a:t>
            </a:r>
            <a:r>
              <a:rPr lang="tr-TR" dirty="0" smtClean="0"/>
              <a:t>benimsetilmesi</a:t>
            </a:r>
          </a:p>
          <a:p>
            <a:r>
              <a:rPr lang="tr-TR" dirty="0" smtClean="0"/>
              <a:t>Beşinci boyut, </a:t>
            </a:r>
            <a:r>
              <a:rPr lang="tr-TR" dirty="0" smtClean="0"/>
              <a:t>davranış </a:t>
            </a:r>
            <a:r>
              <a:rPr lang="tr-TR" dirty="0" smtClean="0"/>
              <a:t>düzenlemelerinden oluşur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t3.gstatic.com/images?q=tbn:ANd9GcTnk9q06SjSPMBagxdijKVzOuAGvcsyVt3mkK-MVoNoZW6RpSQdR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64496" cy="3096344"/>
          </a:xfrm>
          <a:prstGeom prst="rect">
            <a:avLst/>
          </a:prstGeom>
          <a:noFill/>
        </p:spPr>
      </p:pic>
      <p:pic>
        <p:nvPicPr>
          <p:cNvPr id="63492" name="Picture 4" descr="https://encrypted-tbn0.gstatic.com/images?q=tbn:ANd9GcSAgvKJAafXhg6lC_YDoyZgy884QfS175kzjIrcgogkyuZ8fAngJj7RDeF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9977" y="3140968"/>
            <a:ext cx="4321297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/>
          <p:cNvSpPr txBox="1">
            <a:spLocks noChangeArrowheads="1"/>
          </p:cNvSpPr>
          <p:nvPr/>
        </p:nvSpPr>
        <p:spPr bwMode="auto">
          <a:xfrm>
            <a:off x="899592" y="1844824"/>
            <a:ext cx="1828800" cy="7143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sz="2000">
                <a:latin typeface="Arial" charset="0"/>
              </a:rPr>
              <a:t>Ekonomik Faktörler</a:t>
            </a:r>
            <a:endParaRPr lang="en-US" sz="2000">
              <a:latin typeface="Arial" charset="0"/>
            </a:endParaRPr>
          </a:p>
        </p:txBody>
      </p:sp>
      <p:sp>
        <p:nvSpPr>
          <p:cNvPr id="214019" name="Text Box 3"/>
          <p:cNvSpPr txBox="1">
            <a:spLocks noChangeArrowheads="1"/>
          </p:cNvSpPr>
          <p:nvPr/>
        </p:nvSpPr>
        <p:spPr bwMode="auto">
          <a:xfrm>
            <a:off x="900113" y="3500438"/>
            <a:ext cx="1800225" cy="866775"/>
          </a:xfrm>
          <a:prstGeom prst="rect">
            <a:avLst/>
          </a:prstGeom>
          <a:solidFill>
            <a:srgbClr val="FFCCCC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sz="2000">
                <a:latin typeface="Arial" charset="0"/>
              </a:rPr>
              <a:t>Değişimin </a:t>
            </a:r>
          </a:p>
          <a:p>
            <a:pPr algn="ctr" eaLnBrk="1" hangingPunct="1">
              <a:spcBef>
                <a:spcPct val="50000"/>
              </a:spcBef>
            </a:pPr>
            <a:r>
              <a:rPr lang="tr-TR" sz="2000">
                <a:latin typeface="Arial" charset="0"/>
              </a:rPr>
              <a:t>Karakteri</a:t>
            </a:r>
            <a:endParaRPr lang="en-US" sz="2000">
              <a:latin typeface="Arial" charset="0"/>
            </a:endParaRP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212850" y="5307013"/>
            <a:ext cx="1198563" cy="7143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tr-TR" sz="2000">
                <a:latin typeface="Arial" charset="0"/>
              </a:rPr>
              <a:t>Kişisel</a:t>
            </a:r>
          </a:p>
          <a:p>
            <a:pPr algn="ctr" eaLnBrk="1" hangingPunct="1"/>
            <a:r>
              <a:rPr lang="tr-TR" sz="2000">
                <a:latin typeface="Arial" charset="0"/>
              </a:rPr>
              <a:t>Faktörler</a:t>
            </a:r>
            <a:endParaRPr lang="en-US" sz="2000">
              <a:latin typeface="Arial" charset="0"/>
            </a:endParaRPr>
          </a:p>
        </p:txBody>
      </p:sp>
      <p:sp>
        <p:nvSpPr>
          <p:cNvPr id="214021" name="Text Box 5"/>
          <p:cNvSpPr txBox="1">
            <a:spLocks noChangeArrowheads="1"/>
          </p:cNvSpPr>
          <p:nvPr/>
        </p:nvSpPr>
        <p:spPr bwMode="auto">
          <a:xfrm>
            <a:off x="3262313" y="3546475"/>
            <a:ext cx="1597025" cy="657225"/>
          </a:xfrm>
          <a:prstGeom prst="rect">
            <a:avLst/>
          </a:prstGeom>
          <a:solidFill>
            <a:srgbClr val="00FF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tr-TR" sz="3600" b="1">
                <a:latin typeface="Arial" charset="0"/>
              </a:rPr>
              <a:t>Tutum</a:t>
            </a:r>
            <a:endParaRPr lang="en-US" sz="3600" b="1">
              <a:latin typeface="Arial" charset="0"/>
            </a:endParaRPr>
          </a:p>
        </p:txBody>
      </p:sp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3441700" y="1844675"/>
            <a:ext cx="1346200" cy="866775"/>
          </a:xfrm>
          <a:prstGeom prst="rect">
            <a:avLst/>
          </a:prstGeom>
          <a:solidFill>
            <a:srgbClr val="FFCCCC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sz="2000">
                <a:latin typeface="Arial" charset="0"/>
              </a:rPr>
              <a:t>Psikolojik</a:t>
            </a:r>
          </a:p>
          <a:p>
            <a:pPr algn="ctr" eaLnBrk="1" hangingPunct="1">
              <a:spcBef>
                <a:spcPct val="50000"/>
              </a:spcBef>
            </a:pPr>
            <a:r>
              <a:rPr lang="tr-TR" sz="2000">
                <a:latin typeface="Arial" charset="0"/>
              </a:rPr>
              <a:t>Faktörler</a:t>
            </a:r>
            <a:endParaRPr lang="en-US" sz="2000">
              <a:latin typeface="Arial" charset="0"/>
            </a:endParaRPr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3419475" y="5300663"/>
            <a:ext cx="1198563" cy="714375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tr-TR" sz="2000">
                <a:latin typeface="Arial" charset="0"/>
              </a:rPr>
              <a:t>Sosyal</a:t>
            </a:r>
          </a:p>
          <a:p>
            <a:pPr algn="ctr" eaLnBrk="1" hangingPunct="1"/>
            <a:r>
              <a:rPr lang="tr-TR" sz="2000">
                <a:latin typeface="Arial" charset="0"/>
              </a:rPr>
              <a:t>Faktörler</a:t>
            </a:r>
            <a:endParaRPr lang="en-US" sz="2000">
              <a:latin typeface="Arial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5197475" y="3441700"/>
            <a:ext cx="1690688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tr-TR">
                <a:latin typeface="Arial" charset="0"/>
              </a:rPr>
              <a:t>Değişimi </a:t>
            </a:r>
          </a:p>
          <a:p>
            <a:pPr algn="ctr" eaLnBrk="1" hangingPunct="1"/>
            <a:r>
              <a:rPr lang="tr-TR">
                <a:latin typeface="Arial" charset="0"/>
              </a:rPr>
              <a:t>Değerleme</a:t>
            </a:r>
            <a:endParaRPr lang="en-US">
              <a:latin typeface="Arial" charset="0"/>
            </a:endParaRPr>
          </a:p>
        </p:txBody>
      </p:sp>
      <p:sp>
        <p:nvSpPr>
          <p:cNvPr id="214025" name="Text Box 9"/>
          <p:cNvSpPr txBox="1">
            <a:spLocks noChangeArrowheads="1"/>
          </p:cNvSpPr>
          <p:nvPr/>
        </p:nvSpPr>
        <p:spPr bwMode="auto">
          <a:xfrm>
            <a:off x="7270750" y="1916113"/>
            <a:ext cx="1838325" cy="5286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tr-TR" sz="2800">
                <a:latin typeface="Arial" charset="0"/>
              </a:rPr>
              <a:t>Reddetme</a:t>
            </a:r>
            <a:endParaRPr lang="en-US" sz="2800">
              <a:latin typeface="Arial" charset="0"/>
            </a:endParaRPr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7239000" y="2776538"/>
            <a:ext cx="1641475" cy="531812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tr-TR" sz="2800">
                <a:latin typeface="Arial" charset="0"/>
              </a:rPr>
              <a:t>Direnme</a:t>
            </a:r>
            <a:endParaRPr lang="en-US" sz="2800">
              <a:latin typeface="Arial" charset="0"/>
            </a:endParaRPr>
          </a:p>
        </p:txBody>
      </p:sp>
      <p:sp>
        <p:nvSpPr>
          <p:cNvPr id="214027" name="Text Box 11"/>
          <p:cNvSpPr txBox="1">
            <a:spLocks noChangeArrowheads="1"/>
          </p:cNvSpPr>
          <p:nvPr/>
        </p:nvSpPr>
        <p:spPr bwMode="auto">
          <a:xfrm>
            <a:off x="7204075" y="3767138"/>
            <a:ext cx="1939925" cy="95885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tr-TR" sz="2800">
                <a:latin typeface="Arial" charset="0"/>
              </a:rPr>
              <a:t>Tahammül </a:t>
            </a:r>
          </a:p>
          <a:p>
            <a:pPr algn="ctr" eaLnBrk="1" hangingPunct="1"/>
            <a:r>
              <a:rPr lang="tr-TR" sz="2800">
                <a:latin typeface="Arial" charset="0"/>
              </a:rPr>
              <a:t>Etme</a:t>
            </a:r>
            <a:endParaRPr lang="en-US" sz="2800">
              <a:latin typeface="Arial" charset="0"/>
            </a:endParaRPr>
          </a:p>
        </p:txBody>
      </p:sp>
      <p:sp>
        <p:nvSpPr>
          <p:cNvPr id="214028" name="Text Box 12"/>
          <p:cNvSpPr txBox="1">
            <a:spLocks noChangeArrowheads="1"/>
          </p:cNvSpPr>
          <p:nvPr/>
        </p:nvSpPr>
        <p:spPr bwMode="auto">
          <a:xfrm>
            <a:off x="7240588" y="5048250"/>
            <a:ext cx="1716087" cy="95885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tr-TR" sz="2800">
                <a:latin typeface="Arial" charset="0"/>
              </a:rPr>
              <a:t>Kabul</a:t>
            </a:r>
          </a:p>
          <a:p>
            <a:pPr algn="ctr" eaLnBrk="1" hangingPunct="1"/>
            <a:r>
              <a:rPr lang="tr-TR" sz="2800">
                <a:latin typeface="Arial" charset="0"/>
              </a:rPr>
              <a:t>Etme</a:t>
            </a:r>
            <a:endParaRPr lang="en-US" sz="2800">
              <a:latin typeface="Arial" charset="0"/>
            </a:endParaRPr>
          </a:p>
        </p:txBody>
      </p:sp>
      <p:sp>
        <p:nvSpPr>
          <p:cNvPr id="214029" name="Line 13"/>
          <p:cNvSpPr>
            <a:spLocks noChangeShapeType="1"/>
          </p:cNvSpPr>
          <p:nvPr/>
        </p:nvSpPr>
        <p:spPr bwMode="auto">
          <a:xfrm>
            <a:off x="2057400" y="2698750"/>
            <a:ext cx="990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2700338" y="3933825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>
            <a:off x="3989388" y="2613025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2" name="Line 16"/>
          <p:cNvSpPr>
            <a:spLocks noChangeShapeType="1"/>
          </p:cNvSpPr>
          <p:nvPr/>
        </p:nvSpPr>
        <p:spPr bwMode="auto">
          <a:xfrm flipV="1">
            <a:off x="1828800" y="4451350"/>
            <a:ext cx="1219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3" name="Line 17"/>
          <p:cNvSpPr>
            <a:spLocks noChangeShapeType="1"/>
          </p:cNvSpPr>
          <p:nvPr/>
        </p:nvSpPr>
        <p:spPr bwMode="auto">
          <a:xfrm flipH="1" flipV="1">
            <a:off x="3989388" y="4289425"/>
            <a:ext cx="6350" cy="93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>
            <a:off x="4838700" y="390525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 flipV="1">
            <a:off x="6137275" y="2228850"/>
            <a:ext cx="1066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6" name="Line 20"/>
          <p:cNvSpPr>
            <a:spLocks noChangeShapeType="1"/>
          </p:cNvSpPr>
          <p:nvPr/>
        </p:nvSpPr>
        <p:spPr bwMode="auto">
          <a:xfrm flipV="1">
            <a:off x="6442075" y="3067050"/>
            <a:ext cx="762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7" name="Line 21"/>
          <p:cNvSpPr>
            <a:spLocks noChangeShapeType="1"/>
          </p:cNvSpPr>
          <p:nvPr/>
        </p:nvSpPr>
        <p:spPr bwMode="auto">
          <a:xfrm>
            <a:off x="6442075" y="4362450"/>
            <a:ext cx="685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8" name="Line 22"/>
          <p:cNvSpPr>
            <a:spLocks noChangeShapeType="1"/>
          </p:cNvSpPr>
          <p:nvPr/>
        </p:nvSpPr>
        <p:spPr bwMode="auto">
          <a:xfrm>
            <a:off x="5984875" y="4362450"/>
            <a:ext cx="1219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4039" name="Text Box 23"/>
          <p:cNvSpPr txBox="1">
            <a:spLocks noChangeArrowheads="1"/>
          </p:cNvSpPr>
          <p:nvPr/>
        </p:nvSpPr>
        <p:spPr bwMode="auto">
          <a:xfrm>
            <a:off x="1475656" y="332656"/>
            <a:ext cx="6384925" cy="735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Değişime Karşı Tutum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241</TotalTime>
  <Words>404</Words>
  <Application>Microsoft Office PowerPoint</Application>
  <PresentationFormat>Ekran Gösterisi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Gündönümü</vt:lpstr>
      <vt:lpstr>SINIF YÖNETİMİ</vt:lpstr>
      <vt:lpstr>Slayt 2</vt:lpstr>
      <vt:lpstr>SINIF YÖNETİMİ</vt:lpstr>
      <vt:lpstr>SINIF YÖNETİMİNİN ÖZELLİKLERİ</vt:lpstr>
      <vt:lpstr>SINIF YÖNETİMİ</vt:lpstr>
      <vt:lpstr>Slayt 6</vt:lpstr>
      <vt:lpstr>Slayt 7</vt:lpstr>
      <vt:lpstr>Slayt 8</vt:lpstr>
      <vt:lpstr>Slayt 9</vt:lpstr>
      <vt:lpstr>Slayt 10</vt:lpstr>
      <vt:lpstr>SInIf  Yönetİmİ Modellerİ</vt:lpstr>
      <vt:lpstr>Slayt 12</vt:lpstr>
      <vt:lpstr>SInIf  Yönetİmİ Modellerİ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SINIF YÖNETİMİ</dc:title>
  <dc:creator>compact</dc:creator>
  <cp:lastModifiedBy>Compaq</cp:lastModifiedBy>
  <cp:revision>23</cp:revision>
  <dcterms:created xsi:type="dcterms:W3CDTF">2014-01-11T22:26:23Z</dcterms:created>
  <dcterms:modified xsi:type="dcterms:W3CDTF">2014-01-18T00:19:46Z</dcterms:modified>
</cp:coreProperties>
</file>