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4/13/2012</a:t>
            </a:fld>
            <a:endParaRPr lang="en-US"/>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5" name="4 Altbilgi Yer Tutucusu"/>
          <p:cNvSpPr>
            <a:spLocks noGrp="1"/>
          </p:cNvSpPr>
          <p:nvPr>
            <p:ph type="ftr" sz="quarter" idx="11"/>
          </p:nvPr>
        </p:nvSpPr>
        <p:spPr/>
        <p:txBody>
          <a:bodyPr/>
          <a:lstStyle>
            <a:extLst/>
          </a:lstStyle>
          <a:p>
            <a:endParaRPr kumimoji="0" lang="en-US"/>
          </a:p>
        </p:txBody>
      </p:sp>
      <p:sp>
        <p:nvSpPr>
          <p:cNvPr id="6" name="5 Slayt Numarası Yer Tutucusu"/>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5" name="4 Altbilgi Yer Tutucusu"/>
          <p:cNvSpPr>
            <a:spLocks noGrp="1"/>
          </p:cNvSpPr>
          <p:nvPr>
            <p:ph type="ftr" sz="quarter" idx="11"/>
          </p:nvPr>
        </p:nvSpPr>
        <p:spPr/>
        <p:txBody>
          <a:bodyPr/>
          <a:lstStyle>
            <a:extLst/>
          </a:lstStyle>
          <a:p>
            <a:endParaRPr kumimoji="0" lang="en-US"/>
          </a:p>
        </p:txBody>
      </p:sp>
      <p:sp>
        <p:nvSpPr>
          <p:cNvPr id="6" name="5 Slayt Numarası Yer Tutucusu"/>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5" name="4 Altbilgi Yer Tutucusu"/>
          <p:cNvSpPr>
            <a:spLocks noGrp="1"/>
          </p:cNvSpPr>
          <p:nvPr>
            <p:ph type="ftr" sz="quarter" idx="11"/>
          </p:nvPr>
        </p:nvSpPr>
        <p:spPr/>
        <p:txBody>
          <a:bodyPr/>
          <a:lstStyle>
            <a:extLst/>
          </a:lstStyle>
          <a:p>
            <a:endParaRPr kumimoji="0" lang="en-US"/>
          </a:p>
        </p:txBody>
      </p:sp>
      <p:sp>
        <p:nvSpPr>
          <p:cNvPr id="6" name="5 Slayt Numarası Yer Tutucusu"/>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4/13/2012</a:t>
            </a:fld>
            <a:endParaRPr lang="en-US"/>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6" name="5 Altbilgi Yer Tutucusu"/>
          <p:cNvSpPr>
            <a:spLocks noGrp="1"/>
          </p:cNvSpPr>
          <p:nvPr>
            <p:ph type="ftr" sz="quarter" idx="11"/>
          </p:nvPr>
        </p:nvSpPr>
        <p:spPr/>
        <p:txBody>
          <a:bodyPr/>
          <a:lstStyle>
            <a:extLst/>
          </a:lstStyle>
          <a:p>
            <a:endParaRPr kumimoji="0" lang="en-US"/>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8" name="7 Altbilgi Yer Tutucusu"/>
          <p:cNvSpPr>
            <a:spLocks noGrp="1"/>
          </p:cNvSpPr>
          <p:nvPr>
            <p:ph type="ftr" sz="quarter" idx="11"/>
          </p:nvPr>
        </p:nvSpPr>
        <p:spPr/>
        <p:txBody>
          <a:bodyPr/>
          <a:lstStyle>
            <a:extLst/>
          </a:lstStyle>
          <a:p>
            <a:endParaRPr kumimoji="0" lang="en-US"/>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4" name="3 Altbilgi Yer Tutucusu"/>
          <p:cNvSpPr>
            <a:spLocks noGrp="1"/>
          </p:cNvSpPr>
          <p:nvPr>
            <p:ph type="ftr" sz="quarter" idx="11"/>
          </p:nvPr>
        </p:nvSpPr>
        <p:spPr/>
        <p:txBody>
          <a:bodyPr/>
          <a:lstStyle>
            <a:extLst/>
          </a:lstStyle>
          <a:p>
            <a:endParaRPr kumimoji="0" lang="en-US"/>
          </a:p>
        </p:txBody>
      </p:sp>
      <p:sp>
        <p:nvSpPr>
          <p:cNvPr id="5" name="4 Slayt Numarası Yer Tutucusu"/>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48D92626-37D2-4832-BF7A-BC283494A20D}" type="datetimeFigureOut">
              <a:rPr lang="en-US" smtClean="0"/>
              <a:pPr/>
              <a:t>4/13/2012</a:t>
            </a:fld>
            <a:endParaRPr lang="en-US"/>
          </a:p>
        </p:txBody>
      </p:sp>
      <p:sp>
        <p:nvSpPr>
          <p:cNvPr id="3" name="2 Altbilgi Yer Tutucusu"/>
          <p:cNvSpPr>
            <a:spLocks noGrp="1"/>
          </p:cNvSpPr>
          <p:nvPr>
            <p:ph type="ftr" sz="quarter" idx="11"/>
          </p:nvPr>
        </p:nvSpPr>
        <p:spPr/>
        <p:txBody>
          <a:bodyPr/>
          <a:lstStyle>
            <a:extLst/>
          </a:lstStyle>
          <a:p>
            <a:endParaRPr kumimoji="0" lang="en-US"/>
          </a:p>
        </p:txBody>
      </p:sp>
      <p:sp>
        <p:nvSpPr>
          <p:cNvPr id="4" name="3 Slayt Numarası Yer Tutucusu"/>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4/13/2012</a:t>
            </a:fld>
            <a:endParaRPr lang="en-US"/>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4/13/2012</a:t>
            </a:fld>
            <a:endParaRPr lang="en-US"/>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4/13/2012</a:t>
            </a:fld>
            <a:endParaRPr lang="en-US" sz="1300" dirty="0">
              <a:solidFill>
                <a:schemeClr val="bg2">
                  <a:tint val="60000"/>
                  <a:satMod val="155000"/>
                </a:schemeClr>
              </a:solidFill>
            </a:endParaRP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eaLnBrk="1" hangingPunct="1">
              <a:defRPr/>
            </a:pPr>
            <a:r>
              <a:rPr lang="tr-TR" dirty="0" smtClean="0"/>
              <a:t>Kültür üreten bir varlıktır.</a:t>
            </a:r>
          </a:p>
          <a:p>
            <a:pPr eaLnBrk="1" hangingPunct="1">
              <a:defRPr/>
            </a:pPr>
            <a:r>
              <a:rPr lang="tr-TR" dirty="0" smtClean="0"/>
              <a:t>Anlam üreten bir varlıktır.</a:t>
            </a:r>
          </a:p>
          <a:p>
            <a:pPr eaLnBrk="1" hangingPunct="1">
              <a:defRPr/>
            </a:pPr>
            <a:r>
              <a:rPr lang="tr-TR" dirty="0" smtClean="0"/>
              <a:t>Sembol üreten bir varlıktır.</a:t>
            </a:r>
          </a:p>
          <a:p>
            <a:pPr eaLnBrk="1" hangingPunct="1">
              <a:defRPr/>
            </a:pPr>
            <a:r>
              <a:rPr lang="tr-TR" dirty="0" smtClean="0"/>
              <a:t>Değer üreten bir varlıktır.</a:t>
            </a:r>
          </a:p>
          <a:p>
            <a:pPr>
              <a:defRPr/>
            </a:pP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404813"/>
            <a:ext cx="8540750" cy="5694362"/>
          </a:xfrm>
        </p:spPr>
        <p:txBody>
          <a:bodyPr/>
          <a:lstStyle/>
          <a:p>
            <a:pPr>
              <a:defRPr/>
            </a:pPr>
            <a:r>
              <a:rPr lang="tr-TR" sz="1800" dirty="0" smtClean="0"/>
              <a:t>– Mekanik (Basit) Toplum: İnsanlar arasında yüz yüze ve samimi ilişkilerin olduğu, homojen (uzmanlaşmanın olmadığı) toplumlardır.</a:t>
            </a:r>
          </a:p>
          <a:p>
            <a:pPr>
              <a:buFont typeface="Arial" charset="0"/>
              <a:buNone/>
              <a:defRPr/>
            </a:pPr>
            <a:r>
              <a:rPr lang="tr-TR" sz="1800" dirty="0" smtClean="0"/>
              <a:t>	Benzerliklerden kaynaklanan dayanışmadır. Bu dayanışma türünde insanlar arasında çok az fark vardır. Toplumun üyeleri aynı duyguları hissederler. Daha çok geleneksel toplumlarda karşılaşılan dayanışmadır. İnsanlar aynı değerlere inanırlar. Burada bireysel eylem, kendiliğinden kolektif bir kimliğe bürünür. Toplumsal farklılaşma, organik dayanışmanın egemen olduğu toplumlardaki gibi değildir. Ortak bilinç, bireysel bilincin önündedir. Toplum baskıyla yönetilir.</a:t>
            </a:r>
          </a:p>
          <a:p>
            <a:pPr>
              <a:defRPr/>
            </a:pPr>
            <a:r>
              <a:rPr lang="tr-TR" sz="1800" dirty="0" smtClean="0"/>
              <a:t>– Organik (Karmaşık) Toplum: İnsanlar arasında resmi ilişkilerin ve işbölümünün olduğu, geniş nüfustan dolayı insanlar arasındaki kontrolün toplumsal baskı ile sağlandığı toplumlardır. Toplumlar geliştikçe toplumsal farklılaşma artar. Burada insanları bir arada tutan bu farklılaşma yani işbölümüdür. Burada birey artık tümüyle </a:t>
            </a:r>
            <a:r>
              <a:rPr lang="tr-TR" sz="1800" dirty="0" err="1" smtClean="0"/>
              <a:t>kollektif</a:t>
            </a:r>
            <a:r>
              <a:rPr lang="tr-TR" sz="1800" dirty="0" smtClean="0"/>
              <a:t> bilincin kontrolünde değildir. Bireysellik gelişmiştir. Ancak işbölümü arttıkça insanların birbirine olan bağımlılıkları da artar. </a:t>
            </a:r>
            <a:r>
              <a:rPr lang="tr-TR" sz="1800" dirty="0" err="1" smtClean="0"/>
              <a:t>Durkheim</a:t>
            </a:r>
            <a:r>
              <a:rPr lang="tr-TR" sz="1800" dirty="0" smtClean="0"/>
              <a:t>, işbölümü kavramıyla daha çok mesleklerin farklılaşması ve endüstriyel faaliyetlerin artışını kastetmektedir.</a:t>
            </a:r>
            <a:endParaRPr lang="tr-T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F.</a:t>
            </a:r>
            <a:r>
              <a:rPr lang="tr-TR" dirty="0" err="1" smtClean="0"/>
              <a:t>Tonnies</a:t>
            </a:r>
            <a:r>
              <a:rPr lang="tr-TR" dirty="0" smtClean="0"/>
              <a:t> “cemaat-cemiyet”</a:t>
            </a:r>
            <a:br>
              <a:rPr lang="tr-TR" dirty="0" smtClean="0"/>
            </a:br>
            <a:endParaRPr lang="tr-TR" dirty="0"/>
          </a:p>
        </p:txBody>
      </p:sp>
      <p:sp>
        <p:nvSpPr>
          <p:cNvPr id="3" name="2 İçerik Yer Tutucusu"/>
          <p:cNvSpPr>
            <a:spLocks noGrp="1"/>
          </p:cNvSpPr>
          <p:nvPr>
            <p:ph idx="1"/>
          </p:nvPr>
        </p:nvSpPr>
        <p:spPr/>
        <p:txBody>
          <a:bodyPr/>
          <a:lstStyle/>
          <a:p>
            <a:pPr>
              <a:defRPr/>
            </a:pPr>
            <a:r>
              <a:rPr lang="tr-TR" sz="2000" dirty="0" smtClean="0"/>
              <a:t>a. Cemaat (</a:t>
            </a:r>
            <a:r>
              <a:rPr lang="tr-TR" sz="2000" dirty="0" err="1" smtClean="0"/>
              <a:t>Gemeinschaft</a:t>
            </a:r>
            <a:r>
              <a:rPr lang="tr-TR" sz="2000" dirty="0" smtClean="0"/>
              <a:t>) : Duygusal ilişkilerin hakim olduğu bireylerin kişilikleriyle grup değerlerine bağlı olduğu gruplar. Mekanik toplum gibi basit, ırk ve etnik yönden farklılaşmamış bireylerin kurduğu toplumlardır</a:t>
            </a:r>
            <a:br>
              <a:rPr lang="tr-TR" sz="2000" dirty="0" smtClean="0"/>
            </a:br>
            <a:r>
              <a:rPr lang="tr-TR" sz="2000" dirty="0" smtClean="0"/>
              <a:t>Cemaat üyeleri arasında sıcak, samimi, içten, duygusal ilişkiler vardır. Aile, akrabalık, klan gibi kana bağlı; komşuluğa dayanan köy gibi yere bağlı, düşünce ve duygu benzerliğine dayalı topluluklar cemaate örnek verilebilir.</a:t>
            </a:r>
            <a:br>
              <a:rPr lang="tr-TR" sz="2000" dirty="0" smtClean="0"/>
            </a:br>
            <a:r>
              <a:rPr lang="tr-TR" sz="2000" dirty="0" smtClean="0"/>
              <a:t>b. Cemiyet (</a:t>
            </a:r>
            <a:r>
              <a:rPr lang="tr-TR" sz="2000" dirty="0" err="1" smtClean="0"/>
              <a:t>Gesellschaft</a:t>
            </a:r>
            <a:r>
              <a:rPr lang="tr-TR" sz="2000" dirty="0" smtClean="0"/>
              <a:t>): akılcı, sözleşmeye dayanan çıkar ilişkilerinin bulunduğu gruplardır. Kişisel olmayan, soğuk, rasyonel ve özgür ilişkiler üzerine kuruludur. Sanayi ve ticaret işletmeleri, baskı grupları, şehirler gibi örnekler. Organik toplum gibi karmaşık, etnik yönden farklılaşmış bireylerin kurduğu toplumdur.</a:t>
            </a:r>
            <a:endParaRPr lang="tr-T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sz="3200" dirty="0" smtClean="0"/>
              <a:t>H.</a:t>
            </a:r>
            <a:r>
              <a:rPr lang="tr-TR" sz="3200" dirty="0" err="1" smtClean="0"/>
              <a:t>Becker</a:t>
            </a:r>
            <a:r>
              <a:rPr lang="tr-TR" sz="3200" dirty="0" smtClean="0"/>
              <a:t> “kutsal toplum-</a:t>
            </a:r>
            <a:r>
              <a:rPr lang="tr-TR" sz="3200" dirty="0" err="1" smtClean="0"/>
              <a:t>seküler</a:t>
            </a:r>
            <a:r>
              <a:rPr lang="tr-TR" sz="3200" dirty="0" smtClean="0"/>
              <a:t> toplum”,</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buFont typeface="Arial" charset="0"/>
              <a:buNone/>
              <a:defRPr/>
            </a:pPr>
            <a:endParaRPr lang="tr-TR" dirty="0" smtClean="0"/>
          </a:p>
          <a:p>
            <a:pPr>
              <a:buFont typeface="Arial" charset="0"/>
              <a:buNone/>
              <a:defRPr/>
            </a:pPr>
            <a:endParaRPr lang="tr-TR" dirty="0" smtClean="0"/>
          </a:p>
          <a:p>
            <a:pPr>
              <a:buFont typeface="Arial" charset="0"/>
              <a:buNone/>
              <a:defRPr/>
            </a:pPr>
            <a:r>
              <a:rPr lang="tr-TR" dirty="0" smtClean="0"/>
              <a:t>“Kutsal”ın rehberliğinde bir dünya kurmak</a:t>
            </a:r>
          </a:p>
          <a:p>
            <a:pPr>
              <a:buFont typeface="Arial" charset="0"/>
              <a:buNone/>
              <a:defRPr/>
            </a:pPr>
            <a:endParaRPr lang="tr-TR" dirty="0" smtClean="0"/>
          </a:p>
          <a:p>
            <a:pPr>
              <a:buFont typeface="Arial" charset="0"/>
              <a:buNone/>
              <a:defRPr/>
            </a:pPr>
            <a:r>
              <a:rPr lang="tr-TR" dirty="0" smtClean="0"/>
              <a:t>Toplumsal pratiği kutsala bağlayan</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defRPr/>
            </a:pPr>
            <a:r>
              <a:rPr lang="tr-TR" dirty="0" smtClean="0"/>
              <a:t>H.</a:t>
            </a:r>
            <a:r>
              <a:rPr lang="tr-TR" dirty="0" err="1" smtClean="0"/>
              <a:t>Spencer</a:t>
            </a:r>
            <a:r>
              <a:rPr lang="tr-TR" dirty="0" smtClean="0"/>
              <a:t> “basit toplum-karmaşık toplum”</a:t>
            </a:r>
            <a:endParaRPr lang="tr-TR" dirty="0"/>
          </a:p>
        </p:txBody>
      </p:sp>
      <p:pic>
        <p:nvPicPr>
          <p:cNvPr id="118787" name="Picture 2" descr="C:\Users\p.bell\Desktop\yesevi\160.jpg"/>
          <p:cNvPicPr>
            <a:picLocks noChangeAspect="1" noChangeArrowheads="1"/>
          </p:cNvPicPr>
          <p:nvPr/>
        </p:nvPicPr>
        <p:blipFill>
          <a:blip r:embed="rId2" cstate="print"/>
          <a:srcRect/>
          <a:stretch>
            <a:fillRect/>
          </a:stretch>
        </p:blipFill>
        <p:spPr bwMode="auto">
          <a:xfrm>
            <a:off x="1187450" y="2571750"/>
            <a:ext cx="6985000" cy="25860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19811" name="Picture 2" descr="C:\Users\p.bell\Desktop\yesevi\aaaaa.jpg"/>
          <p:cNvPicPr>
            <a:picLocks noGrp="1" noChangeAspect="1" noChangeArrowheads="1"/>
          </p:cNvPicPr>
          <p:nvPr>
            <p:ph idx="1"/>
          </p:nvPr>
        </p:nvPicPr>
        <p:blipFill>
          <a:blip r:embed="rId2" cstate="print"/>
          <a:srcRect/>
          <a:stretch>
            <a:fillRect/>
          </a:stretch>
        </p:blipFill>
        <p:spPr>
          <a:xfrm>
            <a:off x="0" y="0"/>
            <a:ext cx="8893175" cy="68580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20835" name="Picture 3" descr="C:\Users\p.bell\Desktop\yesevi\131_4_72_4_kandil-iznik.jpg"/>
          <p:cNvPicPr>
            <a:picLocks noChangeAspect="1" noChangeArrowheads="1"/>
          </p:cNvPicPr>
          <p:nvPr/>
        </p:nvPicPr>
        <p:blipFill>
          <a:blip r:embed="rId2" cstate="print"/>
          <a:srcRect/>
          <a:stretch>
            <a:fillRect/>
          </a:stretch>
        </p:blipFill>
        <p:spPr bwMode="auto">
          <a:xfrm>
            <a:off x="3779838" y="0"/>
            <a:ext cx="5113337" cy="3400425"/>
          </a:xfrm>
          <a:prstGeom prst="rect">
            <a:avLst/>
          </a:prstGeom>
          <a:noFill/>
          <a:ln w="9525">
            <a:noFill/>
            <a:miter lim="800000"/>
            <a:headEnd/>
            <a:tailEnd/>
          </a:ln>
        </p:spPr>
      </p:pic>
      <p:pic>
        <p:nvPicPr>
          <p:cNvPr id="120836" name="Picture 4" descr="C:\Users\p.bell\Desktop\yesevi\724_saklikent34.jpg"/>
          <p:cNvPicPr>
            <a:picLocks noChangeAspect="1" noChangeArrowheads="1"/>
          </p:cNvPicPr>
          <p:nvPr/>
        </p:nvPicPr>
        <p:blipFill>
          <a:blip r:embed="rId3" cstate="print"/>
          <a:srcRect/>
          <a:stretch>
            <a:fillRect/>
          </a:stretch>
        </p:blipFill>
        <p:spPr bwMode="auto">
          <a:xfrm>
            <a:off x="0" y="0"/>
            <a:ext cx="5435600" cy="6858000"/>
          </a:xfrm>
          <a:prstGeom prst="rect">
            <a:avLst/>
          </a:prstGeom>
          <a:noFill/>
          <a:ln w="9525">
            <a:noFill/>
            <a:miter lim="800000"/>
            <a:headEnd/>
            <a:tailEnd/>
          </a:ln>
        </p:spPr>
      </p:pic>
      <p:pic>
        <p:nvPicPr>
          <p:cNvPr id="120837" name="Picture 5" descr="C:\Users\p.bell\Desktop\yesevi\800px-View_of_Constantinople_by_Pascal_S%C3%A9bah_%281905%29.jpg"/>
          <p:cNvPicPr>
            <a:picLocks noChangeAspect="1" noChangeArrowheads="1"/>
          </p:cNvPicPr>
          <p:nvPr/>
        </p:nvPicPr>
        <p:blipFill>
          <a:blip r:embed="rId4" cstate="print"/>
          <a:srcRect/>
          <a:stretch>
            <a:fillRect/>
          </a:stretch>
        </p:blipFill>
        <p:spPr bwMode="auto">
          <a:xfrm>
            <a:off x="4452938" y="3405188"/>
            <a:ext cx="4691062" cy="34528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21859" name="Picture 2" descr="C:\Users\p.bell\Desktop\yesevi\1478dc79-f1ac-46fc-9495-88d551c7aee9-444x333.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a:t>
            </a:r>
            <a:r>
              <a:rPr lang="tr-TR" dirty="0" err="1" smtClean="0"/>
              <a:t>Parsons</a:t>
            </a:r>
            <a:endParaRPr lang="tr-TR" dirty="0"/>
          </a:p>
        </p:txBody>
      </p:sp>
      <p:sp>
        <p:nvSpPr>
          <p:cNvPr id="3" name="2 İçerik Yer Tutucusu"/>
          <p:cNvSpPr>
            <a:spLocks noGrp="1"/>
          </p:cNvSpPr>
          <p:nvPr>
            <p:ph idx="1"/>
          </p:nvPr>
        </p:nvSpPr>
        <p:spPr/>
        <p:txBody>
          <a:bodyPr/>
          <a:lstStyle/>
          <a:p>
            <a:pPr>
              <a:defRPr/>
            </a:pPr>
            <a:r>
              <a:rPr lang="tr-TR" dirty="0" smtClean="0"/>
              <a:t>ilkel toplumlar-ara toplumlar” ve “modern toplumlar”</a:t>
            </a:r>
            <a:endParaRPr lang="tr-TR" dirty="0"/>
          </a:p>
        </p:txBody>
      </p:sp>
      <p:pic>
        <p:nvPicPr>
          <p:cNvPr id="122884" name="Picture 4" descr="C:\Users\p.bell\Desktop\yesevi\at_kulturu.jpg"/>
          <p:cNvPicPr>
            <a:picLocks noChangeAspect="1" noChangeArrowheads="1"/>
          </p:cNvPicPr>
          <p:nvPr/>
        </p:nvPicPr>
        <p:blipFill>
          <a:blip r:embed="rId2" cstate="print"/>
          <a:srcRect/>
          <a:stretch>
            <a:fillRect/>
          </a:stretch>
        </p:blipFill>
        <p:spPr bwMode="auto">
          <a:xfrm>
            <a:off x="611188" y="2708275"/>
            <a:ext cx="4324350" cy="3200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smtClean="0"/>
              <a:t>G.Rocher</a:t>
            </a:r>
            <a:r>
              <a:rPr lang="tr-TR" dirty="0" smtClean="0"/>
              <a:t> </a:t>
            </a:r>
            <a:endParaRPr lang="tr-TR" dirty="0"/>
          </a:p>
        </p:txBody>
      </p:sp>
      <p:sp>
        <p:nvSpPr>
          <p:cNvPr id="3" name="2 İçerik Yer Tutucusu"/>
          <p:cNvSpPr>
            <a:spLocks noGrp="1"/>
          </p:cNvSpPr>
          <p:nvPr>
            <p:ph idx="1"/>
          </p:nvPr>
        </p:nvSpPr>
        <p:spPr/>
        <p:txBody>
          <a:bodyPr/>
          <a:lstStyle/>
          <a:p>
            <a:pPr>
              <a:defRPr/>
            </a:pPr>
            <a:r>
              <a:rPr lang="tr-TR" dirty="0" smtClean="0"/>
              <a:t>“geleneksel toplum-teknolojik toplum”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0"/>
            <a:ext cx="8540750" cy="6099175"/>
          </a:xfrm>
        </p:spPr>
        <p:txBody>
          <a:bodyPr/>
          <a:lstStyle/>
          <a:p>
            <a:pPr>
              <a:defRPr/>
            </a:pPr>
            <a:endParaRPr lang="tr-TR" dirty="0" smtClean="0"/>
          </a:p>
          <a:p>
            <a:pPr>
              <a:defRPr/>
            </a:pPr>
            <a:endParaRPr lang="tr-TR" dirty="0" smtClean="0"/>
          </a:p>
          <a:p>
            <a:pPr>
              <a:defRPr/>
            </a:pPr>
            <a:endParaRPr lang="tr-TR" dirty="0" smtClean="0"/>
          </a:p>
          <a:p>
            <a:pPr>
              <a:defRPr/>
            </a:pPr>
            <a:endParaRPr lang="tr-TR" dirty="0" smtClean="0"/>
          </a:p>
          <a:p>
            <a:pPr>
              <a:defRPr/>
            </a:pPr>
            <a:r>
              <a:rPr lang="tr-TR" dirty="0" smtClean="0"/>
              <a:t>Açık, kapalı toplum,</a:t>
            </a:r>
          </a:p>
          <a:p>
            <a:pPr>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1628775"/>
            <a:ext cx="8540750" cy="4470400"/>
          </a:xfrm>
        </p:spPr>
        <p:txBody>
          <a:bodyPr/>
          <a:lstStyle/>
          <a:p>
            <a:pPr>
              <a:buFont typeface="Arial" charset="0"/>
              <a:buNone/>
              <a:defRPr/>
            </a:pPr>
            <a:r>
              <a:rPr lang="tr-TR" dirty="0" smtClean="0"/>
              <a:t>Düşünüş ve davranış şekilleri, üretim biçimleri açısından </a:t>
            </a:r>
          </a:p>
          <a:p>
            <a:pPr>
              <a:defRPr/>
            </a:pPr>
            <a:r>
              <a:rPr lang="tr-TR" dirty="0" smtClean="0"/>
              <a:t>Sanayi öncesi yada “geleneksel toplum”</a:t>
            </a:r>
          </a:p>
          <a:p>
            <a:pPr>
              <a:defRPr/>
            </a:pPr>
            <a:r>
              <a:rPr lang="tr-TR" dirty="0" smtClean="0"/>
              <a:t>19. Yüzyıl sonlarına “sanayi toplumu” yada modern toplum,</a:t>
            </a:r>
          </a:p>
          <a:p>
            <a:pPr>
              <a:defRPr/>
            </a:pPr>
            <a:r>
              <a:rPr lang="tr-TR" dirty="0" smtClean="0"/>
              <a:t>Bilgi Toplumu</a:t>
            </a:r>
          </a:p>
          <a:p>
            <a:pPr>
              <a:defRPr/>
            </a:pPr>
            <a:r>
              <a:rPr lang="tr-TR" dirty="0" smtClean="0"/>
              <a:t>Ağ Toplumu</a:t>
            </a:r>
          </a:p>
        </p:txBody>
      </p:sp>
      <p:pic>
        <p:nvPicPr>
          <p:cNvPr id="107523" name="Picture 2" descr="C:\Users\p.bell\Desktop\yesevi\205072-3-4-af904.jpg"/>
          <p:cNvPicPr>
            <a:picLocks noChangeAspect="1" noChangeArrowheads="1"/>
          </p:cNvPicPr>
          <p:nvPr/>
        </p:nvPicPr>
        <p:blipFill>
          <a:blip r:embed="rId2" cstate="print"/>
          <a:srcRect/>
          <a:stretch>
            <a:fillRect/>
          </a:stretch>
        </p:blipFill>
        <p:spPr bwMode="auto">
          <a:xfrm>
            <a:off x="5580063" y="4251325"/>
            <a:ext cx="2789237" cy="2009775"/>
          </a:xfrm>
          <a:prstGeom prst="rect">
            <a:avLst/>
          </a:prstGeom>
          <a:noFill/>
          <a:ln w="9525">
            <a:noFill/>
            <a:miter lim="800000"/>
            <a:headEnd/>
            <a:tailEnd/>
          </a:ln>
        </p:spPr>
      </p:pic>
      <p:sp>
        <p:nvSpPr>
          <p:cNvPr id="4" name="1 Başlık"/>
          <p:cNvSpPr>
            <a:spLocks noGrp="1"/>
          </p:cNvSpPr>
          <p:nvPr>
            <p:ph type="title"/>
          </p:nvPr>
        </p:nvSpPr>
        <p:spPr/>
        <p:txBody>
          <a:bodyPr>
            <a:normAutofit fontScale="90000"/>
          </a:bodyPr>
          <a:lstStyle/>
          <a:p>
            <a:pPr>
              <a:defRPr/>
            </a:pPr>
            <a:r>
              <a:rPr lang="tr-TR" b="1" dirty="0" smtClean="0"/>
              <a:t>Toplumla İlgili Bazı Sınıflamalar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0"/>
            <a:ext cx="8540750" cy="6099175"/>
          </a:xfrm>
        </p:spPr>
        <p:txBody>
          <a:bodyPr/>
          <a:lstStyle/>
          <a:p>
            <a:pPr>
              <a:defRPr/>
            </a:pPr>
            <a:endParaRPr lang="tr-TR" dirty="0" smtClean="0"/>
          </a:p>
          <a:p>
            <a:pPr>
              <a:defRPr/>
            </a:pPr>
            <a:endParaRPr lang="tr-TR" dirty="0" smtClean="0"/>
          </a:p>
          <a:p>
            <a:pPr>
              <a:defRPr/>
            </a:pPr>
            <a:endParaRPr lang="tr-TR" dirty="0" smtClean="0"/>
          </a:p>
          <a:p>
            <a:pPr>
              <a:defRPr/>
            </a:pPr>
            <a:r>
              <a:rPr lang="tr-TR" dirty="0" smtClean="0"/>
              <a:t>Bireyci ve kolektivist toplum</a:t>
            </a:r>
          </a:p>
          <a:p>
            <a:pPr>
              <a:defRPr/>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188913"/>
            <a:ext cx="8540750" cy="5910262"/>
          </a:xfrm>
        </p:spPr>
        <p:txBody>
          <a:bodyPr/>
          <a:lstStyle/>
          <a:p>
            <a:pPr>
              <a:defRPr/>
            </a:pPr>
            <a:r>
              <a:rPr lang="tr-TR" dirty="0" smtClean="0"/>
              <a:t>İlkel, tarım, sanayi, sanayi sonrası toplum,</a:t>
            </a:r>
          </a:p>
          <a:p>
            <a:pPr>
              <a:buFont typeface="Arial" charset="0"/>
              <a:buNone/>
              <a:defRPr/>
            </a:pPr>
            <a:endParaRPr lang="tr-TR" dirty="0"/>
          </a:p>
        </p:txBody>
      </p:sp>
      <p:pic>
        <p:nvPicPr>
          <p:cNvPr id="126979" name="Picture 3" descr="C:\Users\p.bell\Desktop\yesevi\80414-Ilkel-Toplumun-Icadi-Bir-Illuzyonun-Donusumleri.jpg"/>
          <p:cNvPicPr>
            <a:picLocks noChangeAspect="1" noChangeArrowheads="1"/>
          </p:cNvPicPr>
          <p:nvPr/>
        </p:nvPicPr>
        <p:blipFill>
          <a:blip r:embed="rId2" cstate="print"/>
          <a:srcRect/>
          <a:stretch>
            <a:fillRect/>
          </a:stretch>
        </p:blipFill>
        <p:spPr bwMode="auto">
          <a:xfrm>
            <a:off x="5724525" y="2349500"/>
            <a:ext cx="2660650" cy="3883025"/>
          </a:xfrm>
          <a:prstGeom prst="rect">
            <a:avLst/>
          </a:prstGeom>
          <a:noFill/>
          <a:ln w="9525">
            <a:noFill/>
            <a:miter lim="800000"/>
            <a:headEnd/>
            <a:tailEnd/>
          </a:ln>
        </p:spPr>
      </p:pic>
      <p:pic>
        <p:nvPicPr>
          <p:cNvPr id="126980" name="Picture 4" descr="C:\Users\p.bell\Desktop\yesevi\20080629_411332_1214763065_nky7.jpg"/>
          <p:cNvPicPr>
            <a:picLocks noChangeAspect="1" noChangeArrowheads="1"/>
          </p:cNvPicPr>
          <p:nvPr/>
        </p:nvPicPr>
        <p:blipFill>
          <a:blip r:embed="rId3" cstate="print"/>
          <a:srcRect/>
          <a:stretch>
            <a:fillRect/>
          </a:stretch>
        </p:blipFill>
        <p:spPr bwMode="auto">
          <a:xfrm>
            <a:off x="179388" y="1052513"/>
            <a:ext cx="5524500" cy="4306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Users\p.bell\Desktop\yesevi\akt-3.jpg"/>
          <p:cNvPicPr>
            <a:picLocks noGrp="1" noChangeAspect="1" noChangeArrowheads="1"/>
          </p:cNvPicPr>
          <p:nvPr>
            <p:ph idx="1"/>
          </p:nvPr>
        </p:nvPicPr>
        <p:blipFill>
          <a:blip r:embed="rId2" cstate="print"/>
          <a:srcRect/>
          <a:stretch>
            <a:fillRect/>
          </a:stretch>
        </p:blipFill>
        <p:spPr>
          <a:xfrm>
            <a:off x="395288" y="836613"/>
            <a:ext cx="8064500" cy="486886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29027" name="Picture 2" descr="C:\Users\p.bell\Desktop\yesevi\article-1022822-016B054900000578-659_468x314_popup.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30051" name="Picture 3" descr="C:\Users\p.bell\Desktop\yesevi\25636387.jpg"/>
          <p:cNvPicPr>
            <a:picLocks noChangeAspect="1" noChangeArrowheads="1"/>
          </p:cNvPicPr>
          <p:nvPr/>
        </p:nvPicPr>
        <p:blipFill>
          <a:blip r:embed="rId2" cstate="print"/>
          <a:srcRect/>
          <a:stretch>
            <a:fillRect/>
          </a:stretch>
        </p:blipFill>
        <p:spPr bwMode="auto">
          <a:xfrm>
            <a:off x="0" y="0"/>
            <a:ext cx="9144000" cy="68278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31075" name="Picture 2"/>
          <p:cNvPicPr>
            <a:picLocks noGrp="1" noChangeAspect="1" noChangeArrowheads="1"/>
          </p:cNvPicPr>
          <p:nvPr>
            <p:ph idx="1"/>
          </p:nvPr>
        </p:nvPicPr>
        <p:blipFill>
          <a:blip r:embed="rId2" cstate="print"/>
          <a:srcRect/>
          <a:stretch>
            <a:fillRect/>
          </a:stretch>
        </p:blipFill>
        <p:spPr>
          <a:xfrm>
            <a:off x="0" y="0"/>
            <a:ext cx="9144000" cy="69977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32099"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p.bell\Desktop\yesevi\ilkel.jpg"/>
          <p:cNvPicPr>
            <a:picLocks noGrp="1" noChangeAspect="1" noChangeArrowheads="1"/>
          </p:cNvPicPr>
          <p:nvPr>
            <p:ph idx="1"/>
          </p:nvPr>
        </p:nvPicPr>
        <p:blipFill>
          <a:blip r:embed="rId2" cstate="print"/>
          <a:srcRect/>
          <a:stretch>
            <a:fillRect/>
          </a:stretch>
        </p:blipFill>
        <p:spPr>
          <a:xfrm>
            <a:off x="1619250" y="338138"/>
            <a:ext cx="5113338" cy="6080125"/>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p.bell\Desktop\yesevi\turkiyenin-tanitiminda-kultur-ve-tarih-vurgus.jpg"/>
          <p:cNvPicPr>
            <a:picLocks noGrp="1" noChangeAspect="1" noChangeArrowheads="1"/>
          </p:cNvPicPr>
          <p:nvPr>
            <p:ph idx="1"/>
          </p:nvPr>
        </p:nvPicPr>
        <p:blipFill>
          <a:blip r:embed="rId2" cstate="print"/>
          <a:srcRect/>
          <a:stretch>
            <a:fillRect/>
          </a:stretch>
        </p:blipFill>
        <p:spPr>
          <a:xfrm>
            <a:off x="2411413" y="620713"/>
            <a:ext cx="3816350" cy="466883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35171" name="Picture 2" descr="C:\Users\p.bell\Desktop\yesevi\9f68865157704102cb669d53f6fc5184_1285089102.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r>
              <a:rPr lang="tr-TR" dirty="0" smtClean="0"/>
              <a:t>“</a:t>
            </a:r>
            <a:r>
              <a:rPr lang="tr-TR" sz="2400" dirty="0" smtClean="0"/>
              <a:t>Geleneksel toplum” genellikle endüstriyel, kentleşmiş ve kapitalist “modern topluma” karşı kullanılır. </a:t>
            </a:r>
          </a:p>
          <a:p>
            <a:pPr>
              <a:defRPr/>
            </a:pPr>
            <a:r>
              <a:rPr lang="tr-TR" sz="2400" dirty="0" smtClean="0"/>
              <a:t>“Gelenek” dendiğinde belli bir yolu izleme, daha önceden birisinin ortaya koyarak genelleştirdiği şeyi devam ettirme olarak anlaşılabilir. Gelenek ayrıca günlük dilde örf, adet ve töre anlamında kullanılır. Bu anlamıyla gelenek, toplum içinde belirli bir davranış kümesini yönlendiren, belli davranış kalıpları üreten ve insanları bu kalıplara göre davranmaya zorlar.(Armağan,1990)</a:t>
            </a:r>
            <a:endParaRPr lang="tr-T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p.bell\Desktop\yesevi\hasat1.jpg"/>
          <p:cNvPicPr>
            <a:picLocks noGrp="1" noChangeAspect="1" noChangeArrowheads="1"/>
          </p:cNvPicPr>
          <p:nvPr>
            <p:ph idx="1"/>
          </p:nvPr>
        </p:nvPicPr>
        <p:blipFill>
          <a:blip r:embed="rId2" cstate="print"/>
          <a:srcRect/>
          <a:stretch>
            <a:fillRect/>
          </a:stretch>
        </p:blipFill>
        <p:spPr>
          <a:xfrm>
            <a:off x="265113" y="115888"/>
            <a:ext cx="8483600" cy="5707062"/>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p.bell\Desktop\yesevi\kantoklar1.jpg"/>
          <p:cNvPicPr>
            <a:picLocks noGrp="1" noChangeAspect="1" noChangeArrowheads="1"/>
          </p:cNvPicPr>
          <p:nvPr>
            <p:ph idx="1"/>
          </p:nvPr>
        </p:nvPicPr>
        <p:blipFill>
          <a:blip r:embed="rId2" cstate="print"/>
          <a:srcRect/>
          <a:stretch>
            <a:fillRect/>
          </a:stretch>
        </p:blipFill>
        <p:spPr>
          <a:xfrm>
            <a:off x="207963" y="260350"/>
            <a:ext cx="7893050" cy="583247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C:\Users\p.bell\Desktop\yesevi\Ilkel Toplum.jpg"/>
          <p:cNvPicPr>
            <a:picLocks noGrp="1" noChangeAspect="1" noChangeArrowheads="1"/>
          </p:cNvPicPr>
          <p:nvPr>
            <p:ph idx="1"/>
          </p:nvPr>
        </p:nvPicPr>
        <p:blipFill>
          <a:blip r:embed="rId2" cstate="print"/>
          <a:srcRect/>
          <a:stretch>
            <a:fillRect/>
          </a:stretch>
        </p:blipFill>
        <p:spPr>
          <a:xfrm>
            <a:off x="250825" y="188913"/>
            <a:ext cx="8497888" cy="6192837"/>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sp>
        <p:nvSpPr>
          <p:cNvPr id="3" name="2 İçerik Yer Tutucusu"/>
          <p:cNvSpPr>
            <a:spLocks noGrp="1"/>
          </p:cNvSpPr>
          <p:nvPr>
            <p:ph idx="1"/>
          </p:nvPr>
        </p:nvSpPr>
        <p:spPr/>
        <p:txBody>
          <a:bodyPr/>
          <a:lstStyle/>
          <a:p>
            <a:pPr>
              <a:defRPr/>
            </a:pPr>
            <a:endParaRPr lang="tr-TR" dirty="0"/>
          </a:p>
        </p:txBody>
      </p:sp>
      <p:pic>
        <p:nvPicPr>
          <p:cNvPr id="139268" name="Picture 2" descr="C:\Users\p.bell\Desktop\yesevi\1322757208_3a9096f2c9c163f5f0548ebf3da605f1_904986192.jpg"/>
          <p:cNvPicPr>
            <a:picLocks noChangeAspect="1" noChangeArrowheads="1"/>
          </p:cNvPicPr>
          <p:nvPr/>
        </p:nvPicPr>
        <p:blipFill>
          <a:blip r:embed="rId2" cstate="print"/>
          <a:srcRect/>
          <a:stretch>
            <a:fillRect/>
          </a:stretch>
        </p:blipFill>
        <p:spPr bwMode="auto">
          <a:xfrm>
            <a:off x="0" y="0"/>
            <a:ext cx="9144000" cy="6742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Users\p.bell\Desktop\yesevi\industry.JPG"/>
          <p:cNvPicPr>
            <a:picLocks noGrp="1" noChangeAspect="1" noChangeArrowheads="1"/>
          </p:cNvPicPr>
          <p:nvPr>
            <p:ph idx="1"/>
          </p:nvPr>
        </p:nvPicPr>
        <p:blipFill>
          <a:blip r:embed="rId2" cstate="print"/>
          <a:srcRect/>
          <a:stretch>
            <a:fillRect/>
          </a:stretch>
        </p:blipFill>
        <p:spPr>
          <a:xfrm>
            <a:off x="1763713" y="620713"/>
            <a:ext cx="5688012" cy="523875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C:\Users\p.bell\Desktop\yesevi\Post-sanayi-toplumu.jpg"/>
          <p:cNvPicPr>
            <a:picLocks noGrp="1" noChangeAspect="1" noChangeArrowheads="1"/>
          </p:cNvPicPr>
          <p:nvPr>
            <p:ph idx="1"/>
          </p:nvPr>
        </p:nvPicPr>
        <p:blipFill>
          <a:blip r:embed="rId2" cstate="print"/>
          <a:srcRect/>
          <a:stretch>
            <a:fillRect/>
          </a:stretch>
        </p:blipFill>
        <p:spPr>
          <a:xfrm>
            <a:off x="-180528" y="0"/>
            <a:ext cx="9324528" cy="68580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Users\p.bell\Desktop\yesevi\ilaclam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Users\p.bell\Desktop\yesevi\image.axd.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44387" name="Picture 2" descr="C:\Users\p.bell\Desktop\yesevi\kullanılan\grfr5tf.jpg"/>
          <p:cNvPicPr>
            <a:picLocks noGrp="1" noChangeAspect="1" noChangeArrowheads="1"/>
          </p:cNvPicPr>
          <p:nvPr>
            <p:ph idx="1"/>
          </p:nvPr>
        </p:nvPicPr>
        <p:blipFill>
          <a:blip r:embed="rId2" cstate="print"/>
          <a:srcRect/>
          <a:stretch>
            <a:fillRect/>
          </a:stretch>
        </p:blipFill>
        <p:spPr>
          <a:xfrm>
            <a:off x="-324543" y="0"/>
            <a:ext cx="9468543" cy="68580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Users\p.bell\Desktop\yesevi\network.jpg"/>
          <p:cNvPicPr>
            <a:picLocks noGrp="1" noChangeAspect="1" noChangeArrowheads="1"/>
          </p:cNvPicPr>
          <p:nvPr>
            <p:ph idx="1"/>
          </p:nvPr>
        </p:nvPicPr>
        <p:blipFill>
          <a:blip r:embed="rId2" cstate="print"/>
          <a:srcRect/>
          <a:stretch>
            <a:fillRect/>
          </a:stretch>
        </p:blipFill>
        <p:spPr>
          <a:xfrm>
            <a:off x="484188" y="1125538"/>
            <a:ext cx="5992812" cy="39941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sp>
        <p:nvSpPr>
          <p:cNvPr id="3" name="2 İçerik Yer Tutucusu"/>
          <p:cNvSpPr>
            <a:spLocks noGrp="1"/>
          </p:cNvSpPr>
          <p:nvPr>
            <p:ph idx="1"/>
          </p:nvPr>
        </p:nvSpPr>
        <p:spPr/>
        <p:txBody>
          <a:bodyPr/>
          <a:lstStyle/>
          <a:p>
            <a:pPr>
              <a:defRPr/>
            </a:pPr>
            <a:r>
              <a:rPr lang="tr-TR" dirty="0" smtClean="0"/>
              <a:t>Geleneksel, modern , post-modern toplum,</a:t>
            </a:r>
          </a:p>
          <a:p>
            <a:pPr>
              <a:buFont typeface="Arial" charset="0"/>
              <a:buNone/>
              <a:defRPr/>
            </a:pPr>
            <a:endParaRPr lang="tr-TR" dirty="0"/>
          </a:p>
        </p:txBody>
      </p:sp>
      <p:pic>
        <p:nvPicPr>
          <p:cNvPr id="109572" name="Picture 2" descr="C:\Users\p.bell\Desktop\yesevi\002.jpg"/>
          <p:cNvPicPr>
            <a:picLocks noChangeAspect="1" noChangeArrowheads="1"/>
          </p:cNvPicPr>
          <p:nvPr/>
        </p:nvPicPr>
        <p:blipFill>
          <a:blip r:embed="rId2" cstate="print"/>
          <a:srcRect/>
          <a:stretch>
            <a:fillRect/>
          </a:stretch>
        </p:blipFill>
        <p:spPr bwMode="auto">
          <a:xfrm>
            <a:off x="1258888" y="2492375"/>
            <a:ext cx="6626225" cy="32400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defRPr/>
            </a:pPr>
            <a:r>
              <a:rPr lang="tr-TR" sz="3200" dirty="0" smtClean="0"/>
              <a:t>Doğu, batı toplumu</a:t>
            </a:r>
            <a:br>
              <a:rPr lang="tr-TR" sz="3200" dirty="0" smtClean="0"/>
            </a:br>
            <a:endParaRPr lang="tr-TR" sz="3200" dirty="0"/>
          </a:p>
        </p:txBody>
      </p:sp>
      <p:sp>
        <p:nvSpPr>
          <p:cNvPr id="3" name="2 İçerik Yer Tutucusu"/>
          <p:cNvSpPr>
            <a:spLocks noGrp="1"/>
          </p:cNvSpPr>
          <p:nvPr>
            <p:ph idx="1"/>
          </p:nvPr>
        </p:nvSpPr>
        <p:spPr/>
        <p:txBody>
          <a:bodyPr/>
          <a:lstStyle/>
          <a:p>
            <a:pPr>
              <a:defRPr/>
            </a:pPr>
            <a:endParaRPr lang="tr-TR" dirty="0"/>
          </a:p>
        </p:txBody>
      </p:sp>
      <p:pic>
        <p:nvPicPr>
          <p:cNvPr id="146436" name="Picture 2" descr="C:\Users\p.bell\Desktop\yesevi\2y98z.jpg"/>
          <p:cNvPicPr>
            <a:picLocks noChangeAspect="1" noChangeArrowheads="1"/>
          </p:cNvPicPr>
          <p:nvPr/>
        </p:nvPicPr>
        <p:blipFill>
          <a:blip r:embed="rId2" cstate="print"/>
          <a:srcRect/>
          <a:stretch>
            <a:fillRect/>
          </a:stretch>
        </p:blipFill>
        <p:spPr bwMode="auto">
          <a:xfrm>
            <a:off x="0" y="981075"/>
            <a:ext cx="4500563" cy="2952750"/>
          </a:xfrm>
          <a:prstGeom prst="rect">
            <a:avLst/>
          </a:prstGeom>
          <a:noFill/>
          <a:ln w="9525">
            <a:noFill/>
            <a:miter lim="800000"/>
            <a:headEnd/>
            <a:tailEnd/>
          </a:ln>
        </p:spPr>
      </p:pic>
      <p:pic>
        <p:nvPicPr>
          <p:cNvPr id="146437" name="Picture 3" descr="C:\Users\p.bell\Desktop\yesevi\61364_437002076957_266489281957_5457493_3053784_n.jpg"/>
          <p:cNvPicPr>
            <a:picLocks noChangeAspect="1" noChangeArrowheads="1"/>
          </p:cNvPicPr>
          <p:nvPr/>
        </p:nvPicPr>
        <p:blipFill>
          <a:blip r:embed="rId3" cstate="print"/>
          <a:srcRect/>
          <a:stretch>
            <a:fillRect/>
          </a:stretch>
        </p:blipFill>
        <p:spPr bwMode="auto">
          <a:xfrm>
            <a:off x="4572000" y="188913"/>
            <a:ext cx="4340225" cy="3455987"/>
          </a:xfrm>
          <a:prstGeom prst="rect">
            <a:avLst/>
          </a:prstGeom>
          <a:noFill/>
          <a:ln w="9525">
            <a:noFill/>
            <a:miter lim="800000"/>
            <a:headEnd/>
            <a:tailEnd/>
          </a:ln>
        </p:spPr>
      </p:pic>
      <p:pic>
        <p:nvPicPr>
          <p:cNvPr id="146438" name="Picture 4" descr="C:\Users\p.bell\Desktop\yesevi\327956_2.jpg"/>
          <p:cNvPicPr>
            <a:picLocks noChangeAspect="1" noChangeArrowheads="1"/>
          </p:cNvPicPr>
          <p:nvPr/>
        </p:nvPicPr>
        <p:blipFill>
          <a:blip r:embed="rId4" cstate="print"/>
          <a:srcRect/>
          <a:stretch>
            <a:fillRect/>
          </a:stretch>
        </p:blipFill>
        <p:spPr bwMode="auto">
          <a:xfrm>
            <a:off x="5651500" y="3141663"/>
            <a:ext cx="3492500" cy="3716337"/>
          </a:xfrm>
          <a:prstGeom prst="rect">
            <a:avLst/>
          </a:prstGeom>
          <a:noFill/>
          <a:ln w="9525">
            <a:noFill/>
            <a:miter lim="800000"/>
            <a:headEnd/>
            <a:tailEnd/>
          </a:ln>
        </p:spPr>
      </p:pic>
      <p:pic>
        <p:nvPicPr>
          <p:cNvPr id="146439" name="Picture 4" descr="C:\Users\p.bell\Desktop\yesevi\1209977253_05_vostok_38202.jpg"/>
          <p:cNvPicPr>
            <a:picLocks noChangeAspect="1" noChangeArrowheads="1"/>
          </p:cNvPicPr>
          <p:nvPr/>
        </p:nvPicPr>
        <p:blipFill>
          <a:blip r:embed="rId5" cstate="print"/>
          <a:srcRect/>
          <a:stretch>
            <a:fillRect/>
          </a:stretch>
        </p:blipFill>
        <p:spPr bwMode="auto">
          <a:xfrm>
            <a:off x="323850" y="3860800"/>
            <a:ext cx="4752975" cy="31416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Users\p.bell\Desktop\yesevi\123467_2.jpg"/>
          <p:cNvPicPr>
            <a:picLocks noGrp="1" noChangeAspect="1" noChangeArrowheads="1"/>
          </p:cNvPicPr>
          <p:nvPr>
            <p:ph idx="1"/>
          </p:nvPr>
        </p:nvPicPr>
        <p:blipFill>
          <a:blip r:embed="rId2" cstate="print"/>
          <a:srcRect/>
          <a:stretch>
            <a:fillRect/>
          </a:stretch>
        </p:blipFill>
        <p:spPr>
          <a:xfrm>
            <a:off x="0" y="0"/>
            <a:ext cx="2987675" cy="4238625"/>
          </a:xfrm>
          <a:noFill/>
        </p:spPr>
      </p:pic>
      <p:pic>
        <p:nvPicPr>
          <p:cNvPr id="147459" name="Picture 3" descr="C:\Users\p.bell\Desktop\yesevi\123468_2.jpg"/>
          <p:cNvPicPr>
            <a:picLocks noChangeAspect="1" noChangeArrowheads="1"/>
          </p:cNvPicPr>
          <p:nvPr/>
        </p:nvPicPr>
        <p:blipFill>
          <a:blip r:embed="rId3" cstate="print"/>
          <a:srcRect/>
          <a:stretch>
            <a:fillRect/>
          </a:stretch>
        </p:blipFill>
        <p:spPr bwMode="auto">
          <a:xfrm>
            <a:off x="2700338" y="1773238"/>
            <a:ext cx="2943225" cy="4176712"/>
          </a:xfrm>
          <a:prstGeom prst="rect">
            <a:avLst/>
          </a:prstGeom>
          <a:noFill/>
          <a:ln w="9525">
            <a:noFill/>
            <a:miter lim="800000"/>
            <a:headEnd/>
            <a:tailEnd/>
          </a:ln>
        </p:spPr>
      </p:pic>
      <p:pic>
        <p:nvPicPr>
          <p:cNvPr id="147460" name="Picture 6" descr="C:\Users\p.bell\Desktop\yesevi\9789756628515.jpg"/>
          <p:cNvPicPr>
            <a:picLocks noChangeAspect="1" noChangeArrowheads="1"/>
          </p:cNvPicPr>
          <p:nvPr/>
        </p:nvPicPr>
        <p:blipFill>
          <a:blip r:embed="rId4" cstate="print"/>
          <a:srcRect/>
          <a:stretch>
            <a:fillRect/>
          </a:stretch>
        </p:blipFill>
        <p:spPr bwMode="auto">
          <a:xfrm>
            <a:off x="5508625" y="2205038"/>
            <a:ext cx="3311525" cy="47879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1625" y="260350"/>
            <a:ext cx="8540750" cy="5838825"/>
          </a:xfrm>
        </p:spPr>
        <p:txBody>
          <a:bodyPr/>
          <a:lstStyle/>
          <a:p>
            <a:pPr>
              <a:defRPr/>
            </a:pPr>
            <a:endParaRPr lang="tr-TR" dirty="0"/>
          </a:p>
        </p:txBody>
      </p:sp>
      <p:pic>
        <p:nvPicPr>
          <p:cNvPr id="148483" name="Picture 2" descr="C:\Users\p.bell\Desktop\yesevi\chinese_house2.jpg"/>
          <p:cNvPicPr>
            <a:picLocks noChangeAspect="1" noChangeArrowheads="1"/>
          </p:cNvPicPr>
          <p:nvPr/>
        </p:nvPicPr>
        <p:blipFill>
          <a:blip r:embed="rId2" cstate="print"/>
          <a:srcRect/>
          <a:stretch>
            <a:fillRect/>
          </a:stretch>
        </p:blipFill>
        <p:spPr bwMode="auto">
          <a:xfrm>
            <a:off x="827088" y="836613"/>
            <a:ext cx="7777162" cy="51847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C:\Users\p.bell\Desktop\yesevi\kollek.jpg"/>
          <p:cNvPicPr>
            <a:picLocks noGrp="1" noChangeAspect="1" noChangeArrowheads="1"/>
          </p:cNvPicPr>
          <p:nvPr>
            <p:ph idx="1"/>
          </p:nvPr>
        </p:nvPicPr>
        <p:blipFill>
          <a:blip r:embed="rId2" cstate="print"/>
          <a:srcRect/>
          <a:stretch>
            <a:fillRect/>
          </a:stretch>
        </p:blipFill>
        <p:spPr>
          <a:xfrm>
            <a:off x="68263" y="476250"/>
            <a:ext cx="6232525" cy="4897438"/>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50531" name="Picture 2" descr="C:\Users\p.bell\Desktop\yesevi\halkali4.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583176"/>
          </a:xfrm>
        </p:spPr>
        <p:txBody>
          <a:bodyPr>
            <a:noAutofit/>
          </a:bodyPr>
          <a:lstStyle/>
          <a:p>
            <a:pPr>
              <a:defRPr/>
            </a:pPr>
            <a:r>
              <a:rPr lang="tr-TR" sz="3200" dirty="0" smtClean="0"/>
              <a:t>Toplumsal Çözümlemelerde Kullanılan Üç Temel Paradigma</a:t>
            </a:r>
            <a:endParaRPr lang="tr-TR" sz="3200" dirty="0"/>
          </a:p>
        </p:txBody>
      </p:sp>
      <p:sp>
        <p:nvSpPr>
          <p:cNvPr id="3" name="2 İçerik Yer Tutucusu"/>
          <p:cNvSpPr>
            <a:spLocks noGrp="1"/>
          </p:cNvSpPr>
          <p:nvPr>
            <p:ph idx="1"/>
          </p:nvPr>
        </p:nvSpPr>
        <p:spPr/>
        <p:txBody>
          <a:bodyPr/>
          <a:lstStyle/>
          <a:p>
            <a:pPr lvl="1" eaLnBrk="1" hangingPunct="1">
              <a:defRPr/>
            </a:pPr>
            <a:r>
              <a:rPr lang="tr-TR" i="1" dirty="0" smtClean="0"/>
              <a:t>Yapısal-işlevsel paradigma,</a:t>
            </a:r>
          </a:p>
          <a:p>
            <a:pPr lvl="1" eaLnBrk="1" hangingPunct="1">
              <a:defRPr/>
            </a:pPr>
            <a:r>
              <a:rPr lang="tr-TR" i="1" dirty="0" smtClean="0"/>
              <a:t>Çatışmacı</a:t>
            </a:r>
            <a:r>
              <a:rPr lang="tr-TR" dirty="0" smtClean="0"/>
              <a:t> paradigma,</a:t>
            </a:r>
            <a:endParaRPr lang="tr-TR" i="1" dirty="0" smtClean="0"/>
          </a:p>
          <a:p>
            <a:pPr lvl="1" eaLnBrk="1" hangingPunct="1">
              <a:defRPr/>
            </a:pPr>
            <a:r>
              <a:rPr lang="tr-TR" i="1" dirty="0" smtClean="0"/>
              <a:t>Sembolik etkileşimci paradigma</a:t>
            </a:r>
            <a:r>
              <a:rPr lang="tr-TR"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p.bell\Desktop\yesevi\lsofra-468x313.jpg"/>
          <p:cNvPicPr>
            <a:picLocks noGrp="1" noChangeAspect="1" noChangeArrowheads="1"/>
          </p:cNvPicPr>
          <p:nvPr>
            <p:ph idx="1"/>
          </p:nvPr>
        </p:nvPicPr>
        <p:blipFill>
          <a:blip r:embed="rId2" cstate="print"/>
          <a:srcRect/>
          <a:stretch>
            <a:fillRect/>
          </a:stretch>
        </p:blipFill>
        <p:spPr>
          <a:xfrm>
            <a:off x="649288" y="692150"/>
            <a:ext cx="7739062" cy="4968875"/>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b="1" dirty="0" smtClean="0"/>
              <a:t>Yapısal-İşlevsel Paradigma Açısından Toplum</a:t>
            </a:r>
            <a:endParaRPr lang="tr-TR" dirty="0"/>
          </a:p>
        </p:txBody>
      </p:sp>
      <p:sp>
        <p:nvSpPr>
          <p:cNvPr id="3" name="2 İçerik Yer Tutucusu"/>
          <p:cNvSpPr>
            <a:spLocks noGrp="1"/>
          </p:cNvSpPr>
          <p:nvPr>
            <p:ph idx="1"/>
          </p:nvPr>
        </p:nvSpPr>
        <p:spPr/>
        <p:txBody>
          <a:bodyPr/>
          <a:lstStyle/>
          <a:p>
            <a:pPr eaLnBrk="1" hangingPunct="1">
              <a:defRPr/>
            </a:pPr>
            <a:r>
              <a:rPr lang="tr-TR" sz="2800" dirty="0" smtClean="0"/>
              <a:t>Toplumlar/örgütler/okullar, sosyal sistemlerdir</a:t>
            </a:r>
          </a:p>
          <a:p>
            <a:pPr eaLnBrk="1" hangingPunct="1">
              <a:defRPr/>
            </a:pPr>
            <a:r>
              <a:rPr lang="tr-TR" sz="2800" dirty="0" smtClean="0"/>
              <a:t>Toplumlar/örgütler/okullar, alt sistemlerden oluşur. </a:t>
            </a:r>
          </a:p>
          <a:p>
            <a:pPr eaLnBrk="1" hangingPunct="1">
              <a:defRPr/>
            </a:pPr>
            <a:r>
              <a:rPr lang="tr-TR" sz="2800" dirty="0" smtClean="0"/>
              <a:t>Bu alt sistemler, toplumsal istikrar ve düzeni sağlamak için birlikte çalışır. </a:t>
            </a:r>
          </a:p>
          <a:p>
            <a:pPr eaLnBrk="1" hangingPunct="1">
              <a:defRPr/>
            </a:pPr>
            <a:r>
              <a:rPr lang="tr-TR" sz="2800" dirty="0" smtClean="0"/>
              <a:t>Vurgu yapılan temel kavramlar, bütünleşme, uyum ve istikrardır. </a:t>
            </a:r>
          </a:p>
          <a:p>
            <a:pPr eaLnBrk="1" hangingPunct="1">
              <a:defRPr/>
            </a:pPr>
            <a:r>
              <a:rPr lang="tr-TR" sz="2800" dirty="0" smtClean="0"/>
              <a:t>Temsilciler: </a:t>
            </a:r>
            <a:r>
              <a:rPr lang="tr-TR" sz="2800" dirty="0" err="1" smtClean="0"/>
              <a:t>Spencer</a:t>
            </a:r>
            <a:r>
              <a:rPr lang="tr-TR" sz="2800" dirty="0" smtClean="0"/>
              <a:t>, </a:t>
            </a:r>
            <a:r>
              <a:rPr lang="tr-TR" sz="2800" dirty="0" err="1" smtClean="0"/>
              <a:t>Comte</a:t>
            </a:r>
            <a:r>
              <a:rPr lang="tr-TR" sz="2800" dirty="0" smtClean="0"/>
              <a:t>, </a:t>
            </a:r>
            <a:r>
              <a:rPr lang="tr-TR" sz="2800" dirty="0" err="1" smtClean="0"/>
              <a:t>Durkheim</a:t>
            </a:r>
            <a:r>
              <a:rPr lang="tr-TR" sz="2800" dirty="0" smtClean="0"/>
              <a:t>, </a:t>
            </a:r>
            <a:r>
              <a:rPr lang="tr-TR" sz="2800" dirty="0" err="1" smtClean="0"/>
              <a:t>Parsons</a:t>
            </a:r>
            <a:r>
              <a:rPr lang="tr-TR" sz="2800" dirty="0" smtClean="0"/>
              <a:t>, </a:t>
            </a:r>
            <a:r>
              <a:rPr lang="tr-TR" sz="2800" dirty="0" err="1" smtClean="0"/>
              <a:t>Merton</a:t>
            </a:r>
            <a:r>
              <a:rPr lang="tr-TR" sz="2800" dirty="0" smtClean="0"/>
              <a:t> vb</a:t>
            </a:r>
            <a:r>
              <a:rPr lang="tr-TR" dirty="0" smtClean="0"/>
              <a:t>.</a:t>
            </a:r>
          </a:p>
          <a:p>
            <a:pPr>
              <a:defRPr/>
            </a:pP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b="1" dirty="0" smtClean="0"/>
              <a:t>Yapısal-İşlevsel Açıdan Kültür</a:t>
            </a:r>
            <a:endParaRPr lang="tr-TR" dirty="0"/>
          </a:p>
        </p:txBody>
      </p:sp>
      <p:sp>
        <p:nvSpPr>
          <p:cNvPr id="3" name="2 İçerik Yer Tutucusu"/>
          <p:cNvSpPr>
            <a:spLocks noGrp="1"/>
          </p:cNvSpPr>
          <p:nvPr>
            <p:ph idx="1"/>
          </p:nvPr>
        </p:nvSpPr>
        <p:spPr/>
        <p:txBody>
          <a:bodyPr/>
          <a:lstStyle/>
          <a:p>
            <a:pPr eaLnBrk="1" hangingPunct="1">
              <a:lnSpc>
                <a:spcPct val="90000"/>
              </a:lnSpc>
              <a:defRPr/>
            </a:pPr>
            <a:r>
              <a:rPr lang="tr-TR" sz="2400" dirty="0" smtClean="0"/>
              <a:t>Yapısal-işlevsel açıdan kültür, </a:t>
            </a:r>
            <a:r>
              <a:rPr lang="tr-TR" sz="2400" i="1" dirty="0" smtClean="0"/>
              <a:t>belirli bir çevrede, belirli bir sosyal sistem içinde yer alan insanların sosyal yaşamlarını düzenli bir biçimde sürdürebilmeleri için gerekli olan uyarlayıcı bir </a:t>
            </a:r>
            <a:r>
              <a:rPr lang="tr-TR" sz="2400" i="1" dirty="0" smtClean="0">
                <a:solidFill>
                  <a:srgbClr val="FF0000"/>
                </a:solidFill>
              </a:rPr>
              <a:t>mekanizmadır. </a:t>
            </a:r>
          </a:p>
          <a:p>
            <a:pPr eaLnBrk="1" hangingPunct="1">
              <a:lnSpc>
                <a:spcPct val="90000"/>
              </a:lnSpc>
              <a:defRPr/>
            </a:pPr>
            <a:r>
              <a:rPr lang="tr-TR" sz="2400" dirty="0" smtClean="0"/>
              <a:t>Bu açıdan kültür, </a:t>
            </a:r>
            <a:r>
              <a:rPr lang="tr-TR" sz="2400" dirty="0" smtClean="0">
                <a:solidFill>
                  <a:srgbClr val="FF0000"/>
                </a:solidFill>
              </a:rPr>
              <a:t>düzenli sosyal yaşam </a:t>
            </a:r>
            <a:r>
              <a:rPr lang="tr-TR" sz="2400" dirty="0" smtClean="0"/>
              <a:t>oluşturmak, bu yaşamı ve uyarlama mekanizmalarını sürdürmek, toplumun çevresiyle dengesini sağlamak ve devam ettirmek için sosyal yapıyı da içine alan bir sistem olarak görülür. </a:t>
            </a:r>
          </a:p>
          <a:p>
            <a:pPr eaLnBrk="1" hangingPunct="1">
              <a:lnSpc>
                <a:spcPct val="90000"/>
              </a:lnSpc>
              <a:defRPr/>
            </a:pPr>
            <a:r>
              <a:rPr lang="tr-TR" sz="2400" dirty="0" smtClean="0"/>
              <a:t>Bu geleneğe bağlı antropologlar, sosyal sistemlerin yapı ve işlevlerden meydana geldiğini ileri sürerek herhangi bir sosyal olgunun açıklanabilmesi için onun </a:t>
            </a:r>
            <a:r>
              <a:rPr lang="tr-TR" sz="2400" dirty="0" smtClean="0">
                <a:solidFill>
                  <a:srgbClr val="FF0000"/>
                </a:solidFill>
              </a:rPr>
              <a:t>hem yapısının hem de işlevinin açıklanmasını gerekli görür.</a:t>
            </a:r>
          </a:p>
          <a:p>
            <a:pPr>
              <a:defRPr/>
            </a:pP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İşlevsel Açıdan Kültür</a:t>
            </a:r>
            <a:endParaRPr lang="tr-TR" dirty="0"/>
          </a:p>
        </p:txBody>
      </p:sp>
      <p:sp>
        <p:nvSpPr>
          <p:cNvPr id="3" name="2 İçerik Yer Tutucusu"/>
          <p:cNvSpPr>
            <a:spLocks noGrp="1"/>
          </p:cNvSpPr>
          <p:nvPr>
            <p:ph idx="1"/>
          </p:nvPr>
        </p:nvSpPr>
        <p:spPr/>
        <p:txBody>
          <a:bodyPr/>
          <a:lstStyle/>
          <a:p>
            <a:pPr eaLnBrk="1" hangingPunct="1">
              <a:defRPr/>
            </a:pPr>
            <a:r>
              <a:rPr lang="tr-TR" sz="2400" dirty="0" smtClean="0"/>
              <a:t>İşlevsel yönden kültür, </a:t>
            </a:r>
            <a:r>
              <a:rPr lang="tr-TR" sz="2400" i="1" dirty="0" smtClean="0"/>
              <a:t>bireylerin biyolojik ve psikolojik ihtiyaçlarının karşılanması sırasında ortaya çıkan </a:t>
            </a:r>
            <a:r>
              <a:rPr lang="tr-TR" sz="2400" i="1" dirty="0" smtClean="0">
                <a:solidFill>
                  <a:srgbClr val="FF0000"/>
                </a:solidFill>
              </a:rPr>
              <a:t>problemleri çözmede bir </a:t>
            </a:r>
            <a:r>
              <a:rPr lang="tr-TR" sz="2400" dirty="0" smtClean="0">
                <a:solidFill>
                  <a:srgbClr val="FF0000"/>
                </a:solidFill>
              </a:rPr>
              <a:t>araçtır. </a:t>
            </a:r>
          </a:p>
          <a:p>
            <a:pPr eaLnBrk="1" hangingPunct="1">
              <a:defRPr/>
            </a:pPr>
            <a:r>
              <a:rPr lang="tr-TR" sz="2400" dirty="0" smtClean="0"/>
              <a:t>Bu açıdan kültürel öğeler</a:t>
            </a:r>
            <a:r>
              <a:rPr lang="tr-TR" sz="2400" dirty="0" smtClean="0">
                <a:solidFill>
                  <a:srgbClr val="FF0000"/>
                </a:solidFill>
              </a:rPr>
              <a:t>, temel insan ihtiyaçlarını karşılayan işlevsel araçlardır</a:t>
            </a:r>
            <a:r>
              <a:rPr lang="tr-TR" sz="2400" dirty="0" smtClean="0"/>
              <a:t>. </a:t>
            </a:r>
          </a:p>
          <a:p>
            <a:pPr eaLnBrk="1" hangingPunct="1">
              <a:defRPr/>
            </a:pPr>
            <a:r>
              <a:rPr lang="tr-TR" sz="2400" dirty="0" smtClean="0"/>
              <a:t>İşlevsel açıdan bütün sosyal kurumların ve eğitim kurumlarının belirli </a:t>
            </a:r>
            <a:r>
              <a:rPr lang="tr-TR" sz="2400" dirty="0" smtClean="0">
                <a:solidFill>
                  <a:srgbClr val="FF0000"/>
                </a:solidFill>
              </a:rPr>
              <a:t>işlevleri</a:t>
            </a:r>
            <a:r>
              <a:rPr lang="tr-TR" sz="2400" dirty="0" smtClean="0"/>
              <a:t> vardır. </a:t>
            </a:r>
          </a:p>
          <a:p>
            <a:pPr eaLnBrk="1" hangingPunct="1">
              <a:defRPr/>
            </a:pPr>
            <a:r>
              <a:rPr lang="tr-TR" sz="2400" dirty="0" smtClean="0"/>
              <a:t>İşlevselcilik, pek çok antropolog, sosyolog ve yönetim kuramcısının yaklaşım ve teorilerine kaynaklık etmiştir. </a:t>
            </a:r>
          </a:p>
          <a:p>
            <a:pPr eaLnBrk="1" hangingPunct="1">
              <a:defRPr/>
            </a:pPr>
            <a:r>
              <a:rPr lang="tr-TR" sz="2400" dirty="0" smtClean="0"/>
              <a:t>İşlevselcilik, yapısalcılık, sistem yaklaşımları ve yapısal-işlevsel yaklaşımlara biçim vermiştir.</a:t>
            </a:r>
          </a:p>
          <a:p>
            <a:pPr>
              <a:defRPr/>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defRPr/>
            </a:pPr>
            <a:r>
              <a:rPr lang="tr-TR" dirty="0" err="1" smtClean="0"/>
              <a:t>İbn</a:t>
            </a:r>
            <a:r>
              <a:rPr lang="tr-TR" dirty="0" smtClean="0"/>
              <a:t>-i Haldun toplumları hayat tarzlarına göre “bedevi(göçebe)”, “</a:t>
            </a:r>
            <a:r>
              <a:rPr lang="tr-TR" dirty="0" err="1" smtClean="0"/>
              <a:t>hadari</a:t>
            </a:r>
            <a:r>
              <a:rPr lang="tr-TR" dirty="0" smtClean="0"/>
              <a:t>(yerleşik toplumlar)” olmak üzere ikiye ayırmıştı.</a:t>
            </a:r>
            <a:endParaRPr lang="tr-TR" dirty="0"/>
          </a:p>
        </p:txBody>
      </p:sp>
      <p:pic>
        <p:nvPicPr>
          <p:cNvPr id="110595" name="Picture 2" descr="C:\Users\p.bell\Desktop\yesevi\326368_2.jpg"/>
          <p:cNvPicPr>
            <a:picLocks noChangeAspect="1" noChangeArrowheads="1"/>
          </p:cNvPicPr>
          <p:nvPr/>
        </p:nvPicPr>
        <p:blipFill>
          <a:blip r:embed="rId2" cstate="print"/>
          <a:srcRect/>
          <a:stretch>
            <a:fillRect/>
          </a:stretch>
        </p:blipFill>
        <p:spPr bwMode="auto">
          <a:xfrm>
            <a:off x="323850" y="3141663"/>
            <a:ext cx="2338388" cy="3549650"/>
          </a:xfrm>
          <a:prstGeom prst="rect">
            <a:avLst/>
          </a:prstGeom>
          <a:noFill/>
          <a:ln w="9525">
            <a:noFill/>
            <a:miter lim="800000"/>
            <a:headEnd/>
            <a:tailEnd/>
          </a:ln>
        </p:spPr>
      </p:pic>
      <p:pic>
        <p:nvPicPr>
          <p:cNvPr id="110596" name="Picture 3" descr="C:\Users\p.bell\Desktop\yesevi\Ayet_2.jpg"/>
          <p:cNvPicPr>
            <a:picLocks noChangeAspect="1" noChangeArrowheads="1"/>
          </p:cNvPicPr>
          <p:nvPr/>
        </p:nvPicPr>
        <p:blipFill>
          <a:blip r:embed="rId3" cstate="print"/>
          <a:srcRect/>
          <a:stretch>
            <a:fillRect/>
          </a:stretch>
        </p:blipFill>
        <p:spPr bwMode="auto">
          <a:xfrm>
            <a:off x="2700338" y="3141663"/>
            <a:ext cx="2232025" cy="3716337"/>
          </a:xfrm>
          <a:prstGeom prst="rect">
            <a:avLst/>
          </a:prstGeom>
          <a:noFill/>
          <a:ln w="9525">
            <a:noFill/>
            <a:miter lim="800000"/>
            <a:headEnd/>
            <a:tailEnd/>
          </a:ln>
        </p:spPr>
      </p:pic>
      <p:pic>
        <p:nvPicPr>
          <p:cNvPr id="110597" name="Picture 4" descr="C:\Users\p.bell\Desktop\yesevi\bedevi-cadiri3.jpg"/>
          <p:cNvPicPr>
            <a:picLocks noChangeAspect="1" noChangeArrowheads="1"/>
          </p:cNvPicPr>
          <p:nvPr/>
        </p:nvPicPr>
        <p:blipFill>
          <a:blip r:embed="rId4" cstate="print"/>
          <a:srcRect/>
          <a:stretch>
            <a:fillRect/>
          </a:stretch>
        </p:blipFill>
        <p:spPr bwMode="auto">
          <a:xfrm>
            <a:off x="5148263" y="3213100"/>
            <a:ext cx="3657600" cy="2422525"/>
          </a:xfrm>
          <a:prstGeom prst="rect">
            <a:avLst/>
          </a:prstGeom>
          <a:noFill/>
          <a:ln w="9525">
            <a:noFill/>
            <a:miter lim="800000"/>
            <a:headEnd/>
            <a:tailEnd/>
          </a:ln>
        </p:spPr>
      </p:pic>
      <p:sp>
        <p:nvSpPr>
          <p:cNvPr id="7" name="6 Başlık"/>
          <p:cNvSpPr>
            <a:spLocks noGrp="1"/>
          </p:cNvSpPr>
          <p:nvPr>
            <p:ph type="title"/>
          </p:nvPr>
        </p:nvSpPr>
        <p:spPr/>
        <p:txBody>
          <a:bodyPr/>
          <a:lstStyle/>
          <a:p>
            <a:pPr>
              <a:defRPr/>
            </a:pP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Çatışmacı paradigma</a:t>
            </a:r>
            <a:endParaRPr lang="tr-TR" dirty="0"/>
          </a:p>
        </p:txBody>
      </p:sp>
      <p:pic>
        <p:nvPicPr>
          <p:cNvPr id="156675" name="Picture 2" descr="C:\Users\p.bell\Desktop\yesevi\4.jpg"/>
          <p:cNvPicPr>
            <a:picLocks noGrp="1" noChangeAspect="1" noChangeArrowheads="1"/>
          </p:cNvPicPr>
          <p:nvPr>
            <p:ph idx="1"/>
          </p:nvPr>
        </p:nvPicPr>
        <p:blipFill>
          <a:blip r:embed="rId2" cstate="print"/>
          <a:srcRect/>
          <a:stretch>
            <a:fillRect/>
          </a:stretch>
        </p:blipFill>
        <p:spPr>
          <a:xfrm>
            <a:off x="1547813" y="1773238"/>
            <a:ext cx="5616575" cy="3221037"/>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57699" name="Picture 2" descr="C:\Users\p.bell\Desktop\yesevi\mozbulbul_1330864050170.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58723" name="Picture 2" descr="C:\Users\p.bell\Desktop\yesevi\tabakalaşma2.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endParaRPr lang="tr-TR" dirty="0"/>
          </a:p>
        </p:txBody>
      </p:sp>
      <p:pic>
        <p:nvPicPr>
          <p:cNvPr id="159748" name="Picture 2" descr="C:\Users\p.bell\Desktop\yesevi\el_anarquismo_no_tiene_quien_le_escriba.jpg"/>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Users\p.bell\Desktop\yesevi\marx2.jpg"/>
          <p:cNvPicPr>
            <a:picLocks noGrp="1" noChangeAspect="1" noChangeArrowheads="1"/>
          </p:cNvPicPr>
          <p:nvPr>
            <p:ph idx="1"/>
          </p:nvPr>
        </p:nvPicPr>
        <p:blipFill>
          <a:blip r:embed="rId2" cstate="print"/>
          <a:srcRect/>
          <a:stretch>
            <a:fillRect/>
          </a:stretch>
        </p:blipFill>
        <p:spPr>
          <a:xfrm>
            <a:off x="3067050" y="1893888"/>
            <a:ext cx="3009900" cy="3911600"/>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Users\p.bell\Desktop\yesevi\kölelik.jpg"/>
          <p:cNvPicPr>
            <a:picLocks noGrp="1" noChangeAspect="1" noChangeArrowheads="1"/>
          </p:cNvPicPr>
          <p:nvPr>
            <p:ph idx="1"/>
          </p:nvPr>
        </p:nvPicPr>
        <p:blipFill>
          <a:blip r:embed="rId2" cstate="print"/>
          <a:srcRect/>
          <a:stretch>
            <a:fillRect/>
          </a:stretch>
        </p:blipFill>
        <p:spPr>
          <a:xfrm>
            <a:off x="2667000" y="2601913"/>
            <a:ext cx="3810000" cy="249555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endParaRPr lang="tr-TR"/>
          </a:p>
        </p:txBody>
      </p:sp>
      <p:pic>
        <p:nvPicPr>
          <p:cNvPr id="162820" name="Picture 2" descr="C:\Users\p.bell\Desktop\yesevi\yatay.jpg"/>
          <p:cNvPicPr>
            <a:picLocks noChangeAspect="1" noChangeArrowheads="1"/>
          </p:cNvPicPr>
          <p:nvPr/>
        </p:nvPicPr>
        <p:blipFill>
          <a:blip r:embed="rId2" cstate="print"/>
          <a:srcRect/>
          <a:stretch>
            <a:fillRect/>
          </a:stretch>
        </p:blipFill>
        <p:spPr bwMode="auto">
          <a:xfrm>
            <a:off x="323850" y="260350"/>
            <a:ext cx="8424863" cy="63373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C:\Users\p.bell\Desktop\yesevi\hiphop1zz7.gif"/>
          <p:cNvPicPr>
            <a:picLocks noGrp="1" noChangeAspect="1" noChangeArrowheads="1"/>
          </p:cNvPicPr>
          <p:nvPr>
            <p:ph idx="1"/>
          </p:nvPr>
        </p:nvPicPr>
        <p:blipFill>
          <a:blip r:embed="rId2" cstate="print"/>
          <a:srcRect/>
          <a:stretch>
            <a:fillRect/>
          </a:stretch>
        </p:blipFill>
        <p:spPr>
          <a:xfrm>
            <a:off x="3348038" y="1268413"/>
            <a:ext cx="3095625" cy="316865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smtClean="0"/>
              <a:t>Çatışmacı Paradigma Açısından Toplum</a:t>
            </a:r>
            <a:endParaRPr lang="tr-TR" sz="3200" dirty="0"/>
          </a:p>
        </p:txBody>
      </p:sp>
      <p:sp>
        <p:nvSpPr>
          <p:cNvPr id="3" name="2 İçerik Yer Tutucusu"/>
          <p:cNvSpPr>
            <a:spLocks noGrp="1"/>
          </p:cNvSpPr>
          <p:nvPr>
            <p:ph idx="1"/>
          </p:nvPr>
        </p:nvSpPr>
        <p:spPr/>
        <p:txBody>
          <a:bodyPr/>
          <a:lstStyle/>
          <a:p>
            <a:pPr eaLnBrk="1" hangingPunct="1">
              <a:lnSpc>
                <a:spcPct val="80000"/>
              </a:lnSpc>
              <a:defRPr/>
            </a:pPr>
            <a:r>
              <a:rPr lang="tr-TR" sz="2400" dirty="0" smtClean="0"/>
              <a:t>Toplum, sosyal eşitsizlik ve çatışmalardan oluşan karmaşık bir sistemdir. </a:t>
            </a:r>
          </a:p>
          <a:p>
            <a:pPr eaLnBrk="1" hangingPunct="1">
              <a:lnSpc>
                <a:spcPct val="80000"/>
              </a:lnSpc>
              <a:defRPr/>
            </a:pPr>
            <a:r>
              <a:rPr lang="tr-TR" sz="2400" dirty="0" smtClean="0"/>
              <a:t>Toplum, birbiriyle yarışan ve çatışan farklı gruplar, çıkarlar, değerler demektir.</a:t>
            </a:r>
          </a:p>
          <a:p>
            <a:pPr eaLnBrk="1" hangingPunct="1">
              <a:lnSpc>
                <a:spcPct val="80000"/>
              </a:lnSpc>
              <a:defRPr/>
            </a:pPr>
            <a:r>
              <a:rPr lang="tr-TR" sz="2400" dirty="0" smtClean="0"/>
              <a:t>Toplum, farklı amaç, güç ve çıkarlara sahip sınıfların çatışmalarından oluşan bir yapıdır. </a:t>
            </a:r>
          </a:p>
          <a:p>
            <a:pPr eaLnBrk="1" hangingPunct="1">
              <a:lnSpc>
                <a:spcPct val="80000"/>
              </a:lnSpc>
              <a:defRPr/>
            </a:pPr>
            <a:r>
              <a:rPr lang="tr-TR" sz="2400" dirty="0" smtClean="0"/>
              <a:t>Bir toplumda sosyal sınıf, etnik köken, cinsel vb. farklılıklar yanında para, güç, eğitim, bilgi, statü vb. kaynaklar, bireyler ve gruplar arasında eşit ve adil olmayan bir biçimde dağılmıştır.</a:t>
            </a:r>
          </a:p>
          <a:p>
            <a:pPr eaLnBrk="1" hangingPunct="1">
              <a:lnSpc>
                <a:spcPct val="80000"/>
              </a:lnSpc>
              <a:defRPr/>
            </a:pPr>
            <a:r>
              <a:rPr lang="tr-TR" sz="2400" dirty="0" smtClean="0"/>
              <a:t>Bu eşitsizlikler toplumsal çatışmanın temel kaynağı ve nedenidir. </a:t>
            </a:r>
          </a:p>
          <a:p>
            <a:pPr eaLnBrk="1" hangingPunct="1">
              <a:lnSpc>
                <a:spcPct val="80000"/>
              </a:lnSpc>
              <a:defRPr/>
            </a:pPr>
            <a:r>
              <a:rPr lang="tr-TR" sz="2400" dirty="0" smtClean="0"/>
              <a:t>K. Marks ve eleştirel teori içinde yer alan birçok araştırmacı bu paradigmayı benimser. </a:t>
            </a:r>
          </a:p>
          <a:p>
            <a:pPr>
              <a:defRPr/>
            </a:pP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smtClean="0"/>
              <a:t>Sembolik Etkileşimci Paradigma Açısından Toplum</a:t>
            </a:r>
            <a:endParaRPr lang="tr-TR" sz="3200" dirty="0"/>
          </a:p>
        </p:txBody>
      </p:sp>
      <p:sp>
        <p:nvSpPr>
          <p:cNvPr id="3" name="2 İçerik Yer Tutucusu"/>
          <p:cNvSpPr>
            <a:spLocks noGrp="1"/>
          </p:cNvSpPr>
          <p:nvPr>
            <p:ph idx="1"/>
          </p:nvPr>
        </p:nvSpPr>
        <p:spPr/>
        <p:txBody>
          <a:bodyPr/>
          <a:lstStyle/>
          <a:p>
            <a:pPr eaLnBrk="1" hangingPunct="1">
              <a:lnSpc>
                <a:spcPct val="90000"/>
              </a:lnSpc>
              <a:defRPr/>
            </a:pPr>
            <a:r>
              <a:rPr lang="tr-TR" sz="2400" dirty="0" smtClean="0"/>
              <a:t>Toplumu oluşturan bireyler, içinde yer aldıkları sosyal grupların bir üyesi olarak </a:t>
            </a:r>
            <a:r>
              <a:rPr lang="tr-TR" sz="2400" dirty="0" smtClean="0">
                <a:solidFill>
                  <a:srgbClr val="FFC000"/>
                </a:solidFill>
              </a:rPr>
              <a:t>sosyal gerçeğin </a:t>
            </a:r>
            <a:r>
              <a:rPr lang="tr-TR" sz="2400" dirty="0" smtClean="0"/>
              <a:t>oluşmasında etkin biçimde rol alır.</a:t>
            </a:r>
            <a:r>
              <a:rPr lang="tr-TR" sz="2400" b="1" dirty="0" smtClean="0"/>
              <a:t> </a:t>
            </a:r>
            <a:endParaRPr lang="tr-TR" sz="2400" dirty="0" smtClean="0"/>
          </a:p>
          <a:p>
            <a:pPr eaLnBrk="1" hangingPunct="1">
              <a:lnSpc>
                <a:spcPct val="90000"/>
              </a:lnSpc>
              <a:defRPr/>
            </a:pPr>
            <a:r>
              <a:rPr lang="tr-TR" sz="2400" dirty="0" smtClean="0"/>
              <a:t>Toplumsal yapı, sosyal </a:t>
            </a:r>
            <a:r>
              <a:rPr lang="tr-TR" sz="2400" dirty="0" smtClean="0">
                <a:solidFill>
                  <a:srgbClr val="FFC000"/>
                </a:solidFill>
              </a:rPr>
              <a:t>etkileşime</a:t>
            </a:r>
            <a:r>
              <a:rPr lang="tr-TR" sz="2400" dirty="0" smtClean="0"/>
              <a:t> bağlı olarak biçimlenir. </a:t>
            </a:r>
          </a:p>
          <a:p>
            <a:pPr eaLnBrk="1" hangingPunct="1">
              <a:lnSpc>
                <a:spcPct val="90000"/>
              </a:lnSpc>
              <a:defRPr/>
            </a:pPr>
            <a:r>
              <a:rPr lang="tr-TR" sz="2400" dirty="0" smtClean="0"/>
              <a:t>İnsan davranışının oluşumunda nesnel olgu ve durumların </a:t>
            </a:r>
            <a:r>
              <a:rPr lang="tr-TR" sz="2400" dirty="0" smtClean="0">
                <a:solidFill>
                  <a:srgbClr val="FFC000"/>
                </a:solidFill>
              </a:rPr>
              <a:t>insan için ne anlam </a:t>
            </a:r>
            <a:r>
              <a:rPr lang="tr-TR" sz="2400" dirty="0" smtClean="0"/>
              <a:t>ifade ettiği önemlidir.</a:t>
            </a:r>
          </a:p>
          <a:p>
            <a:pPr eaLnBrk="1" hangingPunct="1">
              <a:lnSpc>
                <a:spcPct val="90000"/>
              </a:lnSpc>
              <a:defRPr/>
            </a:pPr>
            <a:r>
              <a:rPr lang="tr-TR" sz="2400" dirty="0" smtClean="0">
                <a:solidFill>
                  <a:srgbClr val="FFC000"/>
                </a:solidFill>
              </a:rPr>
              <a:t>Gerçek</a:t>
            </a:r>
            <a:r>
              <a:rPr lang="tr-TR" sz="2400" dirty="0" smtClean="0"/>
              <a:t>, olgusal ve nesnel olmaktan öte </a:t>
            </a:r>
            <a:r>
              <a:rPr lang="tr-TR" sz="2400" dirty="0" smtClean="0">
                <a:solidFill>
                  <a:srgbClr val="FFC000"/>
                </a:solidFill>
              </a:rPr>
              <a:t>özneldir</a:t>
            </a:r>
            <a:r>
              <a:rPr lang="tr-TR" sz="2400" dirty="0" smtClean="0"/>
              <a:t>. </a:t>
            </a:r>
          </a:p>
          <a:p>
            <a:pPr eaLnBrk="1" hangingPunct="1">
              <a:lnSpc>
                <a:spcPct val="90000"/>
              </a:lnSpc>
              <a:defRPr/>
            </a:pPr>
            <a:r>
              <a:rPr lang="tr-TR" sz="2400" b="1" i="1" dirty="0" smtClean="0">
                <a:solidFill>
                  <a:srgbClr val="FFC000"/>
                </a:solidFill>
              </a:rPr>
              <a:t>AYNA BENLİK</a:t>
            </a:r>
            <a:endParaRPr lang="tr-TR" sz="2400" dirty="0" smtClean="0">
              <a:solidFill>
                <a:srgbClr val="FFC000"/>
              </a:solidFill>
            </a:endParaRPr>
          </a:p>
          <a:p>
            <a:pPr eaLnBrk="1" hangingPunct="1">
              <a:lnSpc>
                <a:spcPct val="90000"/>
              </a:lnSpc>
              <a:defRPr/>
            </a:pPr>
            <a:r>
              <a:rPr lang="tr-TR" sz="2400" dirty="0" smtClean="0"/>
              <a:t>Temsilciler: </a:t>
            </a:r>
            <a:r>
              <a:rPr lang="tr-TR" sz="2400" dirty="0" err="1" smtClean="0"/>
              <a:t>Weber</a:t>
            </a:r>
            <a:r>
              <a:rPr lang="tr-TR" sz="2400" dirty="0" smtClean="0"/>
              <a:t>, </a:t>
            </a:r>
            <a:r>
              <a:rPr lang="tr-TR" sz="2400" dirty="0" err="1" smtClean="0"/>
              <a:t>Mead</a:t>
            </a:r>
            <a:r>
              <a:rPr lang="tr-TR" sz="2400" dirty="0" smtClean="0"/>
              <a:t>, </a:t>
            </a:r>
            <a:r>
              <a:rPr lang="tr-TR" sz="2400" dirty="0" err="1" smtClean="0"/>
              <a:t>Blumer</a:t>
            </a:r>
            <a:r>
              <a:rPr lang="tr-TR" sz="2400" dirty="0" smtClean="0"/>
              <a:t>, </a:t>
            </a:r>
            <a:r>
              <a:rPr lang="tr-TR" sz="2400" dirty="0" err="1" smtClean="0"/>
              <a:t>Cooley</a:t>
            </a:r>
            <a:r>
              <a:rPr lang="tr-TR" sz="2400" dirty="0" smtClean="0"/>
              <a:t>, </a:t>
            </a:r>
            <a:r>
              <a:rPr lang="tr-TR" sz="2400" dirty="0" err="1" smtClean="0"/>
              <a:t>Homans</a:t>
            </a:r>
            <a:r>
              <a:rPr lang="tr-TR" sz="2400" dirty="0" smtClean="0"/>
              <a:t>, </a:t>
            </a:r>
            <a:r>
              <a:rPr lang="tr-TR" sz="2400" dirty="0" err="1" smtClean="0"/>
              <a:t>Blau</a:t>
            </a:r>
            <a:r>
              <a:rPr lang="tr-TR" sz="2400" dirty="0" smtClean="0"/>
              <a:t>, </a:t>
            </a:r>
            <a:r>
              <a:rPr lang="tr-TR" sz="2400" dirty="0" err="1" smtClean="0"/>
              <a:t>Goffman</a:t>
            </a:r>
            <a:r>
              <a:rPr lang="tr-TR" sz="2400" dirty="0" smtClean="0"/>
              <a:t> vb.</a:t>
            </a:r>
          </a:p>
          <a:p>
            <a:pPr>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buFont typeface="Arial" charset="0"/>
              <a:buNone/>
              <a:defRPr/>
            </a:pPr>
            <a:r>
              <a:rPr lang="tr-TR" dirty="0" smtClean="0"/>
              <a:t>İlk olarak </a:t>
            </a:r>
            <a:r>
              <a:rPr lang="tr-TR" dirty="0" err="1" smtClean="0"/>
              <a:t>İbn</a:t>
            </a:r>
            <a:r>
              <a:rPr lang="tr-TR" dirty="0" smtClean="0"/>
              <a:t>-i Haldun, toplumu insanları birbirine bağlayan duygu temelinde ikiye ayırır:</a:t>
            </a:r>
            <a:br>
              <a:rPr lang="tr-TR" dirty="0" smtClean="0"/>
            </a:br>
            <a:r>
              <a:rPr lang="tr-TR" dirty="0" smtClean="0"/>
              <a:t>– Göçebe (Bedevi) Toplum: Kan bağıyla bir araya gelmişlerdir ve göçebedirler.</a:t>
            </a:r>
          </a:p>
          <a:p>
            <a:pPr>
              <a:defRPr/>
            </a:pPr>
            <a:r>
              <a:rPr lang="tr-TR" dirty="0" smtClean="0"/>
              <a:t>– Yerleşik (</a:t>
            </a:r>
            <a:r>
              <a:rPr lang="tr-TR" dirty="0" err="1" smtClean="0"/>
              <a:t>Hadari</a:t>
            </a:r>
            <a:r>
              <a:rPr lang="tr-TR" dirty="0" smtClean="0"/>
              <a:t>) Toplum: Belli amaçlarla bir araya gelmişlerdir ve yerleşik bir yaşam sürerler.</a:t>
            </a:r>
          </a:p>
          <a:p>
            <a:pPr>
              <a:defRPr/>
            </a:pP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800" dirty="0" smtClean="0"/>
              <a:t>İdeoloji </a:t>
            </a:r>
            <a:endParaRPr lang="tr-TR" sz="2800" dirty="0"/>
          </a:p>
        </p:txBody>
      </p:sp>
      <p:sp>
        <p:nvSpPr>
          <p:cNvPr id="3" name="2 İçerik Yer Tutucusu"/>
          <p:cNvSpPr>
            <a:spLocks noGrp="1"/>
          </p:cNvSpPr>
          <p:nvPr>
            <p:ph idx="1"/>
          </p:nvPr>
        </p:nvSpPr>
        <p:spPr/>
        <p:txBody>
          <a:bodyPr/>
          <a:lstStyle/>
          <a:p>
            <a:pPr eaLnBrk="1" hangingPunct="1">
              <a:lnSpc>
                <a:spcPct val="80000"/>
              </a:lnSpc>
              <a:defRPr/>
            </a:pPr>
            <a:r>
              <a:rPr lang="tr-TR" sz="2000" dirty="0" smtClean="0"/>
              <a:t>İdeoloji, sosyal dünyanın nasıl işlediğine ilişkin inançları kapsar,</a:t>
            </a:r>
          </a:p>
          <a:p>
            <a:pPr eaLnBrk="1" hangingPunct="1">
              <a:lnSpc>
                <a:spcPct val="80000"/>
              </a:lnSpc>
              <a:defRPr/>
            </a:pPr>
            <a:r>
              <a:rPr lang="tr-TR" sz="2000" dirty="0" smtClean="0"/>
              <a:t>Kimilerine göre ideoloji, bazı inanç ve değerlerin oluşumunda etkili olup </a:t>
            </a:r>
            <a:r>
              <a:rPr lang="tr-TR" sz="2000" dirty="0" smtClean="0">
                <a:solidFill>
                  <a:srgbClr val="FFC000"/>
                </a:solidFill>
              </a:rPr>
              <a:t>kültürün bir boyutunu oluşturur. </a:t>
            </a:r>
          </a:p>
          <a:p>
            <a:pPr eaLnBrk="1" hangingPunct="1">
              <a:lnSpc>
                <a:spcPct val="80000"/>
              </a:lnSpc>
              <a:defRPr/>
            </a:pPr>
            <a:r>
              <a:rPr lang="tr-TR" sz="2000" dirty="0" smtClean="0"/>
              <a:t>Sosyal, ekonomik ve politik sistemlerin nasıl işlediğine ilişkin inançlar dizisidir.</a:t>
            </a:r>
          </a:p>
          <a:p>
            <a:pPr eaLnBrk="1" hangingPunct="1">
              <a:lnSpc>
                <a:spcPct val="80000"/>
              </a:lnSpc>
              <a:defRPr/>
            </a:pPr>
            <a:r>
              <a:rPr lang="tr-TR" sz="2000" dirty="0" smtClean="0">
                <a:solidFill>
                  <a:srgbClr val="FFC000"/>
                </a:solidFill>
              </a:rPr>
              <a:t>Kabul edilebilir eylem ve durumları tanımlar</a:t>
            </a:r>
          </a:p>
          <a:p>
            <a:pPr eaLnBrk="1" hangingPunct="1">
              <a:lnSpc>
                <a:spcPct val="80000"/>
              </a:lnSpc>
              <a:defRPr/>
            </a:pPr>
            <a:r>
              <a:rPr lang="tr-TR" sz="2000" dirty="0" smtClean="0"/>
              <a:t>Bazı ideolojiler (kapitalizm, sosyalizm, komünizm vb.), politik ve ekonomik ideolojiler olarak adlandırılır. </a:t>
            </a:r>
          </a:p>
          <a:p>
            <a:pPr eaLnBrk="1" hangingPunct="1">
              <a:lnSpc>
                <a:spcPct val="80000"/>
              </a:lnSpc>
              <a:defRPr/>
            </a:pPr>
            <a:r>
              <a:rPr lang="tr-TR" sz="2000" dirty="0" smtClean="0"/>
              <a:t>İdeolojilerin bir kısmı, bazı felsefi akımlarla da ilgili olabilir. </a:t>
            </a:r>
          </a:p>
          <a:p>
            <a:pPr eaLnBrk="1" hangingPunct="1">
              <a:lnSpc>
                <a:spcPct val="80000"/>
              </a:lnSpc>
              <a:defRPr/>
            </a:pPr>
            <a:r>
              <a:rPr lang="tr-TR" sz="2000" dirty="0" smtClean="0"/>
              <a:t>Söz konusu ideolojilerin topluma ilişkin olduğu kadar eğitime ilişkin de farklı tezleri olabilir. </a:t>
            </a:r>
          </a:p>
          <a:p>
            <a:pPr>
              <a:defRPr/>
            </a:pP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top"/>
          <p:cNvPicPr>
            <a:picLocks noGrp="1" noChangeAspect="1" noChangeArrowheads="1"/>
          </p:cNvPicPr>
          <p:nvPr>
            <p:ph idx="1"/>
          </p:nvPr>
        </p:nvPicPr>
        <p:blipFill>
          <a:blip r:embed="rId2" cstate="print"/>
          <a:srcRect l="16684" t="10663"/>
          <a:stretch>
            <a:fillRect/>
          </a:stretch>
        </p:blipFill>
        <p:spPr>
          <a:xfrm>
            <a:off x="0" y="0"/>
            <a:ext cx="9144000" cy="6858000"/>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1. İnançlar</a:t>
            </a:r>
            <a:endParaRPr lang="tr-TR" dirty="0"/>
          </a:p>
        </p:txBody>
      </p:sp>
      <p:sp>
        <p:nvSpPr>
          <p:cNvPr id="3" name="2 İçerik Yer Tutucusu"/>
          <p:cNvSpPr>
            <a:spLocks noGrp="1"/>
          </p:cNvSpPr>
          <p:nvPr>
            <p:ph idx="1"/>
          </p:nvPr>
        </p:nvSpPr>
        <p:spPr/>
        <p:txBody>
          <a:bodyPr/>
          <a:lstStyle/>
          <a:p>
            <a:pPr eaLnBrk="1" hangingPunct="1">
              <a:lnSpc>
                <a:spcPct val="90000"/>
              </a:lnSpc>
              <a:defRPr/>
            </a:pPr>
            <a:r>
              <a:rPr lang="tr-TR" sz="2800" dirty="0" smtClean="0">
                <a:solidFill>
                  <a:srgbClr val="FF0000"/>
                </a:solidFill>
              </a:rPr>
              <a:t>Kültürün üyeleri tarafından dünyanın nasıl işlediğine ilişkin paylaşılan ortak görüşlerdir. </a:t>
            </a:r>
          </a:p>
          <a:p>
            <a:pPr eaLnBrk="1" hangingPunct="1">
              <a:lnSpc>
                <a:spcPct val="90000"/>
              </a:lnSpc>
              <a:defRPr/>
            </a:pPr>
            <a:r>
              <a:rPr lang="tr-TR" sz="2800" dirty="0" smtClean="0"/>
              <a:t>Geçmişin yorumlanmasına, şimdinin açıklanmasına ve geleceğin kestirilmesine yarar.</a:t>
            </a:r>
          </a:p>
          <a:p>
            <a:pPr eaLnBrk="1" hangingPunct="1">
              <a:lnSpc>
                <a:spcPct val="90000"/>
              </a:lnSpc>
              <a:defRPr/>
            </a:pPr>
            <a:r>
              <a:rPr lang="tr-TR" sz="2800" dirty="0" smtClean="0"/>
              <a:t>Kültürün en derin ve en soyut yönünü oluşturur ve diğer öğelere biçim verir. </a:t>
            </a:r>
          </a:p>
          <a:p>
            <a:pPr eaLnBrk="1" hangingPunct="1">
              <a:lnSpc>
                <a:spcPct val="90000"/>
              </a:lnSpc>
              <a:defRPr/>
            </a:pPr>
            <a:r>
              <a:rPr lang="tr-TR" sz="2800" dirty="0" smtClean="0">
                <a:solidFill>
                  <a:srgbClr val="92D050"/>
                </a:solidFill>
              </a:rPr>
              <a:t>Kısaca insanların ve sosyal grupların içinde yer aldıkları çevreye karşı tavrını belirler</a:t>
            </a:r>
            <a:endParaRPr lang="tr-TR" sz="2800" dirty="0">
              <a:solidFill>
                <a:srgbClr val="92D05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2. Değerler</a:t>
            </a:r>
            <a:endParaRPr lang="tr-TR" dirty="0"/>
          </a:p>
        </p:txBody>
      </p:sp>
      <p:sp>
        <p:nvSpPr>
          <p:cNvPr id="3" name="2 İçerik Yer Tutucusu"/>
          <p:cNvSpPr>
            <a:spLocks noGrp="1"/>
          </p:cNvSpPr>
          <p:nvPr>
            <p:ph idx="1"/>
          </p:nvPr>
        </p:nvSpPr>
        <p:spPr/>
        <p:txBody>
          <a:bodyPr/>
          <a:lstStyle/>
          <a:p>
            <a:pPr eaLnBrk="1" hangingPunct="1">
              <a:defRPr/>
            </a:pPr>
            <a:r>
              <a:rPr lang="tr-TR" dirty="0" smtClean="0">
                <a:solidFill>
                  <a:srgbClr val="FF0000"/>
                </a:solidFill>
              </a:rPr>
              <a:t>Önem verileni ve tercih edileni ifade eder. </a:t>
            </a:r>
          </a:p>
          <a:p>
            <a:pPr eaLnBrk="1" hangingPunct="1">
              <a:defRPr/>
            </a:pPr>
            <a:r>
              <a:rPr lang="tr-TR" dirty="0" smtClean="0"/>
              <a:t>Soyut olmakla birlikte, inançlara göre daha somuttur. </a:t>
            </a:r>
          </a:p>
          <a:p>
            <a:pPr eaLnBrk="1" hangingPunct="1">
              <a:defRPr/>
            </a:pPr>
            <a:r>
              <a:rPr lang="tr-TR" dirty="0" smtClean="0"/>
              <a:t>Dıştan gözlenmesi güçtür, </a:t>
            </a:r>
            <a:r>
              <a:rPr lang="tr-TR" dirty="0" smtClean="0">
                <a:solidFill>
                  <a:srgbClr val="FF0000"/>
                </a:solidFill>
              </a:rPr>
              <a:t>davranışlar içinde sezilebilir.</a:t>
            </a:r>
            <a:r>
              <a:rPr lang="tr-TR" dirty="0" smtClean="0"/>
              <a:t> </a:t>
            </a:r>
          </a:p>
          <a:p>
            <a:pPr>
              <a:buFont typeface="Arial" charset="0"/>
              <a:buNone/>
              <a:defRPr/>
            </a:pP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3. Normlar</a:t>
            </a:r>
            <a:endParaRPr lang="tr-TR" dirty="0"/>
          </a:p>
        </p:txBody>
      </p:sp>
      <p:sp>
        <p:nvSpPr>
          <p:cNvPr id="3" name="2 İçerik Yer Tutucusu"/>
          <p:cNvSpPr>
            <a:spLocks noGrp="1"/>
          </p:cNvSpPr>
          <p:nvPr>
            <p:ph idx="1"/>
          </p:nvPr>
        </p:nvSpPr>
        <p:spPr>
          <a:xfrm>
            <a:off x="0" y="1196975"/>
            <a:ext cx="8540750" cy="4824413"/>
          </a:xfrm>
        </p:spPr>
        <p:txBody>
          <a:bodyPr/>
          <a:lstStyle/>
          <a:p>
            <a:pPr eaLnBrk="1" hangingPunct="1">
              <a:defRPr/>
            </a:pPr>
            <a:r>
              <a:rPr lang="tr-TR" dirty="0" smtClean="0"/>
              <a:t>İnsanların </a:t>
            </a:r>
            <a:r>
              <a:rPr lang="tr-TR" dirty="0" smtClean="0">
                <a:solidFill>
                  <a:srgbClr val="FFC000"/>
                </a:solidFill>
              </a:rPr>
              <a:t>nasıl davranması </a:t>
            </a:r>
            <a:r>
              <a:rPr lang="tr-TR" dirty="0" smtClean="0"/>
              <a:t>gerektiğini tanımlar ve değerlere göre oluşur. </a:t>
            </a:r>
          </a:p>
          <a:p>
            <a:pPr eaLnBrk="1" hangingPunct="1">
              <a:defRPr/>
            </a:pPr>
            <a:r>
              <a:rPr lang="tr-TR" dirty="0" smtClean="0"/>
              <a:t>İnsanların ne </a:t>
            </a:r>
            <a:r>
              <a:rPr lang="tr-TR" dirty="0" smtClean="0">
                <a:solidFill>
                  <a:srgbClr val="FFC000"/>
                </a:solidFill>
              </a:rPr>
              <a:t>yapması ya da yapmaması</a:t>
            </a:r>
            <a:r>
              <a:rPr lang="tr-TR" dirty="0" smtClean="0"/>
              <a:t>, ne söylemesi ya da söylememesi gerektiğini gösterir. </a:t>
            </a:r>
          </a:p>
          <a:p>
            <a:pPr eaLnBrk="1" hangingPunct="1">
              <a:defRPr/>
            </a:pPr>
            <a:r>
              <a:rPr lang="tr-TR" dirty="0" smtClean="0">
                <a:solidFill>
                  <a:srgbClr val="92D050"/>
                </a:solidFill>
              </a:rPr>
              <a:t>Kaynağını değerlerden alır, değerlere göre biçimlenir. ??????????</a:t>
            </a:r>
          </a:p>
          <a:p>
            <a:pPr eaLnBrk="1" hangingPunct="1">
              <a:defRPr/>
            </a:pPr>
            <a:r>
              <a:rPr lang="tr-TR" dirty="0" smtClean="0">
                <a:solidFill>
                  <a:srgbClr val="92D050"/>
                </a:solidFill>
              </a:rPr>
              <a:t>Gündelik yaşamda insanların her türlü eylem ve faaliyetlerine yol gösterir.??????</a:t>
            </a:r>
          </a:p>
          <a:p>
            <a:pPr>
              <a:defRPr/>
            </a:pP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4. Semboller</a:t>
            </a:r>
            <a:endParaRPr lang="tr-TR" dirty="0"/>
          </a:p>
        </p:txBody>
      </p:sp>
      <p:sp>
        <p:nvSpPr>
          <p:cNvPr id="3" name="2 İçerik Yer Tutucusu"/>
          <p:cNvSpPr>
            <a:spLocks noGrp="1"/>
          </p:cNvSpPr>
          <p:nvPr>
            <p:ph idx="1"/>
          </p:nvPr>
        </p:nvSpPr>
        <p:spPr/>
        <p:txBody>
          <a:bodyPr/>
          <a:lstStyle/>
          <a:p>
            <a:pPr algn="just" eaLnBrk="1" hangingPunct="1">
              <a:lnSpc>
                <a:spcPct val="90000"/>
              </a:lnSpc>
              <a:defRPr/>
            </a:pPr>
            <a:r>
              <a:rPr lang="tr-TR" dirty="0" smtClean="0"/>
              <a:t>İnsanlar için bazı anlamlar ifade eden eylem, davranış, işaret, renk ve nesnelerdir. </a:t>
            </a:r>
          </a:p>
          <a:p>
            <a:pPr algn="just" eaLnBrk="1" hangingPunct="1">
              <a:lnSpc>
                <a:spcPct val="90000"/>
              </a:lnSpc>
              <a:defRPr/>
            </a:pPr>
            <a:r>
              <a:rPr lang="tr-TR" dirty="0" smtClean="0"/>
              <a:t>Benzer semboller, farklı kültürlerin insanları için farklı anlamlar ifade edebilir.</a:t>
            </a:r>
          </a:p>
          <a:p>
            <a:pPr algn="just" eaLnBrk="1" hangingPunct="1">
              <a:lnSpc>
                <a:spcPct val="90000"/>
              </a:lnSpc>
              <a:defRPr/>
            </a:pPr>
            <a:r>
              <a:rPr lang="tr-TR" dirty="0" smtClean="0"/>
              <a:t>Semboller içinde önemli öğelerden biri </a:t>
            </a:r>
            <a:r>
              <a:rPr lang="tr-TR" dirty="0" smtClean="0">
                <a:solidFill>
                  <a:srgbClr val="FF0000"/>
                </a:solidFill>
              </a:rPr>
              <a:t>dildir. </a:t>
            </a:r>
          </a:p>
          <a:p>
            <a:pPr algn="just" eaLnBrk="1" hangingPunct="1">
              <a:lnSpc>
                <a:spcPct val="90000"/>
              </a:lnSpc>
              <a:defRPr/>
            </a:pPr>
            <a:r>
              <a:rPr lang="tr-TR" dirty="0" smtClean="0"/>
              <a:t>Kültür, büyük ölçüde dil aracılığıyla üretilir, paylaşılır ve aktarılır</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5. Teknoloji</a:t>
            </a:r>
            <a:endParaRPr lang="tr-TR" dirty="0"/>
          </a:p>
        </p:txBody>
      </p:sp>
      <p:sp>
        <p:nvSpPr>
          <p:cNvPr id="3" name="2 İçerik Yer Tutucusu"/>
          <p:cNvSpPr>
            <a:spLocks noGrp="1"/>
          </p:cNvSpPr>
          <p:nvPr>
            <p:ph idx="1"/>
          </p:nvPr>
        </p:nvSpPr>
        <p:spPr/>
        <p:txBody>
          <a:bodyPr/>
          <a:lstStyle/>
          <a:p>
            <a:pPr eaLnBrk="1" hangingPunct="1">
              <a:defRPr/>
            </a:pPr>
            <a:r>
              <a:rPr lang="tr-TR" dirty="0" smtClean="0"/>
              <a:t>Kültürün gözle görülen </a:t>
            </a:r>
            <a:r>
              <a:rPr lang="tr-TR" dirty="0" smtClean="0">
                <a:solidFill>
                  <a:srgbClr val="FFC000"/>
                </a:solidFill>
              </a:rPr>
              <a:t>maddi ve teknik boyutunu</a:t>
            </a:r>
            <a:r>
              <a:rPr lang="tr-TR" dirty="0" smtClean="0"/>
              <a:t> oluşturur. </a:t>
            </a:r>
          </a:p>
          <a:p>
            <a:pPr eaLnBrk="1" hangingPunct="1">
              <a:defRPr/>
            </a:pPr>
            <a:r>
              <a:rPr lang="tr-TR" dirty="0" smtClean="0"/>
              <a:t>İnsanlar için belirli bir fiziksel, psikolojik ve sosyal çevre oluşturur, söz konusu çevre de insan davranışlarını ve ilişkilerini etkiler. </a:t>
            </a:r>
          </a:p>
          <a:p>
            <a:pPr eaLnBrk="1" hangingPunct="1">
              <a:defRPr/>
            </a:pPr>
            <a:r>
              <a:rPr lang="tr-TR" dirty="0" smtClean="0"/>
              <a:t>Belirli bir kültürün ürünü olduğu gibi, kendisi de kültürün bir öğesi olarak görülür. </a:t>
            </a:r>
          </a:p>
          <a:p>
            <a:pPr>
              <a:defRPr/>
            </a:pP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b="1" dirty="0" smtClean="0"/>
              <a:t/>
            </a:r>
            <a:br>
              <a:rPr lang="tr-TR" b="1" dirty="0" smtClean="0"/>
            </a:br>
            <a:r>
              <a:rPr lang="tr-TR" b="1" dirty="0" smtClean="0"/>
              <a:t>Kültürün İşlevleri</a:t>
            </a:r>
            <a:endParaRPr lang="tr-TR" dirty="0"/>
          </a:p>
        </p:txBody>
      </p:sp>
      <p:sp>
        <p:nvSpPr>
          <p:cNvPr id="3" name="2 İçerik Yer Tutucusu"/>
          <p:cNvSpPr>
            <a:spLocks noGrp="1"/>
          </p:cNvSpPr>
          <p:nvPr>
            <p:ph idx="1"/>
          </p:nvPr>
        </p:nvSpPr>
        <p:spPr/>
        <p:txBody>
          <a:bodyPr/>
          <a:lstStyle/>
          <a:p>
            <a:pPr eaLnBrk="1" hangingPunct="1">
              <a:lnSpc>
                <a:spcPct val="90000"/>
              </a:lnSpc>
              <a:defRPr/>
            </a:pPr>
            <a:r>
              <a:rPr lang="tr-TR" sz="2000" dirty="0" smtClean="0"/>
              <a:t>Grup üyeliğinin </a:t>
            </a:r>
            <a:r>
              <a:rPr lang="tr-TR" sz="2000" dirty="0" smtClean="0">
                <a:solidFill>
                  <a:srgbClr val="FFC000"/>
                </a:solidFill>
              </a:rPr>
              <a:t>sınırlarını</a:t>
            </a:r>
            <a:r>
              <a:rPr lang="tr-TR" sz="2000" dirty="0" smtClean="0"/>
              <a:t> belirler</a:t>
            </a:r>
          </a:p>
          <a:p>
            <a:pPr eaLnBrk="1" hangingPunct="1">
              <a:lnSpc>
                <a:spcPct val="90000"/>
              </a:lnSpc>
              <a:defRPr/>
            </a:pPr>
            <a:r>
              <a:rPr lang="tr-TR" sz="2000" dirty="0" smtClean="0"/>
              <a:t>Grup üyeleri için bir </a:t>
            </a:r>
            <a:r>
              <a:rPr lang="tr-TR" sz="2000" dirty="0" smtClean="0">
                <a:solidFill>
                  <a:srgbClr val="FFC000"/>
                </a:solidFill>
              </a:rPr>
              <a:t>kimlik</a:t>
            </a:r>
            <a:r>
              <a:rPr lang="tr-TR" sz="2000" dirty="0" smtClean="0"/>
              <a:t> ve </a:t>
            </a:r>
            <a:r>
              <a:rPr lang="tr-TR" sz="2000" dirty="0" smtClean="0">
                <a:solidFill>
                  <a:srgbClr val="FFC000"/>
                </a:solidFill>
              </a:rPr>
              <a:t>aitlik</a:t>
            </a:r>
            <a:r>
              <a:rPr lang="tr-TR" sz="2000" dirty="0" smtClean="0"/>
              <a:t> duygusu oluşturur.</a:t>
            </a:r>
          </a:p>
          <a:p>
            <a:pPr eaLnBrk="1" hangingPunct="1">
              <a:lnSpc>
                <a:spcPct val="90000"/>
              </a:lnSpc>
              <a:defRPr/>
            </a:pPr>
            <a:r>
              <a:rPr lang="tr-TR" sz="2000" dirty="0" smtClean="0"/>
              <a:t>Grubu paylaşılan ortak </a:t>
            </a:r>
            <a:r>
              <a:rPr lang="tr-TR" sz="2000" dirty="0" smtClean="0">
                <a:solidFill>
                  <a:srgbClr val="FFC000"/>
                </a:solidFill>
              </a:rPr>
              <a:t>ilgi</a:t>
            </a:r>
            <a:r>
              <a:rPr lang="tr-TR" sz="2000" dirty="0" smtClean="0"/>
              <a:t> ve değerlerde birleştirir.</a:t>
            </a:r>
          </a:p>
          <a:p>
            <a:pPr eaLnBrk="1" hangingPunct="1">
              <a:lnSpc>
                <a:spcPct val="90000"/>
              </a:lnSpc>
              <a:defRPr/>
            </a:pPr>
            <a:r>
              <a:rPr lang="tr-TR" sz="2000" dirty="0" smtClean="0"/>
              <a:t>Sosyal sisteme istikrar ve </a:t>
            </a:r>
            <a:r>
              <a:rPr lang="tr-TR" sz="2000" dirty="0" smtClean="0">
                <a:solidFill>
                  <a:srgbClr val="FFC000"/>
                </a:solidFill>
              </a:rPr>
              <a:t>düzenlilik</a:t>
            </a:r>
            <a:r>
              <a:rPr lang="tr-TR" sz="2000" dirty="0" smtClean="0"/>
              <a:t> kazandırır.</a:t>
            </a:r>
          </a:p>
          <a:p>
            <a:pPr eaLnBrk="1" hangingPunct="1">
              <a:lnSpc>
                <a:spcPct val="90000"/>
              </a:lnSpc>
              <a:defRPr/>
            </a:pPr>
            <a:r>
              <a:rPr lang="tr-TR" sz="2000" dirty="0" smtClean="0"/>
              <a:t>Sosyal sistemde bir </a:t>
            </a:r>
            <a:r>
              <a:rPr lang="tr-TR" sz="2000" dirty="0" smtClean="0">
                <a:solidFill>
                  <a:srgbClr val="FFC000"/>
                </a:solidFill>
              </a:rPr>
              <a:t>kontrol</a:t>
            </a:r>
            <a:r>
              <a:rPr lang="tr-TR" sz="2000" dirty="0" smtClean="0"/>
              <a:t> mekanizması olarak iş görür.</a:t>
            </a:r>
          </a:p>
          <a:p>
            <a:pPr eaLnBrk="1" hangingPunct="1">
              <a:lnSpc>
                <a:spcPct val="90000"/>
              </a:lnSpc>
              <a:defRPr/>
            </a:pPr>
            <a:r>
              <a:rPr lang="tr-TR" sz="2000" dirty="0" smtClean="0"/>
              <a:t>Grup üyeleri arasında işbirliği ve </a:t>
            </a:r>
            <a:r>
              <a:rPr lang="tr-TR" sz="2000" dirty="0" smtClean="0">
                <a:solidFill>
                  <a:srgbClr val="FFC000"/>
                </a:solidFill>
              </a:rPr>
              <a:t>bütünleşmeyi</a:t>
            </a:r>
            <a:r>
              <a:rPr lang="tr-TR" sz="2000" dirty="0" smtClean="0"/>
              <a:t> sağlar.</a:t>
            </a:r>
          </a:p>
          <a:p>
            <a:pPr eaLnBrk="1" hangingPunct="1">
              <a:lnSpc>
                <a:spcPct val="90000"/>
              </a:lnSpc>
              <a:defRPr/>
            </a:pPr>
            <a:r>
              <a:rPr lang="tr-TR" sz="2000" dirty="0" smtClean="0"/>
              <a:t>Grup içinde verilecek </a:t>
            </a:r>
            <a:r>
              <a:rPr lang="tr-TR" sz="2000" dirty="0" smtClean="0">
                <a:solidFill>
                  <a:srgbClr val="FFC000"/>
                </a:solidFill>
              </a:rPr>
              <a:t>kararlara yol gösterir</a:t>
            </a:r>
            <a:r>
              <a:rPr lang="tr-TR" sz="2000" dirty="0" smtClean="0"/>
              <a:t>.</a:t>
            </a:r>
          </a:p>
          <a:p>
            <a:pPr eaLnBrk="1" hangingPunct="1">
              <a:lnSpc>
                <a:spcPct val="90000"/>
              </a:lnSpc>
              <a:defRPr/>
            </a:pPr>
            <a:r>
              <a:rPr lang="tr-TR" sz="2000" dirty="0" smtClean="0"/>
              <a:t>Grupta paylaşılan tutum ve </a:t>
            </a:r>
            <a:r>
              <a:rPr lang="tr-TR" sz="2000" dirty="0" smtClean="0">
                <a:solidFill>
                  <a:srgbClr val="FFC000"/>
                </a:solidFill>
              </a:rPr>
              <a:t>davranışlar</a:t>
            </a:r>
            <a:r>
              <a:rPr lang="tr-TR" sz="2000" dirty="0" smtClean="0"/>
              <a:t> oluşturur.</a:t>
            </a:r>
          </a:p>
          <a:p>
            <a:pPr eaLnBrk="1" hangingPunct="1">
              <a:lnSpc>
                <a:spcPct val="90000"/>
              </a:lnSpc>
              <a:defRPr/>
            </a:pPr>
            <a:r>
              <a:rPr lang="tr-TR" sz="2000" dirty="0" smtClean="0"/>
              <a:t>Grup üyelerinin davranışların </a:t>
            </a:r>
            <a:r>
              <a:rPr lang="tr-TR" sz="2000" dirty="0" smtClean="0">
                <a:solidFill>
                  <a:srgbClr val="FFC000"/>
                </a:solidFill>
              </a:rPr>
              <a:t>yargılanmasını</a:t>
            </a:r>
            <a:r>
              <a:rPr lang="tr-TR" sz="2000" dirty="0" smtClean="0"/>
              <a:t> ve </a:t>
            </a:r>
            <a:r>
              <a:rPr lang="tr-TR" sz="2000" dirty="0" smtClean="0">
                <a:solidFill>
                  <a:srgbClr val="FFC000"/>
                </a:solidFill>
              </a:rPr>
              <a:t>değerlendirilmesini</a:t>
            </a:r>
            <a:r>
              <a:rPr lang="tr-TR" sz="2000" dirty="0" smtClean="0"/>
              <a:t> sağlar.</a:t>
            </a:r>
          </a:p>
          <a:p>
            <a:pPr>
              <a:defRPr/>
            </a:pP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Metafor Olarak Kültür</a:t>
            </a:r>
            <a:endParaRPr lang="tr-TR" dirty="0"/>
          </a:p>
        </p:txBody>
      </p:sp>
      <p:sp>
        <p:nvSpPr>
          <p:cNvPr id="3" name="2 İçerik Yer Tutucusu"/>
          <p:cNvSpPr>
            <a:spLocks noGrp="1"/>
          </p:cNvSpPr>
          <p:nvPr>
            <p:ph idx="1"/>
          </p:nvPr>
        </p:nvSpPr>
        <p:spPr/>
        <p:txBody>
          <a:bodyPr/>
          <a:lstStyle/>
          <a:p>
            <a:pPr marL="342900" lvl="1" indent="-342900">
              <a:buClr>
                <a:schemeClr val="hlink"/>
              </a:buClr>
              <a:buSzPct val="80000"/>
              <a:buFont typeface="Arial" pitchFamily="34" charset="0"/>
              <a:buChar char="►"/>
              <a:defRPr/>
            </a:pPr>
            <a:r>
              <a:rPr lang="tr-TR" sz="3200" dirty="0" smtClean="0"/>
              <a:t>Kurumu ne ile özdeş gördüğünüz kurumunuzun işleyişi hakkında bilgi verir. Kurumunuz ne olarak algılanır. (makine, ceza evi, aile, aşiret, gemi, kamp,vs)</a:t>
            </a:r>
          </a:p>
          <a:p>
            <a:pPr marL="342900" lvl="1" indent="-342900">
              <a:buClr>
                <a:schemeClr val="hlink"/>
              </a:buClr>
              <a:buSzPct val="80000"/>
              <a:buFont typeface="Arial" pitchFamily="34" charset="0"/>
              <a:buChar char="►"/>
              <a:defRPr/>
            </a:pPr>
            <a:r>
              <a:rPr lang="tr-TR" sz="3200" dirty="0" smtClean="0"/>
              <a:t>Bunu çalışanlara ve öğrencilere sormak faydalı bilgiler sağlar</a:t>
            </a:r>
            <a:endParaRPr lang="en-US" sz="3200" dirty="0" smtClean="0"/>
          </a:p>
          <a:p>
            <a:pPr>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b="1" dirty="0" smtClean="0"/>
              <a:t>Örgüte İlişkin Metaforlar ve Okul</a:t>
            </a:r>
            <a:endParaRPr lang="tr-TR" dirty="0"/>
          </a:p>
        </p:txBody>
      </p:sp>
      <p:sp>
        <p:nvSpPr>
          <p:cNvPr id="3" name="2 İçerik Yer Tutucusu"/>
          <p:cNvSpPr>
            <a:spLocks noGrp="1"/>
          </p:cNvSpPr>
          <p:nvPr>
            <p:ph idx="1"/>
          </p:nvPr>
        </p:nvSpPr>
        <p:spPr/>
        <p:txBody>
          <a:bodyPr/>
          <a:lstStyle/>
          <a:p>
            <a:pPr eaLnBrk="1" hangingPunct="1">
              <a:lnSpc>
                <a:spcPct val="90000"/>
              </a:lnSpc>
              <a:defRPr/>
            </a:pPr>
            <a:r>
              <a:rPr lang="tr-TR" sz="2400" dirty="0" smtClean="0"/>
              <a:t>Her metafor, örgüte ilişkin farklı imajlar oluşturur. </a:t>
            </a:r>
          </a:p>
          <a:p>
            <a:pPr eaLnBrk="1" hangingPunct="1">
              <a:lnSpc>
                <a:spcPct val="90000"/>
              </a:lnSpc>
              <a:defRPr/>
            </a:pPr>
            <a:r>
              <a:rPr lang="tr-TR" sz="2400" dirty="0" smtClean="0"/>
              <a:t>Metaforlar, örgütün ne olduğu, ne olması ve nasıl yönetilmesi gerektiği konusunda bazı ipuçları verir. </a:t>
            </a:r>
          </a:p>
          <a:p>
            <a:pPr eaLnBrk="1" hangingPunct="1">
              <a:lnSpc>
                <a:spcPct val="90000"/>
              </a:lnSpc>
              <a:defRPr/>
            </a:pPr>
            <a:r>
              <a:rPr lang="tr-TR" sz="2400" dirty="0" smtClean="0">
                <a:solidFill>
                  <a:srgbClr val="FFC000"/>
                </a:solidFill>
              </a:rPr>
              <a:t>Morgan</a:t>
            </a:r>
            <a:r>
              <a:rPr lang="tr-TR" sz="2400" dirty="0" smtClean="0"/>
              <a:t>, örgüte ilişkin yukarıdaki bakış açılarını bir takım metaforlarla ifade etmiş, bunları </a:t>
            </a:r>
            <a:r>
              <a:rPr lang="tr-TR" sz="2400" i="1" dirty="0" smtClean="0"/>
              <a:t>makine, organizma, beyin, kültür, politik sistem, ruhların hapishanesi, akış ve dönüşüm, egemenlik araçları</a:t>
            </a:r>
            <a:r>
              <a:rPr lang="tr-TR" sz="2400" dirty="0" smtClean="0"/>
              <a:t> olmak üzere sekiz başlıkta çözümlemiştir. </a:t>
            </a:r>
          </a:p>
          <a:p>
            <a:pPr eaLnBrk="1" hangingPunct="1">
              <a:lnSpc>
                <a:spcPct val="90000"/>
              </a:lnSpc>
              <a:defRPr/>
            </a:pPr>
            <a:r>
              <a:rPr lang="tr-TR" sz="2400" dirty="0" smtClean="0"/>
              <a:t>İmaj ya da mecaz, insanın dünyayı belirli bir açıdan görüp anlamaya çalışmasını sağlar. </a:t>
            </a:r>
          </a:p>
          <a:p>
            <a:pPr eaLnBrk="1" hangingPunct="1">
              <a:lnSpc>
                <a:spcPct val="90000"/>
              </a:lnSpc>
              <a:defRPr/>
            </a:pPr>
            <a:r>
              <a:rPr lang="tr-TR" sz="2400" dirty="0" smtClean="0"/>
              <a:t>İnsanlar, gündelik yaşamlarında belli durumları açıklamada sıklıkla benzetmelerden yararlanır. </a:t>
            </a:r>
          </a:p>
          <a:p>
            <a:pPr eaLnBrk="1" hangingPunct="1">
              <a:lnSpc>
                <a:spcPct val="90000"/>
              </a:lnSpc>
              <a:defRPr/>
            </a:pPr>
            <a:r>
              <a:rPr lang="tr-TR" sz="2400" dirty="0" smtClean="0"/>
              <a:t>Bu durum, aynı zamanda anlatıma güç katar.</a:t>
            </a:r>
          </a:p>
          <a:p>
            <a:pPr>
              <a:defRPr/>
            </a:pP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r>
              <a:rPr lang="tr-TR" dirty="0" err="1" smtClean="0"/>
              <a:t>Comte</a:t>
            </a:r>
            <a:r>
              <a:rPr lang="tr-TR" dirty="0" smtClean="0"/>
              <a:t> toplumların tekamülünü öne sürdüğü meşhur “Üç Hal Kanunu”na göre “askeri toplum- hukuk toplumu” ve “sanayi toplumu”, </a:t>
            </a:r>
            <a:endParaRPr lang="tr-TR" dirty="0"/>
          </a:p>
        </p:txBody>
      </p:sp>
      <p:pic>
        <p:nvPicPr>
          <p:cNvPr id="112644" name="Picture 2" descr="C:\Users\p.bell\Desktop\yesevi\88c08ba2becea01d8e45073ddabea866_1310132819.jpg"/>
          <p:cNvPicPr>
            <a:picLocks noChangeAspect="1" noChangeArrowheads="1"/>
          </p:cNvPicPr>
          <p:nvPr/>
        </p:nvPicPr>
        <p:blipFill>
          <a:blip r:embed="rId2" cstate="print"/>
          <a:srcRect/>
          <a:stretch>
            <a:fillRect/>
          </a:stretch>
        </p:blipFill>
        <p:spPr bwMode="auto">
          <a:xfrm>
            <a:off x="323850" y="3644900"/>
            <a:ext cx="2952750" cy="2695575"/>
          </a:xfrm>
          <a:prstGeom prst="rect">
            <a:avLst/>
          </a:prstGeom>
          <a:noFill/>
          <a:ln w="9525">
            <a:noFill/>
            <a:miter lim="800000"/>
            <a:headEnd/>
            <a:tailEnd/>
          </a:ln>
        </p:spPr>
      </p:pic>
      <p:pic>
        <p:nvPicPr>
          <p:cNvPr id="112645" name="Picture 3" descr="C:\Users\p.bell\Desktop\yesevi\250px-477px-Hazar_Askerleri.gif"/>
          <p:cNvPicPr>
            <a:picLocks noChangeAspect="1" noChangeArrowheads="1"/>
          </p:cNvPicPr>
          <p:nvPr/>
        </p:nvPicPr>
        <p:blipFill>
          <a:blip r:embed="rId3" cstate="print"/>
          <a:srcRect/>
          <a:stretch>
            <a:fillRect/>
          </a:stretch>
        </p:blipFill>
        <p:spPr bwMode="auto">
          <a:xfrm>
            <a:off x="6762750" y="3068638"/>
            <a:ext cx="2381250" cy="299085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1. Makine Mecazı</a:t>
            </a:r>
            <a:endParaRPr lang="tr-TR" dirty="0"/>
          </a:p>
        </p:txBody>
      </p:sp>
      <p:sp>
        <p:nvSpPr>
          <p:cNvPr id="3" name="2 İçerik Yer Tutucusu"/>
          <p:cNvSpPr>
            <a:spLocks noGrp="1"/>
          </p:cNvSpPr>
          <p:nvPr>
            <p:ph idx="1"/>
          </p:nvPr>
        </p:nvSpPr>
        <p:spPr/>
        <p:txBody>
          <a:bodyPr/>
          <a:lstStyle/>
          <a:p>
            <a:pPr eaLnBrk="1" hangingPunct="1">
              <a:lnSpc>
                <a:spcPct val="80000"/>
              </a:lnSpc>
              <a:defRPr/>
            </a:pPr>
            <a:r>
              <a:rPr lang="tr-TR" sz="2000" dirty="0" smtClean="0"/>
              <a:t>Örgüte ilişkin </a:t>
            </a:r>
            <a:r>
              <a:rPr lang="tr-TR" sz="2000" i="1" dirty="0" err="1" smtClean="0">
                <a:solidFill>
                  <a:srgbClr val="FFC000"/>
                </a:solidFill>
              </a:rPr>
              <a:t>üniter</a:t>
            </a:r>
            <a:r>
              <a:rPr lang="tr-TR" sz="2000" dirty="0" smtClean="0"/>
              <a:t> bakış açısına dayanır. </a:t>
            </a:r>
          </a:p>
          <a:p>
            <a:pPr eaLnBrk="1" hangingPunct="1">
              <a:lnSpc>
                <a:spcPct val="80000"/>
              </a:lnSpc>
              <a:defRPr/>
            </a:pPr>
            <a:r>
              <a:rPr lang="tr-TR" sz="2000" dirty="0" smtClean="0"/>
              <a:t>Makine, fabrikayı çağrıştırır. Fabrika ise yoğun üretimin yapıldığı bir yerdir.</a:t>
            </a:r>
          </a:p>
          <a:p>
            <a:pPr eaLnBrk="1" hangingPunct="1">
              <a:lnSpc>
                <a:spcPct val="80000"/>
              </a:lnSpc>
              <a:defRPr/>
            </a:pPr>
            <a:r>
              <a:rPr lang="tr-TR" sz="2000" dirty="0" smtClean="0"/>
              <a:t>Makine, </a:t>
            </a:r>
            <a:r>
              <a:rPr lang="tr-TR" sz="2000" dirty="0" smtClean="0">
                <a:solidFill>
                  <a:srgbClr val="FFC000"/>
                </a:solidFill>
              </a:rPr>
              <a:t>fabrikada</a:t>
            </a:r>
            <a:r>
              <a:rPr lang="tr-TR" sz="2000" dirty="0" smtClean="0"/>
              <a:t> üretimi rutin hale getirdiği gibi bürokrasi de yönetim eylemlerini rutin hale getirir.</a:t>
            </a:r>
          </a:p>
          <a:p>
            <a:pPr eaLnBrk="1" hangingPunct="1">
              <a:lnSpc>
                <a:spcPct val="80000"/>
              </a:lnSpc>
              <a:defRPr/>
            </a:pPr>
            <a:r>
              <a:rPr lang="tr-TR" sz="2000" dirty="0" err="1" smtClean="0"/>
              <a:t>Weber</a:t>
            </a:r>
            <a:r>
              <a:rPr lang="tr-TR" sz="2000" dirty="0" smtClean="0"/>
              <a:t>, bürokrasiyi, </a:t>
            </a:r>
            <a:r>
              <a:rPr lang="tr-TR" sz="2000" i="1" dirty="0" smtClean="0"/>
              <a:t>mekanik dünya</a:t>
            </a:r>
            <a:r>
              <a:rPr lang="tr-TR" sz="2000" dirty="0" smtClean="0"/>
              <a:t> ve </a:t>
            </a:r>
            <a:r>
              <a:rPr lang="tr-TR" sz="2000" i="1" dirty="0" smtClean="0">
                <a:solidFill>
                  <a:srgbClr val="FFC000"/>
                </a:solidFill>
              </a:rPr>
              <a:t>mekanik</a:t>
            </a:r>
            <a:r>
              <a:rPr lang="tr-TR" sz="2000" i="1" dirty="0" smtClean="0"/>
              <a:t> örgüt</a:t>
            </a:r>
            <a:r>
              <a:rPr lang="tr-TR" sz="2000" dirty="0" smtClean="0"/>
              <a:t> tasarımlarına bağlı olarak ortaya çıkan bir </a:t>
            </a:r>
            <a:r>
              <a:rPr lang="tr-TR" sz="2000" i="1" dirty="0" smtClean="0"/>
              <a:t>örgütlenme </a:t>
            </a:r>
            <a:r>
              <a:rPr lang="tr-TR" sz="2000" dirty="0" smtClean="0"/>
              <a:t>olarak görmüştür. </a:t>
            </a:r>
          </a:p>
          <a:p>
            <a:pPr eaLnBrk="1" hangingPunct="1">
              <a:lnSpc>
                <a:spcPct val="80000"/>
              </a:lnSpc>
              <a:defRPr/>
            </a:pPr>
            <a:r>
              <a:rPr lang="tr-TR" sz="2000" dirty="0" smtClean="0"/>
              <a:t>Örgütlerin insanlara uyarlanması değil, insanların örgütsel </a:t>
            </a:r>
            <a:r>
              <a:rPr lang="tr-TR" sz="2000" dirty="0" smtClean="0">
                <a:solidFill>
                  <a:srgbClr val="FFC000"/>
                </a:solidFill>
              </a:rPr>
              <a:t>görevlere</a:t>
            </a:r>
            <a:r>
              <a:rPr lang="tr-TR" sz="2000" dirty="0" smtClean="0"/>
              <a:t> uyarlanmaları ön plandadır. </a:t>
            </a:r>
          </a:p>
          <a:p>
            <a:pPr eaLnBrk="1" hangingPunct="1">
              <a:lnSpc>
                <a:spcPct val="80000"/>
              </a:lnSpc>
              <a:defRPr/>
            </a:pPr>
            <a:r>
              <a:rPr lang="tr-TR" sz="2000" dirty="0" smtClean="0"/>
              <a:t>Makine örgüt imajı, örgüt içindeki insanları düşünmeksizin ve sorgulamaksızın yöneticiler tarafından </a:t>
            </a:r>
            <a:r>
              <a:rPr lang="tr-TR" sz="2000" dirty="0" smtClean="0">
                <a:solidFill>
                  <a:srgbClr val="FFC000"/>
                </a:solidFill>
              </a:rPr>
              <a:t>söyleneni aynen yapmaya </a:t>
            </a:r>
            <a:r>
              <a:rPr lang="tr-TR" sz="2000" dirty="0" smtClean="0"/>
              <a:t>teşvik eder.</a:t>
            </a:r>
          </a:p>
          <a:p>
            <a:pPr eaLnBrk="1" hangingPunct="1">
              <a:lnSpc>
                <a:spcPct val="80000"/>
              </a:lnSpc>
              <a:defRPr/>
            </a:pPr>
            <a:endParaRPr lang="tr-TR" sz="2000" i="1" dirty="0" smtClean="0"/>
          </a:p>
          <a:p>
            <a:pPr>
              <a:defRPr/>
            </a:pP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Organizma Mecazı</a:t>
            </a:r>
            <a:endParaRPr lang="tr-TR" dirty="0"/>
          </a:p>
        </p:txBody>
      </p:sp>
      <p:sp>
        <p:nvSpPr>
          <p:cNvPr id="3" name="2 İçerik Yer Tutucusu"/>
          <p:cNvSpPr>
            <a:spLocks noGrp="1"/>
          </p:cNvSpPr>
          <p:nvPr>
            <p:ph idx="1"/>
          </p:nvPr>
        </p:nvSpPr>
        <p:spPr/>
        <p:txBody>
          <a:bodyPr/>
          <a:lstStyle/>
          <a:p>
            <a:pPr eaLnBrk="1" hangingPunct="1">
              <a:lnSpc>
                <a:spcPct val="80000"/>
              </a:lnSpc>
              <a:defRPr/>
            </a:pPr>
            <a:r>
              <a:rPr lang="tr-TR" sz="2000" dirty="0" smtClean="0"/>
              <a:t>Örgütleri, </a:t>
            </a:r>
            <a:r>
              <a:rPr lang="tr-TR" sz="2000" i="1" dirty="0" smtClean="0">
                <a:solidFill>
                  <a:srgbClr val="FFC000"/>
                </a:solidFill>
              </a:rPr>
              <a:t>canlı varlıklar</a:t>
            </a:r>
            <a:r>
              <a:rPr lang="tr-TR" sz="2000" dirty="0" smtClean="0">
                <a:solidFill>
                  <a:srgbClr val="FFC000"/>
                </a:solidFill>
              </a:rPr>
              <a:t> </a:t>
            </a:r>
            <a:r>
              <a:rPr lang="tr-TR" sz="2000" dirty="0" smtClean="0"/>
              <a:t>olarak düşünmeye sevk etmiştir.</a:t>
            </a:r>
          </a:p>
          <a:p>
            <a:pPr eaLnBrk="1" hangingPunct="1">
              <a:lnSpc>
                <a:spcPct val="80000"/>
              </a:lnSpc>
              <a:defRPr/>
            </a:pPr>
            <a:r>
              <a:rPr lang="tr-TR" sz="2000" dirty="0" smtClean="0">
                <a:solidFill>
                  <a:srgbClr val="FFC000"/>
                </a:solidFill>
              </a:rPr>
              <a:t>Biyolojik sistemlerin </a:t>
            </a:r>
            <a:r>
              <a:rPr lang="tr-TR" sz="2000" dirty="0" smtClean="0"/>
              <a:t>çözümlemesinde kullanılan bazı ilke ve kavramlar (hücre, molekül, </a:t>
            </a:r>
            <a:r>
              <a:rPr lang="tr-TR" sz="2000" dirty="0" smtClean="0">
                <a:solidFill>
                  <a:srgbClr val="FFC000"/>
                </a:solidFill>
              </a:rPr>
              <a:t>ekoloji</a:t>
            </a:r>
            <a:r>
              <a:rPr lang="tr-TR" sz="2000" dirty="0" smtClean="0"/>
              <a:t> vb.) örgüte uygulanmıştır. </a:t>
            </a:r>
          </a:p>
          <a:p>
            <a:pPr eaLnBrk="1" hangingPunct="1">
              <a:lnSpc>
                <a:spcPct val="80000"/>
              </a:lnSpc>
              <a:defRPr/>
            </a:pPr>
            <a:r>
              <a:rPr lang="tr-TR" sz="2000" dirty="0" smtClean="0"/>
              <a:t>Bu açıdan örgüt, tıpkı canlı bir varlık olarak tasarlanmıştır. </a:t>
            </a:r>
          </a:p>
          <a:p>
            <a:pPr eaLnBrk="1" hangingPunct="1">
              <a:lnSpc>
                <a:spcPct val="80000"/>
              </a:lnSpc>
              <a:defRPr/>
            </a:pPr>
            <a:r>
              <a:rPr lang="tr-TR" sz="2000" dirty="0" smtClean="0"/>
              <a:t>Canlı varlıkların yaşayabilmesi için uygun </a:t>
            </a:r>
            <a:r>
              <a:rPr lang="tr-TR" sz="2000" dirty="0" smtClean="0">
                <a:solidFill>
                  <a:srgbClr val="FFC000"/>
                </a:solidFill>
              </a:rPr>
              <a:t>çevre ve koşullar </a:t>
            </a:r>
            <a:r>
              <a:rPr lang="tr-TR" sz="2000" dirty="0" smtClean="0"/>
              <a:t>gerektiği gibi örgütler de yaşamlarını sürdürebilmek için uygun bir çevrede doğan, gelişen, hatta ölen organizmalardır.</a:t>
            </a:r>
            <a:endParaRPr lang="tr-TR" sz="2000" i="1" dirty="0" smtClean="0"/>
          </a:p>
          <a:p>
            <a:pPr eaLnBrk="1" hangingPunct="1">
              <a:lnSpc>
                <a:spcPct val="80000"/>
              </a:lnSpc>
              <a:defRPr/>
            </a:pPr>
            <a:r>
              <a:rPr lang="tr-TR" sz="2000" i="1" dirty="0" smtClean="0"/>
              <a:t>Sistem teorisi</a:t>
            </a:r>
            <a:r>
              <a:rPr lang="tr-TR" sz="2000" dirty="0" smtClean="0"/>
              <a:t> örgüte uygulanmış ve örgüt, “yaşamını sürdürebilmek için </a:t>
            </a:r>
            <a:r>
              <a:rPr lang="tr-TR" sz="2000" dirty="0" smtClean="0">
                <a:solidFill>
                  <a:srgbClr val="FFC000"/>
                </a:solidFill>
              </a:rPr>
              <a:t>çevreden çeşitli girdiler alan canlı bir sistem</a:t>
            </a:r>
            <a:r>
              <a:rPr lang="tr-TR" sz="2000" dirty="0" smtClean="0"/>
              <a:t>” olarak görülmüştür. </a:t>
            </a:r>
          </a:p>
          <a:p>
            <a:pPr eaLnBrk="1" hangingPunct="1">
              <a:lnSpc>
                <a:spcPct val="80000"/>
              </a:lnSpc>
              <a:defRPr/>
            </a:pPr>
            <a:r>
              <a:rPr lang="tr-TR" sz="2000" dirty="0" err="1" smtClean="0">
                <a:solidFill>
                  <a:srgbClr val="FFC000"/>
                </a:solidFill>
              </a:rPr>
              <a:t>Darwinci</a:t>
            </a:r>
            <a:r>
              <a:rPr lang="tr-TR" sz="2000" dirty="0" smtClean="0"/>
              <a:t> görüşlerin etkisiyle örgütlerin tıpkı canlı varlıklarda olduğu gibi ayakta kalabilmek için yeterince girdi sağlaması ve </a:t>
            </a:r>
            <a:r>
              <a:rPr lang="tr-TR" sz="2000" dirty="0" smtClean="0">
                <a:solidFill>
                  <a:srgbClr val="FFC000"/>
                </a:solidFill>
              </a:rPr>
              <a:t>rakipleriyle mücadele </a:t>
            </a:r>
            <a:r>
              <a:rPr lang="tr-TR" sz="2000" dirty="0" smtClean="0"/>
              <a:t>etmesi gerekli görülmüştür. </a:t>
            </a:r>
          </a:p>
          <a:p>
            <a:pPr eaLnBrk="1" hangingPunct="1">
              <a:lnSpc>
                <a:spcPct val="80000"/>
              </a:lnSpc>
              <a:defRPr/>
            </a:pPr>
            <a:r>
              <a:rPr lang="tr-TR" sz="2000" dirty="0" smtClean="0"/>
              <a:t>Bu etkiler, sosyal yaşamda, sosyal yaşamın doğa yasalarına dayandığını ve ancak güçlü olanların ayakta kalabileceğini ileri süren </a:t>
            </a:r>
            <a:r>
              <a:rPr lang="tr-TR" sz="2000" i="1" dirty="0" smtClean="0">
                <a:solidFill>
                  <a:srgbClr val="FFC000"/>
                </a:solidFill>
              </a:rPr>
              <a:t>Sosyal </a:t>
            </a:r>
            <a:r>
              <a:rPr lang="tr-TR" sz="2000" i="1" dirty="0" err="1" smtClean="0">
                <a:solidFill>
                  <a:srgbClr val="FFC000"/>
                </a:solidFill>
              </a:rPr>
              <a:t>Darwinizm</a:t>
            </a:r>
            <a:r>
              <a:rPr lang="tr-TR" sz="2000" i="1" dirty="0" smtClean="0">
                <a:solidFill>
                  <a:srgbClr val="FFC000"/>
                </a:solidFill>
              </a:rPr>
              <a:t> </a:t>
            </a:r>
            <a:r>
              <a:rPr lang="tr-TR" sz="2000" dirty="0" smtClean="0"/>
              <a:t>olarak gündeme gelmiş; bu durum da kapitalizmin doğmasını destekleyen bir ideoloji olarak nitelendirilmiştir.</a:t>
            </a:r>
          </a:p>
          <a:p>
            <a:pPr>
              <a:defRPr/>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Organizma Mecazı</a:t>
            </a:r>
            <a:endParaRPr lang="tr-TR" dirty="0"/>
          </a:p>
        </p:txBody>
      </p:sp>
      <p:sp>
        <p:nvSpPr>
          <p:cNvPr id="3" name="2 İçerik Yer Tutucusu"/>
          <p:cNvSpPr>
            <a:spLocks noGrp="1"/>
          </p:cNvSpPr>
          <p:nvPr>
            <p:ph idx="1"/>
          </p:nvPr>
        </p:nvSpPr>
        <p:spPr/>
        <p:txBody>
          <a:bodyPr/>
          <a:lstStyle/>
          <a:p>
            <a:pPr eaLnBrk="1" hangingPunct="1">
              <a:lnSpc>
                <a:spcPct val="80000"/>
              </a:lnSpc>
              <a:defRPr/>
            </a:pPr>
            <a:r>
              <a:rPr lang="tr-TR" sz="2000" dirty="0" smtClean="0"/>
              <a:t>Organizma mecazında örgütle çevre arasındaki karşılıklı bağımlılığa dikkat çekilmekte ve örgüt,  </a:t>
            </a:r>
            <a:r>
              <a:rPr lang="tr-TR" sz="2000" i="1" dirty="0" smtClean="0">
                <a:solidFill>
                  <a:srgbClr val="FFC000"/>
                </a:solidFill>
              </a:rPr>
              <a:t>açık bir sistem</a:t>
            </a:r>
            <a:r>
              <a:rPr lang="tr-TR" sz="2000" dirty="0" smtClean="0">
                <a:solidFill>
                  <a:srgbClr val="FFC000"/>
                </a:solidFill>
              </a:rPr>
              <a:t> </a:t>
            </a:r>
            <a:r>
              <a:rPr lang="tr-TR" sz="2000" dirty="0" smtClean="0"/>
              <a:t>olarak görülmektedir. </a:t>
            </a:r>
          </a:p>
          <a:p>
            <a:pPr eaLnBrk="1" hangingPunct="1">
              <a:lnSpc>
                <a:spcPct val="80000"/>
              </a:lnSpc>
              <a:defRPr/>
            </a:pPr>
            <a:r>
              <a:rPr lang="tr-TR" sz="2000" dirty="0" smtClean="0"/>
              <a:t>Örgütlerle ilgili çevresel</a:t>
            </a:r>
            <a:r>
              <a:rPr lang="tr-TR" sz="2000" i="1" dirty="0" smtClean="0"/>
              <a:t> </a:t>
            </a:r>
            <a:r>
              <a:rPr lang="tr-TR" sz="2000" i="1" dirty="0" smtClean="0">
                <a:solidFill>
                  <a:srgbClr val="FFC000"/>
                </a:solidFill>
              </a:rPr>
              <a:t>uyum</a:t>
            </a:r>
            <a:r>
              <a:rPr lang="tr-TR" sz="2000" i="1" dirty="0" smtClean="0"/>
              <a:t>, yapı, işlev, örgütsel sağlık, farklılaşma, bütünleşme, denge,  örgütsel gelişme, birey ve gruplar arası ilişkiler, insan ihtiyaçları, motivasyon</a:t>
            </a:r>
            <a:r>
              <a:rPr lang="tr-TR" sz="2000" dirty="0" smtClean="0"/>
              <a:t> gibi konular öne çıkmıştır. </a:t>
            </a:r>
          </a:p>
          <a:p>
            <a:pPr eaLnBrk="1" hangingPunct="1">
              <a:lnSpc>
                <a:spcPct val="80000"/>
              </a:lnSpc>
              <a:defRPr/>
            </a:pPr>
            <a:r>
              <a:rPr lang="tr-TR" sz="2000" dirty="0" smtClean="0"/>
              <a:t>Organizma mecazı, </a:t>
            </a:r>
            <a:r>
              <a:rPr lang="tr-TR" sz="2000" i="1" dirty="0" smtClean="0">
                <a:solidFill>
                  <a:srgbClr val="FFC000"/>
                </a:solidFill>
              </a:rPr>
              <a:t>insan ilişkileri </a:t>
            </a:r>
            <a:r>
              <a:rPr lang="tr-TR" sz="2000" i="1" dirty="0" smtClean="0"/>
              <a:t>yaklaşımı</a:t>
            </a:r>
            <a:r>
              <a:rPr lang="tr-TR" sz="2000" dirty="0" smtClean="0"/>
              <a:t> bağlamında gündeme gelen bazı konularla yakından ilgilidir. </a:t>
            </a:r>
          </a:p>
          <a:p>
            <a:pPr eaLnBrk="1" hangingPunct="1">
              <a:lnSpc>
                <a:spcPct val="80000"/>
              </a:lnSpc>
              <a:defRPr/>
            </a:pPr>
            <a:r>
              <a:rPr lang="tr-TR" sz="2000" dirty="0" smtClean="0"/>
              <a:t>Bu mecazla birlikte örgüt ve bireyin ihtiyaçlarının birlikte düşünülmesi, bütünleştirilmesi önem kazanmıştır. </a:t>
            </a:r>
          </a:p>
          <a:p>
            <a:pPr eaLnBrk="1" hangingPunct="1">
              <a:lnSpc>
                <a:spcPct val="80000"/>
              </a:lnSpc>
              <a:defRPr/>
            </a:pPr>
            <a:r>
              <a:rPr lang="tr-TR" sz="2000" dirty="0" smtClean="0"/>
              <a:t>Diğer taraftan örgütü tıpkı bir organizma gibi işlevsel alt sistemlerin bir bütünü olarak görüp örgütsel çatışmaları göz ardı etmiştir.</a:t>
            </a:r>
          </a:p>
          <a:p>
            <a:pPr>
              <a:defRPr/>
            </a:pP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Beyin Mecazı</a:t>
            </a:r>
            <a:endParaRPr lang="tr-TR" dirty="0"/>
          </a:p>
        </p:txBody>
      </p:sp>
      <p:sp>
        <p:nvSpPr>
          <p:cNvPr id="3" name="2 İçerik Yer Tutucusu"/>
          <p:cNvSpPr>
            <a:spLocks noGrp="1"/>
          </p:cNvSpPr>
          <p:nvPr>
            <p:ph idx="1"/>
          </p:nvPr>
        </p:nvSpPr>
        <p:spPr/>
        <p:txBody>
          <a:bodyPr/>
          <a:lstStyle/>
          <a:p>
            <a:pPr eaLnBrk="1" hangingPunct="1">
              <a:lnSpc>
                <a:spcPct val="80000"/>
              </a:lnSpc>
              <a:defRPr/>
            </a:pPr>
            <a:r>
              <a:rPr lang="tr-TR" sz="2000" dirty="0" smtClean="0"/>
              <a:t>Bu imaj, örgütleri </a:t>
            </a:r>
            <a:r>
              <a:rPr lang="tr-TR" sz="2000" dirty="0" smtClean="0">
                <a:solidFill>
                  <a:srgbClr val="FFC000"/>
                </a:solidFill>
              </a:rPr>
              <a:t>bilgi üreten</a:t>
            </a:r>
            <a:r>
              <a:rPr lang="tr-TR" sz="2000" dirty="0" smtClean="0"/>
              <a:t>, bilgiyi </a:t>
            </a:r>
            <a:r>
              <a:rPr lang="tr-TR" sz="2000" dirty="0" smtClean="0">
                <a:solidFill>
                  <a:srgbClr val="FFC000"/>
                </a:solidFill>
              </a:rPr>
              <a:t>işleyen</a:t>
            </a:r>
            <a:r>
              <a:rPr lang="tr-TR" sz="2000" dirty="0" smtClean="0"/>
              <a:t> ve </a:t>
            </a:r>
            <a:r>
              <a:rPr lang="tr-TR" sz="2000" dirty="0" smtClean="0">
                <a:solidFill>
                  <a:srgbClr val="FFC000"/>
                </a:solidFill>
              </a:rPr>
              <a:t>kullanan</a:t>
            </a:r>
            <a:r>
              <a:rPr lang="tr-TR" sz="2000" dirty="0" smtClean="0"/>
              <a:t> sistemler olarak görür</a:t>
            </a:r>
          </a:p>
          <a:p>
            <a:pPr eaLnBrk="1" hangingPunct="1">
              <a:lnSpc>
                <a:spcPct val="80000"/>
              </a:lnSpc>
              <a:defRPr/>
            </a:pPr>
            <a:r>
              <a:rPr lang="tr-TR" sz="2000" dirty="0" smtClean="0"/>
              <a:t>Örgütün </a:t>
            </a:r>
            <a:r>
              <a:rPr lang="tr-TR" sz="2000" dirty="0" smtClean="0">
                <a:solidFill>
                  <a:srgbClr val="FFC000"/>
                </a:solidFill>
              </a:rPr>
              <a:t>bilişsel</a:t>
            </a:r>
            <a:r>
              <a:rPr lang="tr-TR" sz="2000" dirty="0" smtClean="0"/>
              <a:t> yönüne dikkati çeker. </a:t>
            </a:r>
          </a:p>
          <a:p>
            <a:pPr eaLnBrk="1" hangingPunct="1">
              <a:lnSpc>
                <a:spcPct val="80000"/>
              </a:lnSpc>
              <a:defRPr/>
            </a:pPr>
            <a:r>
              <a:rPr lang="tr-TR" sz="2000" dirty="0" smtClean="0"/>
              <a:t>Örgütler, </a:t>
            </a:r>
            <a:r>
              <a:rPr lang="tr-TR" sz="2000" i="1" dirty="0" smtClean="0"/>
              <a:t>bilgi ve iletişim sistemleri</a:t>
            </a:r>
            <a:r>
              <a:rPr lang="tr-TR" sz="2000" dirty="0" smtClean="0"/>
              <a:t> olarak tanımlanır.</a:t>
            </a:r>
          </a:p>
          <a:p>
            <a:pPr eaLnBrk="1" hangingPunct="1">
              <a:lnSpc>
                <a:spcPct val="80000"/>
              </a:lnSpc>
              <a:defRPr/>
            </a:pPr>
            <a:r>
              <a:rPr lang="tr-TR" sz="2000" dirty="0" smtClean="0"/>
              <a:t>Temel yönetim süreçlerinden biri olan </a:t>
            </a:r>
            <a:r>
              <a:rPr lang="tr-TR" sz="2000" i="1" dirty="0" smtClean="0">
                <a:solidFill>
                  <a:srgbClr val="FFC000"/>
                </a:solidFill>
              </a:rPr>
              <a:t>karar süreci,</a:t>
            </a:r>
            <a:r>
              <a:rPr lang="tr-TR" sz="2000" dirty="0" smtClean="0">
                <a:solidFill>
                  <a:srgbClr val="FFC000"/>
                </a:solidFill>
              </a:rPr>
              <a:t> bilgiye dayalı </a:t>
            </a:r>
            <a:r>
              <a:rPr lang="tr-TR" sz="2000" dirty="0" smtClean="0"/>
              <a:t>olarak işler.</a:t>
            </a:r>
          </a:p>
          <a:p>
            <a:pPr eaLnBrk="1" hangingPunct="1">
              <a:lnSpc>
                <a:spcPct val="80000"/>
              </a:lnSpc>
              <a:defRPr/>
            </a:pPr>
            <a:r>
              <a:rPr lang="tr-TR" sz="2000" dirty="0" smtClean="0"/>
              <a:t>Bu bakış açısına dayalı geliştirilen bazı kavramlaştırmalar, </a:t>
            </a:r>
            <a:r>
              <a:rPr lang="tr-TR" sz="2000" i="1" dirty="0" smtClean="0"/>
              <a:t>düşünen, zeki örgüt, </a:t>
            </a:r>
            <a:r>
              <a:rPr lang="tr-TR" sz="2000" i="1" dirty="0" smtClean="0">
                <a:solidFill>
                  <a:srgbClr val="FFC000"/>
                </a:solidFill>
              </a:rPr>
              <a:t>öğrenen örgüt, </a:t>
            </a:r>
            <a:r>
              <a:rPr lang="tr-TR" sz="2000" dirty="0" smtClean="0"/>
              <a:t>gibi nitelendirmelerdir. </a:t>
            </a:r>
          </a:p>
          <a:p>
            <a:pPr eaLnBrk="1" hangingPunct="1">
              <a:lnSpc>
                <a:spcPct val="80000"/>
              </a:lnSpc>
              <a:defRPr/>
            </a:pPr>
            <a:r>
              <a:rPr lang="tr-TR" sz="2000" dirty="0" smtClean="0"/>
              <a:t>Buna bağlı olarak da örgütlerin çevresel değişme ve gelişmelere zihinsel yönden de uyum sağlamasının gereği üzerinde durulur. </a:t>
            </a:r>
          </a:p>
          <a:p>
            <a:pPr eaLnBrk="1" hangingPunct="1">
              <a:lnSpc>
                <a:spcPct val="80000"/>
              </a:lnSpc>
              <a:defRPr/>
            </a:pPr>
            <a:r>
              <a:rPr lang="tr-TR" sz="2000" dirty="0" smtClean="0"/>
              <a:t>Bu durum, </a:t>
            </a:r>
            <a:r>
              <a:rPr lang="tr-TR" sz="2000" i="1" dirty="0" smtClean="0"/>
              <a:t>toplam kalite yönetimi</a:t>
            </a:r>
            <a:r>
              <a:rPr lang="tr-TR" sz="2000" dirty="0" smtClean="0"/>
              <a:t> ile birlikte örgütte egemen gelenek ve normların, geleneksel yönetim teorilerini, </a:t>
            </a:r>
            <a:r>
              <a:rPr lang="tr-TR" sz="2000" i="1" dirty="0" smtClean="0"/>
              <a:t>denetim</a:t>
            </a:r>
            <a:r>
              <a:rPr lang="tr-TR" sz="2000" dirty="0" smtClean="0"/>
              <a:t>,</a:t>
            </a:r>
            <a:r>
              <a:rPr lang="tr-TR" sz="2000" i="1" dirty="0" smtClean="0"/>
              <a:t> hiyerarşi</a:t>
            </a:r>
            <a:r>
              <a:rPr lang="tr-TR" sz="2000" dirty="0" smtClean="0"/>
              <a:t>,</a:t>
            </a:r>
            <a:r>
              <a:rPr lang="tr-TR" sz="2000" i="1" dirty="0" smtClean="0"/>
              <a:t> merkeziyetçi yapı</a:t>
            </a:r>
            <a:r>
              <a:rPr lang="tr-TR" sz="2000" dirty="0" smtClean="0"/>
              <a:t>,</a:t>
            </a:r>
            <a:r>
              <a:rPr lang="tr-TR" sz="2000" i="1" dirty="0" smtClean="0"/>
              <a:t> merkezi liderlik</a:t>
            </a:r>
            <a:r>
              <a:rPr lang="tr-TR" sz="2000" dirty="0" smtClean="0"/>
              <a:t>,</a:t>
            </a:r>
            <a:r>
              <a:rPr lang="tr-TR" sz="2000" i="1" dirty="0" smtClean="0"/>
              <a:t> açık amaçlar</a:t>
            </a:r>
            <a:r>
              <a:rPr lang="tr-TR" sz="2000" dirty="0" smtClean="0"/>
              <a:t> gibi konuların yeniden sorgulanmasını sağlamıştır. </a:t>
            </a:r>
          </a:p>
          <a:p>
            <a:pPr>
              <a:defRPr/>
            </a:pP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t>Hapishane Mecazı</a:t>
            </a:r>
            <a:endParaRPr lang="tr-TR" dirty="0"/>
          </a:p>
        </p:txBody>
      </p:sp>
      <p:sp>
        <p:nvSpPr>
          <p:cNvPr id="3" name="2 İçerik Yer Tutucusu"/>
          <p:cNvSpPr>
            <a:spLocks noGrp="1"/>
          </p:cNvSpPr>
          <p:nvPr>
            <p:ph idx="1"/>
          </p:nvPr>
        </p:nvSpPr>
        <p:spPr>
          <a:xfrm>
            <a:off x="301625" y="1600200"/>
            <a:ext cx="8540750" cy="4637088"/>
          </a:xfrm>
        </p:spPr>
        <p:txBody>
          <a:bodyPr/>
          <a:lstStyle/>
          <a:p>
            <a:pPr eaLnBrk="1" hangingPunct="1">
              <a:lnSpc>
                <a:spcPct val="80000"/>
              </a:lnSpc>
              <a:defRPr/>
            </a:pPr>
            <a:r>
              <a:rPr lang="tr-TR" sz="2000" dirty="0" smtClean="0"/>
              <a:t>Örgüt, insanların icat ettiği ve yine kendi kendilerini tutsak ettikleri bir hapishanedir. </a:t>
            </a:r>
          </a:p>
          <a:p>
            <a:pPr eaLnBrk="1" hangingPunct="1">
              <a:lnSpc>
                <a:spcPct val="80000"/>
              </a:lnSpc>
              <a:defRPr/>
            </a:pPr>
            <a:r>
              <a:rPr lang="tr-TR" sz="2000" dirty="0" smtClean="0"/>
              <a:t>Hapishane ya da tutsaklık, fiziksel olmaktan öte ruhi, psikolojik anlamdadır. </a:t>
            </a:r>
          </a:p>
          <a:p>
            <a:pPr eaLnBrk="1" hangingPunct="1">
              <a:lnSpc>
                <a:spcPct val="80000"/>
              </a:lnSpc>
              <a:defRPr/>
            </a:pPr>
            <a:r>
              <a:rPr lang="tr-TR" sz="2000" dirty="0" smtClean="0"/>
              <a:t>Bu bakış açısı, örgütleri </a:t>
            </a:r>
            <a:r>
              <a:rPr lang="tr-TR" sz="2000" dirty="0" smtClean="0">
                <a:solidFill>
                  <a:srgbClr val="FFC000"/>
                </a:solidFill>
              </a:rPr>
              <a:t>bilinçaltı ve bilinçdışı </a:t>
            </a:r>
            <a:r>
              <a:rPr lang="tr-TR" sz="2000" dirty="0" smtClean="0"/>
              <a:t>etmenlerin biçimlendirdiğini savunur.</a:t>
            </a:r>
          </a:p>
          <a:p>
            <a:pPr eaLnBrk="1" hangingPunct="1">
              <a:lnSpc>
                <a:spcPct val="80000"/>
              </a:lnSpc>
              <a:defRPr/>
            </a:pPr>
            <a:r>
              <a:rPr lang="tr-TR" sz="2000" dirty="0" smtClean="0"/>
              <a:t>Bireyin ve örgütün bilinçaltı yönüne önem verir</a:t>
            </a:r>
          </a:p>
          <a:p>
            <a:pPr eaLnBrk="1" hangingPunct="1">
              <a:lnSpc>
                <a:spcPct val="80000"/>
              </a:lnSpc>
              <a:defRPr/>
            </a:pPr>
            <a:r>
              <a:rPr lang="tr-TR" sz="2000" dirty="0" smtClean="0"/>
              <a:t>Örgütte insanlar pek çok şeyi bilinçaltına iter, sergileme imkanı bulamaz.</a:t>
            </a:r>
          </a:p>
          <a:p>
            <a:pPr eaLnBrk="1" hangingPunct="1">
              <a:lnSpc>
                <a:spcPct val="80000"/>
              </a:lnSpc>
              <a:defRPr/>
            </a:pPr>
            <a:r>
              <a:rPr lang="tr-TR" sz="2000" dirty="0" smtClean="0"/>
              <a:t>Örgütteki insanlar, </a:t>
            </a:r>
            <a:r>
              <a:rPr lang="tr-TR" sz="2000" dirty="0" smtClean="0">
                <a:solidFill>
                  <a:srgbClr val="FFC000"/>
                </a:solidFill>
              </a:rPr>
              <a:t>kendi oluşturdukları ağların tutsağıdır</a:t>
            </a:r>
            <a:r>
              <a:rPr lang="tr-TR" sz="2000" dirty="0" smtClean="0"/>
              <a:t>. </a:t>
            </a:r>
            <a:r>
              <a:rPr lang="tr-TR" sz="2000" dirty="0" smtClean="0">
                <a:solidFill>
                  <a:srgbClr val="FFC000"/>
                </a:solidFill>
              </a:rPr>
              <a:t>Freud’un</a:t>
            </a:r>
            <a:r>
              <a:rPr lang="tr-TR" sz="2000" dirty="0" smtClean="0"/>
              <a:t> psikanalist yaklaşımı, örgütü çözümlemeye uygulanır. Freud, bir toplumda birlikte yaşamak durumunda olan insanların, uyum içinde bir arada yaşayabilmeleri için bazı içgüdülerini bastırması ve denetim altına alması gereği üzerinde durmuştur.  </a:t>
            </a:r>
          </a:p>
          <a:p>
            <a:pPr eaLnBrk="1" hangingPunct="1">
              <a:lnSpc>
                <a:spcPct val="80000"/>
              </a:lnSpc>
              <a:defRPr/>
            </a:pPr>
            <a:r>
              <a:rPr lang="tr-TR" sz="2000" dirty="0" smtClean="0"/>
              <a:t>Freud, kültürü, bastırmanın görünür yönü olarak nitelendirmiştir. </a:t>
            </a:r>
          </a:p>
          <a:p>
            <a:pPr eaLnBrk="1" hangingPunct="1">
              <a:lnSpc>
                <a:spcPct val="80000"/>
              </a:lnSpc>
              <a:defRPr/>
            </a:pPr>
            <a:r>
              <a:rPr lang="tr-TR" sz="2000" dirty="0" smtClean="0"/>
              <a:t>Ona göre toplumun özü, bireyin bastırılmasına, bireyin özü de kendisinin bastırılmasına dayanır</a:t>
            </a:r>
          </a:p>
          <a:p>
            <a:pPr eaLnBrk="1" hangingPunct="1">
              <a:lnSpc>
                <a:spcPct val="80000"/>
              </a:lnSpc>
              <a:defRPr/>
            </a:pPr>
            <a:endParaRPr lang="tr-TR" sz="2000" dirty="0" smtClean="0"/>
          </a:p>
          <a:p>
            <a:pPr>
              <a:defRPr/>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r>
              <a:rPr lang="tr-TR" sz="2400" dirty="0" err="1" smtClean="0"/>
              <a:t>Auguste</a:t>
            </a:r>
            <a:r>
              <a:rPr lang="tr-TR" sz="2400" dirty="0" smtClean="0"/>
              <a:t> </a:t>
            </a:r>
            <a:r>
              <a:rPr lang="tr-TR" sz="2400" dirty="0" err="1" smtClean="0"/>
              <a:t>Comte</a:t>
            </a:r>
            <a:r>
              <a:rPr lang="tr-TR" sz="2400" dirty="0" smtClean="0"/>
              <a:t> ise toplumun gelişimine göre her toplumun üç ayrı aşamadan geçeceğini/geçtiğini söyler:</a:t>
            </a:r>
            <a:br>
              <a:rPr lang="tr-TR" sz="2400" dirty="0" smtClean="0"/>
            </a:br>
            <a:r>
              <a:rPr lang="tr-TR" sz="2400" dirty="0" smtClean="0"/>
              <a:t>– Teolojik Aşamadaki Toplum: Askeri ve </a:t>
            </a:r>
            <a:r>
              <a:rPr lang="tr-TR" sz="2400" dirty="0" err="1" smtClean="0"/>
              <a:t>monarşik</a:t>
            </a:r>
            <a:r>
              <a:rPr lang="tr-TR" sz="2400" dirty="0" smtClean="0"/>
              <a:t> bir yapı vardır. Askerler ve din adamları</a:t>
            </a:r>
          </a:p>
          <a:p>
            <a:pPr>
              <a:defRPr/>
            </a:pPr>
            <a:r>
              <a:rPr lang="tr-TR" sz="2400" dirty="0" smtClean="0"/>
              <a:t>– Metafizik Aşamadaki Toplum: Her olay dine göre yorumlanır. Dini kurallar toplumun işleyişini belirler. Batıl inançlar (fallar, büyüler…) söz konusudur.</a:t>
            </a:r>
          </a:p>
          <a:p>
            <a:pPr>
              <a:defRPr/>
            </a:pPr>
            <a:r>
              <a:rPr lang="tr-TR" sz="2400" dirty="0" smtClean="0"/>
              <a:t>– Pozitif Aşamadaki Toplum: Tüm doğa ve toplum olayları sadece somut verilerle açıklanmaya çalışılır. Bilimsel düşünce egemendir. Sosyal karışıklıkların sona ereceği aşamadır.</a:t>
            </a:r>
          </a:p>
          <a:p>
            <a:pPr>
              <a:defRPr/>
            </a:pP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a:t>
            </a:r>
            <a:r>
              <a:rPr lang="tr-TR" dirty="0" err="1" smtClean="0"/>
              <a:t>Durkhiem</a:t>
            </a:r>
            <a:r>
              <a:rPr lang="tr-TR" dirty="0" smtClean="0"/>
              <a:t> </a:t>
            </a:r>
            <a:endParaRPr lang="tr-TR" dirty="0"/>
          </a:p>
        </p:txBody>
      </p:sp>
      <p:sp>
        <p:nvSpPr>
          <p:cNvPr id="3" name="2 İçerik Yer Tutucusu"/>
          <p:cNvSpPr>
            <a:spLocks noGrp="1"/>
          </p:cNvSpPr>
          <p:nvPr>
            <p:ph idx="1"/>
          </p:nvPr>
        </p:nvSpPr>
        <p:spPr/>
        <p:txBody>
          <a:bodyPr/>
          <a:lstStyle/>
          <a:p>
            <a:pPr>
              <a:defRPr/>
            </a:pPr>
            <a:r>
              <a:rPr lang="tr-TR" dirty="0" smtClean="0"/>
              <a:t>“organik toplum-mekanik toplum”</a:t>
            </a:r>
          </a:p>
          <a:p>
            <a:pPr>
              <a:defRPr/>
            </a:pPr>
            <a:r>
              <a:rPr lang="tr-TR" dirty="0" smtClean="0"/>
              <a:t>Toplumu bir arada tutan ana unsur(</a:t>
            </a:r>
            <a:r>
              <a:rPr lang="tr-TR" dirty="0" err="1" smtClean="0"/>
              <a:t>lar</a:t>
            </a:r>
            <a:r>
              <a:rPr lang="tr-TR" dirty="0" smtClean="0"/>
              <a:t>) nelerdir? O’na göre toplumsal var olmanın temelindeki dayanışma, mekanik ve organik olmak üzere ikiye ayrılmaktadır: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202</TotalTime>
  <Words>1888</Words>
  <Application>Microsoft Office PowerPoint</Application>
  <PresentationFormat>Ekran Gösterisi (4:3)</PresentationFormat>
  <Paragraphs>174</Paragraphs>
  <Slides>74</Slides>
  <Notes>0</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Foundry</vt:lpstr>
      <vt:lpstr>Slayt 1</vt:lpstr>
      <vt:lpstr>Toplumla İlgili Bazı Sınıflamalar</vt:lpstr>
      <vt:lpstr>Slayt 3</vt:lpstr>
      <vt:lpstr>Slayt 4</vt:lpstr>
      <vt:lpstr>Slayt 5</vt:lpstr>
      <vt:lpstr>Slayt 6</vt:lpstr>
      <vt:lpstr>Slayt 7</vt:lpstr>
      <vt:lpstr>Slayt 8</vt:lpstr>
      <vt:lpstr>E.Durkhiem </vt:lpstr>
      <vt:lpstr>Slayt 10</vt:lpstr>
      <vt:lpstr>F.Tonnies “cemaat-cemiyet” </vt:lpstr>
      <vt:lpstr>H.Becker “kutsal toplum-seküler toplum”, </vt:lpstr>
      <vt:lpstr>Slayt 13</vt:lpstr>
      <vt:lpstr>Slayt 14</vt:lpstr>
      <vt:lpstr>Slayt 15</vt:lpstr>
      <vt:lpstr>Slayt 16</vt:lpstr>
      <vt:lpstr>T.Parsons</vt:lpstr>
      <vt:lpstr>G.Rocher </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Doğu, batı toplumu </vt:lpstr>
      <vt:lpstr>Slayt 41</vt:lpstr>
      <vt:lpstr>Slayt 42</vt:lpstr>
      <vt:lpstr>Slayt 43</vt:lpstr>
      <vt:lpstr>Slayt 44</vt:lpstr>
      <vt:lpstr>Toplumsal Çözümlemelerde Kullanılan Üç Temel Paradigma</vt:lpstr>
      <vt:lpstr>Slayt 46</vt:lpstr>
      <vt:lpstr>Yapısal-İşlevsel Paradigma Açısından Toplum</vt:lpstr>
      <vt:lpstr>Yapısal-İşlevsel Açıdan Kültür</vt:lpstr>
      <vt:lpstr>İşlevsel Açıdan Kültür</vt:lpstr>
      <vt:lpstr>Çatışmacı paradigma</vt:lpstr>
      <vt:lpstr>Slayt 51</vt:lpstr>
      <vt:lpstr>Slayt 52</vt:lpstr>
      <vt:lpstr>Slayt 53</vt:lpstr>
      <vt:lpstr>Slayt 54</vt:lpstr>
      <vt:lpstr>Slayt 55</vt:lpstr>
      <vt:lpstr>Slayt 56</vt:lpstr>
      <vt:lpstr>Slayt 57</vt:lpstr>
      <vt:lpstr>Çatışmacı Paradigma Açısından Toplum</vt:lpstr>
      <vt:lpstr>Sembolik Etkileşimci Paradigma Açısından Toplum</vt:lpstr>
      <vt:lpstr>İdeoloji </vt:lpstr>
      <vt:lpstr>Slayt 61</vt:lpstr>
      <vt:lpstr>1. İnançlar</vt:lpstr>
      <vt:lpstr>2. Değerler</vt:lpstr>
      <vt:lpstr>3. Normlar</vt:lpstr>
      <vt:lpstr>4. Semboller</vt:lpstr>
      <vt:lpstr>5. Teknoloji</vt:lpstr>
      <vt:lpstr> Kültürün İşlevleri</vt:lpstr>
      <vt:lpstr>Metafor Olarak Kültür</vt:lpstr>
      <vt:lpstr>Örgüte İlişkin Metaforlar ve Okul</vt:lpstr>
      <vt:lpstr>1. Makine Mecazı</vt:lpstr>
      <vt:lpstr>Organizma Mecazı</vt:lpstr>
      <vt:lpstr>Organizma Mecazı</vt:lpstr>
      <vt:lpstr>Beyin Mecazı</vt:lpstr>
      <vt:lpstr>Hapishane Mecazı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p.bell</dc:creator>
  <cp:lastModifiedBy>p.bell</cp:lastModifiedBy>
  <cp:revision>16</cp:revision>
  <dcterms:created xsi:type="dcterms:W3CDTF">2012-04-07T20:51:14Z</dcterms:created>
  <dcterms:modified xsi:type="dcterms:W3CDTF">2012-04-13T13:21:57Z</dcterms:modified>
</cp:coreProperties>
</file>