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18.01.2014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18.01.2014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18.01.2014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18.01.2014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18.01.2014</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18.01.2014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18.01.2014</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18.01.2014</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A23720DD-5B6D-40BF-8493-A6B52D484E6B}" type="datetimeFigureOut">
              <a:rPr lang="tr-TR" smtClean="0"/>
              <a:t>18.01.2014</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18.01.2014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18.01.2014</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A23720DD-5B6D-40BF-8493-A6B52D484E6B}" type="datetimeFigureOut">
              <a:rPr lang="tr-TR" smtClean="0"/>
              <a:t>18.01.2014</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F302176B-0E47-46AC-8F43-DAB4B8A37D06}"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548681"/>
            <a:ext cx="7772400" cy="3051770"/>
          </a:xfrm>
        </p:spPr>
        <p:txBody>
          <a:bodyPr/>
          <a:lstStyle/>
          <a:p>
            <a:r>
              <a:rPr lang="tr-TR" dirty="0" smtClean="0"/>
              <a:t>MESLEKİ ETİK</a:t>
            </a:r>
            <a:endParaRPr lang="tr-TR" dirty="0"/>
          </a:p>
        </p:txBody>
      </p:sp>
      <p:sp>
        <p:nvSpPr>
          <p:cNvPr id="3" name="Alt Başlık 2"/>
          <p:cNvSpPr>
            <a:spLocks noGrp="1"/>
          </p:cNvSpPr>
          <p:nvPr>
            <p:ph type="subTitle" idx="1"/>
          </p:nvPr>
        </p:nvSpPr>
        <p:spPr/>
        <p:txBody>
          <a:bodyPr/>
          <a:lstStyle/>
          <a:p>
            <a:r>
              <a:rPr lang="tr-TR" b="1" dirty="0" smtClean="0">
                <a:solidFill>
                  <a:schemeClr val="tx1"/>
                </a:solidFill>
              </a:rPr>
              <a:t>Hazırlayan Mehmet AYDIN</a:t>
            </a:r>
            <a:endParaRPr lang="tr-TR" b="1" dirty="0">
              <a:solidFill>
                <a:schemeClr val="tx1"/>
              </a:solidFill>
            </a:endParaRPr>
          </a:p>
        </p:txBody>
      </p:sp>
    </p:spTree>
    <p:extLst>
      <p:ext uri="{BB962C8B-B14F-4D97-AF65-F5344CB8AC3E}">
        <p14:creationId xmlns:p14="http://schemas.microsoft.com/office/powerpoint/2010/main" val="1377868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a:t>bir meslek grubunun, mesleğe ilişkin olarak </a:t>
            </a:r>
          </a:p>
          <a:p>
            <a:r>
              <a:rPr lang="tr-TR" dirty="0"/>
              <a:t>   oluşturup koruduğu,</a:t>
            </a:r>
          </a:p>
          <a:p>
            <a:r>
              <a:rPr lang="tr-TR" dirty="0"/>
              <a:t> meslek üyelerini belirli bir şekilde davranmaya </a:t>
            </a:r>
          </a:p>
          <a:p>
            <a:r>
              <a:rPr lang="tr-TR" dirty="0"/>
              <a:t>   zorlayan, </a:t>
            </a:r>
          </a:p>
          <a:p>
            <a:r>
              <a:rPr lang="tr-TR" dirty="0"/>
              <a:t> kişisel eğilimlerini sınırlayan, </a:t>
            </a:r>
          </a:p>
          <a:p>
            <a:r>
              <a:rPr lang="tr-TR" dirty="0"/>
              <a:t> yetersiz ve ilkesiz üyeleri meslekten dışlayan, </a:t>
            </a:r>
          </a:p>
          <a:p>
            <a:r>
              <a:rPr lang="tr-TR" dirty="0"/>
              <a:t> meslek içi rekabeti düzenleyen ve </a:t>
            </a:r>
          </a:p>
          <a:p>
            <a:r>
              <a:rPr lang="tr-TR" dirty="0"/>
              <a:t> hizmet ideallerini korumayı amaçlayan mesleki </a:t>
            </a:r>
          </a:p>
          <a:p>
            <a:r>
              <a:rPr lang="tr-TR" dirty="0"/>
              <a:t>   ilkeler bütünlüğü olarak tanımlanabilmektedir </a:t>
            </a:r>
          </a:p>
          <a:p>
            <a:endParaRPr lang="tr-TR" dirty="0"/>
          </a:p>
        </p:txBody>
      </p:sp>
      <p:sp>
        <p:nvSpPr>
          <p:cNvPr id="2" name="Başlık 1"/>
          <p:cNvSpPr>
            <a:spLocks noGrp="1"/>
          </p:cNvSpPr>
          <p:nvPr>
            <p:ph type="title"/>
          </p:nvPr>
        </p:nvSpPr>
        <p:spPr/>
        <p:txBody>
          <a:bodyPr>
            <a:normAutofit fontScale="90000"/>
          </a:bodyPr>
          <a:lstStyle/>
          <a:p>
            <a:r>
              <a:rPr lang="tr-TR" dirty="0"/>
              <a:t>Meslek Etiği:</a:t>
            </a:r>
            <a:br>
              <a:rPr lang="tr-TR" dirty="0"/>
            </a:br>
            <a:endParaRPr lang="tr-TR" dirty="0"/>
          </a:p>
        </p:txBody>
      </p:sp>
    </p:spTree>
    <p:extLst>
      <p:ext uri="{BB962C8B-B14F-4D97-AF65-F5344CB8AC3E}">
        <p14:creationId xmlns:p14="http://schemas.microsoft.com/office/powerpoint/2010/main" val="138256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Hipokrat yemininin doktorları sınırlaması,</a:t>
            </a:r>
          </a:p>
          <a:p>
            <a:endParaRPr lang="tr-TR" dirty="0"/>
          </a:p>
          <a:p>
            <a:r>
              <a:rPr lang="tr-TR" dirty="0"/>
              <a:t>	Her meslek kendi meslek etiğini üretir ve bu etik kodlar, bu mesleği seçenleri sınırlar</a:t>
            </a:r>
          </a:p>
        </p:txBody>
      </p:sp>
      <p:sp>
        <p:nvSpPr>
          <p:cNvPr id="2" name="Başlık 1"/>
          <p:cNvSpPr>
            <a:spLocks noGrp="1"/>
          </p:cNvSpPr>
          <p:nvPr>
            <p:ph type="title"/>
          </p:nvPr>
        </p:nvSpPr>
        <p:spPr/>
        <p:txBody>
          <a:bodyPr/>
          <a:lstStyle/>
          <a:p>
            <a:r>
              <a:rPr lang="tr-TR" dirty="0" smtClean="0"/>
              <a:t>MESLEKİ ETİKTE</a:t>
            </a:r>
            <a:endParaRPr lang="tr-TR" dirty="0"/>
          </a:p>
        </p:txBody>
      </p:sp>
    </p:spTree>
    <p:extLst>
      <p:ext uri="{BB962C8B-B14F-4D97-AF65-F5344CB8AC3E}">
        <p14:creationId xmlns:p14="http://schemas.microsoft.com/office/powerpoint/2010/main" val="2397937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r>
              <a:rPr lang="tr-TR" dirty="0"/>
              <a:t>Herhangi bir mesleğe ilişkin olarak oluşturup, geliştirdiği;</a:t>
            </a:r>
          </a:p>
          <a:p>
            <a:endParaRPr lang="tr-TR" dirty="0"/>
          </a:p>
          <a:p>
            <a:r>
              <a:rPr lang="tr-TR" dirty="0"/>
              <a:t>Mesleklerin görevleri esnasında belirli bir şekilde </a:t>
            </a:r>
          </a:p>
          <a:p>
            <a:r>
              <a:rPr lang="tr-TR" dirty="0"/>
              <a:t>     davranmaya zorlayan,</a:t>
            </a:r>
          </a:p>
          <a:p>
            <a:r>
              <a:rPr lang="tr-TR" dirty="0"/>
              <a:t>Kamu hizmetlerinin sunulması esnasında kişisel </a:t>
            </a:r>
          </a:p>
          <a:p>
            <a:r>
              <a:rPr lang="tr-TR" dirty="0"/>
              <a:t>     eğilimleri sınırlayan,</a:t>
            </a:r>
          </a:p>
          <a:p>
            <a:r>
              <a:rPr lang="tr-TR" dirty="0"/>
              <a:t>Yetersiz ve ilkesiz olduğu belirlenen meslek üyelerini, eğiten yada meslekten dışlayan,</a:t>
            </a:r>
          </a:p>
          <a:p>
            <a:r>
              <a:rPr lang="tr-TR" dirty="0"/>
              <a:t> meslek içi rekabeti düzenleyen ve hizmet ideallerini korumayı amaçlayan kendi mesleğine ilişkin ilkeler bütünü olarak tanımlanabilir.</a:t>
            </a:r>
          </a:p>
          <a:p>
            <a:endParaRPr lang="tr-TR" dirty="0"/>
          </a:p>
        </p:txBody>
      </p:sp>
      <p:sp>
        <p:nvSpPr>
          <p:cNvPr id="2" name="Başlık 1"/>
          <p:cNvSpPr>
            <a:spLocks noGrp="1"/>
          </p:cNvSpPr>
          <p:nvPr>
            <p:ph type="title"/>
          </p:nvPr>
        </p:nvSpPr>
        <p:spPr>
          <a:xfrm>
            <a:off x="457200" y="274638"/>
            <a:ext cx="8229600" cy="850106"/>
          </a:xfrm>
        </p:spPr>
        <p:txBody>
          <a:bodyPr>
            <a:normAutofit fontScale="90000"/>
          </a:bodyPr>
          <a:lstStyle/>
          <a:p>
            <a:r>
              <a:rPr lang="tr-TR" dirty="0"/>
              <a:t>Meslek Etiği</a:t>
            </a:r>
            <a:br>
              <a:rPr lang="tr-TR" dirty="0"/>
            </a:br>
            <a:endParaRPr lang="tr-TR" dirty="0"/>
          </a:p>
        </p:txBody>
      </p:sp>
    </p:spTree>
    <p:extLst>
      <p:ext uri="{BB962C8B-B14F-4D97-AF65-F5344CB8AC3E}">
        <p14:creationId xmlns:p14="http://schemas.microsoft.com/office/powerpoint/2010/main" val="32028599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Türkiye’de uzun yıllar önce yapılmış çalışmalar incelendiğinde ‘etik’ kelimesine rastlanmasa da ‘meslek ahlakı’ ve ‘meslek terbiyesi’ gibi ifadeler ile meslek etiğine ilişkin çalışmaların yapıldığı görülmektedir</a:t>
            </a:r>
          </a:p>
        </p:txBody>
      </p:sp>
      <p:sp>
        <p:nvSpPr>
          <p:cNvPr id="2" name="Başlık 1"/>
          <p:cNvSpPr>
            <a:spLocks noGrp="1"/>
          </p:cNvSpPr>
          <p:nvPr>
            <p:ph type="title"/>
          </p:nvPr>
        </p:nvSpPr>
        <p:spPr/>
        <p:txBody>
          <a:bodyPr>
            <a:normAutofit fontScale="90000"/>
          </a:bodyPr>
          <a:lstStyle/>
          <a:p>
            <a:r>
              <a:rPr lang="tr-TR" dirty="0"/>
              <a:t>Türkiye’de Meslek Etiği Çalışmaları</a:t>
            </a:r>
            <a:br>
              <a:rPr lang="tr-TR" dirty="0"/>
            </a:br>
            <a:endParaRPr lang="tr-TR" dirty="0"/>
          </a:p>
        </p:txBody>
      </p:sp>
    </p:spTree>
    <p:extLst>
      <p:ext uri="{BB962C8B-B14F-4D97-AF65-F5344CB8AC3E}">
        <p14:creationId xmlns:p14="http://schemas.microsoft.com/office/powerpoint/2010/main" val="36268461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dirty="0"/>
              <a:t>Profesyonellik, meslek etiğiyle doğrudan ilişkili bir kavram olmakla birlikte meslek etiğinin de birincil koşuludur. </a:t>
            </a:r>
          </a:p>
          <a:p>
            <a:endParaRPr lang="tr-TR" dirty="0"/>
          </a:p>
          <a:p>
            <a:r>
              <a:rPr lang="tr-TR" dirty="0"/>
              <a:t>Profesyonellik; bir malı veya hizmeti, o mesleğin gerektirdiği makul bir süre eğitim aldıktan sonra para karşılığında kurallara uygun olarak yapan kişiye profesyonel, onun ortaya koyduğu meslek uygulamalarına da ‘profesyonellik’ denir.</a:t>
            </a:r>
          </a:p>
          <a:p>
            <a:endParaRPr lang="tr-TR" dirty="0"/>
          </a:p>
        </p:txBody>
      </p:sp>
      <p:sp>
        <p:nvSpPr>
          <p:cNvPr id="2" name="Başlık 1"/>
          <p:cNvSpPr>
            <a:spLocks noGrp="1"/>
          </p:cNvSpPr>
          <p:nvPr>
            <p:ph type="title"/>
          </p:nvPr>
        </p:nvSpPr>
        <p:spPr/>
        <p:txBody>
          <a:bodyPr>
            <a:normAutofit fontScale="90000"/>
          </a:bodyPr>
          <a:lstStyle/>
          <a:p>
            <a:r>
              <a:rPr lang="tr-TR" dirty="0"/>
              <a:t>Profesyonellik</a:t>
            </a:r>
            <a:br>
              <a:rPr lang="tr-TR" dirty="0"/>
            </a:br>
            <a:endParaRPr lang="tr-TR" dirty="0"/>
          </a:p>
        </p:txBody>
      </p:sp>
    </p:spTree>
    <p:extLst>
      <p:ext uri="{BB962C8B-B14F-4D97-AF65-F5344CB8AC3E}">
        <p14:creationId xmlns:p14="http://schemas.microsoft.com/office/powerpoint/2010/main" val="2422631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‘Burada, efendiye karşı beyefendice, dayıya karşı kabadayıca davranılır’ </a:t>
            </a:r>
            <a:r>
              <a:rPr lang="tr-TR" dirty="0" smtClean="0"/>
              <a:t>denilirken</a:t>
            </a:r>
          </a:p>
          <a:p>
            <a:r>
              <a:rPr lang="tr-TR" dirty="0" smtClean="0"/>
              <a:t>Şimdi </a:t>
            </a:r>
            <a:r>
              <a:rPr lang="tr-TR" dirty="0"/>
              <a:t>ise  Profesyonelliğin </a:t>
            </a:r>
            <a:r>
              <a:rPr lang="tr-TR" dirty="0" smtClean="0"/>
              <a:t>gerektirdiği şekilde davranmak gerekir.</a:t>
            </a:r>
            <a:endParaRPr lang="tr-TR" dirty="0"/>
          </a:p>
          <a:p>
            <a:endParaRPr lang="tr-TR" dirty="0"/>
          </a:p>
          <a:p>
            <a:endParaRPr lang="tr-TR" dirty="0"/>
          </a:p>
        </p:txBody>
      </p:sp>
      <p:sp>
        <p:nvSpPr>
          <p:cNvPr id="2" name="Başlık 1"/>
          <p:cNvSpPr>
            <a:spLocks noGrp="1"/>
          </p:cNvSpPr>
          <p:nvPr>
            <p:ph type="title"/>
          </p:nvPr>
        </p:nvSpPr>
        <p:spPr/>
        <p:txBody>
          <a:bodyPr/>
          <a:lstStyle/>
          <a:p>
            <a:r>
              <a:rPr lang="tr-TR" dirty="0" smtClean="0"/>
              <a:t>ESKİDEN</a:t>
            </a:r>
            <a:endParaRPr lang="tr-TR" dirty="0"/>
          </a:p>
        </p:txBody>
      </p:sp>
    </p:spTree>
    <p:extLst>
      <p:ext uri="{BB962C8B-B14F-4D97-AF65-F5344CB8AC3E}">
        <p14:creationId xmlns:p14="http://schemas.microsoft.com/office/powerpoint/2010/main" val="19010894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Halkla ilişkilerinin özünde karşılıklı güven yatmaktadır. Etik dışı davranışların egemen olduğu durumlarda ise karşılıklı güvenden söz etmek olanaksızdır.</a:t>
            </a:r>
          </a:p>
          <a:p>
            <a:endParaRPr lang="tr-TR" dirty="0"/>
          </a:p>
        </p:txBody>
      </p:sp>
      <p:sp>
        <p:nvSpPr>
          <p:cNvPr id="2" name="Başlık 1"/>
          <p:cNvSpPr>
            <a:spLocks noGrp="1"/>
          </p:cNvSpPr>
          <p:nvPr>
            <p:ph type="title"/>
          </p:nvPr>
        </p:nvSpPr>
        <p:spPr/>
        <p:txBody>
          <a:bodyPr/>
          <a:lstStyle/>
          <a:p>
            <a:r>
              <a:rPr lang="tr-TR" dirty="0"/>
              <a:t>Halkla </a:t>
            </a:r>
            <a:r>
              <a:rPr lang="tr-TR" dirty="0" smtClean="0"/>
              <a:t>ilişkiler</a:t>
            </a:r>
            <a:endParaRPr lang="tr-TR" dirty="0"/>
          </a:p>
        </p:txBody>
      </p:sp>
    </p:spTree>
    <p:extLst>
      <p:ext uri="{BB962C8B-B14F-4D97-AF65-F5344CB8AC3E}">
        <p14:creationId xmlns:p14="http://schemas.microsoft.com/office/powerpoint/2010/main" val="42756688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Kamu görevlisinin vatandaşa etik açıdan doğru davranması, ancak Kamu görevlilerinin birbirlerine etik açıdan doğru davranmasına bağlıdır</a:t>
            </a:r>
          </a:p>
        </p:txBody>
      </p:sp>
      <p:sp>
        <p:nvSpPr>
          <p:cNvPr id="2" name="Başlık 1"/>
          <p:cNvSpPr>
            <a:spLocks noGrp="1"/>
          </p:cNvSpPr>
          <p:nvPr>
            <p:ph type="title"/>
          </p:nvPr>
        </p:nvSpPr>
        <p:spPr/>
        <p:txBody>
          <a:bodyPr/>
          <a:lstStyle/>
          <a:p>
            <a:r>
              <a:rPr lang="tr-TR" dirty="0" smtClean="0"/>
              <a:t>Kamuda Etik</a:t>
            </a:r>
            <a:endParaRPr lang="tr-TR" dirty="0"/>
          </a:p>
        </p:txBody>
      </p:sp>
    </p:spTree>
    <p:extLst>
      <p:ext uri="{BB962C8B-B14F-4D97-AF65-F5344CB8AC3E}">
        <p14:creationId xmlns:p14="http://schemas.microsoft.com/office/powerpoint/2010/main" val="16230032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"İnsanları yasa ve ceza ile yönetirseniz, onlar bir daha yanlış yapmayacaklar, ancak şeref ve utanma duygularına da sahip olmayacaklardır.</a:t>
            </a:r>
          </a:p>
          <a:p>
            <a:endParaRPr lang="tr-TR" dirty="0"/>
          </a:p>
          <a:p>
            <a:r>
              <a:rPr lang="tr-TR" dirty="0"/>
              <a:t>İnsanları erdemle ve ahlak kuralları ile yönetirseniz, o zaman onlar hem utanma duygusuna sahip olacaklar, hem de doğruyu yapmaya çalışacaklardır." </a:t>
            </a:r>
            <a:r>
              <a:rPr lang="tr-TR" dirty="0" smtClean="0"/>
              <a:t>der</a:t>
            </a:r>
          </a:p>
          <a:p>
            <a:pPr marL="0" indent="0">
              <a:buNone/>
            </a:pPr>
            <a:endParaRPr lang="tr-TR" dirty="0"/>
          </a:p>
          <a:p>
            <a:endParaRPr lang="tr-TR" dirty="0"/>
          </a:p>
        </p:txBody>
      </p:sp>
      <p:sp>
        <p:nvSpPr>
          <p:cNvPr id="2" name="Başlık 1"/>
          <p:cNvSpPr>
            <a:spLocks noGrp="1"/>
          </p:cNvSpPr>
          <p:nvPr>
            <p:ph type="title"/>
          </p:nvPr>
        </p:nvSpPr>
        <p:spPr/>
        <p:txBody>
          <a:bodyPr>
            <a:normAutofit fontScale="90000"/>
          </a:bodyPr>
          <a:lstStyle/>
          <a:p>
            <a:r>
              <a:rPr lang="tr-TR" dirty="0"/>
              <a:t>Konfüçyüs</a:t>
            </a:r>
            <a:br>
              <a:rPr lang="tr-TR" dirty="0"/>
            </a:br>
            <a:endParaRPr lang="tr-TR" dirty="0"/>
          </a:p>
        </p:txBody>
      </p:sp>
    </p:spTree>
    <p:extLst>
      <p:ext uri="{BB962C8B-B14F-4D97-AF65-F5344CB8AC3E}">
        <p14:creationId xmlns:p14="http://schemas.microsoft.com/office/powerpoint/2010/main" val="8183922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a:t>Bir yere gidilirken mutlaka izin alınmalı ve dönüşten de mutlaka bilgi verilmelidir.</a:t>
            </a:r>
          </a:p>
          <a:p>
            <a:r>
              <a:rPr lang="tr-TR" dirty="0"/>
              <a:t>Çalışmış olduğunuz mekanlar temiz ve düzenli olmalıdır.</a:t>
            </a:r>
          </a:p>
          <a:p>
            <a:r>
              <a:rPr lang="tr-TR" dirty="0"/>
              <a:t>Kılık kıyafet yakışır şekilde olmalı, ayakkabı boyası ve günlük sakal taşına dikkat edilmelidir.</a:t>
            </a:r>
          </a:p>
          <a:p>
            <a:r>
              <a:rPr lang="tr-TR" dirty="0"/>
              <a:t>Yapılması için bir iş söylendiğinde, neticesinden olumlu olsun olumsuz olsun bilgi verilmelidir.</a:t>
            </a:r>
          </a:p>
          <a:p>
            <a:r>
              <a:rPr lang="tr-TR" dirty="0"/>
              <a:t>Biriminiz dışında iş harici boş dolaşılmamalıdır. Aksi takdirde sizin ve biriminiz hakkında  “işleri yok boş boş geziyorlar” diye düşünürler.</a:t>
            </a:r>
          </a:p>
          <a:p>
            <a:endParaRPr lang="tr-TR" dirty="0"/>
          </a:p>
        </p:txBody>
      </p:sp>
      <p:sp>
        <p:nvSpPr>
          <p:cNvPr id="2" name="Başlık 1"/>
          <p:cNvSpPr>
            <a:spLocks noGrp="1"/>
          </p:cNvSpPr>
          <p:nvPr>
            <p:ph type="title"/>
          </p:nvPr>
        </p:nvSpPr>
        <p:spPr/>
        <p:txBody>
          <a:bodyPr>
            <a:normAutofit fontScale="90000"/>
          </a:bodyPr>
          <a:lstStyle/>
          <a:p>
            <a:r>
              <a:rPr lang="tr-TR" dirty="0"/>
              <a:t>ÖNEMLİ NOKTALAR</a:t>
            </a:r>
            <a:br>
              <a:rPr lang="tr-TR" dirty="0"/>
            </a:br>
            <a:endParaRPr lang="tr-TR" dirty="0"/>
          </a:p>
        </p:txBody>
      </p:sp>
    </p:spTree>
    <p:extLst>
      <p:ext uri="{BB962C8B-B14F-4D97-AF65-F5344CB8AC3E}">
        <p14:creationId xmlns:p14="http://schemas.microsoft.com/office/powerpoint/2010/main" val="39856298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a:t>Etik Nedir?</a:t>
            </a:r>
          </a:p>
          <a:p>
            <a:r>
              <a:rPr lang="tr-TR" dirty="0"/>
              <a:t> Günlük Yaşantıda Etik</a:t>
            </a:r>
          </a:p>
          <a:p>
            <a:r>
              <a:rPr lang="tr-TR" dirty="0"/>
              <a:t> Meslek Etiği nedir?</a:t>
            </a:r>
          </a:p>
          <a:p>
            <a:r>
              <a:rPr lang="tr-TR" dirty="0"/>
              <a:t>Profesyonellik</a:t>
            </a:r>
          </a:p>
          <a:p>
            <a:r>
              <a:rPr lang="tr-TR" dirty="0"/>
              <a:t>Tarafsızlık İlkesi.</a:t>
            </a:r>
          </a:p>
          <a:p>
            <a:r>
              <a:rPr lang="tr-TR" dirty="0"/>
              <a:t>Etik-Ahlak Kavramlarının İlişkisi</a:t>
            </a:r>
          </a:p>
          <a:p>
            <a:r>
              <a:rPr lang="tr-TR" dirty="0"/>
              <a:t> Başarı  İçin,  İşyerinde  İletişim</a:t>
            </a:r>
          </a:p>
          <a:p>
            <a:r>
              <a:rPr lang="tr-TR" dirty="0"/>
              <a:t> Günlük Yaşamda Kurallara Uymada  Etik</a:t>
            </a:r>
          </a:p>
          <a:p>
            <a:r>
              <a:rPr lang="tr-TR" dirty="0"/>
              <a:t>Vatandaş İlişkilerinde İletişim Kuralları</a:t>
            </a:r>
          </a:p>
          <a:p>
            <a:endParaRPr lang="tr-TR" dirty="0"/>
          </a:p>
        </p:txBody>
      </p:sp>
      <p:sp>
        <p:nvSpPr>
          <p:cNvPr id="2" name="Başlık 1"/>
          <p:cNvSpPr>
            <a:spLocks noGrp="1"/>
          </p:cNvSpPr>
          <p:nvPr>
            <p:ph type="title"/>
          </p:nvPr>
        </p:nvSpPr>
        <p:spPr/>
        <p:txBody>
          <a:bodyPr>
            <a:normAutofit/>
          </a:bodyPr>
          <a:lstStyle/>
          <a:p>
            <a:pPr lvl="0" fontAlgn="base">
              <a:spcAft>
                <a:spcPct val="0"/>
              </a:spcAft>
            </a:pPr>
            <a:r>
              <a:rPr lang="tr-TR" sz="2800" b="1" dirty="0">
                <a:solidFill>
                  <a:srgbClr val="FF0000"/>
                </a:solidFill>
                <a:latin typeface="Times New Roman" pitchFamily="18" charset="0"/>
                <a:ea typeface="+mn-ea"/>
                <a:cs typeface="+mn-cs"/>
              </a:rPr>
              <a:t>BİRLİKTE  İŞLEYECEĞİMİZ  KONULAR</a:t>
            </a:r>
            <a:br>
              <a:rPr lang="tr-TR" sz="2800" b="1" dirty="0">
                <a:solidFill>
                  <a:srgbClr val="FF0000"/>
                </a:solidFill>
                <a:latin typeface="Times New Roman" pitchFamily="18" charset="0"/>
                <a:ea typeface="+mn-ea"/>
                <a:cs typeface="+mn-cs"/>
              </a:rPr>
            </a:br>
            <a:endParaRPr lang="tr-TR" dirty="0"/>
          </a:p>
        </p:txBody>
      </p:sp>
    </p:spTree>
    <p:extLst>
      <p:ext uri="{BB962C8B-B14F-4D97-AF65-F5344CB8AC3E}">
        <p14:creationId xmlns:p14="http://schemas.microsoft.com/office/powerpoint/2010/main" val="252600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620688"/>
            <a:ext cx="8229600" cy="5433467"/>
          </a:xfrm>
        </p:spPr>
        <p:txBody>
          <a:bodyPr>
            <a:normAutofit/>
          </a:bodyPr>
          <a:lstStyle/>
          <a:p>
            <a:r>
              <a:rPr lang="tr-TR" dirty="0"/>
              <a:t>Mesai saatlerine uymada azami dikkat edilmelidir. Avrupalı bir düşünürün; ”Ben başarılarımı işime ve randevularıma 10-15 dakika önce gitmeme borçluyum” sözü unutulmamalıdır.</a:t>
            </a:r>
          </a:p>
          <a:p>
            <a:r>
              <a:rPr lang="tr-TR" dirty="0"/>
              <a:t> Diğer birimlerin personelleriyle sürtüşmeye girilmemeli, konu birim amirlerine intikal ettirilmelidir.</a:t>
            </a:r>
          </a:p>
          <a:p>
            <a:r>
              <a:rPr lang="tr-TR" dirty="0"/>
              <a:t> Toplantı için bir araya gelindiğinde mutlaka telefon kapatılmalıdır. Makama evrak için gidildiğinde veya bir konu için çağrıldığında da yine telefon kapalı tutulmalıdır.</a:t>
            </a:r>
          </a:p>
          <a:p>
            <a:endParaRPr lang="tr-TR" dirty="0"/>
          </a:p>
        </p:txBody>
      </p:sp>
      <p:sp>
        <p:nvSpPr>
          <p:cNvPr id="2" name="Başlık 1"/>
          <p:cNvSpPr>
            <a:spLocks noGrp="1"/>
          </p:cNvSpPr>
          <p:nvPr>
            <p:ph type="title"/>
          </p:nvPr>
        </p:nvSpPr>
        <p:spPr>
          <a:xfrm>
            <a:off x="457200" y="274638"/>
            <a:ext cx="8229600" cy="418058"/>
          </a:xfrm>
        </p:spPr>
        <p:txBody>
          <a:bodyPr>
            <a:normAutofit fontScale="90000"/>
          </a:bodyPr>
          <a:lstStyle/>
          <a:p>
            <a:r>
              <a:rPr lang="tr-TR" dirty="0" smtClean="0"/>
              <a:t>.</a:t>
            </a:r>
            <a:endParaRPr lang="tr-TR" dirty="0"/>
          </a:p>
        </p:txBody>
      </p:sp>
    </p:spTree>
    <p:extLst>
      <p:ext uri="{BB962C8B-B14F-4D97-AF65-F5344CB8AC3E}">
        <p14:creationId xmlns:p14="http://schemas.microsoft.com/office/powerpoint/2010/main" val="3945094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29600" cy="5361459"/>
          </a:xfrm>
        </p:spPr>
        <p:txBody>
          <a:bodyPr>
            <a:normAutofit/>
          </a:bodyPr>
          <a:lstStyle/>
          <a:p>
            <a:r>
              <a:rPr lang="tr-TR" dirty="0"/>
              <a:t>Amirinizin bilmesi gereken herhangi bir olay olduğunda veya yeni bir şeyler öğrendiğinizde amirinizi bilgilendirmelisiniz.</a:t>
            </a:r>
          </a:p>
          <a:p>
            <a:r>
              <a:rPr lang="tr-TR" dirty="0"/>
              <a:t>Bilgiler veya yazışmalar makama </a:t>
            </a:r>
            <a:r>
              <a:rPr lang="tr-TR" dirty="0" err="1"/>
              <a:t>hiyararşik</a:t>
            </a:r>
            <a:r>
              <a:rPr lang="tr-TR" dirty="0"/>
              <a:t> yapı takip edilerek aktarılmalıdır.</a:t>
            </a:r>
          </a:p>
          <a:p>
            <a:r>
              <a:rPr lang="tr-TR" dirty="0"/>
              <a:t>Şahsınıza ait bir ajandanız </a:t>
            </a:r>
            <a:r>
              <a:rPr lang="tr-TR" dirty="0" err="1"/>
              <a:t>olmalıdır.Toplantılar</a:t>
            </a:r>
            <a:r>
              <a:rPr lang="tr-TR" dirty="0"/>
              <a:t> için veya önemli konularda not tutmanız için faydalı olacaktır.</a:t>
            </a:r>
          </a:p>
          <a:p>
            <a:r>
              <a:rPr lang="tr-TR" dirty="0"/>
              <a:t>Biriminiz dışından birimizle ilgili bir istek geldiğinde amirinizin bilgisi dahilinde gereği yapılmalıdır.</a:t>
            </a:r>
          </a:p>
          <a:p>
            <a:r>
              <a:rPr lang="tr-TR" dirty="0"/>
              <a:t>Görevlerde, maçlarda veya benzeri uygulamalarda sigara içilmemeli, kuruyemiş yenmemeli, sakız çiğnenmemelidir.</a:t>
            </a:r>
          </a:p>
          <a:p>
            <a:r>
              <a:rPr lang="tr-TR" dirty="0"/>
              <a:t>Borçlanma alışkanlık haline getirilmemelidir</a:t>
            </a:r>
          </a:p>
        </p:txBody>
      </p:sp>
      <p:sp>
        <p:nvSpPr>
          <p:cNvPr id="2" name="Başlık 1"/>
          <p:cNvSpPr>
            <a:spLocks noGrp="1"/>
          </p:cNvSpPr>
          <p:nvPr>
            <p:ph type="title"/>
          </p:nvPr>
        </p:nvSpPr>
        <p:spPr>
          <a:xfrm>
            <a:off x="457200" y="274638"/>
            <a:ext cx="8229600" cy="346050"/>
          </a:xfrm>
        </p:spPr>
        <p:txBody>
          <a:bodyPr>
            <a:normAutofit fontScale="90000"/>
          </a:bodyPr>
          <a:lstStyle/>
          <a:p>
            <a:r>
              <a:rPr lang="tr-TR" dirty="0" smtClean="0"/>
              <a:t>.</a:t>
            </a:r>
            <a:endParaRPr lang="tr-TR" dirty="0"/>
          </a:p>
        </p:txBody>
      </p:sp>
    </p:spTree>
    <p:extLst>
      <p:ext uri="{BB962C8B-B14F-4D97-AF65-F5344CB8AC3E}">
        <p14:creationId xmlns:p14="http://schemas.microsoft.com/office/powerpoint/2010/main" val="11169451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lstStyle/>
          <a:p>
            <a:r>
              <a:rPr lang="tr-TR" dirty="0"/>
              <a:t>Denetlemelerde veya üstler birimleri ziyaret ettiğinde mutlaka tekmil verilmelidir.</a:t>
            </a:r>
          </a:p>
          <a:p>
            <a:r>
              <a:rPr lang="tr-TR" dirty="0"/>
              <a:t>Devletin araç ve gereçleri özel işlerde kullanılmamalıdır.</a:t>
            </a:r>
          </a:p>
          <a:p>
            <a:r>
              <a:rPr lang="tr-TR" dirty="0"/>
              <a:t>Basına, haber ajanslarına, radyo ve televizyon kurumlarına bilgi yada demeç verilmemelidir.</a:t>
            </a:r>
          </a:p>
          <a:p>
            <a:r>
              <a:rPr lang="tr-TR" dirty="0"/>
              <a:t>Bir sorun veya problem amire intikal ettirilirken alternatif çözümlerle birlikte aktarılmalıdır. </a:t>
            </a:r>
          </a:p>
          <a:p>
            <a:endParaRPr lang="tr-TR" dirty="0"/>
          </a:p>
        </p:txBody>
      </p:sp>
      <p:sp>
        <p:nvSpPr>
          <p:cNvPr id="2" name="Başlık 1"/>
          <p:cNvSpPr>
            <a:spLocks noGrp="1"/>
          </p:cNvSpPr>
          <p:nvPr>
            <p:ph type="title"/>
          </p:nvPr>
        </p:nvSpPr>
        <p:spPr>
          <a:xfrm>
            <a:off x="457200" y="274638"/>
            <a:ext cx="8229600" cy="274042"/>
          </a:xfrm>
        </p:spPr>
        <p:txBody>
          <a:bodyPr>
            <a:normAutofit fontScale="90000"/>
          </a:bodyPr>
          <a:lstStyle/>
          <a:p>
            <a:r>
              <a:rPr lang="tr-TR" dirty="0" smtClean="0"/>
              <a:t>.</a:t>
            </a:r>
            <a:endParaRPr lang="tr-TR" dirty="0"/>
          </a:p>
        </p:txBody>
      </p:sp>
    </p:spTree>
    <p:extLst>
      <p:ext uri="{BB962C8B-B14F-4D97-AF65-F5344CB8AC3E}">
        <p14:creationId xmlns:p14="http://schemas.microsoft.com/office/powerpoint/2010/main" val="423533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a:bodyPr>
          <a:lstStyle/>
          <a:p>
            <a:r>
              <a:rPr lang="tr-TR" dirty="0"/>
              <a:t>Sır tutun ve başkaları hakkında kesinlikle arkasından konuşmayın. Dedikodu yapmayın.</a:t>
            </a:r>
          </a:p>
          <a:p>
            <a:r>
              <a:rPr lang="tr-TR" dirty="0"/>
              <a:t>Yanınızda biri var ve telefonunuz çalıyor, açmanız gereken bir telefon ise izin isteyerek, bir kenara çekilerek konuşmalısınız. </a:t>
            </a:r>
          </a:p>
          <a:p>
            <a:r>
              <a:rPr lang="tr-TR" dirty="0"/>
              <a:t>İzin almadan hiç kimsenin cep telefon numarasını bir başka kişiye vermeyin.</a:t>
            </a:r>
          </a:p>
          <a:p>
            <a:r>
              <a:rPr lang="tr-TR" dirty="0"/>
              <a:t>Her birimde başarılı kişiler hemen göze çarpar. Bu kişilerin hangi kriterler dahilinde başarılı olduklarını ve başarı yöntemlerini gözlemleyin. Başarılarına katkı sağlayan unsurları objektif bir şekilde tespit etmeye çalışın. </a:t>
            </a:r>
          </a:p>
          <a:p>
            <a:endParaRPr lang="tr-TR" dirty="0"/>
          </a:p>
        </p:txBody>
      </p:sp>
      <p:sp>
        <p:nvSpPr>
          <p:cNvPr id="2" name="Başlık 1"/>
          <p:cNvSpPr>
            <a:spLocks noGrp="1"/>
          </p:cNvSpPr>
          <p:nvPr>
            <p:ph type="title"/>
          </p:nvPr>
        </p:nvSpPr>
        <p:spPr>
          <a:xfrm>
            <a:off x="457200" y="274638"/>
            <a:ext cx="8229600" cy="202034"/>
          </a:xfrm>
        </p:spPr>
        <p:txBody>
          <a:bodyPr>
            <a:normAutofit fontScale="90000"/>
          </a:bodyPr>
          <a:lstStyle/>
          <a:p>
            <a:r>
              <a:rPr lang="tr-TR" dirty="0" smtClean="0"/>
              <a:t>.</a:t>
            </a:r>
            <a:endParaRPr lang="tr-TR" dirty="0"/>
          </a:p>
        </p:txBody>
      </p:sp>
    </p:spTree>
    <p:extLst>
      <p:ext uri="{BB962C8B-B14F-4D97-AF65-F5344CB8AC3E}">
        <p14:creationId xmlns:p14="http://schemas.microsoft.com/office/powerpoint/2010/main" val="4087275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a:bodyPr>
          <a:lstStyle/>
          <a:p>
            <a:r>
              <a:rPr lang="tr-TR" dirty="0"/>
              <a:t>Zamanında yapılmayan iş, yapılmamış iştir.</a:t>
            </a:r>
          </a:p>
          <a:p>
            <a:r>
              <a:rPr lang="tr-TR" dirty="0"/>
              <a:t>Amirinizin özelliklerini inceleyip öğreniniz ve onlara uymaya çalışınız.</a:t>
            </a:r>
          </a:p>
          <a:p>
            <a:r>
              <a:rPr lang="tr-TR" dirty="0"/>
              <a:t>Hata ve yanlış yaptığınız takdirde özür dileyiniz. Özür dilemek, insanı küçültmez, aksine yüceltir. Unutmayınız ki kusursuz insan yoktur.</a:t>
            </a:r>
          </a:p>
          <a:p>
            <a:r>
              <a:rPr lang="tr-TR" dirty="0"/>
              <a:t>Başkalarının akıl ve tecrübesinden faydalanınız. Yaptığınız işi daha iyi bilen varsa onların görüşlerini alınız. Akıllı insan, başkasının aklından faydalanan insandır.</a:t>
            </a:r>
          </a:p>
          <a:p>
            <a:r>
              <a:rPr lang="tr-TR" dirty="0"/>
              <a:t>Amirinizin karakteri, özellikleri üzerinde hiç kimseyle dedikodu etmeyiniz. Ondan ve onun gibilerden hoşlanmıyorsanız, bunu sadece kendinize saklayınız.</a:t>
            </a:r>
          </a:p>
          <a:p>
            <a:endParaRPr lang="tr-TR" dirty="0"/>
          </a:p>
        </p:txBody>
      </p:sp>
      <p:sp>
        <p:nvSpPr>
          <p:cNvPr id="2" name="Başlık 1"/>
          <p:cNvSpPr>
            <a:spLocks noGrp="1"/>
          </p:cNvSpPr>
          <p:nvPr>
            <p:ph type="title"/>
          </p:nvPr>
        </p:nvSpPr>
        <p:spPr>
          <a:xfrm>
            <a:off x="457200" y="274638"/>
            <a:ext cx="8229600" cy="274042"/>
          </a:xfrm>
        </p:spPr>
        <p:txBody>
          <a:bodyPr>
            <a:normAutofit fontScale="90000"/>
          </a:bodyPr>
          <a:lstStyle/>
          <a:p>
            <a:r>
              <a:rPr lang="tr-TR" dirty="0" smtClean="0"/>
              <a:t>.</a:t>
            </a:r>
            <a:endParaRPr lang="tr-TR" dirty="0"/>
          </a:p>
        </p:txBody>
      </p:sp>
    </p:spTree>
    <p:extLst>
      <p:ext uri="{BB962C8B-B14F-4D97-AF65-F5344CB8AC3E}">
        <p14:creationId xmlns:p14="http://schemas.microsoft.com/office/powerpoint/2010/main" val="3155825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a:bodyPr>
          <a:lstStyle/>
          <a:p>
            <a:r>
              <a:rPr lang="tr-TR" dirty="0"/>
              <a:t>Telefon açtığınızda önce kendinizi tanıtmakla söze başlayın. Telefonu kim açtıysa önce onun kapatması gerektiğini unutmayın. Ancak, üstünüzle telefonda görüşürken, üstünüz ahizeyi kapatmadan önce telefonu kapatmayın. </a:t>
            </a:r>
          </a:p>
          <a:p>
            <a:r>
              <a:rPr lang="tr-TR" dirty="0"/>
              <a:t>Çağrılara, toplantılara ve randevulara daima saat ve dakikasında gidin.</a:t>
            </a:r>
          </a:p>
          <a:p>
            <a:r>
              <a:rPr lang="tr-TR" dirty="0"/>
              <a:t>Yöneticiniz "buyurun oturun" demeden oturmayın veya oturmanız gerekiyorsa "Müsaadenizle efendim" diyerek oturun. Otururken amiriniz veya üstleriniz karşısında bacak </a:t>
            </a:r>
            <a:r>
              <a:rPr lang="tr-TR" dirty="0" err="1"/>
              <a:t>bacak</a:t>
            </a:r>
            <a:r>
              <a:rPr lang="tr-TR" dirty="0"/>
              <a:t> üstüne atmayın. Üstünüz yöneticiniz size "hoş geldiniz" veya "gülü güle" derken toka etmek için elini  uzatmıyorsa, önceden elinizi uzatmayın.</a:t>
            </a:r>
          </a:p>
          <a:p>
            <a:r>
              <a:rPr lang="tr-TR" dirty="0"/>
              <a:t>Amirinizi aşarak bir üst makama gitmeyin.</a:t>
            </a:r>
          </a:p>
          <a:p>
            <a:endParaRPr lang="tr-TR" dirty="0"/>
          </a:p>
        </p:txBody>
      </p:sp>
      <p:sp>
        <p:nvSpPr>
          <p:cNvPr id="2" name="Başlık 1"/>
          <p:cNvSpPr>
            <a:spLocks noGrp="1"/>
          </p:cNvSpPr>
          <p:nvPr>
            <p:ph type="title"/>
          </p:nvPr>
        </p:nvSpPr>
        <p:spPr>
          <a:xfrm>
            <a:off x="457200" y="274638"/>
            <a:ext cx="8229600" cy="274042"/>
          </a:xfrm>
        </p:spPr>
        <p:txBody>
          <a:bodyPr>
            <a:normAutofit fontScale="90000"/>
          </a:bodyPr>
          <a:lstStyle/>
          <a:p>
            <a:r>
              <a:rPr lang="tr-TR" dirty="0" smtClean="0"/>
              <a:t>.</a:t>
            </a:r>
            <a:endParaRPr lang="tr-TR" dirty="0"/>
          </a:p>
        </p:txBody>
      </p:sp>
    </p:spTree>
    <p:extLst>
      <p:ext uri="{BB962C8B-B14F-4D97-AF65-F5344CB8AC3E}">
        <p14:creationId xmlns:p14="http://schemas.microsoft.com/office/powerpoint/2010/main" val="30412901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29600" cy="5433467"/>
          </a:xfrm>
        </p:spPr>
        <p:txBody>
          <a:bodyPr>
            <a:normAutofit/>
          </a:bodyPr>
          <a:lstStyle/>
          <a:p>
            <a:r>
              <a:rPr lang="tr-TR" dirty="0"/>
              <a:t>Yöneticinize daima saygıyla ve unvanıyla hitap edin.</a:t>
            </a:r>
          </a:p>
          <a:p>
            <a:r>
              <a:rPr lang="tr-TR" dirty="0"/>
              <a:t>İçeri girerken ceketinizin düğmeli olmasına dikkat edin.</a:t>
            </a:r>
          </a:p>
          <a:p>
            <a:r>
              <a:rPr lang="tr-TR" dirty="0"/>
              <a:t>Amirinizle mümkün mertebe “ben” ve “benim” le başlayan cümlelerle konuşarak kendinizi ön plana çıkartmayın.</a:t>
            </a:r>
          </a:p>
          <a:p>
            <a:r>
              <a:rPr lang="tr-TR" dirty="0"/>
              <a:t>Arz edeceğiniz mevzuda; amirinizin yapacağı itirazlarla, sana yönelteceği soruları önceden tahmin edin ve bunları ikna edici bir tarzda cevaplandırmak için hazırlıklı olun.</a:t>
            </a:r>
          </a:p>
          <a:p>
            <a:r>
              <a:rPr lang="tr-TR" dirty="0"/>
              <a:t>Amirinizin, senin vermen gereken malumatı başkasından işitmesi, sizin önce puan kaybetmenize sonrada yerinizi kaybetmenize neden olabileceğini unutmayın.</a:t>
            </a:r>
          </a:p>
          <a:p>
            <a:endParaRPr lang="tr-TR" dirty="0"/>
          </a:p>
        </p:txBody>
      </p:sp>
      <p:sp>
        <p:nvSpPr>
          <p:cNvPr id="2" name="Başlık 1"/>
          <p:cNvSpPr>
            <a:spLocks noGrp="1"/>
          </p:cNvSpPr>
          <p:nvPr>
            <p:ph type="title"/>
          </p:nvPr>
        </p:nvSpPr>
        <p:spPr>
          <a:xfrm>
            <a:off x="457200" y="274638"/>
            <a:ext cx="8229600" cy="346050"/>
          </a:xfrm>
        </p:spPr>
        <p:txBody>
          <a:bodyPr>
            <a:normAutofit fontScale="90000"/>
          </a:bodyPr>
          <a:lstStyle/>
          <a:p>
            <a:r>
              <a:rPr lang="tr-TR" dirty="0" smtClean="0"/>
              <a:t>.</a:t>
            </a:r>
            <a:endParaRPr lang="tr-TR" dirty="0"/>
          </a:p>
        </p:txBody>
      </p:sp>
    </p:spTree>
    <p:extLst>
      <p:ext uri="{BB962C8B-B14F-4D97-AF65-F5344CB8AC3E}">
        <p14:creationId xmlns:p14="http://schemas.microsoft.com/office/powerpoint/2010/main" val="25924540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rmAutofit/>
          </a:bodyPr>
          <a:lstStyle/>
          <a:p>
            <a:r>
              <a:rPr lang="tr-TR" dirty="0"/>
              <a:t>Meselelerinizi amirinizin üzgün, yorgun ve aşırı neşeli olduğu zamanlarda arz etmeyin. Uygun zaman kadar, uygun zemin de çok önemlidir.</a:t>
            </a:r>
          </a:p>
          <a:p>
            <a:r>
              <a:rPr lang="tr-TR" dirty="0"/>
              <a:t>Amirinizle aranızda ilk yanında çalışmaya başladığınız günkü terbiye, nezaket ve mesafeyi koruyun. Samimiyetle laubaliliğin farklı şeyler olduğunu unutmayın.</a:t>
            </a:r>
          </a:p>
          <a:p>
            <a:r>
              <a:rPr lang="tr-TR" dirty="0"/>
              <a:t>Amirinize, senin için “ne dalkavuk adam, beni enayi yerine koyuyor” dedirtecek ölçüsüz methiyeler dizmekten kaçının. İcap ettiğinde hakikatleri söyleyin. (Ama söylemesini bilerek.)</a:t>
            </a:r>
          </a:p>
          <a:p>
            <a:r>
              <a:rPr lang="tr-TR" dirty="0"/>
              <a:t>Amirinize senin ve işin hakkında başka bazı kaynaklardan da bilgi gittiğini unutmayın.</a:t>
            </a:r>
          </a:p>
          <a:p>
            <a:endParaRPr lang="tr-TR" dirty="0"/>
          </a:p>
        </p:txBody>
      </p:sp>
      <p:sp>
        <p:nvSpPr>
          <p:cNvPr id="2" name="Başlık 1"/>
          <p:cNvSpPr>
            <a:spLocks noGrp="1"/>
          </p:cNvSpPr>
          <p:nvPr>
            <p:ph type="title"/>
          </p:nvPr>
        </p:nvSpPr>
        <p:spPr>
          <a:xfrm>
            <a:off x="457200" y="274638"/>
            <a:ext cx="8229600" cy="274042"/>
          </a:xfrm>
        </p:spPr>
        <p:txBody>
          <a:bodyPr>
            <a:normAutofit fontScale="90000"/>
          </a:bodyPr>
          <a:lstStyle/>
          <a:p>
            <a:r>
              <a:rPr lang="tr-TR" dirty="0" smtClean="0"/>
              <a:t>.</a:t>
            </a:r>
            <a:endParaRPr lang="tr-TR" dirty="0"/>
          </a:p>
        </p:txBody>
      </p:sp>
    </p:spTree>
    <p:extLst>
      <p:ext uri="{BB962C8B-B14F-4D97-AF65-F5344CB8AC3E}">
        <p14:creationId xmlns:p14="http://schemas.microsoft.com/office/powerpoint/2010/main" val="318502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a:bodyPr>
          <a:lstStyle/>
          <a:p>
            <a:r>
              <a:rPr lang="tr-TR" dirty="0"/>
              <a:t>Göz Teması: İletişim kurmanın en önemli faktörlerinden birisi göz temasıdır. Karşıdaki kişi veya kişileri rahatsız etmeden göz teması sağlanmalıdır.</a:t>
            </a:r>
          </a:p>
          <a:p>
            <a:endParaRPr lang="tr-TR" dirty="0"/>
          </a:p>
          <a:p>
            <a:r>
              <a:rPr lang="tr-TR" dirty="0"/>
              <a:t>Göz teması sağlanmayan ilişkilerde etkileşim negatif olacaktır. Birimimize veya bir emniyet kurumuna hizmet almak amacıyla veya şikayet için gelen bir vatandaşla göz temasımız yoksa vatandaş değer verilmediğini düşünerek iç dünyasında polise karşı antipati doğuracaktır</a:t>
            </a:r>
          </a:p>
        </p:txBody>
      </p:sp>
      <p:sp>
        <p:nvSpPr>
          <p:cNvPr id="2" name="Başlık 1"/>
          <p:cNvSpPr>
            <a:spLocks noGrp="1"/>
          </p:cNvSpPr>
          <p:nvPr>
            <p:ph type="title"/>
          </p:nvPr>
        </p:nvSpPr>
        <p:spPr>
          <a:xfrm>
            <a:off x="395536" y="260648"/>
            <a:ext cx="8229600" cy="1143000"/>
          </a:xfrm>
        </p:spPr>
        <p:txBody>
          <a:bodyPr>
            <a:normAutofit fontScale="90000"/>
          </a:bodyPr>
          <a:lstStyle/>
          <a:p>
            <a:r>
              <a:rPr lang="tr-TR" sz="3600" dirty="0" smtClean="0"/>
              <a:t/>
            </a:r>
            <a:br>
              <a:rPr lang="tr-TR" sz="3600" dirty="0" smtClean="0"/>
            </a:br>
            <a:r>
              <a:rPr lang="tr-TR" sz="3600" dirty="0" smtClean="0"/>
              <a:t>İLİŞKİLERDE</a:t>
            </a:r>
            <a:r>
              <a:rPr lang="tr-TR" sz="3600" dirty="0"/>
              <a:t/>
            </a:r>
            <a:br>
              <a:rPr lang="tr-TR" sz="3600" dirty="0"/>
            </a:br>
            <a:r>
              <a:rPr lang="tr-TR" sz="3600" dirty="0"/>
              <a:t>İLETİŞİM KURALLARI</a:t>
            </a:r>
            <a:r>
              <a:rPr lang="tr-TR" dirty="0"/>
              <a:t> </a:t>
            </a:r>
            <a:br>
              <a:rPr lang="tr-TR" dirty="0"/>
            </a:br>
            <a:endParaRPr lang="tr-TR" dirty="0"/>
          </a:p>
        </p:txBody>
      </p:sp>
    </p:spTree>
    <p:extLst>
      <p:ext uri="{BB962C8B-B14F-4D97-AF65-F5344CB8AC3E}">
        <p14:creationId xmlns:p14="http://schemas.microsoft.com/office/powerpoint/2010/main" val="33477401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20000"/>
          </a:bodyPr>
          <a:lstStyle/>
          <a:p>
            <a:r>
              <a:rPr lang="tr-TR" dirty="0"/>
              <a:t>Yüz İfadesi: Yüz ifadelerindeki küçük mimik hareketler etkileşimi pozitif yönde veya negatif yönde etkilemektedir. </a:t>
            </a:r>
          </a:p>
          <a:p>
            <a:endParaRPr lang="tr-TR" dirty="0"/>
          </a:p>
          <a:p>
            <a:r>
              <a:rPr lang="tr-TR" dirty="0"/>
              <a:t>En önemli yüz ifadesi vatandaşa gösterilen bir tebessüm olup vatandaşla olan iletişimimizi iyi yönde etkileyecektir. </a:t>
            </a:r>
          </a:p>
          <a:p>
            <a:endParaRPr lang="tr-TR" dirty="0"/>
          </a:p>
          <a:p>
            <a:r>
              <a:rPr lang="tr-TR" dirty="0"/>
              <a:t>Bilinmelidir ki tebessüm bir dostluğun ve güvenin ifadesidir. </a:t>
            </a:r>
          </a:p>
          <a:p>
            <a:endParaRPr lang="tr-TR" dirty="0"/>
          </a:p>
        </p:txBody>
      </p:sp>
      <p:sp>
        <p:nvSpPr>
          <p:cNvPr id="2" name="Başlık 1"/>
          <p:cNvSpPr>
            <a:spLocks noGrp="1"/>
          </p:cNvSpPr>
          <p:nvPr>
            <p:ph type="title"/>
          </p:nvPr>
        </p:nvSpPr>
        <p:spPr/>
        <p:txBody>
          <a:bodyPr>
            <a:normAutofit fontScale="90000"/>
          </a:bodyPr>
          <a:lstStyle/>
          <a:p>
            <a:r>
              <a:rPr lang="tr-TR" dirty="0"/>
              <a:t>İLİŞKİLERDE</a:t>
            </a:r>
            <a:br>
              <a:rPr lang="tr-TR" dirty="0"/>
            </a:br>
            <a:r>
              <a:rPr lang="tr-TR" dirty="0"/>
              <a:t>İLETİŞİM KURALLARI </a:t>
            </a:r>
          </a:p>
        </p:txBody>
      </p:sp>
    </p:spTree>
    <p:extLst>
      <p:ext uri="{BB962C8B-B14F-4D97-AF65-F5344CB8AC3E}">
        <p14:creationId xmlns:p14="http://schemas.microsoft.com/office/powerpoint/2010/main" val="3021436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lnSpcReduction="10000"/>
          </a:bodyPr>
          <a:lstStyle/>
          <a:p>
            <a:r>
              <a:rPr lang="tr-TR" dirty="0"/>
              <a:t>Etik kelimesi, köken olarak; Yunan dilinde “</a:t>
            </a:r>
            <a:r>
              <a:rPr lang="tr-TR" dirty="0" err="1"/>
              <a:t>karekter</a:t>
            </a:r>
            <a:r>
              <a:rPr lang="tr-TR" dirty="0"/>
              <a:t>” anlamını içeren “</a:t>
            </a:r>
            <a:r>
              <a:rPr lang="tr-TR" dirty="0" err="1"/>
              <a:t>ethos</a:t>
            </a:r>
            <a:r>
              <a:rPr lang="tr-TR" dirty="0"/>
              <a:t>” kelimesinden türetilmiştir</a:t>
            </a:r>
            <a:r>
              <a:rPr lang="tr-TR" dirty="0" smtClean="0"/>
              <a:t>.</a:t>
            </a:r>
          </a:p>
          <a:p>
            <a:r>
              <a:rPr lang="tr-TR" dirty="0"/>
              <a:t>Etik; bireylerin toplumda ve birbirleriyle kurmuş oldukları ilişkiler sonucu ortaya çıkan, ahlaki görevler ve zorunluluklarla ilgili olarak;</a:t>
            </a:r>
          </a:p>
          <a:p>
            <a:r>
              <a:rPr lang="tr-TR" dirty="0"/>
              <a:t>neyin doğru,  neyin yanlış,</a:t>
            </a:r>
          </a:p>
          <a:p>
            <a:r>
              <a:rPr lang="tr-TR" dirty="0"/>
              <a:t>neyin iyi, neyin kötü olduğuna ilişkin değerleri araştıran ve bunlarla ilgilenen bir disiplin dalına denmektedir. </a:t>
            </a:r>
          </a:p>
          <a:p>
            <a:endParaRPr lang="tr-TR" dirty="0"/>
          </a:p>
          <a:p>
            <a:endParaRPr lang="tr-TR" dirty="0"/>
          </a:p>
        </p:txBody>
      </p:sp>
      <p:sp>
        <p:nvSpPr>
          <p:cNvPr id="2" name="Başlık 1"/>
          <p:cNvSpPr>
            <a:spLocks noGrp="1"/>
          </p:cNvSpPr>
          <p:nvPr>
            <p:ph type="title"/>
          </p:nvPr>
        </p:nvSpPr>
        <p:spPr/>
        <p:txBody>
          <a:bodyPr/>
          <a:lstStyle/>
          <a:p>
            <a:r>
              <a:rPr lang="tr-TR" dirty="0" smtClean="0"/>
              <a:t>ETİK NEDİR ?</a:t>
            </a:r>
            <a:endParaRPr lang="tr-TR" dirty="0"/>
          </a:p>
        </p:txBody>
      </p:sp>
    </p:spTree>
    <p:extLst>
      <p:ext uri="{BB962C8B-B14F-4D97-AF65-F5344CB8AC3E}">
        <p14:creationId xmlns:p14="http://schemas.microsoft.com/office/powerpoint/2010/main" val="30353653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a:t>Baş Hareketleri: Mağdur bir vatandaş şikayetlerini anlatırken bu vatandaşımızı dinleyen Kamu görevlisinin başını hafif öne arkaya sallayarak ‘Ben sizin derdinizi anlıyorum, sizi dinliyorum’ imajı karşı tarafa vererek pozitif bir etki yapılabilir veya tersi bir durumda söz konusu olabilir.</a:t>
            </a:r>
          </a:p>
          <a:p>
            <a:endParaRPr lang="tr-TR" dirty="0"/>
          </a:p>
          <a:p>
            <a:r>
              <a:rPr lang="tr-TR" dirty="0"/>
              <a:t>Mağdur bir vatandaşın şikayetlerini anlatırken dinleyen kamu görevlisinin hiçbir beden dili hareketi göster</a:t>
            </a:r>
          </a:p>
        </p:txBody>
      </p:sp>
      <p:sp>
        <p:nvSpPr>
          <p:cNvPr id="2" name="Başlık 1"/>
          <p:cNvSpPr>
            <a:spLocks noGrp="1"/>
          </p:cNvSpPr>
          <p:nvPr>
            <p:ph type="title"/>
          </p:nvPr>
        </p:nvSpPr>
        <p:spPr/>
        <p:txBody>
          <a:bodyPr>
            <a:normAutofit fontScale="90000"/>
          </a:bodyPr>
          <a:lstStyle/>
          <a:p>
            <a:r>
              <a:rPr lang="tr-TR" dirty="0"/>
              <a:t>İLİŞKİLERDE</a:t>
            </a:r>
            <a:br>
              <a:rPr lang="tr-TR" dirty="0"/>
            </a:br>
            <a:r>
              <a:rPr lang="tr-TR" dirty="0"/>
              <a:t>İLETİŞİM KURALLARI </a:t>
            </a:r>
          </a:p>
        </p:txBody>
      </p:sp>
    </p:spTree>
    <p:extLst>
      <p:ext uri="{BB962C8B-B14F-4D97-AF65-F5344CB8AC3E}">
        <p14:creationId xmlns:p14="http://schemas.microsoft.com/office/powerpoint/2010/main" val="16865880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a:t>Jestler: Hizmet veren bir kuruluş olduğu için hep dinleyen taraftır. Vatandaşı dinleyen elleri cebinde veya bacak </a:t>
            </a:r>
            <a:r>
              <a:rPr lang="tr-TR" dirty="0" err="1"/>
              <a:t>bacak</a:t>
            </a:r>
            <a:r>
              <a:rPr lang="tr-TR" dirty="0"/>
              <a:t> üstüne atma gibi dikkat çekici jestler iletişimi kötü yönde etkileyecektir. </a:t>
            </a:r>
          </a:p>
          <a:p>
            <a:endParaRPr lang="tr-TR" dirty="0"/>
          </a:p>
          <a:p>
            <a:r>
              <a:rPr lang="tr-TR" dirty="0"/>
              <a:t>	Doğrusu kamu görevlisinin eli cebinde olsa bile vatandaş karşısına geldiğinde ellerini cebinden çıkarması vatandaş üzerinde değer verildiği hissini uyandırarak iletişimi pozitif yönde etkileyecektir. </a:t>
            </a:r>
          </a:p>
          <a:p>
            <a:endParaRPr lang="tr-TR" dirty="0"/>
          </a:p>
        </p:txBody>
      </p:sp>
      <p:sp>
        <p:nvSpPr>
          <p:cNvPr id="2" name="Başlık 1"/>
          <p:cNvSpPr>
            <a:spLocks noGrp="1"/>
          </p:cNvSpPr>
          <p:nvPr>
            <p:ph type="title"/>
          </p:nvPr>
        </p:nvSpPr>
        <p:spPr/>
        <p:txBody>
          <a:bodyPr>
            <a:normAutofit fontScale="90000"/>
          </a:bodyPr>
          <a:lstStyle/>
          <a:p>
            <a:r>
              <a:rPr lang="tr-TR" dirty="0"/>
              <a:t>İLİŞKİLERDE</a:t>
            </a:r>
            <a:br>
              <a:rPr lang="tr-TR" dirty="0"/>
            </a:br>
            <a:r>
              <a:rPr lang="tr-TR" dirty="0"/>
              <a:t>İLETİŞİM KURALLARI </a:t>
            </a:r>
          </a:p>
        </p:txBody>
      </p:sp>
    </p:spTree>
    <p:extLst>
      <p:ext uri="{BB962C8B-B14F-4D97-AF65-F5344CB8AC3E}">
        <p14:creationId xmlns:p14="http://schemas.microsoft.com/office/powerpoint/2010/main" val="32101516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20000"/>
          </a:bodyPr>
          <a:lstStyle/>
          <a:p>
            <a:r>
              <a:rPr lang="tr-TR" dirty="0"/>
              <a:t>Duruş: Bir emniyet birimine gelen vatandaşı dinleyen polis ayakta eğri veya yamuk bir şekilde vatandaşı dinliyor ise, bu etkileşimi negatif etkileyecektir. Bozuk duruş sergileyen polis  vatandaş geldiğinde ayakta ise dimdik pozisyona geçerek kendi durumunu düzelttiğinde vatandaş üzerinde kendisine değer verildiğini hissettirir.</a:t>
            </a:r>
          </a:p>
          <a:p>
            <a:r>
              <a:rPr lang="tr-TR" dirty="0"/>
              <a:t>	 Vatandaşı dinleyen polis sandalyenin ucunda veya sandalyede yamuk vaziyette oturuyorsa hemen durumunu düzeltmeli sandalyeyi dolduracak şekilde oturarak veya kendisine çeki düzen vererek etkili dinleme pozisyonuna geçmelidir. </a:t>
            </a:r>
          </a:p>
          <a:p>
            <a:endParaRPr lang="tr-TR" dirty="0"/>
          </a:p>
        </p:txBody>
      </p:sp>
      <p:sp>
        <p:nvSpPr>
          <p:cNvPr id="2" name="Başlık 1"/>
          <p:cNvSpPr>
            <a:spLocks noGrp="1"/>
          </p:cNvSpPr>
          <p:nvPr>
            <p:ph type="title"/>
          </p:nvPr>
        </p:nvSpPr>
        <p:spPr/>
        <p:txBody>
          <a:bodyPr>
            <a:normAutofit fontScale="90000"/>
          </a:bodyPr>
          <a:lstStyle/>
          <a:p>
            <a:r>
              <a:rPr lang="tr-TR" dirty="0"/>
              <a:t>İLİŞKİLERDE</a:t>
            </a:r>
            <a:br>
              <a:rPr lang="tr-TR" dirty="0"/>
            </a:br>
            <a:r>
              <a:rPr lang="tr-TR" dirty="0"/>
              <a:t>İLETİŞİM KURALLARI </a:t>
            </a:r>
          </a:p>
        </p:txBody>
      </p:sp>
    </p:spTree>
    <p:extLst>
      <p:ext uri="{BB962C8B-B14F-4D97-AF65-F5344CB8AC3E}">
        <p14:creationId xmlns:p14="http://schemas.microsoft.com/office/powerpoint/2010/main" val="20777276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92500" lnSpcReduction="10000"/>
          </a:bodyPr>
          <a:lstStyle/>
          <a:p>
            <a:r>
              <a:rPr lang="tr-TR" dirty="0"/>
              <a:t>Konuşmanın Sözel Özellikleri: İnsanlar üzerinde en etkili konuşma sitili hafif alçak ses ve yavaş konuşmadır. </a:t>
            </a:r>
          </a:p>
          <a:p>
            <a:endParaRPr lang="tr-TR" dirty="0"/>
          </a:p>
          <a:p>
            <a:r>
              <a:rPr lang="tr-TR" dirty="0"/>
              <a:t>Sözel konuşmada özellikle dikkat etmesi gereken konu, yorum yaparken vatandaş üzerinde kötü etki bırakacak yorumdan kaçınmasıdır. ‘Bu kanundan bir şey olmaz, bundan bir şey çıkmaz, boşuna uğraşıyorsun’ gibi yorumlar vatandaşlar üzerinde negatif etki yaratır.(Müracaata gelen resim tablosu çalınmış bir ressama ‘Bir şey olmaz, bir daha çizersin’ gibi.)</a:t>
            </a:r>
          </a:p>
        </p:txBody>
      </p:sp>
      <p:sp>
        <p:nvSpPr>
          <p:cNvPr id="2" name="Başlık 1"/>
          <p:cNvSpPr>
            <a:spLocks noGrp="1"/>
          </p:cNvSpPr>
          <p:nvPr>
            <p:ph type="title"/>
          </p:nvPr>
        </p:nvSpPr>
        <p:spPr/>
        <p:txBody>
          <a:bodyPr>
            <a:normAutofit fontScale="90000"/>
          </a:bodyPr>
          <a:lstStyle/>
          <a:p>
            <a:r>
              <a:rPr lang="tr-TR" dirty="0"/>
              <a:t>İLİŞKİLERDE</a:t>
            </a:r>
            <a:br>
              <a:rPr lang="tr-TR" dirty="0"/>
            </a:br>
            <a:r>
              <a:rPr lang="tr-TR" dirty="0"/>
              <a:t>İLETİŞİM KURALLARI </a:t>
            </a:r>
          </a:p>
        </p:txBody>
      </p:sp>
    </p:spTree>
    <p:extLst>
      <p:ext uri="{BB962C8B-B14F-4D97-AF65-F5344CB8AC3E}">
        <p14:creationId xmlns:p14="http://schemas.microsoft.com/office/powerpoint/2010/main" val="20166596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Genel olarak ETİĞE, bireylerin birbirlerine karşı davranış kurallarını ve birbirleriyle olan ilişkilerini düzenleyen davranış ilkeleri de diyebiliriz.</a:t>
            </a:r>
          </a:p>
          <a:p>
            <a:r>
              <a:rPr lang="tr-TR" dirty="0">
                <a:solidFill>
                  <a:srgbClr val="FF0000"/>
                </a:solidFill>
              </a:rPr>
              <a:t>Etik, ahlak </a:t>
            </a:r>
            <a:r>
              <a:rPr lang="tr-TR" dirty="0" smtClean="0">
                <a:solidFill>
                  <a:srgbClr val="FF0000"/>
                </a:solidFill>
              </a:rPr>
              <a:t>üretmez. Ahlak </a:t>
            </a:r>
            <a:r>
              <a:rPr lang="tr-TR" dirty="0">
                <a:solidFill>
                  <a:srgbClr val="FF0000"/>
                </a:solidFill>
              </a:rPr>
              <a:t>üzerine düşünür, konuşur,  inceler... </a:t>
            </a:r>
          </a:p>
          <a:p>
            <a:endParaRPr lang="tr-TR" dirty="0"/>
          </a:p>
        </p:txBody>
      </p:sp>
      <p:sp>
        <p:nvSpPr>
          <p:cNvPr id="2" name="Başlık 1"/>
          <p:cNvSpPr>
            <a:spLocks noGrp="1"/>
          </p:cNvSpPr>
          <p:nvPr>
            <p:ph type="title"/>
          </p:nvPr>
        </p:nvSpPr>
        <p:spPr/>
        <p:txBody>
          <a:bodyPr/>
          <a:lstStyle/>
          <a:p>
            <a:endParaRPr lang="tr-TR" dirty="0"/>
          </a:p>
        </p:txBody>
      </p:sp>
    </p:spTree>
    <p:extLst>
      <p:ext uri="{BB962C8B-B14F-4D97-AF65-F5344CB8AC3E}">
        <p14:creationId xmlns:p14="http://schemas.microsoft.com/office/powerpoint/2010/main" val="769460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Ahlak ve Etiğin ortak tarafı; bireylerin birbirlerine karşı davranış kurallarını ve birbirleriyle olan ilişkilerini düzenleyen davranış ilkelerini içermesidir.</a:t>
            </a:r>
          </a:p>
          <a:p>
            <a:endParaRPr lang="tr-TR" dirty="0"/>
          </a:p>
        </p:txBody>
      </p:sp>
      <p:sp>
        <p:nvSpPr>
          <p:cNvPr id="2" name="Başlık 1"/>
          <p:cNvSpPr>
            <a:spLocks noGrp="1"/>
          </p:cNvSpPr>
          <p:nvPr>
            <p:ph type="title"/>
          </p:nvPr>
        </p:nvSpPr>
        <p:spPr>
          <a:xfrm>
            <a:off x="395536" y="260648"/>
            <a:ext cx="8229600" cy="1012974"/>
          </a:xfrm>
        </p:spPr>
        <p:txBody>
          <a:bodyPr>
            <a:normAutofit fontScale="90000"/>
          </a:bodyPr>
          <a:lstStyle/>
          <a:p>
            <a:r>
              <a:rPr lang="tr-TR" sz="4000" dirty="0" smtClean="0"/>
              <a:t/>
            </a:r>
            <a:br>
              <a:rPr lang="tr-TR" sz="4000" dirty="0" smtClean="0"/>
            </a:br>
            <a:r>
              <a:rPr lang="tr-TR" sz="4000" dirty="0" smtClean="0"/>
              <a:t>ETİK-AHLAK</a:t>
            </a:r>
            <a:r>
              <a:rPr lang="tr-TR" sz="4000" dirty="0"/>
              <a:t/>
            </a:r>
            <a:br>
              <a:rPr lang="tr-TR" sz="4000" dirty="0"/>
            </a:br>
            <a:r>
              <a:rPr lang="tr-TR" sz="4000" dirty="0"/>
              <a:t>KAVRAMLARININ İLİŞKİSİ</a:t>
            </a:r>
            <a:r>
              <a:rPr lang="tr-TR" dirty="0"/>
              <a:t/>
            </a:r>
            <a:br>
              <a:rPr lang="tr-TR" dirty="0"/>
            </a:br>
            <a:endParaRPr lang="tr-TR" dirty="0"/>
          </a:p>
        </p:txBody>
      </p:sp>
    </p:spTree>
    <p:extLst>
      <p:ext uri="{BB962C8B-B14F-4D97-AF65-F5344CB8AC3E}">
        <p14:creationId xmlns:p14="http://schemas.microsoft.com/office/powerpoint/2010/main" val="738226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a:t>Ahlak ; kelime olarak; insanın doğuştan getirdiği yada sonradan kazandığı bir takım tutum ve davranışlar, bireyin özel yaşamında uyması beklenen toplum içerisindeki kurallar, bireyde huy olarak bilinen nitelik, iyi ve güzel özellikler şeklinde tanımlamaktadır.</a:t>
            </a:r>
          </a:p>
          <a:p>
            <a:endParaRPr lang="tr-TR" dirty="0"/>
          </a:p>
        </p:txBody>
      </p:sp>
      <p:sp>
        <p:nvSpPr>
          <p:cNvPr id="2" name="Başlık 1"/>
          <p:cNvSpPr>
            <a:spLocks noGrp="1"/>
          </p:cNvSpPr>
          <p:nvPr>
            <p:ph type="title"/>
          </p:nvPr>
        </p:nvSpPr>
        <p:spPr/>
        <p:txBody>
          <a:bodyPr/>
          <a:lstStyle/>
          <a:p>
            <a:r>
              <a:rPr lang="tr-TR" dirty="0" smtClean="0"/>
              <a:t>AHLAK</a:t>
            </a:r>
            <a:endParaRPr lang="tr-TR" dirty="0"/>
          </a:p>
        </p:txBody>
      </p:sp>
    </p:spTree>
    <p:extLst>
      <p:ext uri="{BB962C8B-B14F-4D97-AF65-F5344CB8AC3E}">
        <p14:creationId xmlns:p14="http://schemas.microsoft.com/office/powerpoint/2010/main" val="3513904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r>
              <a:rPr lang="tr-TR" dirty="0"/>
              <a:t>Etik kavramının ahlaktan farklı olduğunu düşünenler, ayrıca onun ahlaka kıyasla daha evrensel olduğu görüşünü ortaya atmaktadırlar. </a:t>
            </a:r>
          </a:p>
          <a:p>
            <a:r>
              <a:rPr lang="tr-TR" dirty="0"/>
              <a:t>Bu yaklaşıma göre ahlakın, toplumdan topluma hatta aynı ülke içerisindeki yöreden yöreye değiştiği ve göreceli değerleri içerdiği; etiğin ise, bütün toplumlar için geçerli evrensel gerçekleri kapsadığı şeklinde ifade edilmektedir.</a:t>
            </a:r>
          </a:p>
          <a:p>
            <a:endParaRPr lang="tr-TR" dirty="0"/>
          </a:p>
          <a:p>
            <a:endParaRPr lang="tr-TR" dirty="0"/>
          </a:p>
        </p:txBody>
      </p:sp>
      <p:sp>
        <p:nvSpPr>
          <p:cNvPr id="2" name="Başlık 1"/>
          <p:cNvSpPr>
            <a:spLocks noGrp="1"/>
          </p:cNvSpPr>
          <p:nvPr>
            <p:ph type="title"/>
          </p:nvPr>
        </p:nvSpPr>
        <p:spPr/>
        <p:txBody>
          <a:bodyPr/>
          <a:lstStyle/>
          <a:p>
            <a:r>
              <a:rPr lang="tr-TR" dirty="0" smtClean="0"/>
              <a:t>ETİK</a:t>
            </a:r>
            <a:endParaRPr lang="tr-TR" dirty="0"/>
          </a:p>
        </p:txBody>
      </p:sp>
    </p:spTree>
    <p:extLst>
      <p:ext uri="{BB962C8B-B14F-4D97-AF65-F5344CB8AC3E}">
        <p14:creationId xmlns:p14="http://schemas.microsoft.com/office/powerpoint/2010/main" val="2607085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85000" lnSpcReduction="10000"/>
          </a:bodyPr>
          <a:lstStyle/>
          <a:p>
            <a:endParaRPr lang="tr-TR" dirty="0"/>
          </a:p>
          <a:p>
            <a:r>
              <a:rPr lang="tr-TR" dirty="0"/>
              <a:t>	Etik ilkelere göre davranmak veya etik dışı bir çok davranışı kullanmak bireyin en yakın olarak kendisinden başlamaktadır.</a:t>
            </a:r>
          </a:p>
          <a:p>
            <a:endParaRPr lang="tr-TR" dirty="0"/>
          </a:p>
          <a:p>
            <a:r>
              <a:rPr lang="tr-TR" dirty="0"/>
              <a:t>	Birey kendisine karşı ne kadar etik davrandığını sorgularken aynı zamanda;</a:t>
            </a:r>
          </a:p>
          <a:p>
            <a:r>
              <a:rPr lang="tr-TR" dirty="0"/>
              <a:t> evli ise eşine, </a:t>
            </a:r>
          </a:p>
          <a:p>
            <a:r>
              <a:rPr lang="tr-TR" dirty="0"/>
              <a:t> eğer çocuğu var ise çocuğuna karşı veya </a:t>
            </a:r>
          </a:p>
          <a:p>
            <a:r>
              <a:rPr lang="tr-TR" dirty="0"/>
              <a:t> kendi  yakınlarına karşı etik ilkeleri  </a:t>
            </a:r>
          </a:p>
          <a:p>
            <a:r>
              <a:rPr lang="tr-TR" dirty="0"/>
              <a:t>     kullanmakla her an karşı karşıyadır.</a:t>
            </a:r>
          </a:p>
          <a:p>
            <a:endParaRPr lang="tr-TR" dirty="0"/>
          </a:p>
        </p:txBody>
      </p:sp>
      <p:sp>
        <p:nvSpPr>
          <p:cNvPr id="2" name="Başlık 1"/>
          <p:cNvSpPr>
            <a:spLocks noGrp="1"/>
          </p:cNvSpPr>
          <p:nvPr>
            <p:ph type="title"/>
          </p:nvPr>
        </p:nvSpPr>
        <p:spPr/>
        <p:txBody>
          <a:bodyPr>
            <a:normAutofit fontScale="90000"/>
          </a:bodyPr>
          <a:lstStyle/>
          <a:p>
            <a:r>
              <a:rPr lang="tr-TR" dirty="0"/>
              <a:t>Günlük Yaşantıda Etik</a:t>
            </a:r>
            <a:br>
              <a:rPr lang="tr-TR" dirty="0"/>
            </a:br>
            <a:endParaRPr lang="tr-TR" dirty="0"/>
          </a:p>
        </p:txBody>
      </p:sp>
    </p:spTree>
    <p:extLst>
      <p:ext uri="{BB962C8B-B14F-4D97-AF65-F5344CB8AC3E}">
        <p14:creationId xmlns:p14="http://schemas.microsoft.com/office/powerpoint/2010/main" val="1476351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fontScale="62500" lnSpcReduction="20000"/>
          </a:bodyPr>
          <a:lstStyle/>
          <a:p>
            <a:r>
              <a:rPr lang="tr-TR" dirty="0"/>
              <a:t>Örneğin; </a:t>
            </a:r>
          </a:p>
          <a:p>
            <a:r>
              <a:rPr lang="tr-TR" dirty="0"/>
              <a:t>pazarcı esnafının yapılan bir alışverişte 1 kg domatesin içerisine 2 adet çürümüş olanını atması,</a:t>
            </a:r>
          </a:p>
          <a:p>
            <a:endParaRPr lang="tr-TR" dirty="0"/>
          </a:p>
          <a:p>
            <a:r>
              <a:rPr lang="tr-TR" dirty="0"/>
              <a:t>doktorların özel muayenelerinde bireylere gösterdiği yakın ilgi ve alakaları devlet hastanelerinde göstermemeleri,</a:t>
            </a:r>
          </a:p>
          <a:p>
            <a:endParaRPr lang="tr-TR" dirty="0"/>
          </a:p>
          <a:p>
            <a:r>
              <a:rPr lang="tr-TR" dirty="0"/>
              <a:t>belediyelerin normal seçim zamanında bölgelerine yaptıkları hizmetleri olağan durumlarda devam ettirmemeleri,</a:t>
            </a:r>
          </a:p>
          <a:p>
            <a:endParaRPr lang="tr-TR" dirty="0"/>
          </a:p>
          <a:p>
            <a:r>
              <a:rPr lang="tr-TR" dirty="0"/>
              <a:t>süper market veya bakkallarda son kullanım tarihi geçmiş tüketim mallarının reyonlarda bulunması ve</a:t>
            </a:r>
          </a:p>
          <a:p>
            <a:endParaRPr lang="tr-TR" dirty="0"/>
          </a:p>
          <a:p>
            <a:r>
              <a:rPr lang="tr-TR" dirty="0"/>
              <a:t>taksicilerin güzergahı uzatmaları vb. gibi.</a:t>
            </a:r>
          </a:p>
          <a:p>
            <a:endParaRPr lang="tr-TR" dirty="0"/>
          </a:p>
        </p:txBody>
      </p:sp>
      <p:sp>
        <p:nvSpPr>
          <p:cNvPr id="2" name="Başlık 1"/>
          <p:cNvSpPr>
            <a:spLocks noGrp="1"/>
          </p:cNvSpPr>
          <p:nvPr>
            <p:ph type="title"/>
          </p:nvPr>
        </p:nvSpPr>
        <p:spPr/>
        <p:txBody>
          <a:bodyPr/>
          <a:lstStyle/>
          <a:p>
            <a:r>
              <a:rPr lang="tr-TR" dirty="0" smtClean="0"/>
              <a:t>ETİK DIŞI DAVRANIŞLAR</a:t>
            </a:r>
            <a:endParaRPr lang="tr-TR" dirty="0"/>
          </a:p>
        </p:txBody>
      </p:sp>
    </p:spTree>
    <p:extLst>
      <p:ext uri="{BB962C8B-B14F-4D97-AF65-F5344CB8AC3E}">
        <p14:creationId xmlns:p14="http://schemas.microsoft.com/office/powerpoint/2010/main" val="38698398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24</TotalTime>
  <Words>1638</Words>
  <Application>Microsoft Office PowerPoint</Application>
  <PresentationFormat>Ekran Gösterisi (4:3)</PresentationFormat>
  <Paragraphs>160</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Dalga Biçimi</vt:lpstr>
      <vt:lpstr>MESLEKİ ETİK</vt:lpstr>
      <vt:lpstr>BİRLİKTE  İŞLEYECEĞİMİZ  KONULAR </vt:lpstr>
      <vt:lpstr>ETİK NEDİR ?</vt:lpstr>
      <vt:lpstr>PowerPoint Sunusu</vt:lpstr>
      <vt:lpstr> ETİK-AHLAK KAVRAMLARININ İLİŞKİSİ </vt:lpstr>
      <vt:lpstr>AHLAK</vt:lpstr>
      <vt:lpstr>ETİK</vt:lpstr>
      <vt:lpstr>Günlük Yaşantıda Etik </vt:lpstr>
      <vt:lpstr>ETİK DIŞI DAVRANIŞLAR</vt:lpstr>
      <vt:lpstr>Meslek Etiği: </vt:lpstr>
      <vt:lpstr>MESLEKİ ETİKTE</vt:lpstr>
      <vt:lpstr>Meslek Etiği </vt:lpstr>
      <vt:lpstr>Türkiye’de Meslek Etiği Çalışmaları </vt:lpstr>
      <vt:lpstr>Profesyonellik </vt:lpstr>
      <vt:lpstr>ESKİDEN</vt:lpstr>
      <vt:lpstr>Halkla ilişkiler</vt:lpstr>
      <vt:lpstr>Kamuda Etik</vt:lpstr>
      <vt:lpstr>Konfüçyüs </vt:lpstr>
      <vt:lpstr>ÖNEMLİ NOKTALAR </vt:lpstr>
      <vt:lpstr>.</vt:lpstr>
      <vt:lpstr>.</vt:lpstr>
      <vt:lpstr>.</vt:lpstr>
      <vt:lpstr>.</vt:lpstr>
      <vt:lpstr>.</vt:lpstr>
      <vt:lpstr>.</vt:lpstr>
      <vt:lpstr>.</vt:lpstr>
      <vt:lpstr>.</vt:lpstr>
      <vt:lpstr> İLİŞKİLERDE İLETİŞİM KURALLARI  </vt:lpstr>
      <vt:lpstr>İLİŞKİLERDE İLETİŞİM KURALLARI </vt:lpstr>
      <vt:lpstr>İLİŞKİLERDE İLETİŞİM KURALLARI </vt:lpstr>
      <vt:lpstr>İLİŞKİLERDE İLETİŞİM KURALLARI </vt:lpstr>
      <vt:lpstr>İLİŞKİLERDE İLETİŞİM KURALLARI </vt:lpstr>
      <vt:lpstr>İLİŞKİLERDE İLETİŞİM KURALLARI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MESLEKİ ETİK</dc:title>
  <dc:creator>Şerife</dc:creator>
  <cp:lastModifiedBy>Şerife</cp:lastModifiedBy>
  <cp:revision>8</cp:revision>
  <dcterms:created xsi:type="dcterms:W3CDTF">2014-01-17T21:39:29Z</dcterms:created>
  <dcterms:modified xsi:type="dcterms:W3CDTF">2014-01-17T22:34:37Z</dcterms:modified>
</cp:coreProperties>
</file>