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339" r:id="rId3"/>
    <p:sldId id="340" r:id="rId4"/>
    <p:sldId id="341" r:id="rId5"/>
    <p:sldId id="342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5" r:id="rId18"/>
    <p:sldId id="323" r:id="rId19"/>
    <p:sldId id="276" r:id="rId20"/>
    <p:sldId id="277" r:id="rId21"/>
    <p:sldId id="279" r:id="rId22"/>
    <p:sldId id="280" r:id="rId23"/>
    <p:sldId id="324" r:id="rId24"/>
    <p:sldId id="281" r:id="rId25"/>
    <p:sldId id="282" r:id="rId26"/>
    <p:sldId id="283" r:id="rId27"/>
    <p:sldId id="284" r:id="rId28"/>
    <p:sldId id="285" r:id="rId29"/>
    <p:sldId id="333" r:id="rId30"/>
    <p:sldId id="288" r:id="rId31"/>
    <p:sldId id="337" r:id="rId32"/>
    <p:sldId id="334" r:id="rId33"/>
    <p:sldId id="295" r:id="rId34"/>
    <p:sldId id="296" r:id="rId35"/>
    <p:sldId id="298" r:id="rId36"/>
    <p:sldId id="299" r:id="rId37"/>
    <p:sldId id="327" r:id="rId38"/>
    <p:sldId id="302" r:id="rId39"/>
    <p:sldId id="305" r:id="rId40"/>
    <p:sldId id="328" r:id="rId41"/>
    <p:sldId id="306" r:id="rId42"/>
    <p:sldId id="307" r:id="rId43"/>
    <p:sldId id="308" r:id="rId44"/>
    <p:sldId id="310" r:id="rId45"/>
    <p:sldId id="311" r:id="rId46"/>
    <p:sldId id="312" r:id="rId47"/>
    <p:sldId id="329" r:id="rId48"/>
    <p:sldId id="320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2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11.10.2016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623175" cy="2448272"/>
          </a:xfrm>
        </p:spPr>
        <p:txBody>
          <a:bodyPr/>
          <a:lstStyle/>
          <a:p>
            <a:pPr algn="ctr"/>
            <a:r>
              <a:rPr lang="tr-TR" sz="5400" b="1" dirty="0" smtClean="0"/>
              <a:t>ÖZEL YETENEKLİ BİREYLERİN EĞİTİMİ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7668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764704"/>
            <a:ext cx="8517632" cy="54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tr-TR" sz="32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+mj-lt"/>
              </a:rPr>
              <a:t>Özel yetenekli </a:t>
            </a:r>
            <a:r>
              <a:rPr lang="tr-TR" sz="3200" dirty="0">
                <a:latin typeface="+mj-lt"/>
              </a:rPr>
              <a:t>çocuklara </a:t>
            </a:r>
            <a:r>
              <a:rPr lang="tr-TR" sz="3200" dirty="0" smtClean="0">
                <a:latin typeface="+mj-lt"/>
              </a:rPr>
              <a:t>yönelik </a:t>
            </a:r>
            <a:endParaRPr lang="tr-TR" sz="3200" dirty="0" smtClean="0">
              <a:latin typeface="+mj-lt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   uygulanan EĞİTİM MODELLERİ:</a:t>
            </a:r>
            <a:endParaRPr lang="tr-TR" sz="32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sz="3200" b="1" dirty="0" smtClean="0">
                <a:latin typeface="+mj-lt"/>
              </a:rPr>
              <a:t>AYRI</a:t>
            </a:r>
            <a:r>
              <a:rPr lang="tr-TR" sz="3200" dirty="0" smtClean="0">
                <a:latin typeface="+mj-lt"/>
              </a:rPr>
              <a:t> </a:t>
            </a:r>
            <a:r>
              <a:rPr lang="tr-TR" sz="3200" b="1" dirty="0">
                <a:latin typeface="+mj-lt"/>
              </a:rPr>
              <a:t>EĞİTİM </a:t>
            </a:r>
            <a:r>
              <a:rPr lang="tr-TR" sz="3200" b="1" dirty="0" smtClean="0">
                <a:latin typeface="+mj-lt"/>
              </a:rPr>
              <a:t>ve </a:t>
            </a:r>
          </a:p>
          <a:p>
            <a:pPr>
              <a:lnSpc>
                <a:spcPct val="150000"/>
              </a:lnSpc>
            </a:pPr>
            <a:r>
              <a:rPr lang="tr-TR" sz="3200" b="1" dirty="0" smtClean="0">
                <a:latin typeface="+mj-lt"/>
              </a:rPr>
              <a:t>BİRLİKTE </a:t>
            </a:r>
            <a:r>
              <a:rPr lang="tr-TR" sz="3200" b="1" dirty="0">
                <a:latin typeface="+mj-lt"/>
              </a:rPr>
              <a:t>EĞİTİM </a:t>
            </a:r>
            <a:r>
              <a:rPr lang="tr-TR" sz="3200" dirty="0">
                <a:latin typeface="+mj-lt"/>
              </a:rPr>
              <a:t>olmak üzere iki ana </a:t>
            </a:r>
            <a:r>
              <a:rPr lang="tr-TR" sz="3200" dirty="0" smtClean="0">
                <a:latin typeface="+mj-lt"/>
              </a:rPr>
              <a:t>gruba ayrılmaktadır</a:t>
            </a:r>
            <a:r>
              <a:rPr lang="tr-TR" sz="3200" dirty="0">
                <a:latin typeface="+mj-lt"/>
              </a:rPr>
              <a:t>: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Eğitim Modelleri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5057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222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b="1" i="1" u="sng" dirty="0" smtClean="0">
                <a:solidFill>
                  <a:srgbClr val="C00000"/>
                </a:solidFill>
                <a:latin typeface="+mj-lt"/>
              </a:rPr>
              <a:t>AYRI EĞİTİM</a:t>
            </a:r>
            <a:r>
              <a:rPr lang="tr-TR" sz="3200" b="1" u="sng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Özel </a:t>
            </a:r>
            <a:r>
              <a:rPr lang="tr-TR" sz="3200" dirty="0">
                <a:latin typeface="+mj-lt"/>
              </a:rPr>
              <a:t>yetenekli </a:t>
            </a:r>
            <a:r>
              <a:rPr lang="tr-TR" sz="3200" dirty="0" smtClean="0">
                <a:latin typeface="+mj-lt"/>
              </a:rPr>
              <a:t>çocuklar için</a:t>
            </a:r>
            <a:r>
              <a:rPr lang="tr-TR" sz="3200" dirty="0">
                <a:latin typeface="+mj-lt"/>
              </a:rPr>
              <a:t>, </a:t>
            </a:r>
            <a:endParaRPr lang="tr-TR" sz="32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* </a:t>
            </a:r>
            <a:r>
              <a:rPr lang="tr-TR" sz="3200" dirty="0" smtClean="0">
                <a:solidFill>
                  <a:srgbClr val="FF0000"/>
                </a:solidFill>
                <a:latin typeface="+mj-lt"/>
              </a:rPr>
              <a:t>özel 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olarak düzenlenmiş </a:t>
            </a:r>
            <a:r>
              <a:rPr lang="tr-TR" sz="3200" dirty="0" smtClean="0">
                <a:solidFill>
                  <a:srgbClr val="FF0000"/>
                </a:solidFill>
                <a:latin typeface="+mj-lt"/>
              </a:rPr>
              <a:t>eğitim ortamlarında,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* özel </a:t>
            </a:r>
            <a:r>
              <a:rPr lang="tr-TR" sz="3200" dirty="0">
                <a:latin typeface="+mj-lt"/>
              </a:rPr>
              <a:t>olarak yetiştirilmiş öğretmenlerle, </a:t>
            </a:r>
            <a:endParaRPr lang="tr-TR" sz="32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* </a:t>
            </a:r>
            <a:r>
              <a:rPr lang="tr-TR" sz="3200" dirty="0" smtClean="0">
                <a:solidFill>
                  <a:srgbClr val="FF0000"/>
                </a:solidFill>
                <a:latin typeface="+mj-lt"/>
              </a:rPr>
              <a:t>özel olarak geliştirilmiş eğitim </a:t>
            </a:r>
            <a:r>
              <a:rPr lang="tr-TR" sz="3200" dirty="0" smtClean="0">
                <a:solidFill>
                  <a:srgbClr val="FF0000"/>
                </a:solidFill>
                <a:latin typeface="+mj-lt"/>
              </a:rPr>
              <a:t>programlarıyla </a:t>
            </a:r>
            <a:r>
              <a:rPr lang="tr-TR" sz="3200" dirty="0" smtClean="0">
                <a:solidFill>
                  <a:schemeClr val="tx1"/>
                </a:solidFill>
                <a:latin typeface="+mj-lt"/>
              </a:rPr>
              <a:t>yapılan eğitimdir.</a:t>
            </a:r>
            <a:endParaRPr lang="tr-TR" sz="3200" dirty="0"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Eğitim Modelleri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5057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b="1" i="1" u="sng" dirty="0" smtClean="0">
                <a:solidFill>
                  <a:srgbClr val="C00000"/>
                </a:solidFill>
                <a:latin typeface="+mj-lt"/>
              </a:rPr>
              <a:t>BİRLİKTE EĞİTİM:  </a:t>
            </a:r>
            <a:r>
              <a:rPr lang="tr-TR" sz="3200" dirty="0">
                <a:latin typeface="+mj-lt"/>
              </a:rPr>
              <a:t>Ö</a:t>
            </a:r>
            <a:r>
              <a:rPr lang="tr-TR" sz="3200" dirty="0" smtClean="0">
                <a:latin typeface="+mj-lt"/>
              </a:rPr>
              <a:t>zel </a:t>
            </a:r>
            <a:r>
              <a:rPr lang="tr-TR" sz="3200" dirty="0">
                <a:latin typeface="+mj-lt"/>
              </a:rPr>
              <a:t>yetenekli </a:t>
            </a:r>
            <a:r>
              <a:rPr lang="tr-TR" sz="3200" dirty="0" smtClean="0">
                <a:latin typeface="+mj-lt"/>
              </a:rPr>
              <a:t>çocukları </a:t>
            </a:r>
            <a:r>
              <a:rPr lang="tr-TR" sz="3200" dirty="0" smtClean="0">
                <a:solidFill>
                  <a:srgbClr val="FF0000"/>
                </a:solidFill>
                <a:latin typeface="+mj-lt"/>
              </a:rPr>
              <a:t>akran 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gruplarından ayırmadan </a:t>
            </a:r>
            <a:r>
              <a:rPr lang="tr-TR" sz="3200" dirty="0">
                <a:latin typeface="+mj-lt"/>
              </a:rPr>
              <a:t>aynı eğitim </a:t>
            </a:r>
            <a:r>
              <a:rPr lang="tr-TR" sz="3200" dirty="0" smtClean="0">
                <a:latin typeface="+mj-lt"/>
              </a:rPr>
              <a:t>ortamında destek </a:t>
            </a:r>
            <a:r>
              <a:rPr lang="tr-TR" sz="3200" dirty="0">
                <a:latin typeface="+mj-lt"/>
              </a:rPr>
              <a:t>hizmetlerinin ve programların </a:t>
            </a:r>
            <a:r>
              <a:rPr lang="tr-TR" sz="3200" dirty="0" smtClean="0">
                <a:latin typeface="+mj-lt"/>
              </a:rPr>
              <a:t>sunulduğu eğitim </a:t>
            </a:r>
            <a:r>
              <a:rPr lang="tr-TR" sz="3200" dirty="0">
                <a:latin typeface="+mj-lt"/>
              </a:rPr>
              <a:t>ortamlarıdır.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Eğitim Modelleri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5057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0883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/>
              <a:t>ÖZEL YETENEKLİ ÇOCUKLAR İÇİN </a:t>
            </a:r>
            <a:br>
              <a:rPr lang="tr-TR" sz="6000" b="1" dirty="0" smtClean="0"/>
            </a:br>
            <a:r>
              <a:rPr lang="tr-TR" sz="6000" b="1" dirty="0" smtClean="0">
                <a:solidFill>
                  <a:srgbClr val="C00000"/>
                </a:solidFill>
              </a:rPr>
              <a:t>AYRI EĞİTİM </a:t>
            </a:r>
            <a:br>
              <a:rPr lang="tr-TR" sz="6000" b="1" dirty="0" smtClean="0">
                <a:solidFill>
                  <a:srgbClr val="C00000"/>
                </a:solidFill>
              </a:rPr>
            </a:br>
            <a:r>
              <a:rPr lang="tr-TR" sz="6000" b="1" dirty="0" smtClean="0"/>
              <a:t>MODELİ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5057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C00000"/>
                </a:solidFill>
                <a:latin typeface="+mj-lt"/>
              </a:rPr>
              <a:t>ÖZEL OKUL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Özel </a:t>
            </a:r>
            <a:r>
              <a:rPr lang="tr-TR" sz="3200" dirty="0">
                <a:latin typeface="+mj-lt"/>
              </a:rPr>
              <a:t>yetenekli çocukların belirli </a:t>
            </a:r>
            <a:r>
              <a:rPr lang="tr-TR" sz="3200" dirty="0" smtClean="0">
                <a:latin typeface="+mj-lt"/>
              </a:rPr>
              <a:t>özel amaçlı </a:t>
            </a:r>
            <a:r>
              <a:rPr lang="tr-TR" sz="3200" dirty="0">
                <a:latin typeface="+mj-lt"/>
              </a:rPr>
              <a:t>okullarda toplanıp eğitilmesine verilen </a:t>
            </a:r>
            <a:r>
              <a:rPr lang="tr-TR" sz="3200" dirty="0" smtClean="0">
                <a:latin typeface="+mj-lt"/>
              </a:rPr>
              <a:t>addır. Türkiye’de;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 </a:t>
            </a:r>
            <a:r>
              <a:rPr lang="tr-TR" sz="3200" dirty="0">
                <a:latin typeface="+mj-lt"/>
              </a:rPr>
              <a:t>Fen Liseleri, </a:t>
            </a:r>
            <a:endParaRPr lang="tr-TR" sz="32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Anadolu </a:t>
            </a:r>
            <a:r>
              <a:rPr lang="tr-TR" sz="3200" dirty="0">
                <a:latin typeface="+mj-lt"/>
              </a:rPr>
              <a:t>Güzel </a:t>
            </a:r>
            <a:r>
              <a:rPr lang="tr-TR" sz="3200" dirty="0" smtClean="0">
                <a:latin typeface="+mj-lt"/>
              </a:rPr>
              <a:t>Sanatlar Liseleri</a:t>
            </a:r>
            <a:r>
              <a:rPr lang="tr-TR" sz="3200" dirty="0">
                <a:latin typeface="+mj-lt"/>
              </a:rPr>
              <a:t>, </a:t>
            </a:r>
            <a:r>
              <a:rPr lang="tr-TR" sz="3200" dirty="0" smtClean="0">
                <a:latin typeface="+mj-lt"/>
              </a:rPr>
              <a:t>TEVİTÖL(Türk Eğitim Vakfı İnanç Türkeş </a:t>
            </a:r>
            <a:r>
              <a:rPr lang="tr-TR" sz="3200" smtClean="0">
                <a:latin typeface="+mj-lt"/>
              </a:rPr>
              <a:t>Özel Lisesi)</a:t>
            </a:r>
            <a:endParaRPr lang="tr-TR" sz="32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Tarihsel </a:t>
            </a:r>
            <a:r>
              <a:rPr lang="tr-TR" sz="3200" dirty="0">
                <a:latin typeface="+mj-lt"/>
              </a:rPr>
              <a:t>gelişim açısından ilk </a:t>
            </a:r>
            <a:r>
              <a:rPr lang="tr-TR" sz="3200" dirty="0" smtClean="0">
                <a:latin typeface="+mj-lt"/>
              </a:rPr>
              <a:t>örnek ise </a:t>
            </a:r>
            <a:r>
              <a:rPr lang="tr-TR" sz="3200" dirty="0">
                <a:latin typeface="+mj-lt"/>
              </a:rPr>
              <a:t>Osmanlı’da 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Enderun</a:t>
            </a:r>
            <a:r>
              <a:rPr lang="tr-TR" sz="3200" dirty="0">
                <a:latin typeface="+mj-lt"/>
              </a:rPr>
              <a:t> Mektebi’dir.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Ayrı Eğitim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36101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2664296"/>
          </a:xfrm>
        </p:spPr>
        <p:txBody>
          <a:bodyPr/>
          <a:lstStyle/>
          <a:p>
            <a:pPr algn="ctr"/>
            <a:r>
              <a:rPr lang="tr-TR" sz="4400" b="1" dirty="0" smtClean="0"/>
              <a:t>ÖZEL YETENEKLİ ÖĞRENCİLERİN EĞİTİMİ İÇİN ÖZEL OKUL PROGRAMLARININ </a:t>
            </a:r>
            <a:r>
              <a:rPr lang="tr-TR" sz="4400" b="1" dirty="0" smtClean="0">
                <a:solidFill>
                  <a:srgbClr val="C00000"/>
                </a:solidFill>
              </a:rPr>
              <a:t>YARARLARI</a:t>
            </a:r>
            <a:endParaRPr lang="tr-T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0625" y="1268760"/>
            <a:ext cx="8468527" cy="1224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r-TR" sz="3200" dirty="0">
                <a:solidFill>
                  <a:srgbClr val="FF0000"/>
                </a:solidFill>
                <a:latin typeface="+mj-lt"/>
              </a:rPr>
              <a:t>Tek başına olma duygusunu azaltır</a:t>
            </a:r>
            <a:r>
              <a:rPr lang="tr-TR" sz="32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dirty="0"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ÖZEL OKUL YARARLARI</a:t>
            </a:r>
            <a:endParaRPr lang="tr-TR" sz="1800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300625" y="3272586"/>
            <a:ext cx="8540535" cy="187220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3200" dirty="0" smtClean="0">
                <a:latin typeface="+mj-lt"/>
              </a:rPr>
              <a:t>Eğitsel gereksinmelerini karşılayacak, özel geliştirilmiş programlar kullanılır.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1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2961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sz="3200" dirty="0">
                <a:latin typeface="+mj-lt"/>
              </a:rPr>
              <a:t>Çocukların yetenekleri yönünde ve </a:t>
            </a:r>
            <a:r>
              <a:rPr lang="tr-TR" sz="3200" dirty="0" smtClean="0">
                <a:latin typeface="+mj-lt"/>
              </a:rPr>
              <a:t>düzeyinde gelişmelere </a:t>
            </a:r>
            <a:r>
              <a:rPr lang="tr-TR" sz="3200" dirty="0">
                <a:latin typeface="+mj-lt"/>
              </a:rPr>
              <a:t>yer verilir.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ÖZEL OKUL YARARLARI</a:t>
            </a:r>
            <a:endParaRPr lang="tr-TR" sz="18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539552" y="2996952"/>
            <a:ext cx="8229600" cy="194421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3200" dirty="0">
                <a:latin typeface="+mj-lt"/>
              </a:rPr>
              <a:t>Kırsal bölgelerde olanlar için daha iyi eğitim </a:t>
            </a:r>
            <a:r>
              <a:rPr lang="tr-TR" sz="3200" dirty="0" smtClean="0">
                <a:latin typeface="+mj-lt"/>
              </a:rPr>
              <a:t>ortamı sağlanabilir</a:t>
            </a:r>
            <a:r>
              <a:rPr lang="tr-TR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6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aleri.kadinlarsitesi.com/wp-content/uploads/2013/01/yurt-d%C4%B1%C5%9F%C4%B1nda-e%C4%9Fitim-g%C3%B6rm%C3%BC%C5%9F-karikat%C3%BCr%C3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768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 bwMode="auto">
          <a:xfrm>
            <a:off x="179512" y="1268760"/>
            <a:ext cx="87129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tr-TR" sz="4400" b="1" dirty="0" smtClean="0"/>
              <a:t>ÖZEL YETENEKLİ ÖĞRENCİLERİN EĞİTİMİ İÇİN ÖZEL OKUL PROGRAMLARININ </a:t>
            </a:r>
            <a:r>
              <a:rPr lang="tr-TR" sz="4400" b="1" dirty="0" smtClean="0">
                <a:solidFill>
                  <a:srgbClr val="C00000"/>
                </a:solidFill>
              </a:rPr>
              <a:t>SAKINCALARI</a:t>
            </a:r>
            <a:endParaRPr lang="tr-T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türkü\Documents\Bluetooth Folder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0193"/>
            <a:ext cx="5072098" cy="602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9024" y="980728"/>
            <a:ext cx="8784976" cy="4320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+mj-lt"/>
              </a:rPr>
              <a:t>Toplumla </a:t>
            </a:r>
            <a:r>
              <a:rPr lang="tr-TR" sz="3200" dirty="0" err="1" smtClean="0">
                <a:latin typeface="+mj-lt"/>
              </a:rPr>
              <a:t>bütünleşeyemeyebilirler</a:t>
            </a:r>
            <a:r>
              <a:rPr lang="tr-TR" sz="3200" dirty="0" smtClean="0">
                <a:latin typeface="+mj-lt"/>
              </a:rPr>
              <a:t>,ve bencil olmalarına neden olur.</a:t>
            </a:r>
          </a:p>
          <a:p>
            <a:pPr>
              <a:lnSpc>
                <a:spcPct val="150000"/>
              </a:lnSpc>
            </a:pPr>
            <a:endParaRPr lang="tr-TR" sz="32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+mj-lt"/>
              </a:rPr>
              <a:t>Liderlik </a:t>
            </a:r>
            <a:r>
              <a:rPr lang="tr-TR" sz="3200" dirty="0">
                <a:latin typeface="+mj-lt"/>
              </a:rPr>
              <a:t>özelliklerinin </a:t>
            </a:r>
            <a:r>
              <a:rPr lang="tr-TR" sz="3200" dirty="0" smtClean="0">
                <a:latin typeface="+mj-lt"/>
              </a:rPr>
              <a:t>gelişimini engeller</a:t>
            </a:r>
            <a:r>
              <a:rPr lang="tr-TR" sz="3200" dirty="0">
                <a:latin typeface="+mj-lt"/>
              </a:rPr>
              <a:t>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ÖZEL OKUL SAKINCALARI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303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7" y="908720"/>
            <a:ext cx="8406617" cy="2222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>
                <a:latin typeface="+mj-lt"/>
              </a:rPr>
              <a:t>Çocukların </a:t>
            </a:r>
            <a:r>
              <a:rPr lang="tr-TR" sz="3200" dirty="0" smtClean="0">
                <a:latin typeface="+mj-lt"/>
              </a:rPr>
              <a:t> erken yaşta uzmanlık alanlarına </a:t>
            </a:r>
            <a:r>
              <a:rPr lang="tr-TR" sz="3200" smtClean="0">
                <a:latin typeface="+mj-lt"/>
              </a:rPr>
              <a:t>yönlendirilmesi  ,diğer birçok </a:t>
            </a:r>
            <a:r>
              <a:rPr lang="tr-TR" sz="3200" dirty="0">
                <a:latin typeface="+mj-lt"/>
              </a:rPr>
              <a:t>üstün özelliklerinin toplum </a:t>
            </a:r>
            <a:r>
              <a:rPr lang="tr-TR" sz="3200" dirty="0" smtClean="0">
                <a:latin typeface="+mj-lt"/>
              </a:rPr>
              <a:t>için işlevsel </a:t>
            </a:r>
            <a:r>
              <a:rPr lang="tr-TR" sz="3200" dirty="0">
                <a:latin typeface="+mj-lt"/>
              </a:rPr>
              <a:t>hale gelmesini engelleyebilir.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ÖZEL OKUL SAKINCALARI</a:t>
            </a:r>
            <a:endParaRPr lang="tr-TR" sz="1800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323527" y="3158530"/>
            <a:ext cx="8406617" cy="127060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tr-TR" sz="3200" dirty="0" smtClean="0">
                <a:latin typeface="+mj-lt"/>
              </a:rPr>
              <a:t>Tüm </a:t>
            </a:r>
            <a:r>
              <a:rPr lang="tr-TR" sz="3200" dirty="0">
                <a:latin typeface="+mj-lt"/>
              </a:rPr>
              <a:t>önlemler içerisinde en pahalı olanıdır.</a:t>
            </a:r>
          </a:p>
        </p:txBody>
      </p:sp>
    </p:spTree>
    <p:extLst>
      <p:ext uri="{BB962C8B-B14F-4D97-AF65-F5344CB8AC3E}">
        <p14:creationId xmlns:p14="http://schemas.microsoft.com/office/powerpoint/2010/main" val="26536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r-TR" sz="3200" dirty="0">
                <a:latin typeface="+mj-lt"/>
              </a:rPr>
              <a:t>Burada belirtilen ve belirtilmeyen bir çok </a:t>
            </a:r>
            <a:r>
              <a:rPr lang="tr-TR" sz="3200" dirty="0" smtClean="0">
                <a:latin typeface="+mj-lt"/>
              </a:rPr>
              <a:t>sakıncaları nedeniyle </a:t>
            </a:r>
            <a:r>
              <a:rPr lang="tr-TR" sz="3200" dirty="0">
                <a:latin typeface="+mj-lt"/>
              </a:rPr>
              <a:t>özel okullarda </a:t>
            </a:r>
            <a:r>
              <a:rPr lang="tr-TR" sz="3200" dirty="0" smtClean="0">
                <a:latin typeface="+mj-lt"/>
              </a:rPr>
              <a:t>özel yeteneklilerin eğitimi </a:t>
            </a:r>
            <a:r>
              <a:rPr lang="tr-TR" sz="3200" dirty="0">
                <a:latin typeface="+mj-lt"/>
              </a:rPr>
              <a:t>artık </a:t>
            </a:r>
            <a:r>
              <a:rPr lang="tr-TR" sz="3200" dirty="0" smtClean="0">
                <a:latin typeface="+mj-lt"/>
              </a:rPr>
              <a:t>bazı gelişmiş </a:t>
            </a:r>
            <a:r>
              <a:rPr lang="tr-TR" sz="3200" dirty="0">
                <a:latin typeface="+mj-lt"/>
              </a:rPr>
              <a:t>ülkelerde </a:t>
            </a:r>
            <a:r>
              <a:rPr lang="tr-TR" sz="3200" dirty="0" smtClean="0">
                <a:latin typeface="+mj-lt"/>
              </a:rPr>
              <a:t>öğrenci </a:t>
            </a:r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deha düzeyinde 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olmadığı takdirde tercih </a:t>
            </a:r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edilip edilmemesi tartışılmaktadır.</a:t>
            </a:r>
            <a:endParaRPr lang="tr-TR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ÖZEL OKUL SAKINCALARI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26536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drgunlugu.net/wp-content/uploads/2012/10/pdrgunlugu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1" y="430914"/>
            <a:ext cx="8928992" cy="55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424936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/>
              <a:t>ÖZEL YETENEKLİ ÇOCUKLAR İÇİN </a:t>
            </a:r>
            <a:br>
              <a:rPr lang="tr-TR" sz="5400" b="1" dirty="0" smtClean="0"/>
            </a:br>
            <a:r>
              <a:rPr lang="tr-TR" sz="5400" b="1" dirty="0" smtClean="0">
                <a:solidFill>
                  <a:srgbClr val="C00000"/>
                </a:solidFill>
              </a:rPr>
              <a:t>BİRLİKTE EĞİTİM </a:t>
            </a:r>
            <a:br>
              <a:rPr lang="tr-TR" sz="5400" b="1" dirty="0" smtClean="0">
                <a:solidFill>
                  <a:srgbClr val="C00000"/>
                </a:solidFill>
              </a:rPr>
            </a:br>
            <a:r>
              <a:rPr lang="tr-TR" sz="5400" b="1" dirty="0" smtClean="0"/>
              <a:t>MODELİ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26536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6617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Başlıca uygulama biçimleri: </a:t>
            </a: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rgbClr val="C00000"/>
                </a:solidFill>
                <a:latin typeface="+mj-lt"/>
              </a:rPr>
              <a:t>Hızlandırma </a:t>
            </a:r>
            <a:r>
              <a:rPr lang="tr-TR" sz="3200" b="1" dirty="0">
                <a:solidFill>
                  <a:schemeClr val="tx1"/>
                </a:solidFill>
                <a:latin typeface="+mj-lt"/>
              </a:rPr>
              <a:t>ve</a:t>
            </a:r>
            <a:r>
              <a:rPr lang="tr-TR" sz="3200" b="1" dirty="0">
                <a:solidFill>
                  <a:srgbClr val="C00000"/>
                </a:solidFill>
                <a:latin typeface="+mj-lt"/>
              </a:rPr>
              <a:t> Z</a:t>
            </a:r>
            <a:r>
              <a:rPr lang="tr-TR" sz="3200" b="1" dirty="0" smtClean="0">
                <a:solidFill>
                  <a:srgbClr val="C00000"/>
                </a:solidFill>
                <a:latin typeface="+mj-lt"/>
              </a:rPr>
              <a:t>enginleştirmedir</a:t>
            </a:r>
            <a:r>
              <a:rPr lang="tr-TR" sz="3200" b="1" dirty="0">
                <a:solidFill>
                  <a:srgbClr val="C00000"/>
                </a:solidFill>
                <a:latin typeface="+mj-lt"/>
              </a:rPr>
              <a:t>.</a:t>
            </a:r>
            <a:endParaRPr lang="tr-T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342875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Birlikte Eğitim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1916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84693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/>
              <a:t>HIZLANDIRMA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3999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3069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Okula erken başlama, </a:t>
            </a:r>
          </a:p>
          <a:p>
            <a:pPr marL="514350" indent="-514350">
              <a:buAutoNum type="arabicPeriod"/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Sınıf atlama </a:t>
            </a:r>
          </a:p>
          <a:p>
            <a:pPr marL="514350" indent="-514350">
              <a:buAutoNum type="arabicPeriod"/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Belli bir dalda üst gruba katılma </a:t>
            </a:r>
          </a:p>
          <a:p>
            <a:pPr marL="514350" indent="-514350">
              <a:buNone/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tr-TR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Hızlandırma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2878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+mj-lt"/>
              </a:rPr>
              <a:t>Özel </a:t>
            </a:r>
            <a:r>
              <a:rPr lang="tr-TR" sz="3200" dirty="0">
                <a:latin typeface="+mj-lt"/>
              </a:rPr>
              <a:t>yetenekli </a:t>
            </a:r>
            <a:r>
              <a:rPr lang="tr-TR" sz="3200" dirty="0" smtClean="0">
                <a:latin typeface="+mj-lt"/>
              </a:rPr>
              <a:t>olduğu erken </a:t>
            </a:r>
            <a:r>
              <a:rPr lang="tr-TR" sz="3200" dirty="0">
                <a:latin typeface="+mj-lt"/>
              </a:rPr>
              <a:t>yaşlarda ortaya çıkan </a:t>
            </a:r>
            <a:r>
              <a:rPr lang="tr-TR" sz="3200" dirty="0" smtClean="0">
                <a:latin typeface="+mj-lt"/>
              </a:rPr>
              <a:t>çocukların takvim </a:t>
            </a:r>
            <a:r>
              <a:rPr lang="tr-TR" sz="3200" dirty="0">
                <a:latin typeface="+mj-lt"/>
              </a:rPr>
              <a:t>yaşına bakılmaksızın </a:t>
            </a:r>
            <a:r>
              <a:rPr lang="tr-TR" sz="3200" dirty="0" smtClean="0">
                <a:latin typeface="+mj-lt"/>
              </a:rPr>
              <a:t>okula başlama </a:t>
            </a:r>
            <a:r>
              <a:rPr lang="tr-TR" sz="3200" dirty="0">
                <a:latin typeface="+mj-lt"/>
              </a:rPr>
              <a:t>yaşından </a:t>
            </a:r>
            <a:r>
              <a:rPr lang="tr-TR" sz="3200" b="1" dirty="0">
                <a:latin typeface="+mj-lt"/>
              </a:rPr>
              <a:t>bir ya da iki yıl </a:t>
            </a:r>
            <a:r>
              <a:rPr lang="tr-TR" sz="3200" b="1" dirty="0" smtClean="0">
                <a:latin typeface="+mj-lt"/>
              </a:rPr>
              <a:t>erken </a:t>
            </a:r>
            <a:r>
              <a:rPr lang="tr-TR" sz="3200" dirty="0" smtClean="0">
                <a:latin typeface="+mj-lt"/>
              </a:rPr>
              <a:t>başlatılması </a:t>
            </a:r>
            <a:r>
              <a:rPr lang="tr-TR" sz="3200" dirty="0">
                <a:latin typeface="+mj-lt"/>
              </a:rPr>
              <a:t>biçimindeki uygulamadır. </a:t>
            </a:r>
            <a:r>
              <a:rPr lang="tr-TR" sz="3200" dirty="0" smtClean="0">
                <a:latin typeface="+mj-lt"/>
              </a:rPr>
              <a:t>Bir çok </a:t>
            </a:r>
            <a:r>
              <a:rPr lang="tr-TR" sz="3200" dirty="0">
                <a:latin typeface="+mj-lt"/>
              </a:rPr>
              <a:t>ülkede bu uygulama yapılmaktadır.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2915"/>
          </a:xfrm>
        </p:spPr>
        <p:txBody>
          <a:bodyPr/>
          <a:lstStyle/>
          <a:p>
            <a:pPr algn="l"/>
            <a:r>
              <a:rPr lang="tr-TR" sz="3200" b="1" dirty="0" smtClean="0">
                <a:solidFill>
                  <a:srgbClr val="C00000"/>
                </a:solidFill>
              </a:rPr>
              <a:t>1. OKULA ERKEN BAŞLATMA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432481" y="287078"/>
            <a:ext cx="8229600" cy="41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sz="2400" b="1" dirty="0" smtClean="0"/>
              <a:t>Hızlandırma</a:t>
            </a:r>
            <a:r>
              <a:rPr lang="tr-TR" sz="2400" b="1" dirty="0"/>
              <a:t> </a:t>
            </a:r>
            <a:r>
              <a:rPr lang="tr-TR" sz="2400" b="1" dirty="0" smtClean="0"/>
              <a:t>Yöntemleri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8817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Türkiye’de ilköğretim kademesinde ilgili yönetmeliğin 41. maddesi erken başlama uygulamasına olanak tanımaktadır.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 descr="http://www.habertadinda.com/images/upload/meb%20%C3%B6%C4%9Fretmen%20okul%20ya%C5%9F%C4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7646"/>
            <a:ext cx="8665373" cy="648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Senden hiç </a:t>
            </a:r>
            <a:r>
              <a:rPr lang="tr-TR" dirty="0" err="1" smtClean="0"/>
              <a:t>birşey</a:t>
            </a:r>
            <a:r>
              <a:rPr lang="tr-TR" dirty="0" smtClean="0"/>
              <a:t> olmaz </a:t>
            </a:r>
            <a:br>
              <a:rPr lang="tr-TR" dirty="0" smtClean="0"/>
            </a:br>
            <a:r>
              <a:rPr lang="tr-TR" dirty="0" smtClean="0"/>
              <a:t>Muhammed Ali</a:t>
            </a:r>
            <a:endParaRPr lang="tr-TR" dirty="0"/>
          </a:p>
        </p:txBody>
      </p:sp>
      <p:pic>
        <p:nvPicPr>
          <p:cNvPr id="3074" name="Picture 2" descr="C:\Users\türkü\Documents\Bluetooth Folder\-muhammad-ali-cassius-clay1-9B29-D7AE-1B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4700784" cy="442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2430" y="1484784"/>
            <a:ext cx="8712968" cy="45159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r-TR" sz="3200" dirty="0">
                <a:latin typeface="+mj-lt"/>
              </a:rPr>
              <a:t>Çocuk okula başladıktan </a:t>
            </a:r>
            <a:r>
              <a:rPr lang="tr-TR" sz="3200" dirty="0" smtClean="0">
                <a:latin typeface="+mj-lt"/>
              </a:rPr>
              <a:t>sonra, </a:t>
            </a:r>
            <a:r>
              <a:rPr lang="tr-TR" sz="3200" dirty="0">
                <a:latin typeface="+mj-lt"/>
              </a:rPr>
              <a:t>öğrenim ve zekâ düzeylerine uygun </a:t>
            </a:r>
            <a:r>
              <a:rPr lang="tr-TR" sz="3200" b="1" dirty="0">
                <a:latin typeface="+mj-lt"/>
              </a:rPr>
              <a:t>bir ya da iki </a:t>
            </a:r>
            <a:r>
              <a:rPr lang="tr-TR" sz="3200" b="1" dirty="0" smtClean="0">
                <a:latin typeface="+mj-lt"/>
              </a:rPr>
              <a:t>üst sınıfa </a:t>
            </a:r>
            <a:r>
              <a:rPr lang="tr-TR" sz="3200" dirty="0">
                <a:latin typeface="+mj-lt"/>
              </a:rPr>
              <a:t>atlatılarak yapılan bir uygulamadır.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539552" y="823661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b="1" dirty="0" smtClean="0">
                <a:solidFill>
                  <a:srgbClr val="C00000"/>
                </a:solidFill>
              </a:rPr>
              <a:t>2. SINIF ATLATMA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434114" y="335693"/>
            <a:ext cx="8229600" cy="3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sz="2000" b="1" dirty="0"/>
              <a:t>Hızlandırma Yöntemleri</a:t>
            </a:r>
          </a:p>
          <a:p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32503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73759"/>
          </a:xfrm>
        </p:spPr>
        <p:txBody>
          <a:bodyPr/>
          <a:lstStyle/>
          <a:p>
            <a:r>
              <a:rPr lang="tr-TR" sz="2500" b="1" dirty="0" smtClean="0">
                <a:latin typeface="Times New Roman" pitchFamily="18" charset="0"/>
                <a:cs typeface="Times New Roman" pitchFamily="18" charset="0"/>
              </a:rPr>
              <a:t>İlköğretim kurumlarında sınıf yükseltme</a:t>
            </a:r>
            <a:endParaRPr lang="tr-TR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500" b="1" dirty="0" smtClean="0">
                <a:latin typeface="Times New Roman" pitchFamily="18" charset="0"/>
                <a:cs typeface="Times New Roman" pitchFamily="18" charset="0"/>
              </a:rPr>
              <a:t>MADDE 32 –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 (1) İlkokul 1, 2 ve 3 üncü sınıf öğrencilerinden bilgi ve beceri bakımından sınıf düzeyinin üstünde olanlar velisinin yazılı talebi, sınıf öğretmeninin önerisi ile </a:t>
            </a:r>
            <a:r>
              <a:rPr lang="tr-TR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eğitim ve öğretim yılının ilk ayı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içinde sınıf yükseltme sınavına alınırlar. Başarılı olanlar bir üst sınıfa yükseltilir.</a:t>
            </a:r>
          </a:p>
          <a:p>
            <a:endParaRPr lang="tr-TR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c) Sınıf yükseltme sınavına değişik sınıflarda olmak üzere bir defadan fazla da girilebilir. Ancak sınıf yükseltme aynı öğrenci için bir kez yapılır.</a:t>
            </a:r>
          </a:p>
          <a:p>
            <a:endParaRPr lang="tr-TR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tr-TR" dirty="0" smtClean="0"/>
              <a:t>Bir üst sınıftan dersler alabilmekteler.</a:t>
            </a:r>
          </a:p>
          <a:p>
            <a:endParaRPr lang="tr-TR" dirty="0" smtClean="0"/>
          </a:p>
          <a:p>
            <a:r>
              <a:rPr lang="tr-TR" dirty="0" smtClean="0"/>
              <a:t>Olumlu tarafları fazla olan bir yöntemdir.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3. Belli Bir Alanda/Alanlarda Üst Sınıfa Katılma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84693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/>
              <a:t>ZENGİNLEŞTİRME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39127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857232"/>
            <a:ext cx="8928992" cy="55007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32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dirty="0" smtClean="0"/>
              <a:t>Günümüzde, gelişmiş her ülkede en yaygın biçimde uygulanan program modeli </a:t>
            </a:r>
            <a:r>
              <a:rPr lang="tr-TR" dirty="0" smtClean="0">
                <a:solidFill>
                  <a:srgbClr val="C00000"/>
                </a:solidFill>
              </a:rPr>
              <a:t>zenginleştirmedir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3200" dirty="0">
              <a:latin typeface="+mj-lt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457200" y="277813"/>
            <a:ext cx="8229600" cy="2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sz="1800" b="1" dirty="0" smtClean="0"/>
              <a:t>Zenginleştirme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39127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81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600" dirty="0" smtClean="0">
                <a:latin typeface="+mj-lt"/>
              </a:rPr>
              <a:t>Öğretmenlerin </a:t>
            </a:r>
            <a:r>
              <a:rPr lang="tr-TR" sz="3600" dirty="0">
                <a:latin typeface="+mj-lt"/>
              </a:rPr>
              <a:t>bu alanda </a:t>
            </a:r>
            <a:r>
              <a:rPr lang="tr-TR" sz="3600" dirty="0" smtClean="0">
                <a:latin typeface="+mj-lt"/>
              </a:rPr>
              <a:t>yetiştirilmemiş olması</a:t>
            </a:r>
            <a:r>
              <a:rPr lang="tr-TR" sz="3600" dirty="0">
                <a:latin typeface="+mj-lt"/>
              </a:rPr>
              <a:t>, </a:t>
            </a:r>
            <a:endParaRPr lang="tr-TR" sz="3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sz="3600" dirty="0" smtClean="0">
                <a:latin typeface="+mj-lt"/>
              </a:rPr>
              <a:t>sınıf </a:t>
            </a:r>
            <a:r>
              <a:rPr lang="tr-TR" sz="3600" dirty="0">
                <a:latin typeface="+mj-lt"/>
              </a:rPr>
              <a:t>sayılarının </a:t>
            </a:r>
            <a:r>
              <a:rPr lang="tr-TR" sz="3600" dirty="0" smtClean="0">
                <a:latin typeface="+mj-lt"/>
              </a:rPr>
              <a:t>kalabalık olması, uygulama olanağını </a:t>
            </a:r>
            <a:r>
              <a:rPr lang="tr-TR" sz="3600" dirty="0">
                <a:latin typeface="+mj-lt"/>
              </a:rPr>
              <a:t>kısıtlamaktadır</a:t>
            </a:r>
            <a:r>
              <a:rPr lang="tr-TR" sz="3600" dirty="0" smtClean="0">
                <a:latin typeface="+mj-lt"/>
              </a:rPr>
              <a:t>.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457200" y="277813"/>
            <a:ext cx="8229600" cy="2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sz="1800" b="1" dirty="0" smtClean="0"/>
              <a:t>Zenginleştirme</a:t>
            </a:r>
          </a:p>
        </p:txBody>
      </p:sp>
    </p:spTree>
    <p:extLst>
      <p:ext uri="{BB962C8B-B14F-4D97-AF65-F5344CB8AC3E}">
        <p14:creationId xmlns:p14="http://schemas.microsoft.com/office/powerpoint/2010/main" val="28022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158" y="1643050"/>
            <a:ext cx="8149560" cy="4429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Müfredata derinlemesine ve genişliğine </a:t>
            </a:r>
            <a:r>
              <a:rPr lang="tr-TR" sz="2700" dirty="0" smtClean="0">
                <a:latin typeface="Times New Roman" pitchFamily="18" charset="0"/>
                <a:cs typeface="Times New Roman" pitchFamily="18" charset="0"/>
              </a:rPr>
              <a:t>eklemeler yapma. </a:t>
            </a:r>
          </a:p>
          <a:p>
            <a:pPr lvl="0">
              <a:lnSpc>
                <a:spcPct val="150000"/>
              </a:lnSpc>
            </a:pPr>
            <a:r>
              <a:rPr lang="tr-TR" sz="2700" dirty="0" smtClean="0">
                <a:latin typeface="Times New Roman" pitchFamily="18" charset="0"/>
                <a:cs typeface="Times New Roman" pitchFamily="18" charset="0"/>
              </a:rPr>
              <a:t>İlgi ve gereksinimlere göre materyalleri çeşitlendirme.</a:t>
            </a:r>
          </a:p>
          <a:p>
            <a:pPr>
              <a:lnSpc>
                <a:spcPct val="150000"/>
              </a:lnSpc>
            </a:pPr>
            <a:r>
              <a:rPr lang="tr-TR" sz="2700" dirty="0" smtClean="0">
                <a:latin typeface="Times New Roman" pitchFamily="18" charset="0"/>
                <a:cs typeface="Times New Roman" pitchFamily="18" charset="0"/>
              </a:rPr>
              <a:t>Bireyin gereksinimine göre programı ilerletme, aşamalarını değiştirme</a:t>
            </a:r>
          </a:p>
          <a:p>
            <a:pPr>
              <a:lnSpc>
                <a:spcPct val="150000"/>
              </a:lnSpc>
            </a:pPr>
            <a:r>
              <a:rPr lang="tr-TR" sz="2700" dirty="0" smtClean="0">
                <a:latin typeface="Times New Roman" pitchFamily="18" charset="0"/>
                <a:cs typeface="Times New Roman" pitchFamily="18" charset="0"/>
              </a:rPr>
              <a:t>Yaratıcılık ve eleştirisel düşünmeyi, problem çözme, iletişim ve toplumsal becerileri geliştirme.</a:t>
            </a:r>
          </a:p>
          <a:p>
            <a:pPr>
              <a:lnSpc>
                <a:spcPct val="150000"/>
              </a:lnSpc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tr-TR" sz="2800" dirty="0" smtClean="0"/>
          </a:p>
          <a:p>
            <a:pPr>
              <a:lnSpc>
                <a:spcPct val="150000"/>
              </a:lnSpc>
            </a:pPr>
            <a:endParaRPr lang="tr-TR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500034" y="642918"/>
            <a:ext cx="8229600" cy="2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sz="1800" b="1" dirty="0" smtClean="0"/>
              <a:t>Zenginleştirme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Zenginleştirme </a:t>
            </a:r>
            <a:r>
              <a:rPr lang="tr-TR" sz="2800" b="1" dirty="0" smtClean="0">
                <a:solidFill>
                  <a:srgbClr val="FF0000"/>
                </a:solidFill>
              </a:rPr>
              <a:t>Uygulaması İçin Öneriler</a:t>
            </a:r>
            <a:endParaRPr lang="tr-TR" sz="2800" b="1" dirty="0">
              <a:solidFill>
                <a:srgbClr val="FF0000"/>
              </a:solidFill>
            </a:endParaRPr>
          </a:p>
          <a:p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28022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ÜSTÜN ZEKALILAR İLE İLGİLİ BELGELER\ÜZEB RESİM\ÜZEB_RESİMLER_1\IMG_5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87608" cy="51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 bwMode="auto">
          <a:xfrm>
            <a:off x="611560" y="1844824"/>
            <a:ext cx="8229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tr-TR" sz="5400" b="1" dirty="0" smtClean="0"/>
              <a:t>ZENGİNLEŞTİRME FAALİYETLERİNİN </a:t>
            </a:r>
            <a:r>
              <a:rPr lang="tr-TR" sz="5400" b="1" dirty="0" smtClean="0">
                <a:solidFill>
                  <a:srgbClr val="C00000"/>
                </a:solidFill>
              </a:rPr>
              <a:t>YARARLARI</a:t>
            </a:r>
            <a:endParaRPr lang="tr-TR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7594" y="836712"/>
            <a:ext cx="8229600" cy="1440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latin typeface="+mj-lt"/>
              </a:rPr>
              <a:t>Çocukların </a:t>
            </a:r>
            <a:r>
              <a:rPr lang="tr-TR" sz="2800" dirty="0">
                <a:latin typeface="+mj-lt"/>
              </a:rPr>
              <a:t>daha uyumlu ve esnek </a:t>
            </a:r>
            <a:r>
              <a:rPr lang="tr-TR" sz="2800" dirty="0" smtClean="0">
                <a:latin typeface="+mj-lt"/>
              </a:rPr>
              <a:t>olmalarını olanaklı </a:t>
            </a:r>
            <a:r>
              <a:rPr lang="tr-TR" sz="2800" dirty="0">
                <a:latin typeface="+mj-lt"/>
              </a:rPr>
              <a:t>kılar.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457200" y="277813"/>
            <a:ext cx="8229600" cy="2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sz="1800" b="1" dirty="0" smtClean="0"/>
              <a:t>Zenginleştirme Faaliyetlerinin Yararları</a:t>
            </a:r>
            <a:endParaRPr lang="tr-TR" sz="1800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457200" y="2743556"/>
            <a:ext cx="8229600" cy="147753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800" dirty="0">
                <a:latin typeface="+mj-lt"/>
              </a:rPr>
              <a:t>Tüm çocuklar bir arada eğitildiği </a:t>
            </a:r>
            <a:r>
              <a:rPr lang="tr-TR" sz="2800" dirty="0" smtClean="0">
                <a:latin typeface="+mj-lt"/>
              </a:rPr>
              <a:t>için ebeveynlerce</a:t>
            </a:r>
            <a:r>
              <a:rPr lang="tr-TR" sz="2800" dirty="0">
                <a:latin typeface="+mj-lt"/>
              </a:rPr>
              <a:t> </a:t>
            </a:r>
            <a:r>
              <a:rPr lang="tr-TR" sz="2800" dirty="0" smtClean="0">
                <a:latin typeface="+mj-lt"/>
              </a:rPr>
              <a:t>daha </a:t>
            </a:r>
            <a:r>
              <a:rPr lang="tr-TR" sz="2800" dirty="0">
                <a:latin typeface="+mj-lt"/>
              </a:rPr>
              <a:t>fazla destek görür</a:t>
            </a:r>
            <a:r>
              <a:rPr lang="tr-TR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96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5143512"/>
            <a:ext cx="8229600" cy="1143000"/>
          </a:xfrm>
        </p:spPr>
        <p:txBody>
          <a:bodyPr/>
          <a:lstStyle/>
          <a:p>
            <a:r>
              <a:rPr lang="tr-TR" dirty="0" smtClean="0"/>
              <a:t>“Umutsuz vaka”  Beethoven</a:t>
            </a:r>
            <a:endParaRPr lang="tr-TR" dirty="0"/>
          </a:p>
        </p:txBody>
      </p:sp>
      <p:pic>
        <p:nvPicPr>
          <p:cNvPr id="2050" name="Picture 2" descr="C:\Users\türkü\Documents\Bluetooth Folder\Beeth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214842" cy="507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ÜSTÜN ZEKALILAR İLE İLGİLİ BELGELER\ÜZEB RESİM\ÜZEB_RESİMLER_1\IMG_5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1055" cy="5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179512" y="1916832"/>
            <a:ext cx="8856984" cy="16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tr-TR" sz="6000" b="1" dirty="0" smtClean="0"/>
              <a:t>ZENGİNLEŞTİRME FAALİYETLERİNİN </a:t>
            </a:r>
            <a:r>
              <a:rPr lang="tr-TR" sz="6000" b="1" dirty="0" smtClean="0">
                <a:solidFill>
                  <a:srgbClr val="C00000"/>
                </a:solidFill>
              </a:rPr>
              <a:t>AMAÇLARI</a:t>
            </a:r>
            <a:endParaRPr lang="tr-TR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860162"/>
              </p:ext>
            </p:extLst>
          </p:nvPr>
        </p:nvGraphicFramePr>
        <p:xfrm>
          <a:off x="457200" y="908720"/>
          <a:ext cx="8229600" cy="4680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229600"/>
              </a:tblGrid>
              <a:tr h="1170130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Yetileri tümüyle kullanabilmek,</a:t>
                      </a:r>
                      <a:endParaRPr lang="tr-TR" sz="3200" dirty="0">
                        <a:latin typeface="+mj-lt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Bilgi bazını genişletmek,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Algılamayı derinleştirmek,</a:t>
                      </a:r>
                      <a:endParaRPr lang="tr-TR" sz="3200" dirty="0">
                        <a:latin typeface="+mj-lt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Yeti düzeylerini yükseltmek,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Başlık 1"/>
          <p:cNvSpPr txBox="1">
            <a:spLocks/>
          </p:cNvSpPr>
          <p:nvPr/>
        </p:nvSpPr>
        <p:spPr bwMode="auto">
          <a:xfrm>
            <a:off x="457200" y="277813"/>
            <a:ext cx="8229600" cy="2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sz="1800" b="1" dirty="0" smtClean="0"/>
              <a:t>Zenginleştirme Faaliyetlerinin Amaçları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7496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032896"/>
              </p:ext>
            </p:extLst>
          </p:nvPr>
        </p:nvGraphicFramePr>
        <p:xfrm>
          <a:off x="457200" y="908720"/>
          <a:ext cx="8229600" cy="50648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229600"/>
              </a:tblGrid>
              <a:tr h="1170130"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Öğrenme motivasyonu sağlamak,</a:t>
                      </a:r>
                      <a:endParaRPr lang="tr-TR" sz="4800" b="1" dirty="0">
                        <a:latin typeface="+mj-lt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Arzu edilecek eğitim, düşünme ve paylaşma</a:t>
                      </a:r>
                    </a:p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yöntemlerini aşılamak,</a:t>
                      </a:r>
                      <a:endParaRPr lang="tr-TR" sz="4800" dirty="0">
                        <a:latin typeface="+mj-lt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Sorumluluğunu yükseltmek,</a:t>
                      </a:r>
                      <a:endParaRPr lang="tr-TR" sz="4800" b="1" dirty="0">
                        <a:latin typeface="+mj-lt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Yaratıcılığa şans vermektir.</a:t>
                      </a:r>
                      <a:endParaRPr lang="tr-TR" sz="4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Başlık 1"/>
          <p:cNvSpPr txBox="1">
            <a:spLocks/>
          </p:cNvSpPr>
          <p:nvPr/>
        </p:nvSpPr>
        <p:spPr bwMode="auto">
          <a:xfrm>
            <a:off x="457200" y="277813"/>
            <a:ext cx="8229600" cy="2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tr-TR" sz="1800" b="1" dirty="0" smtClean="0"/>
              <a:t>Zenginleştirme Faaliyetlerinin Amaçları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2588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619588" y="2132856"/>
            <a:ext cx="8229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tr-TR" sz="4800" b="1" dirty="0" smtClean="0"/>
              <a:t>ZENGİNLEŞTİRME FAALİYETLERİNDE </a:t>
            </a:r>
          </a:p>
          <a:p>
            <a:pPr algn="ctr"/>
            <a:r>
              <a:rPr lang="tr-TR" sz="4800" b="1" dirty="0" smtClean="0">
                <a:solidFill>
                  <a:srgbClr val="C00000"/>
                </a:solidFill>
              </a:rPr>
              <a:t>DİKKAT EDİLECEK HUSUSLAR</a:t>
            </a:r>
            <a:endParaRPr lang="tr-TR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tr-TR" sz="1800" dirty="0" smtClean="0"/>
              <a:t>Zenginleştirmede Dikkat Edilecek Hususlar</a:t>
            </a:r>
            <a:endParaRPr lang="tr-TR" sz="18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16155"/>
              </p:ext>
            </p:extLst>
          </p:nvPr>
        </p:nvGraphicFramePr>
        <p:xfrm>
          <a:off x="323528" y="1397000"/>
          <a:ext cx="8568952" cy="42642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568952"/>
              </a:tblGrid>
              <a:tr h="14214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Çok çeşitli konulardan oluşmalı,</a:t>
                      </a:r>
                      <a:endParaRPr lang="tr-TR" sz="3200" dirty="0">
                        <a:latin typeface="+mj-lt"/>
                      </a:endParaRPr>
                    </a:p>
                  </a:txBody>
                  <a:tcPr/>
                </a:tc>
              </a:tr>
              <a:tr h="1421416"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İçerik öğrenci seçimini ortaya çıkarıcı olmalıdır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/>
                </a:tc>
              </a:tr>
              <a:tr h="1421416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Karmaşıklık düzeyi ileri konular seçilmeli,</a:t>
                      </a:r>
                      <a:endParaRPr lang="tr-TR" sz="3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tr-TR" sz="1800" dirty="0" smtClean="0"/>
              <a:t>Zenginleştirmede Dikkat Edilecek Hususlar</a:t>
            </a:r>
            <a:endParaRPr lang="tr-TR" sz="18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24215"/>
              </p:ext>
            </p:extLst>
          </p:nvPr>
        </p:nvGraphicFramePr>
        <p:xfrm>
          <a:off x="323528" y="1124745"/>
          <a:ext cx="8496944" cy="44644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496944"/>
              </a:tblGrid>
              <a:tr h="1669669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Temel yeteneklerde yüksek başarıyı sağlayıcı olmalı,</a:t>
                      </a:r>
                      <a:endParaRPr lang="tr-TR" sz="3200" dirty="0">
                        <a:latin typeface="+mj-lt"/>
                      </a:endParaRPr>
                    </a:p>
                  </a:txBody>
                  <a:tcPr/>
                </a:tc>
              </a:tr>
              <a:tr h="1397413"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Yaratıcı düşünme ve problem çözmeyi geliştirici olmalı,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/>
                </a:tc>
              </a:tr>
              <a:tr h="1397413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Motivasyonu artırıcı olmalıdır.</a:t>
                      </a:r>
                      <a:endParaRPr lang="tr-TR" sz="3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4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ÜSTÜN ZEKALILAR İLE İLGİLİ BELGELER\ÜZEB RESİM\ÜZEB_RESİMLER_1\IMG_6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3439219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Bu bölümde, </a:t>
            </a:r>
            <a:br>
              <a:rPr lang="tr-TR" sz="4400" dirty="0" smtClean="0"/>
            </a:br>
            <a:r>
              <a:rPr lang="tr-TR" sz="4400" b="1" dirty="0" smtClean="0"/>
              <a:t>Özel </a:t>
            </a:r>
            <a:r>
              <a:rPr lang="tr-TR" sz="4400" b="1" dirty="0"/>
              <a:t>Y</a:t>
            </a:r>
            <a:r>
              <a:rPr lang="tr-TR" sz="4400" b="1" dirty="0" smtClean="0"/>
              <a:t>etenekli </a:t>
            </a:r>
            <a:r>
              <a:rPr lang="tr-TR" sz="4400" b="1" dirty="0"/>
              <a:t>B</a:t>
            </a:r>
            <a:r>
              <a:rPr lang="tr-TR" sz="4400" b="1" dirty="0" smtClean="0"/>
              <a:t>ireylerin </a:t>
            </a:r>
            <a:r>
              <a:rPr lang="tr-TR" sz="4400" b="1" dirty="0"/>
              <a:t>E</a:t>
            </a:r>
            <a:r>
              <a:rPr lang="tr-TR" sz="4400" b="1" dirty="0" smtClean="0"/>
              <a:t>ğitimi </a:t>
            </a:r>
            <a:r>
              <a:rPr lang="tr-TR" sz="4400" dirty="0" smtClean="0"/>
              <a:t>konusunu değerlendirdik.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		       </a:t>
            </a:r>
            <a:r>
              <a:rPr lang="tr-TR" sz="2800" dirty="0" smtClean="0"/>
              <a:t>Dinlediğiniz İçin Teşekkürler… </a:t>
            </a:r>
            <a:r>
              <a:rPr lang="tr-TR" sz="2800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02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561"/>
            <a:ext cx="9144000" cy="4845439"/>
          </a:xfrm>
        </p:spPr>
      </p:pic>
    </p:spTree>
    <p:extLst>
      <p:ext uri="{BB962C8B-B14F-4D97-AF65-F5344CB8AC3E}">
        <p14:creationId xmlns:p14="http://schemas.microsoft.com/office/powerpoint/2010/main" val="20605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79114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/>
              <a:t>ÖZEL YETENEKLİ ÇOCUKLAR İÇİN EĞİTİM MODELLERİ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4549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364" y="980728"/>
            <a:ext cx="8717116" cy="39604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C00000"/>
                </a:solidFill>
                <a:latin typeface="+mj-lt"/>
              </a:rPr>
              <a:t>1. Özel Yeteneklilerin Tespiti: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3200" dirty="0" smtClean="0">
                <a:latin typeface="+mj-lt"/>
              </a:rPr>
              <a:t>Özel </a:t>
            </a:r>
            <a:r>
              <a:rPr lang="tr-TR" sz="3200" dirty="0">
                <a:latin typeface="+mj-lt"/>
              </a:rPr>
              <a:t>yetenekli çocukları </a:t>
            </a:r>
            <a:r>
              <a:rPr lang="tr-TR" sz="3200" dirty="0" smtClean="0">
                <a:latin typeface="+mj-lt"/>
              </a:rPr>
              <a:t>arayıp, tarayarak </a:t>
            </a:r>
            <a:r>
              <a:rPr lang="tr-TR" sz="3200" dirty="0">
                <a:latin typeface="+mj-lt"/>
              </a:rPr>
              <a:t>bulmak gerekmektedir. </a:t>
            </a:r>
            <a:r>
              <a:rPr lang="tr-TR" sz="3200" dirty="0">
                <a:solidFill>
                  <a:srgbClr val="C00000"/>
                </a:solidFill>
                <a:latin typeface="+mj-lt"/>
              </a:rPr>
              <a:t>Çünkü </a:t>
            </a:r>
            <a:r>
              <a:rPr lang="tr-TR" sz="3200" dirty="0" smtClean="0">
                <a:solidFill>
                  <a:srgbClr val="C00000"/>
                </a:solidFill>
                <a:latin typeface="+mj-lt"/>
              </a:rPr>
              <a:t>bu çocukların </a:t>
            </a:r>
            <a:r>
              <a:rPr lang="tr-TR" sz="3200" dirty="0">
                <a:solidFill>
                  <a:srgbClr val="C00000"/>
                </a:solidFill>
                <a:latin typeface="+mj-lt"/>
              </a:rPr>
              <a:t>çoğu kendiliğinden ortaya </a:t>
            </a:r>
            <a:r>
              <a:rPr lang="tr-TR" sz="3200" dirty="0" smtClean="0">
                <a:solidFill>
                  <a:srgbClr val="C00000"/>
                </a:solidFill>
                <a:latin typeface="+mj-lt"/>
              </a:rPr>
              <a:t>çıkmazlar.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solidFill>
                  <a:srgbClr val="C00000"/>
                </a:solidFill>
                <a:latin typeface="+mj-lt"/>
              </a:rPr>
              <a:t>Belirlenmezlerse ne olur? </a:t>
            </a:r>
            <a:r>
              <a:rPr lang="tr-TR" sz="3200" dirty="0" smtClean="0">
                <a:solidFill>
                  <a:schemeClr val="tx1"/>
                </a:solidFill>
                <a:latin typeface="+mj-lt"/>
              </a:rPr>
              <a:t>(İdil BİRET)</a:t>
            </a:r>
            <a:endParaRPr lang="tr-T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Eğitim Modelleri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5057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307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C00000"/>
                </a:solidFill>
                <a:latin typeface="+mj-lt"/>
              </a:rPr>
              <a:t>2. </a:t>
            </a:r>
            <a:r>
              <a:rPr lang="tr-TR" sz="3200" b="1" dirty="0" smtClean="0">
                <a:solidFill>
                  <a:srgbClr val="C00000"/>
                </a:solidFill>
                <a:latin typeface="+mj-lt"/>
              </a:rPr>
              <a:t>Özel Yeteneklilerin Eğitimi: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Taranıp </a:t>
            </a:r>
            <a:r>
              <a:rPr lang="tr-TR" sz="3200" dirty="0">
                <a:latin typeface="+mj-lt"/>
              </a:rPr>
              <a:t>bulunan </a:t>
            </a:r>
            <a:r>
              <a:rPr lang="tr-TR" sz="3200" dirty="0" smtClean="0">
                <a:latin typeface="+mj-lt"/>
              </a:rPr>
              <a:t>Özel yetenekli çocukların</a:t>
            </a:r>
            <a:r>
              <a:rPr lang="tr-TR" sz="3200" dirty="0">
                <a:latin typeface="+mj-lt"/>
              </a:rPr>
              <a:t>, 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özel eğitim önlemleriyle en iyi </a:t>
            </a:r>
            <a:r>
              <a:rPr lang="tr-TR" sz="3200" dirty="0" smtClean="0">
                <a:solidFill>
                  <a:srgbClr val="FF0000"/>
                </a:solidFill>
                <a:latin typeface="+mj-lt"/>
              </a:rPr>
              <a:t>biçimde gelişmelerini </a:t>
            </a:r>
            <a:r>
              <a:rPr lang="tr-TR" sz="3200" dirty="0">
                <a:solidFill>
                  <a:srgbClr val="FF0000"/>
                </a:solidFill>
                <a:latin typeface="+mj-lt"/>
              </a:rPr>
              <a:t>sağlamak gerekmektedir.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Eğitim Modelleri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5057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0324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C00000"/>
                </a:solidFill>
                <a:latin typeface="+mj-lt"/>
              </a:rPr>
              <a:t>3. </a:t>
            </a:r>
            <a:r>
              <a:rPr lang="tr-TR" sz="3200" b="1" dirty="0" smtClean="0">
                <a:solidFill>
                  <a:srgbClr val="C00000"/>
                </a:solidFill>
                <a:latin typeface="+mj-lt"/>
              </a:rPr>
              <a:t>Özel Yeteneklilerin Sosyal Uyumu: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latin typeface="+mj-lt"/>
              </a:rPr>
              <a:t>Özel yetenekli </a:t>
            </a:r>
            <a:r>
              <a:rPr lang="tr-TR" sz="3200" dirty="0">
                <a:latin typeface="+mj-lt"/>
              </a:rPr>
              <a:t>çocukların kısa sürede </a:t>
            </a:r>
            <a:r>
              <a:rPr lang="tr-TR" sz="3200" dirty="0" smtClean="0">
                <a:latin typeface="+mj-lt"/>
              </a:rPr>
              <a:t>hayata hazırlanmalarını </a:t>
            </a:r>
            <a:r>
              <a:rPr lang="tr-TR" sz="3200" dirty="0" smtClean="0">
                <a:latin typeface="+mj-lt"/>
              </a:rPr>
              <a:t>sağlamak gerekmektedir.</a:t>
            </a:r>
            <a:endParaRPr lang="tr-TR" sz="3200" dirty="0"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/>
              <a:t>Eğitim Modelleri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5057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668</TotalTime>
  <Words>685</Words>
  <Application>Microsoft Office PowerPoint</Application>
  <PresentationFormat>Ekran Gösterisi (4:3)</PresentationFormat>
  <Paragraphs>120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Kalabalık</vt:lpstr>
      <vt:lpstr>ÖZEL YETENEKLİ BİREYLERİN EĞİTİMİ</vt:lpstr>
      <vt:lpstr>PowerPoint Sunusu</vt:lpstr>
      <vt:lpstr>Senden hiç birşey olmaz  Muhammed Ali</vt:lpstr>
      <vt:lpstr>“Umutsuz vaka”  Beethoven</vt:lpstr>
      <vt:lpstr>PowerPoint Sunusu</vt:lpstr>
      <vt:lpstr>ÖZEL YETENEKLİ ÇOCUKLAR İÇİN EĞİTİM MODELLERİ</vt:lpstr>
      <vt:lpstr>Eğitim Modelleri</vt:lpstr>
      <vt:lpstr>Eğitim Modelleri</vt:lpstr>
      <vt:lpstr>Eğitim Modelleri</vt:lpstr>
      <vt:lpstr>Eğitim Modelleri</vt:lpstr>
      <vt:lpstr>Eğitim Modelleri</vt:lpstr>
      <vt:lpstr>Eğitim Modelleri</vt:lpstr>
      <vt:lpstr>ÖZEL YETENEKLİ ÇOCUKLAR İÇİN  AYRI EĞİTİM  MODELİ</vt:lpstr>
      <vt:lpstr>Ayrı Eğitim</vt:lpstr>
      <vt:lpstr>ÖZEL YETENEKLİ ÖĞRENCİLERİN EĞİTİMİ İÇİN ÖZEL OKUL PROGRAMLARININ YARARLARI</vt:lpstr>
      <vt:lpstr>ÖZEL OKUL YARARLARI</vt:lpstr>
      <vt:lpstr>ÖZEL OKUL YARARLARI</vt:lpstr>
      <vt:lpstr>PowerPoint Sunusu</vt:lpstr>
      <vt:lpstr>PowerPoint Sunusu</vt:lpstr>
      <vt:lpstr>ÖZEL OKUL SAKINCALARI</vt:lpstr>
      <vt:lpstr>ÖZEL OKUL SAKINCALARI</vt:lpstr>
      <vt:lpstr>ÖZEL OKUL SAKINCALARI</vt:lpstr>
      <vt:lpstr>PowerPoint Sunusu</vt:lpstr>
      <vt:lpstr>ÖZEL YETENEKLİ ÇOCUKLAR İÇİN  BİRLİKTE EĞİTİM  MODELİ</vt:lpstr>
      <vt:lpstr>Birlikte Eğitim</vt:lpstr>
      <vt:lpstr>HIZLANDIRMA</vt:lpstr>
      <vt:lpstr>Hızlandırma</vt:lpstr>
      <vt:lpstr>1. OKULA ERKEN BAŞLATMA</vt:lpstr>
      <vt:lpstr>PowerPoint Sunusu</vt:lpstr>
      <vt:lpstr>2. SINIF ATLATMA</vt:lpstr>
      <vt:lpstr>PowerPoint Sunusu</vt:lpstr>
      <vt:lpstr>3. Belli Bir Alanda/Alanlarda Üst Sınıfa Katılma </vt:lpstr>
      <vt:lpstr>ZENGİNLEŞTİRME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Zenginleştirmede Dikkat Edilecek Hususlar</vt:lpstr>
      <vt:lpstr>Zenginleştirmede Dikkat Edilecek Hususlar</vt:lpstr>
      <vt:lpstr>PowerPoint Sunusu</vt:lpstr>
      <vt:lpstr>Bu bölümde,  Özel Yetenekli Bireylerin Eğitimi konusunu değerlendirdik.            Dinlediğiniz İçin Teşekkürler…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YETENEKLİ BİREYLERİN TANILANMASI</dc:title>
  <dc:creator>mustafa komrat</dc:creator>
  <cp:lastModifiedBy>Kerem Kılıçkıran</cp:lastModifiedBy>
  <cp:revision>67</cp:revision>
  <dcterms:created xsi:type="dcterms:W3CDTF">2015-05-30T19:13:45Z</dcterms:created>
  <dcterms:modified xsi:type="dcterms:W3CDTF">2016-10-11T19:33:03Z</dcterms:modified>
</cp:coreProperties>
</file>