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2" r:id="rId1"/>
    <p:sldMasterId id="2147483763" r:id="rId2"/>
    <p:sldMasterId id="2147483764" r:id="rId3"/>
    <p:sldMasterId id="2147483765" r:id="rId4"/>
    <p:sldMasterId id="2147483766" r:id="rId5"/>
    <p:sldMasterId id="2147483769" r:id="rId6"/>
    <p:sldMasterId id="2147483770" r:id="rId7"/>
    <p:sldMasterId id="2147483782" r:id="rId8"/>
  </p:sldMasterIdLst>
  <p:notesMasterIdLst>
    <p:notesMasterId r:id="rId173"/>
  </p:notesMasterIdLst>
  <p:handoutMasterIdLst>
    <p:handoutMasterId r:id="rId174"/>
  </p:handoutMasterIdLst>
  <p:sldIdLst>
    <p:sldId id="256" r:id="rId9"/>
    <p:sldId id="320" r:id="rId10"/>
    <p:sldId id="507" r:id="rId11"/>
    <p:sldId id="543" r:id="rId12"/>
    <p:sldId id="544" r:id="rId13"/>
    <p:sldId id="545" r:id="rId14"/>
    <p:sldId id="546" r:id="rId15"/>
    <p:sldId id="547" r:id="rId16"/>
    <p:sldId id="548" r:id="rId17"/>
    <p:sldId id="549" r:id="rId18"/>
    <p:sldId id="550" r:id="rId19"/>
    <p:sldId id="551" r:id="rId20"/>
    <p:sldId id="552" r:id="rId21"/>
    <p:sldId id="553" r:id="rId22"/>
    <p:sldId id="554" r:id="rId23"/>
    <p:sldId id="555" r:id="rId24"/>
    <p:sldId id="556" r:id="rId25"/>
    <p:sldId id="557" r:id="rId26"/>
    <p:sldId id="487" r:id="rId27"/>
    <p:sldId id="503" r:id="rId28"/>
    <p:sldId id="468" r:id="rId29"/>
    <p:sldId id="293" r:id="rId30"/>
    <p:sldId id="483" r:id="rId31"/>
    <p:sldId id="509" r:id="rId32"/>
    <p:sldId id="326" r:id="rId33"/>
    <p:sldId id="327" r:id="rId34"/>
    <p:sldId id="466" r:id="rId35"/>
    <p:sldId id="465" r:id="rId36"/>
    <p:sldId id="351" r:id="rId37"/>
    <p:sldId id="321" r:id="rId38"/>
    <p:sldId id="484" r:id="rId39"/>
    <p:sldId id="324" r:id="rId40"/>
    <p:sldId id="467" r:id="rId41"/>
    <p:sldId id="469" r:id="rId42"/>
    <p:sldId id="513" r:id="rId43"/>
    <p:sldId id="470" r:id="rId44"/>
    <p:sldId id="333" r:id="rId45"/>
    <p:sldId id="471" r:id="rId46"/>
    <p:sldId id="332" r:id="rId47"/>
    <p:sldId id="515" r:id="rId48"/>
    <p:sldId id="534" r:id="rId49"/>
    <p:sldId id="334" r:id="rId50"/>
    <p:sldId id="517" r:id="rId51"/>
    <p:sldId id="335" r:id="rId52"/>
    <p:sldId id="336" r:id="rId53"/>
    <p:sldId id="518" r:id="rId54"/>
    <p:sldId id="337" r:id="rId55"/>
    <p:sldId id="338" r:id="rId56"/>
    <p:sldId id="343" r:id="rId57"/>
    <p:sldId id="519" r:id="rId58"/>
    <p:sldId id="345" r:id="rId59"/>
    <p:sldId id="346" r:id="rId60"/>
    <p:sldId id="344" r:id="rId61"/>
    <p:sldId id="342" r:id="rId62"/>
    <p:sldId id="522" r:id="rId63"/>
    <p:sldId id="347" r:id="rId64"/>
    <p:sldId id="527" r:id="rId65"/>
    <p:sldId id="348" r:id="rId66"/>
    <p:sldId id="341" r:id="rId67"/>
    <p:sldId id="340" r:id="rId68"/>
    <p:sldId id="523" r:id="rId69"/>
    <p:sldId id="339" r:id="rId70"/>
    <p:sldId id="489" r:id="rId71"/>
    <p:sldId id="490" r:id="rId72"/>
    <p:sldId id="524" r:id="rId73"/>
    <p:sldId id="349" r:id="rId74"/>
    <p:sldId id="350" r:id="rId75"/>
    <p:sldId id="358" r:id="rId76"/>
    <p:sldId id="352" r:id="rId77"/>
    <p:sldId id="353" r:id="rId78"/>
    <p:sldId id="474" r:id="rId79"/>
    <p:sldId id="475" r:id="rId80"/>
    <p:sldId id="476" r:id="rId81"/>
    <p:sldId id="528" r:id="rId82"/>
    <p:sldId id="529" r:id="rId83"/>
    <p:sldId id="530" r:id="rId84"/>
    <p:sldId id="477" r:id="rId85"/>
    <p:sldId id="359" r:id="rId86"/>
    <p:sldId id="472" r:id="rId87"/>
    <p:sldId id="367" r:id="rId88"/>
    <p:sldId id="373" r:id="rId89"/>
    <p:sldId id="491" r:id="rId90"/>
    <p:sldId id="473" r:id="rId91"/>
    <p:sldId id="372" r:id="rId92"/>
    <p:sldId id="535" r:id="rId93"/>
    <p:sldId id="536" r:id="rId94"/>
    <p:sldId id="374" r:id="rId95"/>
    <p:sldId id="375" r:id="rId96"/>
    <p:sldId id="376" r:id="rId97"/>
    <p:sldId id="537" r:id="rId98"/>
    <p:sldId id="378" r:id="rId99"/>
    <p:sldId id="478" r:id="rId100"/>
    <p:sldId id="294" r:id="rId101"/>
    <p:sldId id="379" r:id="rId102"/>
    <p:sldId id="479" r:id="rId103"/>
    <p:sldId id="480" r:id="rId104"/>
    <p:sldId id="481" r:id="rId105"/>
    <p:sldId id="380" r:id="rId106"/>
    <p:sldId id="462" r:id="rId107"/>
    <p:sldId id="296" r:id="rId108"/>
    <p:sldId id="368" r:id="rId109"/>
    <p:sldId id="382" r:id="rId110"/>
    <p:sldId id="383" r:id="rId111"/>
    <p:sldId id="384" r:id="rId112"/>
    <p:sldId id="381" r:id="rId113"/>
    <p:sldId id="300" r:id="rId114"/>
    <p:sldId id="388" r:id="rId115"/>
    <p:sldId id="391" r:id="rId116"/>
    <p:sldId id="392" r:id="rId117"/>
    <p:sldId id="389" r:id="rId118"/>
    <p:sldId id="302" r:id="rId119"/>
    <p:sldId id="493" r:id="rId120"/>
    <p:sldId id="390" r:id="rId121"/>
    <p:sldId id="303" r:id="rId122"/>
    <p:sldId id="482" r:id="rId123"/>
    <p:sldId id="393" r:id="rId124"/>
    <p:sldId id="395" r:id="rId125"/>
    <p:sldId id="369" r:id="rId126"/>
    <p:sldId id="394" r:id="rId127"/>
    <p:sldId id="402" r:id="rId128"/>
    <p:sldId id="396" r:id="rId129"/>
    <p:sldId id="399" r:id="rId130"/>
    <p:sldId id="400" r:id="rId131"/>
    <p:sldId id="401" r:id="rId132"/>
    <p:sldId id="460" r:id="rId133"/>
    <p:sldId id="301" r:id="rId134"/>
    <p:sldId id="403" r:id="rId135"/>
    <p:sldId id="404" r:id="rId136"/>
    <p:sldId id="405" r:id="rId137"/>
    <p:sldId id="410" r:id="rId138"/>
    <p:sldId id="406" r:id="rId139"/>
    <p:sldId id="411" r:id="rId140"/>
    <p:sldId id="407" r:id="rId141"/>
    <p:sldId id="408" r:id="rId142"/>
    <p:sldId id="409" r:id="rId143"/>
    <p:sldId id="461" r:id="rId144"/>
    <p:sldId id="420" r:id="rId145"/>
    <p:sldId id="531" r:id="rId146"/>
    <p:sldId id="414" r:id="rId147"/>
    <p:sldId id="416" r:id="rId148"/>
    <p:sldId id="412" r:id="rId149"/>
    <p:sldId id="413" r:id="rId150"/>
    <p:sldId id="309" r:id="rId151"/>
    <p:sldId id="423" r:id="rId152"/>
    <p:sldId id="425" r:id="rId153"/>
    <p:sldId id="426" r:id="rId154"/>
    <p:sldId id="363" r:id="rId155"/>
    <p:sldId id="421" r:id="rId156"/>
    <p:sldId id="494" r:id="rId157"/>
    <p:sldId id="463" r:id="rId158"/>
    <p:sldId id="464" r:id="rId159"/>
    <p:sldId id="316" r:id="rId160"/>
    <p:sldId id="427" r:id="rId161"/>
    <p:sldId id="364" r:id="rId162"/>
    <p:sldId id="365" r:id="rId163"/>
    <p:sldId id="366" r:id="rId164"/>
    <p:sldId id="510" r:id="rId165"/>
    <p:sldId id="357" r:id="rId166"/>
    <p:sldId id="538" r:id="rId167"/>
    <p:sldId id="539" r:id="rId168"/>
    <p:sldId id="540" r:id="rId169"/>
    <p:sldId id="541" r:id="rId170"/>
    <p:sldId id="542" r:id="rId171"/>
    <p:sldId id="318" r:id="rId172"/>
  </p:sldIdLst>
  <p:sldSz cx="9144000" cy="6858000" type="screen4x3"/>
  <p:notesSz cx="6858000" cy="9144000"/>
  <p:defaultTextStyle>
    <a:defPPr>
      <a:defRPr lang="tr-TR"/>
    </a:defPPr>
    <a:lvl1pPr algn="l" rtl="0" fontAlgn="base">
      <a:spcBef>
        <a:spcPct val="0"/>
      </a:spcBef>
      <a:spcAft>
        <a:spcPct val="0"/>
      </a:spcAft>
      <a:buFont typeface="Wingdings" pitchFamily="2" charset="2"/>
      <a:buChar char="ü"/>
      <a:defRPr sz="2400" b="1" kern="1200">
        <a:solidFill>
          <a:schemeClr val="tx1"/>
        </a:solidFill>
        <a:latin typeface="Arial" pitchFamily="34" charset="0"/>
        <a:ea typeface="+mn-ea"/>
        <a:cs typeface="+mn-cs"/>
      </a:defRPr>
    </a:lvl1pPr>
    <a:lvl2pPr marL="457200" algn="l" rtl="0" fontAlgn="base">
      <a:spcBef>
        <a:spcPct val="0"/>
      </a:spcBef>
      <a:spcAft>
        <a:spcPct val="0"/>
      </a:spcAft>
      <a:buFont typeface="Wingdings" pitchFamily="2" charset="2"/>
      <a:buChar char="ü"/>
      <a:defRPr sz="2400" b="1" kern="1200">
        <a:solidFill>
          <a:schemeClr val="tx1"/>
        </a:solidFill>
        <a:latin typeface="Arial" pitchFamily="34" charset="0"/>
        <a:ea typeface="+mn-ea"/>
        <a:cs typeface="+mn-cs"/>
      </a:defRPr>
    </a:lvl2pPr>
    <a:lvl3pPr marL="914400" algn="l" rtl="0" fontAlgn="base">
      <a:spcBef>
        <a:spcPct val="0"/>
      </a:spcBef>
      <a:spcAft>
        <a:spcPct val="0"/>
      </a:spcAft>
      <a:buFont typeface="Wingdings" pitchFamily="2" charset="2"/>
      <a:buChar char="ü"/>
      <a:defRPr sz="2400" b="1" kern="1200">
        <a:solidFill>
          <a:schemeClr val="tx1"/>
        </a:solidFill>
        <a:latin typeface="Arial" pitchFamily="34" charset="0"/>
        <a:ea typeface="+mn-ea"/>
        <a:cs typeface="+mn-cs"/>
      </a:defRPr>
    </a:lvl3pPr>
    <a:lvl4pPr marL="1371600" algn="l" rtl="0" fontAlgn="base">
      <a:spcBef>
        <a:spcPct val="0"/>
      </a:spcBef>
      <a:spcAft>
        <a:spcPct val="0"/>
      </a:spcAft>
      <a:buFont typeface="Wingdings" pitchFamily="2" charset="2"/>
      <a:buChar char="ü"/>
      <a:defRPr sz="2400" b="1" kern="1200">
        <a:solidFill>
          <a:schemeClr val="tx1"/>
        </a:solidFill>
        <a:latin typeface="Arial" pitchFamily="34" charset="0"/>
        <a:ea typeface="+mn-ea"/>
        <a:cs typeface="+mn-cs"/>
      </a:defRPr>
    </a:lvl4pPr>
    <a:lvl5pPr marL="1828800" algn="l" rtl="0" fontAlgn="base">
      <a:spcBef>
        <a:spcPct val="0"/>
      </a:spcBef>
      <a:spcAft>
        <a:spcPct val="0"/>
      </a:spcAft>
      <a:buFont typeface="Wingdings" pitchFamily="2" charset="2"/>
      <a:buChar char="ü"/>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F2168"/>
    <a:srgbClr val="080808"/>
    <a:srgbClr val="80FD63"/>
    <a:srgbClr val="ABE9FF"/>
    <a:srgbClr val="CC99FF"/>
    <a:srgbClr val="FFBDBD"/>
    <a:srgbClr val="F03F1C"/>
    <a:srgbClr val="BDE4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42" autoAdjust="0"/>
    <p:restoredTop sz="94660"/>
  </p:normalViewPr>
  <p:slideViewPr>
    <p:cSldViewPr>
      <p:cViewPr>
        <p:scale>
          <a:sx n="71" d="100"/>
          <a:sy n="71" d="100"/>
        </p:scale>
        <p:origin x="-1356" y="-2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1860"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slide" Target="slides/slide125.xml"/><Relationship Id="rId138" Type="http://schemas.openxmlformats.org/officeDocument/2006/relationships/slide" Target="slides/slide130.xml"/><Relationship Id="rId154" Type="http://schemas.openxmlformats.org/officeDocument/2006/relationships/slide" Target="slides/slide146.xml"/><Relationship Id="rId159" Type="http://schemas.openxmlformats.org/officeDocument/2006/relationships/slide" Target="slides/slide151.xml"/><Relationship Id="rId175" Type="http://schemas.openxmlformats.org/officeDocument/2006/relationships/presProps" Target="presProps.xml"/><Relationship Id="rId170" Type="http://schemas.openxmlformats.org/officeDocument/2006/relationships/slide" Target="slides/slide162.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28" Type="http://schemas.openxmlformats.org/officeDocument/2006/relationships/slide" Target="slides/slide120.xml"/><Relationship Id="rId144" Type="http://schemas.openxmlformats.org/officeDocument/2006/relationships/slide" Target="slides/slide136.xml"/><Relationship Id="rId149" Type="http://schemas.openxmlformats.org/officeDocument/2006/relationships/slide" Target="slides/slide141.xml"/><Relationship Id="rId5" Type="http://schemas.openxmlformats.org/officeDocument/2006/relationships/slideMaster" Target="slideMasters/slideMaster5.xml"/><Relationship Id="rId90" Type="http://schemas.openxmlformats.org/officeDocument/2006/relationships/slide" Target="slides/slide82.xml"/><Relationship Id="rId95" Type="http://schemas.openxmlformats.org/officeDocument/2006/relationships/slide" Target="slides/slide87.xml"/><Relationship Id="rId160" Type="http://schemas.openxmlformats.org/officeDocument/2006/relationships/slide" Target="slides/slide152.xml"/><Relationship Id="rId165" Type="http://schemas.openxmlformats.org/officeDocument/2006/relationships/slide" Target="slides/slide157.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113" Type="http://schemas.openxmlformats.org/officeDocument/2006/relationships/slide" Target="slides/slide105.xml"/><Relationship Id="rId118" Type="http://schemas.openxmlformats.org/officeDocument/2006/relationships/slide" Target="slides/slide110.xml"/><Relationship Id="rId134" Type="http://schemas.openxmlformats.org/officeDocument/2006/relationships/slide" Target="slides/slide126.xml"/><Relationship Id="rId139" Type="http://schemas.openxmlformats.org/officeDocument/2006/relationships/slide" Target="slides/slide131.xml"/><Relationship Id="rId80" Type="http://schemas.openxmlformats.org/officeDocument/2006/relationships/slide" Target="slides/slide72.xml"/><Relationship Id="rId85" Type="http://schemas.openxmlformats.org/officeDocument/2006/relationships/slide" Target="slides/slide77.xml"/><Relationship Id="rId150" Type="http://schemas.openxmlformats.org/officeDocument/2006/relationships/slide" Target="slides/slide142.xml"/><Relationship Id="rId155" Type="http://schemas.openxmlformats.org/officeDocument/2006/relationships/slide" Target="slides/slide147.xml"/><Relationship Id="rId171" Type="http://schemas.openxmlformats.org/officeDocument/2006/relationships/slide" Target="slides/slide163.xml"/><Relationship Id="rId176" Type="http://schemas.openxmlformats.org/officeDocument/2006/relationships/viewProps" Target="viewProps.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08" Type="http://schemas.openxmlformats.org/officeDocument/2006/relationships/slide" Target="slides/slide100.xml"/><Relationship Id="rId124" Type="http://schemas.openxmlformats.org/officeDocument/2006/relationships/slide" Target="slides/slide116.xml"/><Relationship Id="rId129" Type="http://schemas.openxmlformats.org/officeDocument/2006/relationships/slide" Target="slides/slide121.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40" Type="http://schemas.openxmlformats.org/officeDocument/2006/relationships/slide" Target="slides/slide132.xml"/><Relationship Id="rId145" Type="http://schemas.openxmlformats.org/officeDocument/2006/relationships/slide" Target="slides/slide137.xml"/><Relationship Id="rId161" Type="http://schemas.openxmlformats.org/officeDocument/2006/relationships/slide" Target="slides/slide153.xml"/><Relationship Id="rId166" Type="http://schemas.openxmlformats.org/officeDocument/2006/relationships/slide" Target="slides/slide158.xml"/><Relationship Id="rId1" Type="http://schemas.openxmlformats.org/officeDocument/2006/relationships/slideMaster" Target="slideMasters/slideMaster1.xml"/><Relationship Id="rId6" Type="http://schemas.openxmlformats.org/officeDocument/2006/relationships/slideMaster" Target="slideMasters/slideMaster6.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119" Type="http://schemas.openxmlformats.org/officeDocument/2006/relationships/slide" Target="slides/slide111.xml"/><Relationship Id="rId10" Type="http://schemas.openxmlformats.org/officeDocument/2006/relationships/slide" Target="slides/slide2.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slide" Target="slides/slide44.xml"/><Relationship Id="rId60" Type="http://schemas.openxmlformats.org/officeDocument/2006/relationships/slide" Target="slides/slide52.xml"/><Relationship Id="rId65" Type="http://schemas.openxmlformats.org/officeDocument/2006/relationships/slide" Target="slides/slide57.xml"/><Relationship Id="rId73" Type="http://schemas.openxmlformats.org/officeDocument/2006/relationships/slide" Target="slides/slide65.xml"/><Relationship Id="rId78" Type="http://schemas.openxmlformats.org/officeDocument/2006/relationships/slide" Target="slides/slide70.xml"/><Relationship Id="rId81" Type="http://schemas.openxmlformats.org/officeDocument/2006/relationships/slide" Target="slides/slide73.xml"/><Relationship Id="rId86" Type="http://schemas.openxmlformats.org/officeDocument/2006/relationships/slide" Target="slides/slide78.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30" Type="http://schemas.openxmlformats.org/officeDocument/2006/relationships/slide" Target="slides/slide122.xml"/><Relationship Id="rId135" Type="http://schemas.openxmlformats.org/officeDocument/2006/relationships/slide" Target="slides/slide127.xml"/><Relationship Id="rId143" Type="http://schemas.openxmlformats.org/officeDocument/2006/relationships/slide" Target="slides/slide135.xml"/><Relationship Id="rId148" Type="http://schemas.openxmlformats.org/officeDocument/2006/relationships/slide" Target="slides/slide140.xml"/><Relationship Id="rId151" Type="http://schemas.openxmlformats.org/officeDocument/2006/relationships/slide" Target="slides/slide143.xml"/><Relationship Id="rId156" Type="http://schemas.openxmlformats.org/officeDocument/2006/relationships/slide" Target="slides/slide148.xml"/><Relationship Id="rId164" Type="http://schemas.openxmlformats.org/officeDocument/2006/relationships/slide" Target="slides/slide156.xml"/><Relationship Id="rId169" Type="http://schemas.openxmlformats.org/officeDocument/2006/relationships/slide" Target="slides/slide161.xml"/><Relationship Id="rId177"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72" Type="http://schemas.openxmlformats.org/officeDocument/2006/relationships/slide" Target="slides/slide164.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141" Type="http://schemas.openxmlformats.org/officeDocument/2006/relationships/slide" Target="slides/slide133.xml"/><Relationship Id="rId146" Type="http://schemas.openxmlformats.org/officeDocument/2006/relationships/slide" Target="slides/slide138.xml"/><Relationship Id="rId167" Type="http://schemas.openxmlformats.org/officeDocument/2006/relationships/slide" Target="slides/slide159.xml"/><Relationship Id="rId7" Type="http://schemas.openxmlformats.org/officeDocument/2006/relationships/slideMaster" Target="slideMasters/slideMaster7.xml"/><Relationship Id="rId71" Type="http://schemas.openxmlformats.org/officeDocument/2006/relationships/slide" Target="slides/slide63.xml"/><Relationship Id="rId92" Type="http://schemas.openxmlformats.org/officeDocument/2006/relationships/slide" Target="slides/slide84.xml"/><Relationship Id="rId162" Type="http://schemas.openxmlformats.org/officeDocument/2006/relationships/slide" Target="slides/slide154.xml"/><Relationship Id="rId2" Type="http://schemas.openxmlformats.org/officeDocument/2006/relationships/slideMaster" Target="slideMasters/slideMaster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slide" Target="slides/slide128.xml"/><Relationship Id="rId157" Type="http://schemas.openxmlformats.org/officeDocument/2006/relationships/slide" Target="slides/slide149.xml"/><Relationship Id="rId178" Type="http://schemas.openxmlformats.org/officeDocument/2006/relationships/tableStyles" Target="tableStyles.xml"/><Relationship Id="rId61" Type="http://schemas.openxmlformats.org/officeDocument/2006/relationships/slide" Target="slides/slide53.xml"/><Relationship Id="rId82" Type="http://schemas.openxmlformats.org/officeDocument/2006/relationships/slide" Target="slides/slide74.xml"/><Relationship Id="rId152" Type="http://schemas.openxmlformats.org/officeDocument/2006/relationships/slide" Target="slides/slide144.xml"/><Relationship Id="rId173" Type="http://schemas.openxmlformats.org/officeDocument/2006/relationships/notesMaster" Target="notesMasters/notesMaster1.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147" Type="http://schemas.openxmlformats.org/officeDocument/2006/relationships/slide" Target="slides/slide139.xml"/><Relationship Id="rId168" Type="http://schemas.openxmlformats.org/officeDocument/2006/relationships/slide" Target="slides/slide160.xml"/><Relationship Id="rId8" Type="http://schemas.openxmlformats.org/officeDocument/2006/relationships/slideMaster" Target="slideMasters/slideMaster8.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142" Type="http://schemas.openxmlformats.org/officeDocument/2006/relationships/slide" Target="slides/slide134.xml"/><Relationship Id="rId163" Type="http://schemas.openxmlformats.org/officeDocument/2006/relationships/slide" Target="slides/slide155.xml"/><Relationship Id="rId3" Type="http://schemas.openxmlformats.org/officeDocument/2006/relationships/slideMaster" Target="slideMasters/slideMaster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openxmlformats.org/officeDocument/2006/relationships/slide" Target="slides/slide129.xml"/><Relationship Id="rId158" Type="http://schemas.openxmlformats.org/officeDocument/2006/relationships/slide" Target="slides/slide150.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slide" Target="slides/slide124.xml"/><Relationship Id="rId153" Type="http://schemas.openxmlformats.org/officeDocument/2006/relationships/slide" Target="slides/slide145.xml"/><Relationship Id="rId174" Type="http://schemas.openxmlformats.org/officeDocument/2006/relationships/handoutMaster" Target="handoutMasters/handoutMaster1.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solidFill>
                  <a:schemeClr val="hlink"/>
                </a:solidFill>
                <a:effectLst>
                  <a:outerShdw blurRad="38100" dist="38100" dir="2700000" algn="tl">
                    <a:srgbClr val="000000">
                      <a:alpha val="43137"/>
                    </a:srgbClr>
                  </a:outerShdw>
                </a:effectLst>
                <a:latin typeface="Castellar" pitchFamily="18" charset="0"/>
              </a:defRPr>
            </a:lvl1pPr>
          </a:lstStyle>
          <a:p>
            <a:pPr>
              <a:defRPr/>
            </a:pPr>
            <a:endParaRPr lang="tr-TR"/>
          </a:p>
        </p:txBody>
      </p:sp>
      <p:sp>
        <p:nvSpPr>
          <p:cNvPr id="3" name="2 Veri Yer Tutucusu"/>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Tx/>
              <a:buNone/>
              <a:defRPr sz="1200">
                <a:solidFill>
                  <a:schemeClr val="hlink"/>
                </a:solidFill>
                <a:effectLst>
                  <a:outerShdw blurRad="38100" dist="38100" dir="2700000" algn="tl">
                    <a:srgbClr val="000000">
                      <a:alpha val="43137"/>
                    </a:srgbClr>
                  </a:outerShdw>
                </a:effectLst>
                <a:latin typeface="Castellar" pitchFamily="18" charset="0"/>
              </a:defRPr>
            </a:lvl1pPr>
          </a:lstStyle>
          <a:p>
            <a:pPr>
              <a:defRPr/>
            </a:pPr>
            <a:fld id="{7D3C7C65-4C6B-4917-84FC-FD265D37562C}" type="datetimeFigureOut">
              <a:rPr lang="tr-TR"/>
              <a:pPr>
                <a:defRPr/>
              </a:pPr>
              <a:t>11.12.2013</a:t>
            </a:fld>
            <a:endParaRPr lang="tr-TR"/>
          </a:p>
        </p:txBody>
      </p:sp>
      <p:sp>
        <p:nvSpPr>
          <p:cNvPr id="4" name="3 Altbilgi Yer Tutucusu"/>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Tx/>
              <a:buNone/>
              <a:defRPr sz="1200">
                <a:solidFill>
                  <a:schemeClr val="hlink"/>
                </a:solidFill>
                <a:effectLst>
                  <a:outerShdw blurRad="38100" dist="38100" dir="2700000" algn="tl">
                    <a:srgbClr val="000000">
                      <a:alpha val="43137"/>
                    </a:srgbClr>
                  </a:outerShdw>
                </a:effectLst>
                <a:latin typeface="Castellar" pitchFamily="18" charset="0"/>
              </a:defRPr>
            </a:lvl1pPr>
          </a:lstStyle>
          <a:p>
            <a:pPr>
              <a:defRPr/>
            </a:pPr>
            <a:endParaRPr lang="tr-TR"/>
          </a:p>
        </p:txBody>
      </p:sp>
      <p:sp>
        <p:nvSpPr>
          <p:cNvPr id="5" name="4 Slayt Numarası Yer Tutucusu"/>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buFontTx/>
              <a:buNone/>
              <a:defRPr sz="1200">
                <a:solidFill>
                  <a:schemeClr val="hlink"/>
                </a:solidFill>
                <a:effectLst>
                  <a:outerShdw blurRad="38100" dist="38100" dir="2700000" algn="tl">
                    <a:srgbClr val="000000">
                      <a:alpha val="43137"/>
                    </a:srgbClr>
                  </a:outerShdw>
                </a:effectLst>
                <a:latin typeface="Castellar" pitchFamily="18" charset="0"/>
              </a:defRPr>
            </a:lvl1pPr>
          </a:lstStyle>
          <a:p>
            <a:pPr>
              <a:defRPr/>
            </a:pPr>
            <a:fld id="{45260EF5-A6F1-4A0C-BB56-4E69C7FD1E51}" type="slidenum">
              <a:rPr lang="tr-TR"/>
              <a:pPr>
                <a:defRPr/>
              </a:pPr>
              <a:t>‹#›</a:t>
            </a:fld>
            <a:endParaRPr lang="tr-TR"/>
          </a:p>
        </p:txBody>
      </p:sp>
    </p:spTree>
    <p:extLst>
      <p:ext uri="{BB962C8B-B14F-4D97-AF65-F5344CB8AC3E}">
        <p14:creationId xmlns:p14="http://schemas.microsoft.com/office/powerpoint/2010/main" val="3005859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buFontTx/>
              <a:buNone/>
              <a:defRPr sz="1200" b="0">
                <a:solidFill>
                  <a:schemeClr val="tx1"/>
                </a:solidFill>
                <a:effectLst/>
                <a:latin typeface="Arial" charset="0"/>
              </a:defRPr>
            </a:lvl1pPr>
          </a:lstStyle>
          <a:p>
            <a:pPr>
              <a:defRPr/>
            </a:pPr>
            <a:endParaRPr lang="tr-TR"/>
          </a:p>
        </p:txBody>
      </p:sp>
      <p:sp>
        <p:nvSpPr>
          <p:cNvPr id="614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buFontTx/>
              <a:buNone/>
              <a:defRPr sz="1200" b="0">
                <a:solidFill>
                  <a:schemeClr val="tx1"/>
                </a:solidFill>
                <a:effectLst/>
                <a:latin typeface="Arial" charset="0"/>
              </a:defRPr>
            </a:lvl1pPr>
          </a:lstStyle>
          <a:p>
            <a:pPr>
              <a:defRPr/>
            </a:pPr>
            <a:endParaRPr lang="tr-TR"/>
          </a:p>
        </p:txBody>
      </p:sp>
      <p:sp>
        <p:nvSpPr>
          <p:cNvPr id="13414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noProof="0" smtClean="0"/>
              <a:t>Asıl metin stillerini düzenlemek için tıklatın</a:t>
            </a:r>
          </a:p>
          <a:p>
            <a:pPr lvl="1"/>
            <a:r>
              <a:rPr lang="tr-TR" noProof="0" smtClean="0"/>
              <a:t>İkinci düzey</a:t>
            </a:r>
          </a:p>
          <a:p>
            <a:pPr lvl="2"/>
            <a:r>
              <a:rPr lang="tr-TR" noProof="0" smtClean="0"/>
              <a:t>Üçüncü düzey</a:t>
            </a:r>
          </a:p>
          <a:p>
            <a:pPr lvl="3"/>
            <a:r>
              <a:rPr lang="tr-TR" noProof="0" smtClean="0"/>
              <a:t>Dördüncü düzey</a:t>
            </a:r>
          </a:p>
          <a:p>
            <a:pPr lvl="4"/>
            <a:r>
              <a:rPr lang="tr-TR" noProof="0" smtClean="0"/>
              <a:t>Beşinci düzey</a:t>
            </a:r>
          </a:p>
        </p:txBody>
      </p:sp>
      <p:sp>
        <p:nvSpPr>
          <p:cNvPr id="615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buFontTx/>
              <a:buNone/>
              <a:defRPr sz="1200" b="0">
                <a:solidFill>
                  <a:schemeClr val="tx1"/>
                </a:solidFill>
                <a:effectLst/>
                <a:latin typeface="Arial" charset="0"/>
              </a:defRPr>
            </a:lvl1pPr>
          </a:lstStyle>
          <a:p>
            <a:pPr>
              <a:defRPr/>
            </a:pPr>
            <a:endParaRPr lang="tr-TR"/>
          </a:p>
        </p:txBody>
      </p:sp>
      <p:sp>
        <p:nvSpPr>
          <p:cNvPr id="615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FontTx/>
              <a:buNone/>
              <a:defRPr sz="1200" b="0">
                <a:solidFill>
                  <a:schemeClr val="tx1"/>
                </a:solidFill>
                <a:effectLst/>
                <a:latin typeface="Arial" charset="0"/>
              </a:defRPr>
            </a:lvl1pPr>
          </a:lstStyle>
          <a:p>
            <a:pPr>
              <a:defRPr/>
            </a:pPr>
            <a:fld id="{EB9A8BF6-91BA-4BDB-961D-AD1A4BBA8997}" type="slidenum">
              <a:rPr lang="tr-TR"/>
              <a:pPr>
                <a:defRPr/>
              </a:pPr>
              <a:t>‹#›</a:t>
            </a:fld>
            <a:endParaRPr lang="tr-TR"/>
          </a:p>
        </p:txBody>
      </p:sp>
    </p:spTree>
    <p:extLst>
      <p:ext uri="{BB962C8B-B14F-4D97-AF65-F5344CB8AC3E}">
        <p14:creationId xmlns:p14="http://schemas.microsoft.com/office/powerpoint/2010/main" val="11747835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35019C6E-C411-421C-AAA4-7BA5CA67A691}" type="slidenum">
              <a:rPr lang="tr-TR" sz="1200" b="0" smtClean="0"/>
              <a:pPr eaLnBrk="1" hangingPunct="1"/>
              <a:t>1</a:t>
            </a:fld>
            <a:endParaRPr lang="tr-TR" sz="1200" b="0"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1 Slayt Görüntüsü Yer Tutucusu"/>
          <p:cNvSpPr>
            <a:spLocks noGrp="1" noRot="1" noChangeAspect="1" noTextEdit="1"/>
          </p:cNvSpPr>
          <p:nvPr>
            <p:ph type="sldImg"/>
          </p:nvPr>
        </p:nvSpPr>
        <p:spPr>
          <a:ln/>
        </p:spPr>
      </p:sp>
      <p:sp>
        <p:nvSpPr>
          <p:cNvPr id="14233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4234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41897F3B-5874-4457-A752-8DE18DA6C37E}" type="slidenum">
              <a:rPr lang="tr-TR" sz="1200" b="0" smtClean="0"/>
              <a:pPr eaLnBrk="1" hangingPunct="1"/>
              <a:t>26</a:t>
            </a:fld>
            <a:endParaRPr lang="tr-TR" sz="1200" b="0"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1 Slayt Görüntüsü Yer Tutucusu"/>
          <p:cNvSpPr>
            <a:spLocks noGrp="1" noRot="1" noChangeAspect="1" noTextEdit="1"/>
          </p:cNvSpPr>
          <p:nvPr>
            <p:ph type="sldImg"/>
          </p:nvPr>
        </p:nvSpPr>
        <p:spPr>
          <a:ln/>
        </p:spPr>
      </p:sp>
      <p:sp>
        <p:nvSpPr>
          <p:cNvPr id="22425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2426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83C5BF40-8233-4249-987A-0E857195F69B}" type="slidenum">
              <a:rPr lang="tr-TR" sz="1200" b="0" smtClean="0"/>
              <a:pPr eaLnBrk="1" hangingPunct="1"/>
              <a:t>124</a:t>
            </a:fld>
            <a:endParaRPr lang="tr-TR" sz="1200" b="0"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1 Slayt Görüntüsü Yer Tutucusu"/>
          <p:cNvSpPr>
            <a:spLocks noGrp="1" noRot="1" noChangeAspect="1" noTextEdit="1"/>
          </p:cNvSpPr>
          <p:nvPr>
            <p:ph type="sldImg"/>
          </p:nvPr>
        </p:nvSpPr>
        <p:spPr>
          <a:ln/>
        </p:spPr>
      </p:sp>
      <p:sp>
        <p:nvSpPr>
          <p:cNvPr id="22528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2528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6520B783-D4B0-4F10-B4A8-175699617160}" type="slidenum">
              <a:rPr lang="tr-TR" sz="1200" b="0" smtClean="0"/>
              <a:pPr eaLnBrk="1" hangingPunct="1"/>
              <a:t>125</a:t>
            </a:fld>
            <a:endParaRPr lang="tr-TR" sz="1200" b="0"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1 Slayt Görüntüsü Yer Tutucusu"/>
          <p:cNvSpPr>
            <a:spLocks noGrp="1" noRot="1" noChangeAspect="1" noTextEdit="1"/>
          </p:cNvSpPr>
          <p:nvPr>
            <p:ph type="sldImg"/>
          </p:nvPr>
        </p:nvSpPr>
        <p:spPr>
          <a:ln/>
        </p:spPr>
      </p:sp>
      <p:sp>
        <p:nvSpPr>
          <p:cNvPr id="22630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2630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A833861-0A6B-461D-B6DF-1103F2970C23}" type="slidenum">
              <a:rPr lang="tr-TR" sz="1200" b="0" smtClean="0"/>
              <a:pPr eaLnBrk="1" hangingPunct="1"/>
              <a:t>126</a:t>
            </a:fld>
            <a:endParaRPr lang="tr-TR" sz="1200" b="0"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1 Slayt Görüntüsü Yer Tutucusu"/>
          <p:cNvSpPr>
            <a:spLocks noGrp="1" noRot="1" noChangeAspect="1" noTextEdit="1"/>
          </p:cNvSpPr>
          <p:nvPr>
            <p:ph type="sldImg"/>
          </p:nvPr>
        </p:nvSpPr>
        <p:spPr>
          <a:ln/>
        </p:spPr>
      </p:sp>
      <p:sp>
        <p:nvSpPr>
          <p:cNvPr id="22733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2733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517E493-51EB-4F28-8FC7-AEF055E1B8D2}" type="slidenum">
              <a:rPr lang="tr-TR" sz="1200" b="0" smtClean="0"/>
              <a:pPr eaLnBrk="1" hangingPunct="1"/>
              <a:t>127</a:t>
            </a:fld>
            <a:endParaRPr lang="tr-TR" sz="1200" b="0"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1 Slayt Görüntüsü Yer Tutucusu"/>
          <p:cNvSpPr>
            <a:spLocks noGrp="1" noRot="1" noChangeAspect="1" noTextEdit="1"/>
          </p:cNvSpPr>
          <p:nvPr>
            <p:ph type="sldImg"/>
          </p:nvPr>
        </p:nvSpPr>
        <p:spPr>
          <a:ln/>
        </p:spPr>
      </p:sp>
      <p:sp>
        <p:nvSpPr>
          <p:cNvPr id="22835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2835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31C6B9C4-3294-4A25-9295-520D81AD1568}" type="slidenum">
              <a:rPr lang="tr-TR" sz="1200" b="0" smtClean="0"/>
              <a:pPr eaLnBrk="1" hangingPunct="1"/>
              <a:t>128</a:t>
            </a:fld>
            <a:endParaRPr lang="tr-TR" sz="1200" b="0"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1 Slayt Görüntüsü Yer Tutucusu"/>
          <p:cNvSpPr>
            <a:spLocks noGrp="1" noRot="1" noChangeAspect="1" noTextEdit="1"/>
          </p:cNvSpPr>
          <p:nvPr>
            <p:ph type="sldImg"/>
          </p:nvPr>
        </p:nvSpPr>
        <p:spPr>
          <a:ln/>
        </p:spPr>
      </p:sp>
      <p:sp>
        <p:nvSpPr>
          <p:cNvPr id="22937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2938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46461268-CB08-4679-9EEC-5C588FB4EA6D}" type="slidenum">
              <a:rPr lang="tr-TR" sz="1200" b="0" smtClean="0"/>
              <a:pPr eaLnBrk="1" hangingPunct="1"/>
              <a:t>129</a:t>
            </a:fld>
            <a:endParaRPr lang="tr-TR" sz="1200" b="0"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1 Slayt Görüntüsü Yer Tutucusu"/>
          <p:cNvSpPr>
            <a:spLocks noGrp="1" noRot="1" noChangeAspect="1" noTextEdit="1"/>
          </p:cNvSpPr>
          <p:nvPr>
            <p:ph type="sldImg"/>
          </p:nvPr>
        </p:nvSpPr>
        <p:spPr>
          <a:ln/>
        </p:spPr>
      </p:sp>
      <p:sp>
        <p:nvSpPr>
          <p:cNvPr id="23040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3040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B199379C-3880-4218-AA0A-8EF6FAC5F52F}" type="slidenum">
              <a:rPr lang="tr-TR" sz="1200" b="0" smtClean="0"/>
              <a:pPr eaLnBrk="1" hangingPunct="1"/>
              <a:t>130</a:t>
            </a:fld>
            <a:endParaRPr lang="tr-TR" sz="1200" b="0"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1 Slayt Görüntüsü Yer Tutucusu"/>
          <p:cNvSpPr>
            <a:spLocks noGrp="1" noRot="1" noChangeAspect="1" noTextEdit="1"/>
          </p:cNvSpPr>
          <p:nvPr>
            <p:ph type="sldImg"/>
          </p:nvPr>
        </p:nvSpPr>
        <p:spPr>
          <a:ln/>
        </p:spPr>
      </p:sp>
      <p:sp>
        <p:nvSpPr>
          <p:cNvPr id="23142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3142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694FB3D1-DB38-4936-BDC7-C43BF9D72A6C}" type="slidenum">
              <a:rPr lang="tr-TR" sz="1200" b="0" smtClean="0"/>
              <a:pPr eaLnBrk="1" hangingPunct="1"/>
              <a:t>131</a:t>
            </a:fld>
            <a:endParaRPr lang="tr-TR" sz="1200" b="0"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1 Slayt Görüntüsü Yer Tutucusu"/>
          <p:cNvSpPr>
            <a:spLocks noGrp="1" noRot="1" noChangeAspect="1" noTextEdit="1"/>
          </p:cNvSpPr>
          <p:nvPr>
            <p:ph type="sldImg"/>
          </p:nvPr>
        </p:nvSpPr>
        <p:spPr>
          <a:ln/>
        </p:spPr>
      </p:sp>
      <p:sp>
        <p:nvSpPr>
          <p:cNvPr id="23245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3245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4C3D3637-46B0-44DE-A68E-F9A22A2D0607}" type="slidenum">
              <a:rPr lang="tr-TR" sz="1200" b="0" smtClean="0"/>
              <a:pPr eaLnBrk="1" hangingPunct="1"/>
              <a:t>132</a:t>
            </a:fld>
            <a:endParaRPr lang="tr-TR" sz="1200" b="0"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1 Slayt Görüntüsü Yer Tutucusu"/>
          <p:cNvSpPr>
            <a:spLocks noGrp="1" noRot="1" noChangeAspect="1" noTextEdit="1"/>
          </p:cNvSpPr>
          <p:nvPr>
            <p:ph type="sldImg"/>
          </p:nvPr>
        </p:nvSpPr>
        <p:spPr>
          <a:ln/>
        </p:spPr>
      </p:sp>
      <p:sp>
        <p:nvSpPr>
          <p:cNvPr id="23347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3347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577F42F8-9ABA-4041-92E5-82FA150EA148}" type="slidenum">
              <a:rPr lang="tr-TR" sz="1200" b="0" smtClean="0"/>
              <a:pPr eaLnBrk="1" hangingPunct="1"/>
              <a:t>133</a:t>
            </a:fld>
            <a:endParaRPr lang="tr-TR" sz="1200" b="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1 Slayt Görüntüsü Yer Tutucusu"/>
          <p:cNvSpPr>
            <a:spLocks noGrp="1" noRot="1" noChangeAspect="1" noTextEdit="1"/>
          </p:cNvSpPr>
          <p:nvPr>
            <p:ph type="sldImg"/>
          </p:nvPr>
        </p:nvSpPr>
        <p:spPr>
          <a:ln/>
        </p:spPr>
      </p:sp>
      <p:sp>
        <p:nvSpPr>
          <p:cNvPr id="14029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4029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F1326734-2D4F-40CD-8E2F-62C9FA8DB084}" type="slidenum">
              <a:rPr lang="tr-TR" sz="1200" b="0" smtClean="0"/>
              <a:pPr eaLnBrk="1" hangingPunct="1"/>
              <a:t>27</a:t>
            </a:fld>
            <a:endParaRPr lang="tr-TR" sz="1200" b="0"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1 Slayt Görüntüsü Yer Tutucusu"/>
          <p:cNvSpPr>
            <a:spLocks noGrp="1" noRot="1" noChangeAspect="1" noTextEdit="1"/>
          </p:cNvSpPr>
          <p:nvPr>
            <p:ph type="sldImg"/>
          </p:nvPr>
        </p:nvSpPr>
        <p:spPr>
          <a:ln/>
        </p:spPr>
      </p:sp>
      <p:sp>
        <p:nvSpPr>
          <p:cNvPr id="23449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3450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6384FF19-50EF-422D-8D9A-EF4B7C9ED35F}" type="slidenum">
              <a:rPr lang="tr-TR" sz="1200" b="0" smtClean="0"/>
              <a:pPr eaLnBrk="1" hangingPunct="1"/>
              <a:t>134</a:t>
            </a:fld>
            <a:endParaRPr lang="tr-TR" sz="1200" b="0"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1 Slayt Görüntüsü Yer Tutucusu"/>
          <p:cNvSpPr>
            <a:spLocks noGrp="1" noRot="1" noChangeAspect="1" noTextEdit="1"/>
          </p:cNvSpPr>
          <p:nvPr>
            <p:ph type="sldImg"/>
          </p:nvPr>
        </p:nvSpPr>
        <p:spPr>
          <a:ln/>
        </p:spPr>
      </p:sp>
      <p:sp>
        <p:nvSpPr>
          <p:cNvPr id="23552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3552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6206CD07-1A0F-4DEF-9C11-C9675EAE9D69}" type="slidenum">
              <a:rPr lang="tr-TR" sz="1200" b="0" smtClean="0"/>
              <a:pPr eaLnBrk="1" hangingPunct="1"/>
              <a:t>135</a:t>
            </a:fld>
            <a:endParaRPr lang="tr-TR" sz="1200" b="0"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1 Slayt Görüntüsü Yer Tutucusu"/>
          <p:cNvSpPr>
            <a:spLocks noGrp="1" noRot="1" noChangeAspect="1" noTextEdit="1"/>
          </p:cNvSpPr>
          <p:nvPr>
            <p:ph type="sldImg"/>
          </p:nvPr>
        </p:nvSpPr>
        <p:spPr>
          <a:ln/>
        </p:spPr>
      </p:sp>
      <p:sp>
        <p:nvSpPr>
          <p:cNvPr id="23654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3654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A64800C8-C84F-42AF-84E0-7E8EC29FAC0F}" type="slidenum">
              <a:rPr lang="tr-TR" sz="1200" b="0" smtClean="0"/>
              <a:pPr eaLnBrk="1" hangingPunct="1"/>
              <a:t>136</a:t>
            </a:fld>
            <a:endParaRPr lang="tr-TR" sz="1200" b="0"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1 Slayt Görüntüsü Yer Tutucusu"/>
          <p:cNvSpPr>
            <a:spLocks noGrp="1" noRot="1" noChangeAspect="1" noTextEdit="1"/>
          </p:cNvSpPr>
          <p:nvPr>
            <p:ph type="sldImg"/>
          </p:nvPr>
        </p:nvSpPr>
        <p:spPr>
          <a:ln/>
        </p:spPr>
      </p:sp>
      <p:sp>
        <p:nvSpPr>
          <p:cNvPr id="23757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3757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14933AAC-64C0-45C8-BE5D-E659D0A5C800}" type="slidenum">
              <a:rPr lang="tr-TR" sz="1200" b="0" smtClean="0"/>
              <a:pPr eaLnBrk="1" hangingPunct="1"/>
              <a:t>137</a:t>
            </a:fld>
            <a:endParaRPr lang="tr-TR" sz="1200" b="0"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1 Slayt Görüntüsü Yer Tutucusu"/>
          <p:cNvSpPr>
            <a:spLocks noGrp="1" noRot="1" noChangeAspect="1" noTextEdit="1"/>
          </p:cNvSpPr>
          <p:nvPr>
            <p:ph type="sldImg"/>
          </p:nvPr>
        </p:nvSpPr>
        <p:spPr>
          <a:ln/>
        </p:spPr>
      </p:sp>
      <p:sp>
        <p:nvSpPr>
          <p:cNvPr id="23859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3859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804827D2-AC9F-4537-8B2F-E5383AD69F94}" type="slidenum">
              <a:rPr lang="tr-TR" sz="1200" b="0" smtClean="0"/>
              <a:pPr eaLnBrk="1" hangingPunct="1"/>
              <a:t>139</a:t>
            </a:fld>
            <a:endParaRPr lang="tr-TR" sz="1200" b="0"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1 Slayt Görüntüsü Yer Tutucusu"/>
          <p:cNvSpPr>
            <a:spLocks noGrp="1" noRot="1" noChangeAspect="1" noTextEdit="1"/>
          </p:cNvSpPr>
          <p:nvPr>
            <p:ph type="sldImg"/>
          </p:nvPr>
        </p:nvSpPr>
        <p:spPr>
          <a:ln/>
        </p:spPr>
      </p:sp>
      <p:sp>
        <p:nvSpPr>
          <p:cNvPr id="23961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3962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D4A17C04-AFF9-4C17-9FF0-385B8CC279F7}" type="slidenum">
              <a:rPr lang="tr-TR" sz="1200" b="0" smtClean="0"/>
              <a:pPr eaLnBrk="1" hangingPunct="1"/>
              <a:t>140</a:t>
            </a:fld>
            <a:endParaRPr lang="tr-TR" sz="1200" b="0"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1 Slayt Görüntüsü Yer Tutucusu"/>
          <p:cNvSpPr>
            <a:spLocks noGrp="1" noRot="1" noChangeAspect="1" noTextEdit="1"/>
          </p:cNvSpPr>
          <p:nvPr>
            <p:ph type="sldImg"/>
          </p:nvPr>
        </p:nvSpPr>
        <p:spPr>
          <a:ln/>
        </p:spPr>
      </p:sp>
      <p:sp>
        <p:nvSpPr>
          <p:cNvPr id="24064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4064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E21A3E8-2DE6-4063-8003-36E8E5B0C441}" type="slidenum">
              <a:rPr lang="tr-TR" sz="1200" b="0" smtClean="0"/>
              <a:pPr eaLnBrk="1" hangingPunct="1"/>
              <a:t>141</a:t>
            </a:fld>
            <a:endParaRPr lang="tr-TR" sz="1200" b="0"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1 Slayt Görüntüsü Yer Tutucusu"/>
          <p:cNvSpPr>
            <a:spLocks noGrp="1" noRot="1" noChangeAspect="1" noTextEdit="1"/>
          </p:cNvSpPr>
          <p:nvPr>
            <p:ph type="sldImg"/>
          </p:nvPr>
        </p:nvSpPr>
        <p:spPr>
          <a:ln/>
        </p:spPr>
      </p:sp>
      <p:sp>
        <p:nvSpPr>
          <p:cNvPr id="24166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4166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15EDBE1-E8D6-499B-8730-EFD3496BAB4B}" type="slidenum">
              <a:rPr lang="tr-TR" sz="1200" b="0" smtClean="0"/>
              <a:pPr eaLnBrk="1" hangingPunct="1"/>
              <a:t>142</a:t>
            </a:fld>
            <a:endParaRPr lang="tr-TR" sz="1200" b="0"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1 Slayt Görüntüsü Yer Tutucusu"/>
          <p:cNvSpPr>
            <a:spLocks noGrp="1" noRot="1" noChangeAspect="1" noTextEdit="1"/>
          </p:cNvSpPr>
          <p:nvPr>
            <p:ph type="sldImg"/>
          </p:nvPr>
        </p:nvSpPr>
        <p:spPr>
          <a:ln/>
        </p:spPr>
      </p:sp>
      <p:sp>
        <p:nvSpPr>
          <p:cNvPr id="24269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4269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2EEC960-CCED-4BCD-8B38-325CDABA4FEF}" type="slidenum">
              <a:rPr lang="tr-TR" sz="1200" b="0" smtClean="0"/>
              <a:pPr eaLnBrk="1" hangingPunct="1"/>
              <a:t>143</a:t>
            </a:fld>
            <a:endParaRPr lang="tr-TR" sz="1200" b="0"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1 Slayt Görüntüsü Yer Tutucusu"/>
          <p:cNvSpPr>
            <a:spLocks noGrp="1" noRot="1" noChangeAspect="1" noTextEdit="1"/>
          </p:cNvSpPr>
          <p:nvPr>
            <p:ph type="sldImg"/>
          </p:nvPr>
        </p:nvSpPr>
        <p:spPr>
          <a:ln/>
        </p:spPr>
      </p:sp>
      <p:sp>
        <p:nvSpPr>
          <p:cNvPr id="24371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4371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B1E3E9AA-6E3C-48AC-9CE6-C3276167CB94}" type="slidenum">
              <a:rPr lang="tr-TR" sz="1200" b="0" smtClean="0"/>
              <a:pPr eaLnBrk="1" hangingPunct="1"/>
              <a:t>144</a:t>
            </a:fld>
            <a:endParaRPr lang="tr-TR" sz="1200" b="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1 Slayt Görüntüsü Yer Tutucusu"/>
          <p:cNvSpPr>
            <a:spLocks noGrp="1" noRot="1" noChangeAspect="1" noTextEdit="1"/>
          </p:cNvSpPr>
          <p:nvPr>
            <p:ph type="sldImg"/>
          </p:nvPr>
        </p:nvSpPr>
        <p:spPr>
          <a:ln/>
        </p:spPr>
      </p:sp>
      <p:sp>
        <p:nvSpPr>
          <p:cNvPr id="14336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4336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94266BD-84C2-4236-BD31-3B8C824EAD23}" type="slidenum">
              <a:rPr lang="tr-TR" sz="1200" b="0" smtClean="0"/>
              <a:pPr eaLnBrk="1" hangingPunct="1"/>
              <a:t>28</a:t>
            </a:fld>
            <a:endParaRPr lang="tr-TR" sz="1200" b="0"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1 Slayt Görüntüsü Yer Tutucusu"/>
          <p:cNvSpPr>
            <a:spLocks noGrp="1" noRot="1" noChangeAspect="1" noTextEdit="1"/>
          </p:cNvSpPr>
          <p:nvPr>
            <p:ph type="sldImg"/>
          </p:nvPr>
        </p:nvSpPr>
        <p:spPr>
          <a:ln/>
        </p:spPr>
      </p:sp>
      <p:sp>
        <p:nvSpPr>
          <p:cNvPr id="24473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4474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46C19BE4-60D2-4F27-8339-1A4089013F12}" type="slidenum">
              <a:rPr lang="tr-TR" sz="1200" b="0" smtClean="0"/>
              <a:pPr eaLnBrk="1" hangingPunct="1"/>
              <a:t>145</a:t>
            </a:fld>
            <a:endParaRPr lang="tr-TR" sz="1200" b="0"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1 Slayt Görüntüsü Yer Tutucusu"/>
          <p:cNvSpPr>
            <a:spLocks noGrp="1" noRot="1" noChangeAspect="1" noTextEdit="1"/>
          </p:cNvSpPr>
          <p:nvPr>
            <p:ph type="sldImg"/>
          </p:nvPr>
        </p:nvSpPr>
        <p:spPr>
          <a:ln/>
        </p:spPr>
      </p:sp>
      <p:sp>
        <p:nvSpPr>
          <p:cNvPr id="24576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4576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FCCABD39-74A9-430A-8BD7-331256593187}" type="slidenum">
              <a:rPr lang="tr-TR" sz="1200" b="0" smtClean="0"/>
              <a:pPr eaLnBrk="1" hangingPunct="1"/>
              <a:t>146</a:t>
            </a:fld>
            <a:endParaRPr lang="tr-TR" sz="1200" b="0"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1 Slayt Görüntüsü Yer Tutucusu"/>
          <p:cNvSpPr>
            <a:spLocks noGrp="1" noRot="1" noChangeAspect="1" noTextEdit="1"/>
          </p:cNvSpPr>
          <p:nvPr>
            <p:ph type="sldImg"/>
          </p:nvPr>
        </p:nvSpPr>
        <p:spPr>
          <a:ln/>
        </p:spPr>
      </p:sp>
      <p:sp>
        <p:nvSpPr>
          <p:cNvPr id="24678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4678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CD733CA6-7547-4CA4-AA31-E33B93678C3E}" type="slidenum">
              <a:rPr lang="tr-TR" sz="1200" b="0" smtClean="0"/>
              <a:pPr eaLnBrk="1" hangingPunct="1"/>
              <a:t>147</a:t>
            </a:fld>
            <a:endParaRPr lang="tr-TR" sz="1200" b="0"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1 Slayt Görüntüsü Yer Tutucusu"/>
          <p:cNvSpPr>
            <a:spLocks noGrp="1" noRot="1" noChangeAspect="1" noTextEdit="1"/>
          </p:cNvSpPr>
          <p:nvPr>
            <p:ph type="sldImg"/>
          </p:nvPr>
        </p:nvSpPr>
        <p:spPr>
          <a:ln/>
        </p:spPr>
      </p:sp>
      <p:sp>
        <p:nvSpPr>
          <p:cNvPr id="24883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4883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83C1E31E-2FCF-41DD-8EB5-3251A80A1137}" type="slidenum">
              <a:rPr lang="tr-TR" sz="1200" b="0" smtClean="0"/>
              <a:pPr eaLnBrk="1" hangingPunct="1"/>
              <a:t>148</a:t>
            </a:fld>
            <a:endParaRPr lang="tr-TR" sz="1200" b="0"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1 Slayt Görüntüsü Yer Tutucusu"/>
          <p:cNvSpPr>
            <a:spLocks noGrp="1" noRot="1" noChangeAspect="1" noTextEdit="1"/>
          </p:cNvSpPr>
          <p:nvPr>
            <p:ph type="sldImg"/>
          </p:nvPr>
        </p:nvSpPr>
        <p:spPr>
          <a:ln/>
        </p:spPr>
      </p:sp>
      <p:sp>
        <p:nvSpPr>
          <p:cNvPr id="24985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4986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FF745E1A-471E-4354-93A0-55F6C53D5407}" type="slidenum">
              <a:rPr lang="tr-TR" sz="1200" b="0" smtClean="0"/>
              <a:pPr eaLnBrk="1" hangingPunct="1"/>
              <a:t>150</a:t>
            </a:fld>
            <a:endParaRPr lang="tr-TR" sz="1200" b="0"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1 Slayt Görüntüsü Yer Tutucusu"/>
          <p:cNvSpPr>
            <a:spLocks noGrp="1" noRot="1" noChangeAspect="1" noTextEdit="1"/>
          </p:cNvSpPr>
          <p:nvPr>
            <p:ph type="sldImg"/>
          </p:nvPr>
        </p:nvSpPr>
        <p:spPr>
          <a:ln/>
        </p:spPr>
      </p:sp>
      <p:sp>
        <p:nvSpPr>
          <p:cNvPr id="25088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5088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8C4A2332-2617-4E73-9538-ECBB283BCD2C}" type="slidenum">
              <a:rPr lang="tr-TR" sz="1200" b="0" smtClean="0"/>
              <a:pPr eaLnBrk="1" hangingPunct="1"/>
              <a:t>151</a:t>
            </a:fld>
            <a:endParaRPr lang="tr-TR" sz="1200" b="0"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1 Slayt Görüntüsü Yer Tutucusu"/>
          <p:cNvSpPr>
            <a:spLocks noGrp="1" noRot="1" noChangeAspect="1" noTextEdit="1"/>
          </p:cNvSpPr>
          <p:nvPr>
            <p:ph type="sldImg"/>
          </p:nvPr>
        </p:nvSpPr>
        <p:spPr>
          <a:ln/>
        </p:spPr>
      </p:sp>
      <p:sp>
        <p:nvSpPr>
          <p:cNvPr id="25190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5190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391E8CA-B7E3-429D-9685-40CC196D49A4}" type="slidenum">
              <a:rPr lang="tr-TR" sz="1200" b="0" smtClean="0"/>
              <a:pPr eaLnBrk="1" hangingPunct="1"/>
              <a:t>152</a:t>
            </a:fld>
            <a:endParaRPr lang="tr-TR" sz="1200" b="0"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1 Slayt Görüntüsü Yer Tutucusu"/>
          <p:cNvSpPr>
            <a:spLocks noGrp="1" noRot="1" noChangeAspect="1" noTextEdit="1"/>
          </p:cNvSpPr>
          <p:nvPr>
            <p:ph type="sldImg"/>
          </p:nvPr>
        </p:nvSpPr>
        <p:spPr>
          <a:ln/>
        </p:spPr>
      </p:sp>
      <p:sp>
        <p:nvSpPr>
          <p:cNvPr id="25293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5293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F35AFB8-ECA5-43AA-92E8-9C04CAFDA923}" type="slidenum">
              <a:rPr lang="tr-TR" sz="1200" b="0" smtClean="0"/>
              <a:pPr eaLnBrk="1" hangingPunct="1"/>
              <a:t>153</a:t>
            </a:fld>
            <a:endParaRPr lang="tr-TR" sz="1200" b="0"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1 Slayt Görüntüsü Yer Tutucusu"/>
          <p:cNvSpPr>
            <a:spLocks noGrp="1" noRot="1" noChangeAspect="1" noTextEdit="1"/>
          </p:cNvSpPr>
          <p:nvPr>
            <p:ph type="sldImg"/>
          </p:nvPr>
        </p:nvSpPr>
        <p:spPr>
          <a:ln/>
        </p:spPr>
      </p:sp>
      <p:sp>
        <p:nvSpPr>
          <p:cNvPr id="25395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5395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2F9361DA-B8D2-4793-B76B-9CF4EEDF27F2}" type="slidenum">
              <a:rPr lang="tr-TR" sz="1200" b="0" smtClean="0"/>
              <a:pPr eaLnBrk="1" hangingPunct="1"/>
              <a:t>154</a:t>
            </a:fld>
            <a:endParaRPr lang="tr-TR" sz="1200" b="0"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1 Slayt Görüntüsü Yer Tutucusu"/>
          <p:cNvSpPr>
            <a:spLocks noGrp="1" noRot="1" noChangeAspect="1" noTextEdit="1"/>
          </p:cNvSpPr>
          <p:nvPr>
            <p:ph type="sldImg"/>
          </p:nvPr>
        </p:nvSpPr>
        <p:spPr>
          <a:ln/>
        </p:spPr>
      </p:sp>
      <p:sp>
        <p:nvSpPr>
          <p:cNvPr id="25497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5498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FCC5124-D7EF-4808-B96D-FBF5E2355460}" type="slidenum">
              <a:rPr lang="tr-TR" sz="1200" b="0" smtClean="0"/>
              <a:pPr eaLnBrk="1" hangingPunct="1"/>
              <a:t>155</a:t>
            </a:fld>
            <a:endParaRPr lang="tr-TR" sz="1200" b="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1 Slayt Görüntüsü Yer Tutucusu"/>
          <p:cNvSpPr>
            <a:spLocks noGrp="1" noRot="1" noChangeAspect="1" noTextEdit="1"/>
          </p:cNvSpPr>
          <p:nvPr>
            <p:ph type="sldImg"/>
          </p:nvPr>
        </p:nvSpPr>
        <p:spPr>
          <a:ln/>
        </p:spPr>
      </p:sp>
      <p:sp>
        <p:nvSpPr>
          <p:cNvPr id="14438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4438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CC3ADA48-6070-4013-BB2B-330968C504AD}" type="slidenum">
              <a:rPr lang="tr-TR" sz="1200" b="0" smtClean="0"/>
              <a:pPr eaLnBrk="1" hangingPunct="1"/>
              <a:t>29</a:t>
            </a:fld>
            <a:endParaRPr lang="tr-TR" sz="1200" b="0"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1 Slayt Görüntüsü Yer Tutucusu"/>
          <p:cNvSpPr>
            <a:spLocks noGrp="1" noRot="1" noChangeAspect="1" noTextEdit="1"/>
          </p:cNvSpPr>
          <p:nvPr>
            <p:ph type="sldImg"/>
          </p:nvPr>
        </p:nvSpPr>
        <p:spPr>
          <a:ln/>
        </p:spPr>
      </p:sp>
      <p:sp>
        <p:nvSpPr>
          <p:cNvPr id="25600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5600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8A36830C-13FA-4A3B-8E80-E1F320D9ABC4}" type="slidenum">
              <a:rPr lang="tr-TR" sz="1200" b="0" smtClean="0"/>
              <a:pPr eaLnBrk="1" hangingPunct="1"/>
              <a:t>156</a:t>
            </a:fld>
            <a:endParaRPr lang="tr-TR" sz="1200" b="0"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1 Slayt Görüntüsü Yer Tutucusu"/>
          <p:cNvSpPr>
            <a:spLocks noGrp="1" noRot="1" noChangeAspect="1" noTextEdit="1"/>
          </p:cNvSpPr>
          <p:nvPr>
            <p:ph type="sldImg"/>
          </p:nvPr>
        </p:nvSpPr>
        <p:spPr>
          <a:ln/>
        </p:spPr>
      </p:sp>
      <p:sp>
        <p:nvSpPr>
          <p:cNvPr id="13619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3619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DBD6E9E-4CFF-4FEA-AEEF-6AD888F43D18}" type="slidenum">
              <a:rPr lang="tr-TR" sz="1200" b="0" smtClean="0"/>
              <a:pPr eaLnBrk="1" hangingPunct="1"/>
              <a:t>157</a:t>
            </a:fld>
            <a:endParaRPr lang="tr-TR" sz="1200" b="0"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1 Slayt Görüntüsü Yer Tutucusu"/>
          <p:cNvSpPr>
            <a:spLocks noGrp="1" noRot="1" noChangeAspect="1" noTextEdit="1"/>
          </p:cNvSpPr>
          <p:nvPr>
            <p:ph type="sldImg"/>
          </p:nvPr>
        </p:nvSpPr>
        <p:spPr>
          <a:ln/>
        </p:spPr>
      </p:sp>
      <p:sp>
        <p:nvSpPr>
          <p:cNvPr id="24781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4781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F83EF59-A88F-4497-8E7D-C5188DD71F34}" type="slidenum">
              <a:rPr lang="tr-TR" sz="1200" b="0" smtClean="0"/>
              <a:pPr eaLnBrk="1" hangingPunct="1"/>
              <a:t>158</a:t>
            </a:fld>
            <a:endParaRPr lang="tr-TR" sz="1200" b="0"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1 Slayt Görüntüsü Yer Tutucusu"/>
          <p:cNvSpPr>
            <a:spLocks noGrp="1" noRot="1" noChangeAspect="1" noTextEdit="1"/>
          </p:cNvSpPr>
          <p:nvPr>
            <p:ph type="sldImg"/>
          </p:nvPr>
        </p:nvSpPr>
        <p:spPr>
          <a:ln/>
        </p:spPr>
      </p:sp>
      <p:sp>
        <p:nvSpPr>
          <p:cNvPr id="13209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3210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FCB10FFF-9778-47E9-9A95-F3099FC4347D}" type="slidenum">
              <a:rPr lang="tr-TR" sz="1200" b="0" smtClean="0"/>
              <a:pPr eaLnBrk="1" hangingPunct="1"/>
              <a:t>159</a:t>
            </a:fld>
            <a:endParaRPr lang="tr-TR" sz="1200" b="0"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1 Slayt Görüntüsü Yer Tutucusu"/>
          <p:cNvSpPr>
            <a:spLocks noGrp="1" noRot="1" noChangeAspect="1" noTextEdit="1"/>
          </p:cNvSpPr>
          <p:nvPr>
            <p:ph type="sldImg"/>
          </p:nvPr>
        </p:nvSpPr>
        <p:spPr>
          <a:ln/>
        </p:spPr>
      </p:sp>
      <p:sp>
        <p:nvSpPr>
          <p:cNvPr id="13312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3312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0A4FB1F-B4AD-4C4F-BA6E-B4014E7742C4}" type="slidenum">
              <a:rPr lang="tr-TR" sz="1200" b="0" smtClean="0"/>
              <a:pPr eaLnBrk="1" hangingPunct="1"/>
              <a:t>160</a:t>
            </a:fld>
            <a:endParaRPr lang="tr-TR" sz="1200" b="0"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1 Slayt Görüntüsü Yer Tutucusu"/>
          <p:cNvSpPr>
            <a:spLocks noGrp="1" noRot="1" noChangeAspect="1" noTextEdit="1"/>
          </p:cNvSpPr>
          <p:nvPr>
            <p:ph type="sldImg"/>
          </p:nvPr>
        </p:nvSpPr>
        <p:spPr>
          <a:ln/>
        </p:spPr>
      </p:sp>
      <p:sp>
        <p:nvSpPr>
          <p:cNvPr id="13414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3414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50163D6-E5E4-43C5-9458-7AEC00721B5E}" type="slidenum">
              <a:rPr lang="tr-TR" sz="1200" b="0" smtClean="0"/>
              <a:pPr eaLnBrk="1" hangingPunct="1"/>
              <a:t>161</a:t>
            </a:fld>
            <a:endParaRPr lang="tr-TR" sz="1200" b="0"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1 Slayt Görüntüsü Yer Tutucusu"/>
          <p:cNvSpPr>
            <a:spLocks noGrp="1" noRot="1" noChangeAspect="1" noTextEdit="1"/>
          </p:cNvSpPr>
          <p:nvPr>
            <p:ph type="sldImg"/>
          </p:nvPr>
        </p:nvSpPr>
        <p:spPr>
          <a:ln/>
        </p:spPr>
      </p:sp>
      <p:sp>
        <p:nvSpPr>
          <p:cNvPr id="13517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3517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E2874003-060F-4B35-BB0A-09AA0BE3F0A4}" type="slidenum">
              <a:rPr lang="tr-TR" sz="1200" b="0" smtClean="0"/>
              <a:pPr eaLnBrk="1" hangingPunct="1"/>
              <a:t>162</a:t>
            </a:fld>
            <a:endParaRPr lang="tr-TR" sz="1200" b="0"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1 Slayt Görüntüsü Yer Tutucusu"/>
          <p:cNvSpPr>
            <a:spLocks noGrp="1" noRot="1" noChangeAspect="1" noTextEdit="1"/>
          </p:cNvSpPr>
          <p:nvPr>
            <p:ph type="sldImg"/>
          </p:nvPr>
        </p:nvSpPr>
        <p:spPr>
          <a:ln/>
        </p:spPr>
      </p:sp>
      <p:sp>
        <p:nvSpPr>
          <p:cNvPr id="13619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3619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C6175155-5692-4E2E-96F6-44610D81DBAE}" type="slidenum">
              <a:rPr lang="tr-TR" sz="1200" b="0" smtClean="0"/>
              <a:pPr eaLnBrk="1" hangingPunct="1"/>
              <a:t>163</a:t>
            </a:fld>
            <a:endParaRPr lang="tr-TR" sz="1200" b="0"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1 Slayt Görüntüsü Yer Tutucusu"/>
          <p:cNvSpPr>
            <a:spLocks noGrp="1" noRot="1" noChangeAspect="1" noTextEdit="1"/>
          </p:cNvSpPr>
          <p:nvPr>
            <p:ph type="sldImg"/>
          </p:nvPr>
        </p:nvSpPr>
        <p:spPr>
          <a:ln/>
        </p:spPr>
      </p:sp>
      <p:sp>
        <p:nvSpPr>
          <p:cNvPr id="25702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5702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3720235-173F-4163-ABBD-56553279055B}" type="slidenum">
              <a:rPr lang="tr-TR" sz="1200" b="0" smtClean="0"/>
              <a:pPr eaLnBrk="1" hangingPunct="1"/>
              <a:t>164</a:t>
            </a:fld>
            <a:endParaRPr lang="tr-TR" sz="1200" b="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1 Slayt Görüntüsü Yer Tutucusu"/>
          <p:cNvSpPr>
            <a:spLocks noGrp="1" noRot="1" noChangeAspect="1" noTextEdit="1"/>
          </p:cNvSpPr>
          <p:nvPr>
            <p:ph type="sldImg"/>
          </p:nvPr>
        </p:nvSpPr>
        <p:spPr>
          <a:ln/>
        </p:spPr>
      </p:sp>
      <p:sp>
        <p:nvSpPr>
          <p:cNvPr id="14541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4541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43FF4CFE-D19D-4441-AF3F-29FE30539CD2}" type="slidenum">
              <a:rPr lang="tr-TR" sz="1200" b="0" smtClean="0"/>
              <a:pPr eaLnBrk="1" hangingPunct="1"/>
              <a:t>30</a:t>
            </a:fld>
            <a:endParaRPr lang="tr-TR" sz="1200" b="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1 Slayt Görüntüsü Yer Tutucusu"/>
          <p:cNvSpPr>
            <a:spLocks noGrp="1" noRot="1" noChangeAspect="1" noTextEdit="1"/>
          </p:cNvSpPr>
          <p:nvPr>
            <p:ph type="sldImg"/>
          </p:nvPr>
        </p:nvSpPr>
        <p:spPr>
          <a:ln/>
        </p:spPr>
      </p:sp>
      <p:sp>
        <p:nvSpPr>
          <p:cNvPr id="14643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4643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3A69FBC7-5921-487C-BEC3-A73C467E9BDD}" type="slidenum">
              <a:rPr lang="de-DE" sz="1200" b="0" smtClean="0"/>
              <a:pPr eaLnBrk="1" hangingPunct="1"/>
              <a:t>31</a:t>
            </a:fld>
            <a:endParaRPr lang="de-DE" sz="1200" b="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1 Slayt Görüntüsü Yer Tutucusu"/>
          <p:cNvSpPr>
            <a:spLocks noGrp="1" noRot="1" noChangeAspect="1" noTextEdit="1"/>
          </p:cNvSpPr>
          <p:nvPr>
            <p:ph type="sldImg"/>
          </p:nvPr>
        </p:nvSpPr>
        <p:spPr>
          <a:ln/>
        </p:spPr>
      </p:sp>
      <p:sp>
        <p:nvSpPr>
          <p:cNvPr id="14745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4746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3506093C-191A-44CE-963D-26EBD6F2C905}" type="slidenum">
              <a:rPr lang="tr-TR" sz="1200" b="0" smtClean="0"/>
              <a:pPr eaLnBrk="1" hangingPunct="1"/>
              <a:t>32</a:t>
            </a:fld>
            <a:endParaRPr lang="tr-TR" sz="1200" b="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1 Slayt Görüntüsü Yer Tutucusu"/>
          <p:cNvSpPr>
            <a:spLocks noGrp="1" noRot="1" noChangeAspect="1" noTextEdit="1"/>
          </p:cNvSpPr>
          <p:nvPr>
            <p:ph type="sldImg"/>
          </p:nvPr>
        </p:nvSpPr>
        <p:spPr>
          <a:ln/>
        </p:spPr>
      </p:sp>
      <p:sp>
        <p:nvSpPr>
          <p:cNvPr id="14848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4848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6C8C4302-422F-44A1-B938-F00893230247}" type="slidenum">
              <a:rPr lang="tr-TR" sz="1200" b="0" smtClean="0"/>
              <a:pPr eaLnBrk="1" hangingPunct="1"/>
              <a:t>33</a:t>
            </a:fld>
            <a:endParaRPr lang="tr-TR" sz="1200" b="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1 Slayt Görüntüsü Yer Tutucusu"/>
          <p:cNvSpPr>
            <a:spLocks noGrp="1" noRot="1" noChangeAspect="1" noTextEdit="1"/>
          </p:cNvSpPr>
          <p:nvPr>
            <p:ph type="sldImg"/>
          </p:nvPr>
        </p:nvSpPr>
        <p:spPr>
          <a:ln/>
        </p:spPr>
      </p:sp>
      <p:sp>
        <p:nvSpPr>
          <p:cNvPr id="14950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4950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E73F0E39-17E5-4E9E-831D-471AE1EA4F1C}" type="slidenum">
              <a:rPr lang="tr-TR" sz="1200" b="0" smtClean="0"/>
              <a:pPr eaLnBrk="1" hangingPunct="1"/>
              <a:t>34</a:t>
            </a:fld>
            <a:endParaRPr lang="tr-TR" sz="1200" b="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1 Slayt Görüntüsü Yer Tutucusu"/>
          <p:cNvSpPr>
            <a:spLocks noGrp="1" noRot="1" noChangeAspect="1" noTextEdit="1"/>
          </p:cNvSpPr>
          <p:nvPr>
            <p:ph type="sldImg"/>
          </p:nvPr>
        </p:nvSpPr>
        <p:spPr>
          <a:ln/>
        </p:spPr>
      </p:sp>
      <p:sp>
        <p:nvSpPr>
          <p:cNvPr id="13619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3619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DBD6E9E-4CFF-4FEA-AEEF-6AD888F43D18}" type="slidenum">
              <a:rPr lang="tr-TR" sz="1200" b="0" smtClean="0"/>
              <a:pPr eaLnBrk="1" hangingPunct="1"/>
              <a:t>35</a:t>
            </a:fld>
            <a:endParaRPr lang="tr-TR" sz="1200" b="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1 Slayt Görüntüsü Yer Tutucusu"/>
          <p:cNvSpPr>
            <a:spLocks noGrp="1" noRot="1" noChangeAspect="1" noTextEdit="1"/>
          </p:cNvSpPr>
          <p:nvPr>
            <p:ph type="sldImg"/>
          </p:nvPr>
        </p:nvSpPr>
        <p:spPr>
          <a:ln/>
        </p:spPr>
      </p:sp>
      <p:sp>
        <p:nvSpPr>
          <p:cNvPr id="13619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3619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DBD6E9E-4CFF-4FEA-AEEF-6AD888F43D18}" type="slidenum">
              <a:rPr lang="tr-TR" sz="1200" b="0" smtClean="0"/>
              <a:pPr eaLnBrk="1" hangingPunct="1"/>
              <a:t>2</a:t>
            </a:fld>
            <a:endParaRPr lang="tr-TR" sz="1200" b="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1 Slayt Görüntüsü Yer Tutucusu"/>
          <p:cNvSpPr>
            <a:spLocks noGrp="1" noRot="1" noChangeAspect="1" noTextEdit="1"/>
          </p:cNvSpPr>
          <p:nvPr>
            <p:ph type="sldImg"/>
          </p:nvPr>
        </p:nvSpPr>
        <p:spPr>
          <a:ln/>
        </p:spPr>
      </p:sp>
      <p:sp>
        <p:nvSpPr>
          <p:cNvPr id="15155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5155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3E384865-096D-46EC-9524-E71C5DC7956C}" type="slidenum">
              <a:rPr lang="tr-TR" sz="1200" b="0" smtClean="0"/>
              <a:pPr eaLnBrk="1" hangingPunct="1"/>
              <a:t>36</a:t>
            </a:fld>
            <a:endParaRPr lang="tr-TR" sz="1200" b="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1 Slayt Görüntüsü Yer Tutucusu"/>
          <p:cNvSpPr>
            <a:spLocks noGrp="1" noRot="1" noChangeAspect="1" noTextEdit="1"/>
          </p:cNvSpPr>
          <p:nvPr>
            <p:ph type="sldImg"/>
          </p:nvPr>
        </p:nvSpPr>
        <p:spPr>
          <a:ln/>
        </p:spPr>
      </p:sp>
      <p:sp>
        <p:nvSpPr>
          <p:cNvPr id="15257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258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B67C21D-0205-4B5F-9E7B-18FB4D0DBA75}" type="slidenum">
              <a:rPr lang="tr-TR" sz="1200" b="0" smtClean="0"/>
              <a:pPr eaLnBrk="1" hangingPunct="1"/>
              <a:t>37</a:t>
            </a:fld>
            <a:endParaRPr lang="tr-TR" sz="1200" b="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1 Slayt Görüntüsü Yer Tutucusu"/>
          <p:cNvSpPr>
            <a:spLocks noGrp="1" noRot="1" noChangeAspect="1" noTextEdit="1"/>
          </p:cNvSpPr>
          <p:nvPr>
            <p:ph type="sldImg"/>
          </p:nvPr>
        </p:nvSpPr>
        <p:spPr>
          <a:ln/>
        </p:spPr>
      </p:sp>
      <p:sp>
        <p:nvSpPr>
          <p:cNvPr id="15360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5360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307C4C6-E7AA-4149-9AC8-259918E87597}" type="slidenum">
              <a:rPr lang="tr-TR" sz="1200" b="0" smtClean="0"/>
              <a:pPr eaLnBrk="1" hangingPunct="1"/>
              <a:t>38</a:t>
            </a:fld>
            <a:endParaRPr lang="tr-TR" sz="1200" b="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1 Slayt Görüntüsü Yer Tutucusu"/>
          <p:cNvSpPr>
            <a:spLocks noGrp="1" noRot="1" noChangeAspect="1" noTextEdit="1"/>
          </p:cNvSpPr>
          <p:nvPr>
            <p:ph type="sldImg"/>
          </p:nvPr>
        </p:nvSpPr>
        <p:spPr>
          <a:ln/>
        </p:spPr>
      </p:sp>
      <p:sp>
        <p:nvSpPr>
          <p:cNvPr id="15462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462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FE2D6B5B-18A5-4668-8B27-DBC452D5147D}" type="slidenum">
              <a:rPr lang="tr-TR" sz="1200" b="0" smtClean="0"/>
              <a:pPr eaLnBrk="1" hangingPunct="1"/>
              <a:t>39</a:t>
            </a:fld>
            <a:endParaRPr lang="tr-TR" sz="1200" b="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1 Slayt Görüntüsü Yer Tutucusu"/>
          <p:cNvSpPr>
            <a:spLocks noGrp="1" noRot="1" noChangeAspect="1" noTextEdit="1"/>
          </p:cNvSpPr>
          <p:nvPr>
            <p:ph type="sldImg"/>
          </p:nvPr>
        </p:nvSpPr>
        <p:spPr>
          <a:ln/>
        </p:spPr>
      </p:sp>
      <p:sp>
        <p:nvSpPr>
          <p:cNvPr id="15462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462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FE2D6B5B-18A5-4668-8B27-DBC452D5147D}" type="slidenum">
              <a:rPr lang="tr-TR" sz="1200" b="0" smtClean="0"/>
              <a:pPr eaLnBrk="1" hangingPunct="1"/>
              <a:t>40</a:t>
            </a:fld>
            <a:endParaRPr lang="tr-TR" sz="1200" b="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1 Slayt Görüntüsü Yer Tutucusu"/>
          <p:cNvSpPr>
            <a:spLocks noGrp="1" noRot="1" noChangeAspect="1" noTextEdit="1"/>
          </p:cNvSpPr>
          <p:nvPr>
            <p:ph type="sldImg"/>
          </p:nvPr>
        </p:nvSpPr>
        <p:spPr>
          <a:ln/>
        </p:spPr>
      </p:sp>
      <p:sp>
        <p:nvSpPr>
          <p:cNvPr id="14745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4746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D6EF4003-2E57-4A87-BB3C-3F74C8670231}" type="slidenum">
              <a:rPr lang="tr-TR" sz="1200" b="0" smtClean="0"/>
              <a:pPr eaLnBrk="1" hangingPunct="1"/>
              <a:t>41</a:t>
            </a:fld>
            <a:endParaRPr lang="tr-TR" sz="1200" b="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1 Slayt Görüntüsü Yer Tutucusu"/>
          <p:cNvSpPr>
            <a:spLocks noGrp="1" noRot="1" noChangeAspect="1" noTextEdit="1"/>
          </p:cNvSpPr>
          <p:nvPr>
            <p:ph type="sldImg"/>
          </p:nvPr>
        </p:nvSpPr>
        <p:spPr>
          <a:ln/>
        </p:spPr>
      </p:sp>
      <p:sp>
        <p:nvSpPr>
          <p:cNvPr id="15565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565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8C2E966-B569-4B0E-81E8-452E7141AE68}" type="slidenum">
              <a:rPr lang="tr-TR" sz="1200" b="0" smtClean="0"/>
              <a:pPr eaLnBrk="1" hangingPunct="1"/>
              <a:t>42</a:t>
            </a:fld>
            <a:endParaRPr lang="tr-TR" sz="1200" b="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1 Slayt Görüntüsü Yer Tutucusu"/>
          <p:cNvSpPr>
            <a:spLocks noGrp="1" noRot="1" noChangeAspect="1" noTextEdit="1"/>
          </p:cNvSpPr>
          <p:nvPr>
            <p:ph type="sldImg"/>
          </p:nvPr>
        </p:nvSpPr>
        <p:spPr>
          <a:ln/>
        </p:spPr>
      </p:sp>
      <p:sp>
        <p:nvSpPr>
          <p:cNvPr id="15565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565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8C2E966-B569-4B0E-81E8-452E7141AE68}" type="slidenum">
              <a:rPr lang="tr-TR" sz="1200" b="0" smtClean="0"/>
              <a:pPr eaLnBrk="1" hangingPunct="1"/>
              <a:t>43</a:t>
            </a:fld>
            <a:endParaRPr lang="tr-TR" sz="1200" b="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1 Slayt Görüntüsü Yer Tutucusu"/>
          <p:cNvSpPr>
            <a:spLocks noGrp="1" noRot="1" noChangeAspect="1" noTextEdit="1"/>
          </p:cNvSpPr>
          <p:nvPr>
            <p:ph type="sldImg"/>
          </p:nvPr>
        </p:nvSpPr>
        <p:spPr>
          <a:ln/>
        </p:spPr>
      </p:sp>
      <p:sp>
        <p:nvSpPr>
          <p:cNvPr id="15667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667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C8B46C4A-9CF0-4C67-A0B6-37A24FB8B185}" type="slidenum">
              <a:rPr lang="tr-TR" sz="1200" b="0" smtClean="0"/>
              <a:pPr eaLnBrk="1" hangingPunct="1"/>
              <a:t>44</a:t>
            </a:fld>
            <a:endParaRPr lang="tr-TR" sz="1200" b="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1 Slayt Görüntüsü Yer Tutucusu"/>
          <p:cNvSpPr>
            <a:spLocks noGrp="1" noRot="1" noChangeAspect="1" noTextEdit="1"/>
          </p:cNvSpPr>
          <p:nvPr>
            <p:ph type="sldImg"/>
          </p:nvPr>
        </p:nvSpPr>
        <p:spPr>
          <a:ln/>
        </p:spPr>
      </p:sp>
      <p:sp>
        <p:nvSpPr>
          <p:cNvPr id="15769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770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327C558-37DE-41B5-9D40-798B5D4EFDA7}" type="slidenum">
              <a:rPr lang="tr-TR" sz="1200" b="0" smtClean="0"/>
              <a:pPr eaLnBrk="1" hangingPunct="1"/>
              <a:t>45</a:t>
            </a:fld>
            <a:endParaRPr lang="tr-TR" sz="1200" b="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1 Slayt Görüntüsü Yer Tutucusu"/>
          <p:cNvSpPr>
            <a:spLocks noGrp="1" noRot="1" noChangeAspect="1" noTextEdit="1"/>
          </p:cNvSpPr>
          <p:nvPr>
            <p:ph type="sldImg"/>
          </p:nvPr>
        </p:nvSpPr>
        <p:spPr>
          <a:ln/>
        </p:spPr>
      </p:sp>
      <p:sp>
        <p:nvSpPr>
          <p:cNvPr id="13619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3619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DBD6E9E-4CFF-4FEA-AEEF-6AD888F43D18}" type="slidenum">
              <a:rPr lang="tr-TR" sz="1200" b="0" smtClean="0"/>
              <a:pPr eaLnBrk="1" hangingPunct="1"/>
              <a:t>3</a:t>
            </a:fld>
            <a:endParaRPr lang="tr-TR" sz="1200" b="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1 Slayt Görüntüsü Yer Tutucusu"/>
          <p:cNvSpPr>
            <a:spLocks noGrp="1" noRot="1" noChangeAspect="1" noTextEdit="1"/>
          </p:cNvSpPr>
          <p:nvPr>
            <p:ph type="sldImg"/>
          </p:nvPr>
        </p:nvSpPr>
        <p:spPr>
          <a:ln/>
        </p:spPr>
      </p:sp>
      <p:sp>
        <p:nvSpPr>
          <p:cNvPr id="15667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667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C8B46C4A-9CF0-4C67-A0B6-37A24FB8B185}" type="slidenum">
              <a:rPr lang="tr-TR" sz="1200" b="0" smtClean="0"/>
              <a:pPr eaLnBrk="1" hangingPunct="1"/>
              <a:t>46</a:t>
            </a:fld>
            <a:endParaRPr lang="tr-TR" sz="1200" b="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1 Slayt Görüntüsü Yer Tutucusu"/>
          <p:cNvSpPr>
            <a:spLocks noGrp="1" noRot="1" noChangeAspect="1" noTextEdit="1"/>
          </p:cNvSpPr>
          <p:nvPr>
            <p:ph type="sldImg"/>
          </p:nvPr>
        </p:nvSpPr>
        <p:spPr>
          <a:ln/>
        </p:spPr>
      </p:sp>
      <p:sp>
        <p:nvSpPr>
          <p:cNvPr id="15974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974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A1D44D8D-15D1-4A53-A499-7A000BC27096}" type="slidenum">
              <a:rPr lang="tr-TR" sz="1200" b="0" smtClean="0"/>
              <a:pPr eaLnBrk="1" hangingPunct="1"/>
              <a:t>47</a:t>
            </a:fld>
            <a:endParaRPr lang="tr-TR" sz="1200" b="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1 Slayt Görüntüsü Yer Tutucusu"/>
          <p:cNvSpPr>
            <a:spLocks noGrp="1" noRot="1" noChangeAspect="1" noTextEdit="1"/>
          </p:cNvSpPr>
          <p:nvPr>
            <p:ph type="sldImg"/>
          </p:nvPr>
        </p:nvSpPr>
        <p:spPr>
          <a:ln/>
        </p:spPr>
      </p:sp>
      <p:sp>
        <p:nvSpPr>
          <p:cNvPr id="15872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872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43F493A5-B9F0-4775-AED7-B08A7E1E3189}" type="slidenum">
              <a:rPr lang="tr-TR" sz="1200" b="0" smtClean="0"/>
              <a:pPr eaLnBrk="1" hangingPunct="1"/>
              <a:t>48</a:t>
            </a:fld>
            <a:endParaRPr lang="tr-TR" sz="1200" b="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6D6F24DC-24D7-40EA-BF89-DD6072A74993}" type="slidenum">
              <a:rPr lang="tr-TR" sz="1200" b="0"/>
              <a:pPr algn="r" eaLnBrk="1" hangingPunct="1">
                <a:buFontTx/>
                <a:buNone/>
              </a:pPr>
              <a:t>49</a:t>
            </a:fld>
            <a:endParaRPr lang="tr-TR" sz="1200" b="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b="1"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56B2C62B-9B13-4905-BA9A-0312C326424A}" type="slidenum">
              <a:rPr lang="tr-TR" sz="1200" b="0"/>
              <a:pPr algn="r" eaLnBrk="1" hangingPunct="1">
                <a:buFontTx/>
                <a:buNone/>
              </a:pPr>
              <a:t>51</a:t>
            </a:fld>
            <a:endParaRPr lang="tr-TR" sz="1200" b="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b="1"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1101AAF3-2F6C-4FAB-AF63-56508D561BC6}" type="slidenum">
              <a:rPr lang="tr-TR" sz="1200" b="0"/>
              <a:pPr algn="r" eaLnBrk="1" hangingPunct="1">
                <a:buFontTx/>
                <a:buNone/>
              </a:pPr>
              <a:t>52</a:t>
            </a:fld>
            <a:endParaRPr lang="tr-TR" sz="1200" b="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b="1"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70DE999-59CC-4E56-8E87-E83062AC3CCA}" type="slidenum">
              <a:rPr lang="tr-TR" sz="1200" b="0"/>
              <a:pPr algn="r" eaLnBrk="1" hangingPunct="1">
                <a:buFontTx/>
                <a:buNone/>
              </a:pPr>
              <a:t>53</a:t>
            </a:fld>
            <a:endParaRPr lang="tr-TR" sz="1200" b="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b="1"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1 Slayt Görüntüsü Yer Tutucusu"/>
          <p:cNvSpPr>
            <a:spLocks noGrp="1" noRot="1" noChangeAspect="1" noTextEdit="1"/>
          </p:cNvSpPr>
          <p:nvPr>
            <p:ph type="sldImg"/>
          </p:nvPr>
        </p:nvSpPr>
        <p:spPr>
          <a:ln/>
        </p:spPr>
      </p:sp>
      <p:sp>
        <p:nvSpPr>
          <p:cNvPr id="16486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6486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8156C364-BEB2-4D75-9C5A-F65250D4B4AD}" type="slidenum">
              <a:rPr lang="tr-TR" sz="1200" b="0" smtClean="0"/>
              <a:pPr eaLnBrk="1" hangingPunct="1"/>
              <a:t>54</a:t>
            </a:fld>
            <a:endParaRPr lang="tr-TR" sz="1200" b="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47019984-9844-4C7E-A6F8-29D9C7F34D9E}" type="slidenum">
              <a:rPr lang="tr-TR" sz="1200" b="0"/>
              <a:pPr algn="r" eaLnBrk="1" hangingPunct="1">
                <a:buFontTx/>
                <a:buNone/>
              </a:pPr>
              <a:t>56</a:t>
            </a:fld>
            <a:endParaRPr lang="tr-TR" sz="1200" b="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b="1" smtClean="0">
              <a:latin typeface="Arial" pitchFamily="34"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7"/>
          <p:cNvSpPr>
            <a:spLocks noGrp="1" noChangeArrowheads="1"/>
          </p:cNvSpPr>
          <p:nvPr>
            <p:ph type="sldNum" sz="quarter" idx="5"/>
          </p:nvPr>
        </p:nvSpPr>
        <p:spPr>
          <a:ln/>
        </p:spPr>
        <p:txBody>
          <a:bodyPr/>
          <a:lstStyle/>
          <a:p>
            <a:fld id="{3B9CF880-F3A0-465A-8DCC-B5B0DB505A89}" type="slidenum">
              <a:rPr lang="tr-TR"/>
              <a:pPr/>
              <a:t>57</a:t>
            </a:fld>
            <a:endParaRPr lang="tr-TR"/>
          </a:p>
        </p:txBody>
      </p:sp>
      <p:sp>
        <p:nvSpPr>
          <p:cNvPr id="147458" name="Rectangle 2"/>
          <p:cNvSpPr>
            <a:spLocks noGrp="1" noRot="1" noChangeAspect="1" noChangeArrowheads="1" noTextEdit="1"/>
          </p:cNvSpPr>
          <p:nvPr>
            <p:ph type="sldImg"/>
          </p:nvPr>
        </p:nvSpPr>
        <p:spPr bwMode="auto">
          <a:xfrm>
            <a:off x="1143000" y="685800"/>
            <a:ext cx="4573588" cy="3429000"/>
          </a:xfrm>
          <a:prstGeom prst="rect">
            <a:avLst/>
          </a:prstGeom>
          <a:solidFill>
            <a:srgbClr val="FFFFFF"/>
          </a:solidFill>
          <a:ln>
            <a:solidFill>
              <a:srgbClr val="000000"/>
            </a:solidFill>
            <a:miter lim="800000"/>
            <a:headEnd/>
            <a:tailEnd/>
          </a:ln>
        </p:spPr>
      </p:sp>
      <p:sp>
        <p:nvSpPr>
          <p:cNvPr id="147459" name="Rectangle 3"/>
          <p:cNvSpPr>
            <a:spLocks noGrp="1" noChangeArrowheads="1"/>
          </p:cNvSpPr>
          <p:nvPr>
            <p:ph type="body" idx="1"/>
          </p:nvPr>
        </p:nvSpPr>
        <p:spPr bwMode="auto">
          <a:xfrm>
            <a:off x="685959" y="4343213"/>
            <a:ext cx="5486083" cy="4115173"/>
          </a:xfrm>
          <a:prstGeom prst="rect">
            <a:avLst/>
          </a:prstGeom>
          <a:solidFill>
            <a:srgbClr val="FFFFFF"/>
          </a:solidFill>
          <a:ln>
            <a:solidFill>
              <a:srgbClr val="000000"/>
            </a:solidFill>
            <a:miter lim="800000"/>
            <a:headEnd/>
            <a:tailEnd/>
          </a:ln>
        </p:spPr>
        <p:txBody>
          <a:bodyPr/>
          <a:lstStyle/>
          <a:p>
            <a:endParaRPr lang="tr-T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fld id="{2B64E7C8-FB24-4E8B-83B5-3E1CB5268EC3}" type="slidenum">
              <a:rPr lang="tr-TR" sz="1200" b="0" smtClean="0">
                <a:latin typeface="Arial" pitchFamily="34" charset="0"/>
              </a:rPr>
              <a:pPr eaLnBrk="1" hangingPunct="1"/>
              <a:t>4</a:t>
            </a:fld>
            <a:endParaRPr lang="tr-TR" sz="1200" b="0" smtClean="0">
              <a:latin typeface="Arial" pitchFamily="34"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cs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7CFF1750-8C18-4616-A587-B45451C68EC9}" type="slidenum">
              <a:rPr lang="tr-TR" sz="1200" b="0"/>
              <a:pPr algn="r" eaLnBrk="1" hangingPunct="1">
                <a:buFontTx/>
                <a:buNone/>
              </a:pPr>
              <a:t>58</a:t>
            </a:fld>
            <a:endParaRPr lang="tr-TR" sz="1200" b="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b="1"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1 Slayt Görüntüsü Yer Tutucusu"/>
          <p:cNvSpPr>
            <a:spLocks noGrp="1" noRot="1" noChangeAspect="1" noTextEdit="1"/>
          </p:cNvSpPr>
          <p:nvPr>
            <p:ph type="sldImg"/>
          </p:nvPr>
        </p:nvSpPr>
        <p:spPr>
          <a:ln/>
        </p:spPr>
      </p:sp>
      <p:sp>
        <p:nvSpPr>
          <p:cNvPr id="16793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6794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BB02956-2F63-4396-9956-44784560A249}" type="slidenum">
              <a:rPr lang="tr-TR" sz="1200" b="0" smtClean="0"/>
              <a:pPr eaLnBrk="1" hangingPunct="1"/>
              <a:t>59</a:t>
            </a:fld>
            <a:endParaRPr lang="tr-TR" sz="1200" b="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1 Slayt Görüntüsü Yer Tutucusu"/>
          <p:cNvSpPr>
            <a:spLocks noGrp="1" noRot="1" noChangeAspect="1" noTextEdit="1"/>
          </p:cNvSpPr>
          <p:nvPr>
            <p:ph type="sldImg"/>
          </p:nvPr>
        </p:nvSpPr>
        <p:spPr>
          <a:ln/>
        </p:spPr>
      </p:sp>
      <p:sp>
        <p:nvSpPr>
          <p:cNvPr id="16896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6896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F8E7F6D-55E9-4FFA-AD9C-74132084F049}" type="slidenum">
              <a:rPr lang="tr-TR" sz="1200" b="0" smtClean="0"/>
              <a:pPr eaLnBrk="1" hangingPunct="1"/>
              <a:t>60</a:t>
            </a:fld>
            <a:endParaRPr lang="tr-TR" sz="1200" b="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1 Slayt Görüntüsü Yer Tutucusu"/>
          <p:cNvSpPr>
            <a:spLocks noGrp="1" noRot="1" noChangeAspect="1" noTextEdit="1"/>
          </p:cNvSpPr>
          <p:nvPr>
            <p:ph type="sldImg"/>
          </p:nvPr>
        </p:nvSpPr>
        <p:spPr>
          <a:ln/>
        </p:spPr>
      </p:sp>
      <p:sp>
        <p:nvSpPr>
          <p:cNvPr id="16896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6896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F8E7F6D-55E9-4FFA-AD9C-74132084F049}" type="slidenum">
              <a:rPr lang="tr-TR" sz="1200" b="0" smtClean="0"/>
              <a:pPr eaLnBrk="1" hangingPunct="1"/>
              <a:t>61</a:t>
            </a:fld>
            <a:endParaRPr lang="tr-TR" sz="1200" b="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1 Slayt Görüntüsü Yer Tutucusu"/>
          <p:cNvSpPr>
            <a:spLocks noGrp="1" noRot="1" noChangeAspect="1" noTextEdit="1"/>
          </p:cNvSpPr>
          <p:nvPr>
            <p:ph type="sldImg"/>
          </p:nvPr>
        </p:nvSpPr>
        <p:spPr>
          <a:ln/>
        </p:spPr>
      </p:sp>
      <p:sp>
        <p:nvSpPr>
          <p:cNvPr id="16998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6998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AA081089-D9AA-4035-B571-21B8A31C3CDF}" type="slidenum">
              <a:rPr lang="tr-TR" sz="1200" b="0" smtClean="0"/>
              <a:pPr eaLnBrk="1" hangingPunct="1"/>
              <a:t>62</a:t>
            </a:fld>
            <a:endParaRPr lang="tr-TR" sz="1200" b="0"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Slayt Görüntüsü Yer Tutucusu"/>
          <p:cNvSpPr>
            <a:spLocks noGrp="1" noRot="1" noChangeAspect="1" noTextEdit="1"/>
          </p:cNvSpPr>
          <p:nvPr>
            <p:ph type="sldImg"/>
          </p:nvPr>
        </p:nvSpPr>
        <p:spPr>
          <a:ln/>
        </p:spPr>
      </p:sp>
      <p:sp>
        <p:nvSpPr>
          <p:cNvPr id="17101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7101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79F0A65B-1F34-4F92-99E2-A84B02F756DF}" type="slidenum">
              <a:rPr lang="tr-TR" sz="1200" b="0" smtClean="0"/>
              <a:pPr eaLnBrk="1" hangingPunct="1"/>
              <a:t>66</a:t>
            </a:fld>
            <a:endParaRPr lang="tr-TR" sz="1200" b="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1 Slayt Görüntüsü Yer Tutucusu"/>
          <p:cNvSpPr>
            <a:spLocks noGrp="1" noRot="1" noChangeAspect="1" noTextEdit="1"/>
          </p:cNvSpPr>
          <p:nvPr>
            <p:ph type="sldImg"/>
          </p:nvPr>
        </p:nvSpPr>
        <p:spPr>
          <a:ln/>
        </p:spPr>
      </p:sp>
      <p:sp>
        <p:nvSpPr>
          <p:cNvPr id="17203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7203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E4944C18-B186-401D-AFBC-469C6BEE84B9}" type="slidenum">
              <a:rPr lang="tr-TR" sz="1200" b="0" smtClean="0"/>
              <a:pPr eaLnBrk="1" hangingPunct="1"/>
              <a:t>67</a:t>
            </a:fld>
            <a:endParaRPr lang="tr-TR" sz="1200" b="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1 Slayt Görüntüsü Yer Tutucusu"/>
          <p:cNvSpPr>
            <a:spLocks noGrp="1" noRot="1" noChangeAspect="1" noTextEdit="1"/>
          </p:cNvSpPr>
          <p:nvPr>
            <p:ph type="sldImg"/>
          </p:nvPr>
        </p:nvSpPr>
        <p:spPr>
          <a:ln/>
        </p:spPr>
      </p:sp>
      <p:sp>
        <p:nvSpPr>
          <p:cNvPr id="17305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7306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4AA1E6A7-8A42-4C9A-B5C0-828FF891C51A}" type="slidenum">
              <a:rPr lang="tr-TR" sz="1200" b="0" smtClean="0"/>
              <a:pPr eaLnBrk="1" hangingPunct="1"/>
              <a:t>68</a:t>
            </a:fld>
            <a:endParaRPr lang="tr-TR" sz="1200" b="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1 Slayt Görüntüsü Yer Tutucusu"/>
          <p:cNvSpPr>
            <a:spLocks noGrp="1" noRot="1" noChangeAspect="1" noTextEdit="1"/>
          </p:cNvSpPr>
          <p:nvPr>
            <p:ph type="sldImg"/>
          </p:nvPr>
        </p:nvSpPr>
        <p:spPr>
          <a:ln/>
        </p:spPr>
      </p:sp>
      <p:sp>
        <p:nvSpPr>
          <p:cNvPr id="17408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7408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D5CF026E-3534-444D-BFD6-3C65A66B3230}" type="slidenum">
              <a:rPr lang="tr-TR" sz="1200" b="0" smtClean="0"/>
              <a:pPr eaLnBrk="1" hangingPunct="1"/>
              <a:t>69</a:t>
            </a:fld>
            <a:endParaRPr lang="tr-TR" sz="1200" b="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1 Slayt Görüntüsü Yer Tutucusu"/>
          <p:cNvSpPr>
            <a:spLocks noGrp="1" noRot="1" noChangeAspect="1" noTextEdit="1"/>
          </p:cNvSpPr>
          <p:nvPr>
            <p:ph type="sldImg"/>
          </p:nvPr>
        </p:nvSpPr>
        <p:spPr>
          <a:ln/>
        </p:spPr>
      </p:sp>
      <p:sp>
        <p:nvSpPr>
          <p:cNvPr id="17510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7510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86CB0DDE-81C6-4690-B03D-914D03A1A3FA}" type="slidenum">
              <a:rPr lang="tr-TR" sz="1200" b="0" smtClean="0"/>
              <a:pPr eaLnBrk="1" hangingPunct="1"/>
              <a:t>70</a:t>
            </a:fld>
            <a:endParaRPr lang="tr-TR" sz="1200" b="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smtClean="0">
              <a:latin typeface="Arial" pitchFamily="34" charset="0"/>
            </a:endParaRPr>
          </a:p>
        </p:txBody>
      </p:sp>
      <p:sp>
        <p:nvSpPr>
          <p:cNvPr id="13722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E704CD08-2214-43A9-825C-EDB5AD2F7535}" type="slidenum">
              <a:rPr lang="tr-TR" sz="1200" b="0" smtClean="0">
                <a:cs typeface="Arial" pitchFamily="34" charset="0"/>
              </a:rPr>
              <a:pPr eaLnBrk="1" hangingPunct="1"/>
              <a:t>21</a:t>
            </a:fld>
            <a:endParaRPr lang="tr-TR" sz="1200" b="0" smtClean="0">
              <a:cs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1 Slayt Görüntüsü Yer Tutucusu"/>
          <p:cNvSpPr>
            <a:spLocks noGrp="1" noRot="1" noChangeAspect="1" noTextEdit="1"/>
          </p:cNvSpPr>
          <p:nvPr>
            <p:ph type="sldImg"/>
          </p:nvPr>
        </p:nvSpPr>
        <p:spPr>
          <a:ln/>
        </p:spPr>
      </p:sp>
      <p:sp>
        <p:nvSpPr>
          <p:cNvPr id="17613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7613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72E76CC3-449B-45D0-85C5-F1D43413229F}" type="slidenum">
              <a:rPr lang="tr-TR" sz="1200" b="0" smtClean="0"/>
              <a:pPr eaLnBrk="1" hangingPunct="1"/>
              <a:t>71</a:t>
            </a:fld>
            <a:endParaRPr lang="tr-TR" sz="1200" b="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1 Slayt Görüntüsü Yer Tutucusu"/>
          <p:cNvSpPr>
            <a:spLocks noGrp="1" noRot="1" noChangeAspect="1" noTextEdit="1"/>
          </p:cNvSpPr>
          <p:nvPr>
            <p:ph type="sldImg"/>
          </p:nvPr>
        </p:nvSpPr>
        <p:spPr>
          <a:ln/>
        </p:spPr>
      </p:sp>
      <p:sp>
        <p:nvSpPr>
          <p:cNvPr id="17715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7715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8869D63A-8634-49C5-94EF-86B289974141}" type="slidenum">
              <a:rPr lang="tr-TR" sz="1200" b="0" smtClean="0"/>
              <a:pPr eaLnBrk="1" hangingPunct="1"/>
              <a:t>72</a:t>
            </a:fld>
            <a:endParaRPr lang="tr-TR" sz="1200" b="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1 Slayt Görüntüsü Yer Tutucusu"/>
          <p:cNvSpPr>
            <a:spLocks noGrp="1" noRot="1" noChangeAspect="1" noTextEdit="1"/>
          </p:cNvSpPr>
          <p:nvPr>
            <p:ph type="sldImg"/>
          </p:nvPr>
        </p:nvSpPr>
        <p:spPr>
          <a:ln/>
        </p:spPr>
      </p:sp>
      <p:sp>
        <p:nvSpPr>
          <p:cNvPr id="17817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7818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6623A163-3B87-4A3D-AC51-7A01799B8096}" type="slidenum">
              <a:rPr lang="tr-TR" sz="1200" b="0" smtClean="0"/>
              <a:pPr eaLnBrk="1" hangingPunct="1"/>
              <a:t>73</a:t>
            </a:fld>
            <a:endParaRPr lang="tr-TR" sz="1200" b="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1 Slayt Görüntüsü Yer Tutucusu"/>
          <p:cNvSpPr>
            <a:spLocks noGrp="1" noRot="1" noChangeAspect="1" noTextEdit="1"/>
          </p:cNvSpPr>
          <p:nvPr>
            <p:ph type="sldImg"/>
          </p:nvPr>
        </p:nvSpPr>
        <p:spPr>
          <a:ln/>
        </p:spPr>
      </p:sp>
      <p:sp>
        <p:nvSpPr>
          <p:cNvPr id="15257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258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B67C21D-0205-4B5F-9E7B-18FB4D0DBA75}" type="slidenum">
              <a:rPr lang="tr-TR" sz="1200" b="0" smtClean="0"/>
              <a:pPr eaLnBrk="1" hangingPunct="1"/>
              <a:t>74</a:t>
            </a:fld>
            <a:endParaRPr lang="tr-TR" sz="1200" b="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1 Slayt Görüntüsü Yer Tutucusu"/>
          <p:cNvSpPr>
            <a:spLocks noGrp="1" noRot="1" noChangeAspect="1" noTextEdit="1"/>
          </p:cNvSpPr>
          <p:nvPr>
            <p:ph type="sldImg"/>
          </p:nvPr>
        </p:nvSpPr>
        <p:spPr>
          <a:ln/>
        </p:spPr>
      </p:sp>
      <p:sp>
        <p:nvSpPr>
          <p:cNvPr id="15257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5258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B67C21D-0205-4B5F-9E7B-18FB4D0DBA75}" type="slidenum">
              <a:rPr lang="tr-TR" sz="1200" b="0" smtClean="0"/>
              <a:pPr eaLnBrk="1" hangingPunct="1"/>
              <a:t>75</a:t>
            </a:fld>
            <a:endParaRPr lang="tr-TR" sz="1200" b="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1 Slayt Görüntüsü Yer Tutucusu"/>
          <p:cNvSpPr>
            <a:spLocks noGrp="1" noRot="1" noChangeAspect="1" noTextEdit="1"/>
          </p:cNvSpPr>
          <p:nvPr>
            <p:ph type="sldImg"/>
          </p:nvPr>
        </p:nvSpPr>
        <p:spPr>
          <a:ln/>
        </p:spPr>
      </p:sp>
      <p:sp>
        <p:nvSpPr>
          <p:cNvPr id="17920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7920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82F70D92-CCD2-44A5-A60A-7858FECD2942}" type="slidenum">
              <a:rPr lang="tr-TR" sz="1200" b="0" smtClean="0"/>
              <a:pPr eaLnBrk="1" hangingPunct="1"/>
              <a:t>77</a:t>
            </a:fld>
            <a:endParaRPr lang="tr-TR" sz="1200" b="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1 Slayt Görüntüsü Yer Tutucusu"/>
          <p:cNvSpPr>
            <a:spLocks noGrp="1" noRot="1" noChangeAspect="1" noTextEdit="1"/>
          </p:cNvSpPr>
          <p:nvPr>
            <p:ph type="sldImg"/>
          </p:nvPr>
        </p:nvSpPr>
        <p:spPr>
          <a:ln/>
        </p:spPr>
      </p:sp>
      <p:sp>
        <p:nvSpPr>
          <p:cNvPr id="18022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8022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52776405-8054-4797-BDFE-FC50296D02EC}" type="slidenum">
              <a:rPr lang="tr-TR" sz="1200" b="0" smtClean="0"/>
              <a:pPr eaLnBrk="1" hangingPunct="1"/>
              <a:t>78</a:t>
            </a:fld>
            <a:endParaRPr lang="tr-TR" sz="1200" b="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1 Slayt Görüntüsü Yer Tutucusu"/>
          <p:cNvSpPr>
            <a:spLocks noGrp="1" noRot="1" noChangeAspect="1" noTextEdit="1"/>
          </p:cNvSpPr>
          <p:nvPr>
            <p:ph type="sldImg"/>
          </p:nvPr>
        </p:nvSpPr>
        <p:spPr>
          <a:ln/>
        </p:spPr>
      </p:sp>
      <p:sp>
        <p:nvSpPr>
          <p:cNvPr id="18125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8125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46948649-5E0B-4946-BB9E-6BCA3A4EE76D}" type="slidenum">
              <a:rPr lang="tr-TR" sz="1200" b="0" smtClean="0"/>
              <a:pPr eaLnBrk="1" hangingPunct="1"/>
              <a:t>79</a:t>
            </a:fld>
            <a:endParaRPr lang="tr-TR" sz="1200" b="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1 Slayt Görüntüsü Yer Tutucusu"/>
          <p:cNvSpPr>
            <a:spLocks noGrp="1" noRot="1" noChangeAspect="1" noTextEdit="1"/>
          </p:cNvSpPr>
          <p:nvPr>
            <p:ph type="sldImg"/>
          </p:nvPr>
        </p:nvSpPr>
        <p:spPr>
          <a:ln/>
        </p:spPr>
      </p:sp>
      <p:sp>
        <p:nvSpPr>
          <p:cNvPr id="18227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8227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B34F20E1-0C79-4018-B009-B3E7755066C0}" type="slidenum">
              <a:rPr lang="tr-TR" sz="1200" b="0" smtClean="0"/>
              <a:pPr eaLnBrk="1" hangingPunct="1"/>
              <a:t>80</a:t>
            </a:fld>
            <a:endParaRPr lang="tr-TR" sz="1200" b="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1 Slayt Görüntüsü Yer Tutucusu"/>
          <p:cNvSpPr>
            <a:spLocks noGrp="1" noRot="1" noChangeAspect="1" noTextEdit="1"/>
          </p:cNvSpPr>
          <p:nvPr>
            <p:ph type="sldImg"/>
          </p:nvPr>
        </p:nvSpPr>
        <p:spPr>
          <a:ln/>
        </p:spPr>
      </p:sp>
      <p:sp>
        <p:nvSpPr>
          <p:cNvPr id="18329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8330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1F7EAF0D-971D-45E4-BD0E-1FF48BD789F8}" type="slidenum">
              <a:rPr lang="tr-TR" sz="1200" b="0" smtClean="0"/>
              <a:pPr eaLnBrk="1" hangingPunct="1"/>
              <a:t>81</a:t>
            </a:fld>
            <a:endParaRPr lang="tr-TR" sz="1200" b="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1 Slayt Görüntüsü Yer Tutucusu"/>
          <p:cNvSpPr>
            <a:spLocks noGrp="1" noRot="1" noChangeAspect="1" noTextEdit="1"/>
          </p:cNvSpPr>
          <p:nvPr>
            <p:ph type="sldImg"/>
          </p:nvPr>
        </p:nvSpPr>
        <p:spPr>
          <a:ln/>
        </p:spPr>
      </p:sp>
      <p:sp>
        <p:nvSpPr>
          <p:cNvPr id="13926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3926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BB93223C-A52B-49BD-B177-77790BB47A25}" type="slidenum">
              <a:rPr lang="tr-TR" sz="1200" b="0" smtClean="0"/>
              <a:pPr eaLnBrk="1" hangingPunct="1"/>
              <a:t>22</a:t>
            </a:fld>
            <a:endParaRPr lang="tr-TR" sz="1200" b="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1 Slayt Görüntüsü Yer Tutucusu"/>
          <p:cNvSpPr>
            <a:spLocks noGrp="1" noRot="1" noChangeAspect="1" noTextEdit="1"/>
          </p:cNvSpPr>
          <p:nvPr>
            <p:ph type="sldImg"/>
          </p:nvPr>
        </p:nvSpPr>
        <p:spPr>
          <a:ln/>
        </p:spPr>
      </p:sp>
      <p:sp>
        <p:nvSpPr>
          <p:cNvPr id="18432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8432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4FF6654D-9098-4553-B0A2-C72CC14DAB55}" type="slidenum">
              <a:rPr lang="tr-TR" sz="1200" b="0" smtClean="0"/>
              <a:pPr eaLnBrk="1" hangingPunct="1"/>
              <a:t>83</a:t>
            </a:fld>
            <a:endParaRPr lang="tr-TR" sz="1200" b="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1 Slayt Görüntüsü Yer Tutucusu"/>
          <p:cNvSpPr>
            <a:spLocks noGrp="1" noRot="1" noChangeAspect="1" noTextEdit="1"/>
          </p:cNvSpPr>
          <p:nvPr>
            <p:ph type="sldImg"/>
          </p:nvPr>
        </p:nvSpPr>
        <p:spPr>
          <a:ln/>
        </p:spPr>
      </p:sp>
      <p:sp>
        <p:nvSpPr>
          <p:cNvPr id="18534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8534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1734772F-FBCE-49DB-AE9E-3CE35CC3A0D5}" type="slidenum">
              <a:rPr lang="tr-TR" sz="1200" b="0" smtClean="0"/>
              <a:pPr eaLnBrk="1" hangingPunct="1"/>
              <a:t>84</a:t>
            </a:fld>
            <a:endParaRPr lang="tr-TR" sz="1200" b="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1 Slayt Görüntüsü Yer Tutucusu"/>
          <p:cNvSpPr>
            <a:spLocks noGrp="1" noRot="1" noChangeAspect="1" noTextEdit="1"/>
          </p:cNvSpPr>
          <p:nvPr>
            <p:ph type="sldImg"/>
          </p:nvPr>
        </p:nvSpPr>
        <p:spPr>
          <a:ln/>
        </p:spPr>
      </p:sp>
      <p:sp>
        <p:nvSpPr>
          <p:cNvPr id="16998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6998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2E051516-7A25-4432-BB08-A9B614F2DB3E}" type="slidenum">
              <a:rPr lang="tr-TR" sz="1200" b="0" smtClean="0"/>
              <a:pPr eaLnBrk="1" hangingPunct="1"/>
              <a:t>85</a:t>
            </a:fld>
            <a:endParaRPr lang="tr-TR" sz="1200" b="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1 Slayt Görüntüsü Yer Tutucusu"/>
          <p:cNvSpPr>
            <a:spLocks noGrp="1" noRot="1" noChangeAspect="1" noTextEdit="1"/>
          </p:cNvSpPr>
          <p:nvPr>
            <p:ph type="sldImg"/>
          </p:nvPr>
        </p:nvSpPr>
        <p:spPr>
          <a:ln/>
        </p:spPr>
      </p:sp>
      <p:sp>
        <p:nvSpPr>
          <p:cNvPr id="17101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7101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2D98AF89-898D-4057-A155-21F8B741764E}" type="slidenum">
              <a:rPr lang="tr-TR" sz="1200" b="0" smtClean="0"/>
              <a:pPr eaLnBrk="1" hangingPunct="1"/>
              <a:t>86</a:t>
            </a:fld>
            <a:endParaRPr lang="tr-TR" sz="1200" b="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1 Slayt Görüntüsü Yer Tutucusu"/>
          <p:cNvSpPr>
            <a:spLocks noGrp="1" noRot="1" noChangeAspect="1" noTextEdit="1"/>
          </p:cNvSpPr>
          <p:nvPr>
            <p:ph type="sldImg"/>
          </p:nvPr>
        </p:nvSpPr>
        <p:spPr>
          <a:ln/>
        </p:spPr>
      </p:sp>
      <p:sp>
        <p:nvSpPr>
          <p:cNvPr id="18739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8739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1D5ABAB9-8EE8-4D61-9570-6DAFF2707112}" type="slidenum">
              <a:rPr lang="tr-TR" sz="1200" b="0" smtClean="0"/>
              <a:pPr eaLnBrk="1" hangingPunct="1"/>
              <a:t>87</a:t>
            </a:fld>
            <a:endParaRPr lang="tr-TR" sz="1200" b="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1 Slayt Görüntüsü Yer Tutucusu"/>
          <p:cNvSpPr>
            <a:spLocks noGrp="1" noRot="1" noChangeAspect="1" noTextEdit="1"/>
          </p:cNvSpPr>
          <p:nvPr>
            <p:ph type="sldImg"/>
          </p:nvPr>
        </p:nvSpPr>
        <p:spPr>
          <a:ln/>
        </p:spPr>
      </p:sp>
      <p:sp>
        <p:nvSpPr>
          <p:cNvPr id="18841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8842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C8AC06DB-701F-449A-989F-156055DD2C62}" type="slidenum">
              <a:rPr lang="tr-TR" sz="1200" b="0" smtClean="0"/>
              <a:pPr eaLnBrk="1" hangingPunct="1"/>
              <a:t>88</a:t>
            </a:fld>
            <a:endParaRPr lang="tr-TR" sz="1200" b="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1 Slayt Görüntüsü Yer Tutucusu"/>
          <p:cNvSpPr>
            <a:spLocks noGrp="1" noRot="1" noChangeAspect="1" noTextEdit="1"/>
          </p:cNvSpPr>
          <p:nvPr>
            <p:ph type="sldImg"/>
          </p:nvPr>
        </p:nvSpPr>
        <p:spPr>
          <a:ln/>
        </p:spPr>
      </p:sp>
      <p:sp>
        <p:nvSpPr>
          <p:cNvPr id="18944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8944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DF2EC3E3-2FA3-4030-BE40-31306EC9B1C2}" type="slidenum">
              <a:rPr lang="tr-TR" sz="1200" b="0" smtClean="0"/>
              <a:pPr eaLnBrk="1" hangingPunct="1"/>
              <a:t>89</a:t>
            </a:fld>
            <a:endParaRPr lang="tr-TR" sz="1200" b="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1 Slayt Görüntüsü Yer Tutucusu"/>
          <p:cNvSpPr>
            <a:spLocks noGrp="1" noRot="1" noChangeAspect="1" noTextEdit="1"/>
          </p:cNvSpPr>
          <p:nvPr>
            <p:ph type="sldImg"/>
          </p:nvPr>
        </p:nvSpPr>
        <p:spPr>
          <a:ln/>
        </p:spPr>
      </p:sp>
      <p:sp>
        <p:nvSpPr>
          <p:cNvPr id="17510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7510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0865F64-EF56-4F80-BF78-E5CD0AB81344}" type="slidenum">
              <a:rPr lang="tr-TR" sz="1200" b="0" smtClean="0"/>
              <a:pPr eaLnBrk="1" hangingPunct="1"/>
              <a:t>90</a:t>
            </a:fld>
            <a:endParaRPr lang="tr-TR" sz="1200" b="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1 Slayt Görüntüsü Yer Tutucusu"/>
          <p:cNvSpPr>
            <a:spLocks noGrp="1" noRot="1" noChangeAspect="1" noTextEdit="1"/>
          </p:cNvSpPr>
          <p:nvPr>
            <p:ph type="sldImg"/>
          </p:nvPr>
        </p:nvSpPr>
        <p:spPr>
          <a:ln/>
        </p:spPr>
      </p:sp>
      <p:sp>
        <p:nvSpPr>
          <p:cNvPr id="19149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9149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A181245E-FD51-4C47-A4EE-2DAF70245082}" type="slidenum">
              <a:rPr lang="tr-TR" sz="1200" b="0" smtClean="0"/>
              <a:pPr eaLnBrk="1" hangingPunct="1"/>
              <a:t>91</a:t>
            </a:fld>
            <a:endParaRPr lang="tr-TR" sz="1200" b="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1 Slayt Görüntüsü Yer Tutucusu"/>
          <p:cNvSpPr>
            <a:spLocks noGrp="1" noRot="1" noChangeAspect="1" noTextEdit="1"/>
          </p:cNvSpPr>
          <p:nvPr>
            <p:ph type="sldImg"/>
          </p:nvPr>
        </p:nvSpPr>
        <p:spPr>
          <a:ln/>
        </p:spPr>
      </p:sp>
      <p:sp>
        <p:nvSpPr>
          <p:cNvPr id="19251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9251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A19208A-5E3A-4035-9D2C-5074D702A7AE}" type="slidenum">
              <a:rPr lang="tr-TR" sz="1200" b="0" smtClean="0"/>
              <a:pPr eaLnBrk="1" hangingPunct="1"/>
              <a:t>92</a:t>
            </a:fld>
            <a:endParaRPr lang="tr-TR" sz="1200" b="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1 Slayt Görüntüsü Yer Tutucusu"/>
          <p:cNvSpPr>
            <a:spLocks noGrp="1" noRot="1" noChangeAspect="1" noTextEdit="1"/>
          </p:cNvSpPr>
          <p:nvPr>
            <p:ph type="sldImg"/>
          </p:nvPr>
        </p:nvSpPr>
        <p:spPr>
          <a:ln/>
        </p:spPr>
      </p:sp>
      <p:sp>
        <p:nvSpPr>
          <p:cNvPr id="13824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3824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F7A420BD-05DA-4A12-A068-F6CA53E9AB41}" type="slidenum">
              <a:rPr lang="de-DE" sz="1200" b="0" smtClean="0"/>
              <a:pPr eaLnBrk="1" hangingPunct="1"/>
              <a:t>23</a:t>
            </a:fld>
            <a:endParaRPr lang="de-DE" sz="1200" b="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1 Slayt Görüntüsü Yer Tutucusu"/>
          <p:cNvSpPr>
            <a:spLocks noGrp="1" noRot="1" noChangeAspect="1" noTextEdit="1"/>
          </p:cNvSpPr>
          <p:nvPr>
            <p:ph type="sldImg"/>
          </p:nvPr>
        </p:nvSpPr>
        <p:spPr>
          <a:ln/>
        </p:spPr>
      </p:sp>
      <p:sp>
        <p:nvSpPr>
          <p:cNvPr id="19353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9354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E0A73C35-08BB-4CFC-9E47-B28133152C7D}" type="slidenum">
              <a:rPr lang="tr-TR" sz="1200" b="0" smtClean="0"/>
              <a:pPr eaLnBrk="1" hangingPunct="1"/>
              <a:t>93</a:t>
            </a:fld>
            <a:endParaRPr lang="tr-TR" sz="1200" b="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1 Slayt Görüntüsü Yer Tutucusu"/>
          <p:cNvSpPr>
            <a:spLocks noGrp="1" noRot="1" noChangeAspect="1" noTextEdit="1"/>
          </p:cNvSpPr>
          <p:nvPr>
            <p:ph type="sldImg"/>
          </p:nvPr>
        </p:nvSpPr>
        <p:spPr>
          <a:ln/>
        </p:spPr>
      </p:sp>
      <p:sp>
        <p:nvSpPr>
          <p:cNvPr id="19456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9456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69E7AD83-34CA-44CD-B69C-33AFDB169FDE}" type="slidenum">
              <a:rPr lang="tr-TR" sz="1200" b="0" smtClean="0"/>
              <a:pPr eaLnBrk="1" hangingPunct="1"/>
              <a:t>94</a:t>
            </a:fld>
            <a:endParaRPr lang="tr-TR" sz="1200" b="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1 Slayt Görüntüsü Yer Tutucusu"/>
          <p:cNvSpPr>
            <a:spLocks noGrp="1" noRot="1" noChangeAspect="1" noTextEdit="1"/>
          </p:cNvSpPr>
          <p:nvPr>
            <p:ph type="sldImg"/>
          </p:nvPr>
        </p:nvSpPr>
        <p:spPr>
          <a:ln/>
        </p:spPr>
      </p:sp>
      <p:sp>
        <p:nvSpPr>
          <p:cNvPr id="19558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9558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66E8A942-1433-4CBF-86CF-EDA25F7043DC}" type="slidenum">
              <a:rPr lang="tr-TR" sz="1200" b="0" smtClean="0"/>
              <a:pPr eaLnBrk="1" hangingPunct="1"/>
              <a:t>95</a:t>
            </a:fld>
            <a:endParaRPr lang="tr-TR" sz="1200" b="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1 Slayt Görüntüsü Yer Tutucusu"/>
          <p:cNvSpPr>
            <a:spLocks noGrp="1" noRot="1" noChangeAspect="1" noTextEdit="1"/>
          </p:cNvSpPr>
          <p:nvPr>
            <p:ph type="sldImg"/>
          </p:nvPr>
        </p:nvSpPr>
        <p:spPr>
          <a:ln/>
        </p:spPr>
      </p:sp>
      <p:sp>
        <p:nvSpPr>
          <p:cNvPr id="19661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9661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A42E3AFA-7366-44B2-AAD4-F880B12AEF18}" type="slidenum">
              <a:rPr lang="tr-TR" sz="1200" b="0" smtClean="0"/>
              <a:pPr eaLnBrk="1" hangingPunct="1"/>
              <a:t>96</a:t>
            </a:fld>
            <a:endParaRPr lang="tr-TR" sz="1200" b="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1 Slayt Görüntüsü Yer Tutucusu"/>
          <p:cNvSpPr>
            <a:spLocks noGrp="1" noRot="1" noChangeAspect="1" noTextEdit="1"/>
          </p:cNvSpPr>
          <p:nvPr>
            <p:ph type="sldImg"/>
          </p:nvPr>
        </p:nvSpPr>
        <p:spPr>
          <a:ln/>
        </p:spPr>
      </p:sp>
      <p:sp>
        <p:nvSpPr>
          <p:cNvPr id="19763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19763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0AFD0D01-0FE7-4713-98D5-C80C5A17E88E}" type="slidenum">
              <a:rPr lang="tr-TR" sz="1200" b="0" smtClean="0"/>
              <a:pPr eaLnBrk="1" hangingPunct="1"/>
              <a:t>97</a:t>
            </a:fld>
            <a:endParaRPr lang="tr-TR" sz="1200" b="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1 Slayt Görüntüsü Yer Tutucusu"/>
          <p:cNvSpPr>
            <a:spLocks noGrp="1" noRot="1" noChangeAspect="1" noTextEdit="1"/>
          </p:cNvSpPr>
          <p:nvPr>
            <p:ph type="sldImg"/>
          </p:nvPr>
        </p:nvSpPr>
        <p:spPr>
          <a:ln/>
        </p:spPr>
      </p:sp>
      <p:sp>
        <p:nvSpPr>
          <p:cNvPr id="19865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9866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499F39CF-0D07-4E27-A924-35AFF740B8A9}" type="slidenum">
              <a:rPr lang="tr-TR" sz="1200" b="0" smtClean="0"/>
              <a:pPr eaLnBrk="1" hangingPunct="1"/>
              <a:t>98</a:t>
            </a:fld>
            <a:endParaRPr lang="tr-TR" sz="1200" b="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1 Slayt Görüntüsü Yer Tutucusu"/>
          <p:cNvSpPr>
            <a:spLocks noGrp="1" noRot="1" noChangeAspect="1" noTextEdit="1"/>
          </p:cNvSpPr>
          <p:nvPr>
            <p:ph type="sldImg"/>
          </p:nvPr>
        </p:nvSpPr>
        <p:spPr>
          <a:ln/>
        </p:spPr>
      </p:sp>
      <p:sp>
        <p:nvSpPr>
          <p:cNvPr id="19968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9968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54B9383D-7686-4997-8034-A8F6C359B28C}" type="slidenum">
              <a:rPr lang="tr-TR" sz="1200" b="0" smtClean="0"/>
              <a:pPr eaLnBrk="1" hangingPunct="1"/>
              <a:t>99</a:t>
            </a:fld>
            <a:endParaRPr lang="tr-TR" sz="1200" b="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1 Slayt Görüntüsü Yer Tutucusu"/>
          <p:cNvSpPr>
            <a:spLocks noGrp="1" noRot="1" noChangeAspect="1" noTextEdit="1"/>
          </p:cNvSpPr>
          <p:nvPr>
            <p:ph type="sldImg"/>
          </p:nvPr>
        </p:nvSpPr>
        <p:spPr>
          <a:ln/>
        </p:spPr>
      </p:sp>
      <p:sp>
        <p:nvSpPr>
          <p:cNvPr id="20070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0070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AC5E1804-68C4-4A09-9E9C-B294E3B1E5F2}" type="slidenum">
              <a:rPr lang="tr-TR" sz="1200" b="0" smtClean="0"/>
              <a:pPr eaLnBrk="1" hangingPunct="1"/>
              <a:t>100</a:t>
            </a:fld>
            <a:endParaRPr lang="tr-TR" sz="1200" b="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1 Slayt Görüntüsü Yer Tutucusu"/>
          <p:cNvSpPr>
            <a:spLocks noGrp="1" noRot="1" noChangeAspect="1" noTextEdit="1"/>
          </p:cNvSpPr>
          <p:nvPr>
            <p:ph type="sldImg"/>
          </p:nvPr>
        </p:nvSpPr>
        <p:spPr>
          <a:ln/>
        </p:spPr>
      </p:sp>
      <p:sp>
        <p:nvSpPr>
          <p:cNvPr id="20173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0173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BCD5E3B9-5B69-4129-9531-10AA25CB0B2B}" type="slidenum">
              <a:rPr lang="tr-TR" sz="1200" b="0" smtClean="0"/>
              <a:pPr eaLnBrk="1" hangingPunct="1"/>
              <a:t>101</a:t>
            </a:fld>
            <a:endParaRPr lang="tr-TR" sz="1200" b="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1 Slayt Görüntüsü Yer Tutucusu"/>
          <p:cNvSpPr>
            <a:spLocks noGrp="1" noRot="1" noChangeAspect="1" noTextEdit="1"/>
          </p:cNvSpPr>
          <p:nvPr>
            <p:ph type="sldImg"/>
          </p:nvPr>
        </p:nvSpPr>
        <p:spPr>
          <a:ln/>
        </p:spPr>
      </p:sp>
      <p:sp>
        <p:nvSpPr>
          <p:cNvPr id="20275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0275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4A4F6E82-962F-4ED2-8B4D-94C2AA99C444}" type="slidenum">
              <a:rPr lang="tr-TR" sz="1200" b="0" smtClean="0"/>
              <a:pPr eaLnBrk="1" hangingPunct="1"/>
              <a:t>102</a:t>
            </a:fld>
            <a:endParaRPr lang="tr-TR" sz="1200" b="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1 Slayt Görüntüsü Yer Tutucusu"/>
          <p:cNvSpPr>
            <a:spLocks noGrp="1" noRot="1" noChangeAspect="1" noTextEdit="1"/>
          </p:cNvSpPr>
          <p:nvPr>
            <p:ph type="sldImg"/>
          </p:nvPr>
        </p:nvSpPr>
        <p:spPr>
          <a:ln/>
        </p:spPr>
      </p:sp>
      <p:sp>
        <p:nvSpPr>
          <p:cNvPr id="13619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3619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DBD6E9E-4CFF-4FEA-AEEF-6AD888F43D18}" type="slidenum">
              <a:rPr lang="tr-TR" sz="1200" b="0" smtClean="0"/>
              <a:pPr eaLnBrk="1" hangingPunct="1"/>
              <a:t>24</a:t>
            </a:fld>
            <a:endParaRPr lang="tr-TR" sz="1200" b="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1 Slayt Görüntüsü Yer Tutucusu"/>
          <p:cNvSpPr>
            <a:spLocks noGrp="1" noRot="1" noChangeAspect="1" noTextEdit="1"/>
          </p:cNvSpPr>
          <p:nvPr>
            <p:ph type="sldImg"/>
          </p:nvPr>
        </p:nvSpPr>
        <p:spPr>
          <a:ln/>
        </p:spPr>
      </p:sp>
      <p:sp>
        <p:nvSpPr>
          <p:cNvPr id="20377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0378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D0DB2D46-BA63-4ABD-A46E-BA7CC2FCE50A}" type="slidenum">
              <a:rPr lang="tr-TR" sz="1200" b="0" smtClean="0"/>
              <a:pPr eaLnBrk="1" hangingPunct="1"/>
              <a:t>103</a:t>
            </a:fld>
            <a:endParaRPr lang="tr-TR" sz="1200" b="0"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1 Slayt Görüntüsü Yer Tutucusu"/>
          <p:cNvSpPr>
            <a:spLocks noGrp="1" noRot="1" noChangeAspect="1" noTextEdit="1"/>
          </p:cNvSpPr>
          <p:nvPr>
            <p:ph type="sldImg"/>
          </p:nvPr>
        </p:nvSpPr>
        <p:spPr>
          <a:ln/>
        </p:spPr>
      </p:sp>
      <p:sp>
        <p:nvSpPr>
          <p:cNvPr id="20480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0480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86BB4AC8-EE7C-486D-A8FC-71BE82AF50BE}" type="slidenum">
              <a:rPr lang="tr-TR" sz="1200" b="0" smtClean="0"/>
              <a:pPr eaLnBrk="1" hangingPunct="1"/>
              <a:t>104</a:t>
            </a:fld>
            <a:endParaRPr lang="tr-TR" sz="1200" b="0"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1 Slayt Görüntüsü Yer Tutucusu"/>
          <p:cNvSpPr>
            <a:spLocks noGrp="1" noRot="1" noChangeAspect="1" noTextEdit="1"/>
          </p:cNvSpPr>
          <p:nvPr>
            <p:ph type="sldImg"/>
          </p:nvPr>
        </p:nvSpPr>
        <p:spPr>
          <a:ln/>
        </p:spPr>
      </p:sp>
      <p:sp>
        <p:nvSpPr>
          <p:cNvPr id="20582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0582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7BCC1066-8055-4116-BFD5-41FA1BADFD26}" type="slidenum">
              <a:rPr lang="tr-TR" sz="1200" b="0" smtClean="0"/>
              <a:pPr eaLnBrk="1" hangingPunct="1"/>
              <a:t>105</a:t>
            </a:fld>
            <a:endParaRPr lang="tr-TR" sz="1200" b="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1 Slayt Görüntüsü Yer Tutucusu"/>
          <p:cNvSpPr>
            <a:spLocks noGrp="1" noRot="1" noChangeAspect="1" noTextEdit="1"/>
          </p:cNvSpPr>
          <p:nvPr>
            <p:ph type="sldImg"/>
          </p:nvPr>
        </p:nvSpPr>
        <p:spPr>
          <a:ln/>
        </p:spPr>
      </p:sp>
      <p:sp>
        <p:nvSpPr>
          <p:cNvPr id="20685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0685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791220D5-54B9-4F66-9911-D4110C0EEE9A}" type="slidenum">
              <a:rPr lang="tr-TR" sz="1200" b="0" smtClean="0"/>
              <a:pPr eaLnBrk="1" hangingPunct="1"/>
              <a:t>106</a:t>
            </a:fld>
            <a:endParaRPr lang="tr-TR" sz="1200" b="0"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1 Slayt Görüntüsü Yer Tutucusu"/>
          <p:cNvSpPr>
            <a:spLocks noGrp="1" noRot="1" noChangeAspect="1" noTextEdit="1"/>
          </p:cNvSpPr>
          <p:nvPr>
            <p:ph type="sldImg"/>
          </p:nvPr>
        </p:nvSpPr>
        <p:spPr>
          <a:ln/>
        </p:spPr>
      </p:sp>
      <p:sp>
        <p:nvSpPr>
          <p:cNvPr id="20787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0787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C6452C54-1DFE-4A3F-9F9C-D26D6B56E8C2}" type="slidenum">
              <a:rPr lang="tr-TR" sz="1200" b="0" smtClean="0"/>
              <a:pPr eaLnBrk="1" hangingPunct="1"/>
              <a:t>107</a:t>
            </a:fld>
            <a:endParaRPr lang="tr-TR" sz="1200" b="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1 Slayt Görüntüsü Yer Tutucusu"/>
          <p:cNvSpPr>
            <a:spLocks noGrp="1" noRot="1" noChangeAspect="1" noTextEdit="1"/>
          </p:cNvSpPr>
          <p:nvPr>
            <p:ph type="sldImg"/>
          </p:nvPr>
        </p:nvSpPr>
        <p:spPr>
          <a:ln/>
        </p:spPr>
      </p:sp>
      <p:sp>
        <p:nvSpPr>
          <p:cNvPr id="20889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0890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D3E0BD5F-E986-4673-ACBB-8A1AFEDCD84D}" type="slidenum">
              <a:rPr lang="tr-TR" sz="1200" b="0" smtClean="0"/>
              <a:pPr eaLnBrk="1" hangingPunct="1"/>
              <a:t>108</a:t>
            </a:fld>
            <a:endParaRPr lang="tr-TR" sz="1200" b="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1 Slayt Görüntüsü Yer Tutucusu"/>
          <p:cNvSpPr>
            <a:spLocks noGrp="1" noRot="1" noChangeAspect="1" noTextEdit="1"/>
          </p:cNvSpPr>
          <p:nvPr>
            <p:ph type="sldImg"/>
          </p:nvPr>
        </p:nvSpPr>
        <p:spPr>
          <a:ln/>
        </p:spPr>
      </p:sp>
      <p:sp>
        <p:nvSpPr>
          <p:cNvPr id="20992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0992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7BA8566C-EE35-4A54-B80E-E5F0E65BDC11}" type="slidenum">
              <a:rPr lang="tr-TR" sz="1200" b="0" smtClean="0"/>
              <a:pPr eaLnBrk="1" hangingPunct="1"/>
              <a:t>109</a:t>
            </a:fld>
            <a:endParaRPr lang="tr-TR" sz="1200" b="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1 Slayt Görüntüsü Yer Tutucusu"/>
          <p:cNvSpPr>
            <a:spLocks noGrp="1" noRot="1" noChangeAspect="1" noTextEdit="1"/>
          </p:cNvSpPr>
          <p:nvPr>
            <p:ph type="sldImg"/>
          </p:nvPr>
        </p:nvSpPr>
        <p:spPr>
          <a:ln/>
        </p:spPr>
      </p:sp>
      <p:sp>
        <p:nvSpPr>
          <p:cNvPr id="21094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1094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51E97B90-8ACF-4CC7-9170-770F83ADF8A3}" type="slidenum">
              <a:rPr lang="tr-TR" sz="1200" b="0" smtClean="0"/>
              <a:pPr eaLnBrk="1" hangingPunct="1"/>
              <a:t>110</a:t>
            </a:fld>
            <a:endParaRPr lang="tr-TR" sz="1200" b="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1 Slayt Görüntüsü Yer Tutucusu"/>
          <p:cNvSpPr>
            <a:spLocks noGrp="1" noRot="1" noChangeAspect="1" noTextEdit="1"/>
          </p:cNvSpPr>
          <p:nvPr>
            <p:ph type="sldImg"/>
          </p:nvPr>
        </p:nvSpPr>
        <p:spPr>
          <a:ln/>
        </p:spPr>
      </p:sp>
      <p:sp>
        <p:nvSpPr>
          <p:cNvPr id="21197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1197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7A4A6EEA-FFB6-439D-A619-5344DF380367}" type="slidenum">
              <a:rPr lang="tr-TR" sz="1200" b="0" smtClean="0"/>
              <a:pPr eaLnBrk="1" hangingPunct="1"/>
              <a:t>111</a:t>
            </a:fld>
            <a:endParaRPr lang="tr-TR" sz="1200" b="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1 Slayt Görüntüsü Yer Tutucusu"/>
          <p:cNvSpPr>
            <a:spLocks noGrp="1" noRot="1" noChangeAspect="1" noTextEdit="1"/>
          </p:cNvSpPr>
          <p:nvPr>
            <p:ph type="sldImg"/>
          </p:nvPr>
        </p:nvSpPr>
        <p:spPr>
          <a:ln/>
        </p:spPr>
      </p:sp>
      <p:sp>
        <p:nvSpPr>
          <p:cNvPr id="21299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1299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E67DCF82-28EE-4670-96E7-3074D70185D3}" type="slidenum">
              <a:rPr lang="tr-TR" sz="1200" b="0" smtClean="0"/>
              <a:pPr eaLnBrk="1" hangingPunct="1"/>
              <a:t>113</a:t>
            </a:fld>
            <a:endParaRPr lang="tr-TR" sz="1200" b="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1 Slayt Görüntüsü Yer Tutucusu"/>
          <p:cNvSpPr>
            <a:spLocks noGrp="1" noRot="1" noChangeAspect="1" noTextEdit="1"/>
          </p:cNvSpPr>
          <p:nvPr>
            <p:ph type="sldImg"/>
          </p:nvPr>
        </p:nvSpPr>
        <p:spPr>
          <a:ln/>
        </p:spPr>
      </p:sp>
      <p:sp>
        <p:nvSpPr>
          <p:cNvPr id="14131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14131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F4051908-88DC-4EC1-ACE7-7B3FDA539BAA}" type="slidenum">
              <a:rPr lang="tr-TR" sz="1200" b="0" smtClean="0"/>
              <a:pPr eaLnBrk="1" hangingPunct="1"/>
              <a:t>25</a:t>
            </a:fld>
            <a:endParaRPr lang="tr-TR" sz="1200" b="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1 Slayt Görüntüsü Yer Tutucusu"/>
          <p:cNvSpPr>
            <a:spLocks noGrp="1" noRot="1" noChangeAspect="1" noTextEdit="1"/>
          </p:cNvSpPr>
          <p:nvPr>
            <p:ph type="sldImg"/>
          </p:nvPr>
        </p:nvSpPr>
        <p:spPr>
          <a:ln/>
        </p:spPr>
      </p:sp>
      <p:sp>
        <p:nvSpPr>
          <p:cNvPr id="21401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1402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47C16AB-58FE-4471-BB0C-677563B915C7}" type="slidenum">
              <a:rPr lang="tr-TR" sz="1200" b="0" smtClean="0"/>
              <a:pPr eaLnBrk="1" hangingPunct="1"/>
              <a:t>114</a:t>
            </a:fld>
            <a:endParaRPr lang="tr-TR" sz="1200" b="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1 Slayt Görüntüsü Yer Tutucusu"/>
          <p:cNvSpPr>
            <a:spLocks noGrp="1" noRot="1" noChangeAspect="1" noTextEdit="1"/>
          </p:cNvSpPr>
          <p:nvPr>
            <p:ph type="sldImg"/>
          </p:nvPr>
        </p:nvSpPr>
        <p:spPr>
          <a:ln/>
        </p:spPr>
      </p:sp>
      <p:sp>
        <p:nvSpPr>
          <p:cNvPr id="21504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tr-TR" smtClean="0">
              <a:latin typeface="Arial" pitchFamily="34" charset="0"/>
            </a:endParaRPr>
          </a:p>
        </p:txBody>
      </p:sp>
      <p:sp>
        <p:nvSpPr>
          <p:cNvPr id="21504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792A7E77-A829-4884-B44B-68BEDEEF2AE0}" type="slidenum">
              <a:rPr lang="tr-TR" sz="1200" b="0" smtClean="0"/>
              <a:pPr eaLnBrk="1" hangingPunct="1"/>
              <a:t>115</a:t>
            </a:fld>
            <a:endParaRPr lang="tr-TR" sz="1200" b="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1 Slayt Görüntüsü Yer Tutucusu"/>
          <p:cNvSpPr>
            <a:spLocks noGrp="1" noRot="1" noChangeAspect="1" noTextEdit="1"/>
          </p:cNvSpPr>
          <p:nvPr>
            <p:ph type="sldImg"/>
          </p:nvPr>
        </p:nvSpPr>
        <p:spPr>
          <a:ln/>
        </p:spPr>
      </p:sp>
      <p:sp>
        <p:nvSpPr>
          <p:cNvPr id="21606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1606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77EBD2CD-D164-47F4-B9E5-29163A9B8146}" type="slidenum">
              <a:rPr lang="tr-TR" sz="1200" b="0" smtClean="0"/>
              <a:pPr eaLnBrk="1" hangingPunct="1"/>
              <a:t>116</a:t>
            </a:fld>
            <a:endParaRPr lang="tr-TR" sz="1200" b="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1 Slayt Görüntüsü Yer Tutucusu"/>
          <p:cNvSpPr>
            <a:spLocks noGrp="1" noRot="1" noChangeAspect="1" noTextEdit="1"/>
          </p:cNvSpPr>
          <p:nvPr>
            <p:ph type="sldImg"/>
          </p:nvPr>
        </p:nvSpPr>
        <p:spPr>
          <a:ln/>
        </p:spPr>
      </p:sp>
      <p:sp>
        <p:nvSpPr>
          <p:cNvPr id="21709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1709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6773A277-7D1E-4C6F-A8BF-A311420F6CD7}" type="slidenum">
              <a:rPr lang="tr-TR" sz="1200" b="0" smtClean="0"/>
              <a:pPr eaLnBrk="1" hangingPunct="1"/>
              <a:t>117</a:t>
            </a:fld>
            <a:endParaRPr lang="tr-TR" sz="1200" b="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1 Slayt Görüntüsü Yer Tutucusu"/>
          <p:cNvSpPr>
            <a:spLocks noGrp="1" noRot="1" noChangeAspect="1" noTextEdit="1"/>
          </p:cNvSpPr>
          <p:nvPr>
            <p:ph type="sldImg"/>
          </p:nvPr>
        </p:nvSpPr>
        <p:spPr>
          <a:ln/>
        </p:spPr>
      </p:sp>
      <p:sp>
        <p:nvSpPr>
          <p:cNvPr id="21811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1811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BD2E697C-CF6A-4EC7-849C-AE78E503B0AE}" type="slidenum">
              <a:rPr lang="tr-TR" sz="1200" b="0" smtClean="0"/>
              <a:pPr eaLnBrk="1" hangingPunct="1"/>
              <a:t>118</a:t>
            </a:fld>
            <a:endParaRPr lang="tr-TR" sz="1200" b="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1 Slayt Görüntüsü Yer Tutucusu"/>
          <p:cNvSpPr>
            <a:spLocks noGrp="1" noRot="1" noChangeAspect="1" noTextEdit="1"/>
          </p:cNvSpPr>
          <p:nvPr>
            <p:ph type="sldImg"/>
          </p:nvPr>
        </p:nvSpPr>
        <p:spPr>
          <a:ln/>
        </p:spPr>
      </p:sp>
      <p:sp>
        <p:nvSpPr>
          <p:cNvPr id="219139"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19140"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9533EF69-138C-44AE-9464-B616B39E47A1}" type="slidenum">
              <a:rPr lang="tr-TR" sz="1200" b="0" smtClean="0"/>
              <a:pPr eaLnBrk="1" hangingPunct="1"/>
              <a:t>119</a:t>
            </a:fld>
            <a:endParaRPr lang="tr-TR" sz="1200" b="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1 Slayt Görüntüsü Yer Tutucusu"/>
          <p:cNvSpPr>
            <a:spLocks noGrp="1" noRot="1" noChangeAspect="1" noTextEdit="1"/>
          </p:cNvSpPr>
          <p:nvPr>
            <p:ph type="sldImg"/>
          </p:nvPr>
        </p:nvSpPr>
        <p:spPr>
          <a:ln/>
        </p:spPr>
      </p:sp>
      <p:sp>
        <p:nvSpPr>
          <p:cNvPr id="220163"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20164"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77C57E42-1777-4EC4-AD39-3F7CE7BD1384}" type="slidenum">
              <a:rPr lang="tr-TR" sz="1200" b="0" smtClean="0"/>
              <a:pPr eaLnBrk="1" hangingPunct="1"/>
              <a:t>120</a:t>
            </a:fld>
            <a:endParaRPr lang="tr-TR" sz="1200" b="0"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1 Slayt Görüntüsü Yer Tutucusu"/>
          <p:cNvSpPr>
            <a:spLocks noGrp="1" noRot="1" noChangeAspect="1" noTextEdit="1"/>
          </p:cNvSpPr>
          <p:nvPr>
            <p:ph type="sldImg"/>
          </p:nvPr>
        </p:nvSpPr>
        <p:spPr>
          <a:ln/>
        </p:spPr>
      </p:sp>
      <p:sp>
        <p:nvSpPr>
          <p:cNvPr id="221187"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21188"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35624006-07D9-4394-98C2-306E66BA4673}" type="slidenum">
              <a:rPr lang="tr-TR" sz="1200" b="0" smtClean="0"/>
              <a:pPr eaLnBrk="1" hangingPunct="1"/>
              <a:t>121</a:t>
            </a:fld>
            <a:endParaRPr lang="tr-TR" sz="1200" b="0"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1 Slayt Görüntüsü Yer Tutucusu"/>
          <p:cNvSpPr>
            <a:spLocks noGrp="1" noRot="1" noChangeAspect="1" noTextEdit="1"/>
          </p:cNvSpPr>
          <p:nvPr>
            <p:ph type="sldImg"/>
          </p:nvPr>
        </p:nvSpPr>
        <p:spPr>
          <a:ln/>
        </p:spPr>
      </p:sp>
      <p:sp>
        <p:nvSpPr>
          <p:cNvPr id="222211"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22212"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F7AE1670-BDD9-45D7-B9A5-6F3256159763}" type="slidenum">
              <a:rPr lang="tr-TR" sz="1200" b="0" smtClean="0"/>
              <a:pPr eaLnBrk="1" hangingPunct="1"/>
              <a:t>122</a:t>
            </a:fld>
            <a:endParaRPr lang="tr-TR" sz="1200" b="0"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1 Slayt Görüntüsü Yer Tutucusu"/>
          <p:cNvSpPr>
            <a:spLocks noGrp="1" noRot="1" noChangeAspect="1" noTextEdit="1"/>
          </p:cNvSpPr>
          <p:nvPr>
            <p:ph type="sldImg"/>
          </p:nvPr>
        </p:nvSpPr>
        <p:spPr>
          <a:ln/>
        </p:spPr>
      </p:sp>
      <p:sp>
        <p:nvSpPr>
          <p:cNvPr id="223235" name="2 Not Yer Tutucusu"/>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tr-TR" smtClean="0">
              <a:latin typeface="Arial" pitchFamily="34" charset="0"/>
            </a:endParaRPr>
          </a:p>
        </p:txBody>
      </p:sp>
      <p:sp>
        <p:nvSpPr>
          <p:cNvPr id="223236" name="3 Slayt Numarası Yer Tutucusu"/>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757197C6-1E01-4DFB-8D33-5BE404C36ECD}" type="slidenum">
              <a:rPr lang="tr-TR" sz="1200" b="0" smtClean="0"/>
              <a:pPr eaLnBrk="1" hangingPunct="1"/>
              <a:t>123</a:t>
            </a:fld>
            <a:endParaRPr lang="tr-TR" sz="1200" b="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Tree>
    <p:extLst>
      <p:ext uri="{BB962C8B-B14F-4D97-AF65-F5344CB8AC3E}">
        <p14:creationId xmlns:p14="http://schemas.microsoft.com/office/powerpoint/2010/main" val="4118230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26394484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910388" y="2416175"/>
            <a:ext cx="1909762" cy="40354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1176338" y="2416175"/>
            <a:ext cx="5581650" cy="40354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3306220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Tree>
    <p:extLst>
      <p:ext uri="{BB962C8B-B14F-4D97-AF65-F5344CB8AC3E}">
        <p14:creationId xmlns:p14="http://schemas.microsoft.com/office/powerpoint/2010/main" val="3568307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264292624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Tree>
    <p:extLst>
      <p:ext uri="{BB962C8B-B14F-4D97-AF65-F5344CB8AC3E}">
        <p14:creationId xmlns:p14="http://schemas.microsoft.com/office/powerpoint/2010/main" val="1596194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1176338" y="2997200"/>
            <a:ext cx="3744912" cy="345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5073650" y="2997200"/>
            <a:ext cx="3746500" cy="345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424745279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18422281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Tree>
    <p:extLst>
      <p:ext uri="{BB962C8B-B14F-4D97-AF65-F5344CB8AC3E}">
        <p14:creationId xmlns:p14="http://schemas.microsoft.com/office/powerpoint/2010/main" val="6045157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extLst>
      <p:ext uri="{BB962C8B-B14F-4D97-AF65-F5344CB8AC3E}">
        <p14:creationId xmlns:p14="http://schemas.microsoft.com/office/powerpoint/2010/main" val="7868304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439792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270695666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358589763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479160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910388" y="2416175"/>
            <a:ext cx="1909762" cy="40354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1176338" y="2416175"/>
            <a:ext cx="5581650" cy="40354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9813313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Tree>
    <p:extLst>
      <p:ext uri="{BB962C8B-B14F-4D97-AF65-F5344CB8AC3E}">
        <p14:creationId xmlns:p14="http://schemas.microsoft.com/office/powerpoint/2010/main" val="41950548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8869826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Tree>
    <p:extLst>
      <p:ext uri="{BB962C8B-B14F-4D97-AF65-F5344CB8AC3E}">
        <p14:creationId xmlns:p14="http://schemas.microsoft.com/office/powerpoint/2010/main" val="30043498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1176338" y="2565400"/>
            <a:ext cx="3744912" cy="3960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5073650" y="2565400"/>
            <a:ext cx="3746500" cy="3960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18984332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24295705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Tree>
    <p:extLst>
      <p:ext uri="{BB962C8B-B14F-4D97-AF65-F5344CB8AC3E}">
        <p14:creationId xmlns:p14="http://schemas.microsoft.com/office/powerpoint/2010/main" val="31568889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1219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Tree>
    <p:extLst>
      <p:ext uri="{BB962C8B-B14F-4D97-AF65-F5344CB8AC3E}">
        <p14:creationId xmlns:p14="http://schemas.microsoft.com/office/powerpoint/2010/main" val="282159983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8648477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115278512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129961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7153275" y="1912938"/>
            <a:ext cx="1990725" cy="461327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1176338" y="1912938"/>
            <a:ext cx="5824537" cy="461327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248532565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Tree>
    <p:extLst>
      <p:ext uri="{BB962C8B-B14F-4D97-AF65-F5344CB8AC3E}">
        <p14:creationId xmlns:p14="http://schemas.microsoft.com/office/powerpoint/2010/main" val="113952856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117339053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Tree>
    <p:extLst>
      <p:ext uri="{BB962C8B-B14F-4D97-AF65-F5344CB8AC3E}">
        <p14:creationId xmlns:p14="http://schemas.microsoft.com/office/powerpoint/2010/main" val="391555241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1176338" y="2565400"/>
            <a:ext cx="3744912" cy="3960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5073650" y="2565400"/>
            <a:ext cx="3746500" cy="3960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9172858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5810747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Tree>
    <p:extLst>
      <p:ext uri="{BB962C8B-B14F-4D97-AF65-F5344CB8AC3E}">
        <p14:creationId xmlns:p14="http://schemas.microsoft.com/office/powerpoint/2010/main" val="3426960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1176338" y="2997200"/>
            <a:ext cx="3744912" cy="345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5073650" y="2997200"/>
            <a:ext cx="3746500" cy="345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290710415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222005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1045149586"/>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103955390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48737473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7153275" y="1912938"/>
            <a:ext cx="1990725" cy="461327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1176338" y="1912938"/>
            <a:ext cx="5824537" cy="461327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159436661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Tree>
    <p:extLst>
      <p:ext uri="{BB962C8B-B14F-4D97-AF65-F5344CB8AC3E}">
        <p14:creationId xmlns:p14="http://schemas.microsoft.com/office/powerpoint/2010/main" val="54718942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267859869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Tree>
    <p:extLst>
      <p:ext uri="{BB962C8B-B14F-4D97-AF65-F5344CB8AC3E}">
        <p14:creationId xmlns:p14="http://schemas.microsoft.com/office/powerpoint/2010/main" val="399653119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1176338" y="2565400"/>
            <a:ext cx="3744912" cy="3960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5073650" y="2565400"/>
            <a:ext cx="3746500" cy="39608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52821273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21612402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17908175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Tree>
    <p:extLst>
      <p:ext uri="{BB962C8B-B14F-4D97-AF65-F5344CB8AC3E}">
        <p14:creationId xmlns:p14="http://schemas.microsoft.com/office/powerpoint/2010/main" val="325118993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651992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50180071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314555362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4137656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7153275" y="1912938"/>
            <a:ext cx="1990725" cy="461327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1176338" y="1912938"/>
            <a:ext cx="5824537" cy="461327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8077757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Tree>
    <p:extLst>
      <p:ext uri="{BB962C8B-B14F-4D97-AF65-F5344CB8AC3E}">
        <p14:creationId xmlns:p14="http://schemas.microsoft.com/office/powerpoint/2010/main" val="4609193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156693186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Tree>
    <p:extLst>
      <p:ext uri="{BB962C8B-B14F-4D97-AF65-F5344CB8AC3E}">
        <p14:creationId xmlns:p14="http://schemas.microsoft.com/office/powerpoint/2010/main" val="244154409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1176338" y="2492375"/>
            <a:ext cx="3744912"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5073650" y="2492375"/>
            <a:ext cx="3746500"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1053996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Tree>
    <p:extLst>
      <p:ext uri="{BB962C8B-B14F-4D97-AF65-F5344CB8AC3E}">
        <p14:creationId xmlns:p14="http://schemas.microsoft.com/office/powerpoint/2010/main" val="293224333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41956208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Tree>
    <p:extLst>
      <p:ext uri="{BB962C8B-B14F-4D97-AF65-F5344CB8AC3E}">
        <p14:creationId xmlns:p14="http://schemas.microsoft.com/office/powerpoint/2010/main" val="411899717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60960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11318432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5873960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57416181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910388" y="1984375"/>
            <a:ext cx="1909762" cy="44672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1176338" y="1984375"/>
            <a:ext cx="5581650" cy="44672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271671884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Tree>
    <p:extLst>
      <p:ext uri="{BB962C8B-B14F-4D97-AF65-F5344CB8AC3E}">
        <p14:creationId xmlns:p14="http://schemas.microsoft.com/office/powerpoint/2010/main" val="25554531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5200332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Tree>
    <p:extLst>
      <p:ext uri="{BB962C8B-B14F-4D97-AF65-F5344CB8AC3E}">
        <p14:creationId xmlns:p14="http://schemas.microsoft.com/office/powerpoint/2010/main" val="33725261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3656730"/>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1176338" y="2492375"/>
            <a:ext cx="3744912"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5073650" y="2492375"/>
            <a:ext cx="3746500" cy="39592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210240335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3971778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Tree>
    <p:extLst>
      <p:ext uri="{BB962C8B-B14F-4D97-AF65-F5344CB8AC3E}">
        <p14:creationId xmlns:p14="http://schemas.microsoft.com/office/powerpoint/2010/main" val="156507010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751441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54919726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155745543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427375408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910388" y="1984375"/>
            <a:ext cx="1909762" cy="44672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1176338" y="1984375"/>
            <a:ext cx="5581650" cy="44672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359161774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xAndClipArt" preserve="1">
  <p:cSld name="Başlık, Metin ve Küçük Resim">
    <p:spTree>
      <p:nvGrpSpPr>
        <p:cNvPr id="1" name=""/>
        <p:cNvGrpSpPr/>
        <p:nvPr/>
      </p:nvGrpSpPr>
      <p:grpSpPr>
        <a:xfrm>
          <a:off x="0" y="0"/>
          <a:ext cx="0" cy="0"/>
          <a:chOff x="0" y="0"/>
          <a:chExt cx="0" cy="0"/>
        </a:xfrm>
      </p:grpSpPr>
      <p:sp>
        <p:nvSpPr>
          <p:cNvPr id="2" name="1 Başlık"/>
          <p:cNvSpPr>
            <a:spLocks noGrp="1"/>
          </p:cNvSpPr>
          <p:nvPr>
            <p:ph type="title"/>
          </p:nvPr>
        </p:nvSpPr>
        <p:spPr>
          <a:xfrm>
            <a:off x="1187450" y="1984375"/>
            <a:ext cx="6553200" cy="508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1176338" y="2492375"/>
            <a:ext cx="3744912" cy="39592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Küçük Resim Yer Tutucusu"/>
          <p:cNvSpPr>
            <a:spLocks noGrp="1"/>
          </p:cNvSpPr>
          <p:nvPr>
            <p:ph type="clipArt" sz="half" idx="2"/>
          </p:nvPr>
        </p:nvSpPr>
        <p:spPr>
          <a:xfrm>
            <a:off x="5073650" y="2492375"/>
            <a:ext cx="3746500" cy="3959225"/>
          </a:xfrm>
        </p:spPr>
        <p:txBody>
          <a:bodyPr/>
          <a:lstStyle/>
          <a:p>
            <a:pPr lvl="0"/>
            <a:endParaRPr lang="tr-TR" noProof="0" smtClean="0"/>
          </a:p>
        </p:txBody>
      </p:sp>
    </p:spTree>
    <p:extLst>
      <p:ext uri="{BB962C8B-B14F-4D97-AF65-F5344CB8AC3E}">
        <p14:creationId xmlns:p14="http://schemas.microsoft.com/office/powerpoint/2010/main" val="335750701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txAndTwoObj" preserve="1">
  <p:cSld name="Başlık, Metin ve 2 İçerik">
    <p:spTree>
      <p:nvGrpSpPr>
        <p:cNvPr id="1" name=""/>
        <p:cNvGrpSpPr/>
        <p:nvPr/>
      </p:nvGrpSpPr>
      <p:grpSpPr>
        <a:xfrm>
          <a:off x="0" y="0"/>
          <a:ext cx="0" cy="0"/>
          <a:chOff x="0" y="0"/>
          <a:chExt cx="0" cy="0"/>
        </a:xfrm>
      </p:grpSpPr>
      <p:sp>
        <p:nvSpPr>
          <p:cNvPr id="2" name="1 Başlık"/>
          <p:cNvSpPr>
            <a:spLocks noGrp="1"/>
          </p:cNvSpPr>
          <p:nvPr>
            <p:ph type="title"/>
          </p:nvPr>
        </p:nvSpPr>
        <p:spPr>
          <a:xfrm>
            <a:off x="1187450" y="1984375"/>
            <a:ext cx="6553200" cy="508000"/>
          </a:xfrm>
        </p:spPr>
        <p:txBody>
          <a:bodyPr/>
          <a:lstStyle/>
          <a:p>
            <a:r>
              <a:rPr lang="tr-TR" smtClean="0"/>
              <a:t>Asıl başlık stili için tıklatın</a:t>
            </a:r>
            <a:endParaRPr lang="tr-TR"/>
          </a:p>
        </p:txBody>
      </p:sp>
      <p:sp>
        <p:nvSpPr>
          <p:cNvPr id="3" name="2 Metin Yer Tutucusu"/>
          <p:cNvSpPr>
            <a:spLocks noGrp="1"/>
          </p:cNvSpPr>
          <p:nvPr>
            <p:ph type="body" sz="half" idx="1"/>
          </p:nvPr>
        </p:nvSpPr>
        <p:spPr>
          <a:xfrm>
            <a:off x="1176338" y="2492375"/>
            <a:ext cx="3744912" cy="3959225"/>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quarter" idx="2"/>
          </p:nvPr>
        </p:nvSpPr>
        <p:spPr>
          <a:xfrm>
            <a:off x="5073650" y="2492375"/>
            <a:ext cx="3746500" cy="190341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İçerik Yer Tutucusu"/>
          <p:cNvSpPr>
            <a:spLocks noGrp="1"/>
          </p:cNvSpPr>
          <p:nvPr>
            <p:ph sz="quarter" idx="3"/>
          </p:nvPr>
        </p:nvSpPr>
        <p:spPr>
          <a:xfrm>
            <a:off x="5073650" y="4548188"/>
            <a:ext cx="3746500" cy="190341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Tree>
    <p:extLst>
      <p:ext uri="{BB962C8B-B14F-4D97-AF65-F5344CB8AC3E}">
        <p14:creationId xmlns:p14="http://schemas.microsoft.com/office/powerpoint/2010/main" val="7558237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61376309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dgm" preserve="1">
  <p:cSld name="Başlık ve Diyagram veya Kuruluş Grafiği">
    <p:spTree>
      <p:nvGrpSpPr>
        <p:cNvPr id="1" name=""/>
        <p:cNvGrpSpPr/>
        <p:nvPr/>
      </p:nvGrpSpPr>
      <p:grpSpPr>
        <a:xfrm>
          <a:off x="0" y="0"/>
          <a:ext cx="0" cy="0"/>
          <a:chOff x="0" y="0"/>
          <a:chExt cx="0" cy="0"/>
        </a:xfrm>
      </p:grpSpPr>
      <p:sp>
        <p:nvSpPr>
          <p:cNvPr id="2" name="1 Başlık"/>
          <p:cNvSpPr>
            <a:spLocks noGrp="1"/>
          </p:cNvSpPr>
          <p:nvPr>
            <p:ph type="title"/>
          </p:nvPr>
        </p:nvSpPr>
        <p:spPr>
          <a:xfrm>
            <a:off x="1187450" y="1984375"/>
            <a:ext cx="6553200" cy="508000"/>
          </a:xfrm>
        </p:spPr>
        <p:txBody>
          <a:bodyPr/>
          <a:lstStyle/>
          <a:p>
            <a:r>
              <a:rPr lang="tr-TR" smtClean="0"/>
              <a:t>Asıl başlık stili için tıklatın</a:t>
            </a:r>
            <a:endParaRPr lang="tr-TR"/>
          </a:p>
        </p:txBody>
      </p:sp>
      <p:sp>
        <p:nvSpPr>
          <p:cNvPr id="3" name="2 SmartArt Yer Tutucusu"/>
          <p:cNvSpPr>
            <a:spLocks noGrp="1"/>
          </p:cNvSpPr>
          <p:nvPr>
            <p:ph type="dgm" idx="1"/>
          </p:nvPr>
        </p:nvSpPr>
        <p:spPr>
          <a:xfrm>
            <a:off x="1176338" y="2492375"/>
            <a:ext cx="7643812" cy="3959225"/>
          </a:xfrm>
        </p:spPr>
        <p:txBody>
          <a:bodyPr/>
          <a:lstStyle/>
          <a:p>
            <a:pPr lvl="0"/>
            <a:endParaRPr lang="tr-TR" noProof="0" smtClean="0"/>
          </a:p>
        </p:txBody>
      </p:sp>
    </p:spTree>
    <p:extLst>
      <p:ext uri="{BB962C8B-B14F-4D97-AF65-F5344CB8AC3E}">
        <p14:creationId xmlns:p14="http://schemas.microsoft.com/office/powerpoint/2010/main" val="2277082932"/>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77506" name="Rectangle 2"/>
          <p:cNvSpPr>
            <a:spLocks noGrp="1" noChangeArrowheads="1"/>
          </p:cNvSpPr>
          <p:nvPr>
            <p:ph type="ctrTitle" sz="quarter"/>
          </p:nvPr>
        </p:nvSpPr>
        <p:spPr>
          <a:xfrm>
            <a:off x="685800" y="1676400"/>
            <a:ext cx="7772400" cy="1828800"/>
          </a:xfrm>
        </p:spPr>
        <p:txBody>
          <a:bodyPr/>
          <a:lstStyle>
            <a:lvl1pPr>
              <a:defRPr/>
            </a:lvl1pPr>
          </a:lstStyle>
          <a:p>
            <a:r>
              <a:rPr lang="tr-TR"/>
              <a:t>Asıl başlık stili için tıklatın</a:t>
            </a:r>
          </a:p>
        </p:txBody>
      </p:sp>
      <p:sp>
        <p:nvSpPr>
          <p:cNvPr id="277507" name="Rectangle 3"/>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tr-TR"/>
              <a:t>Asıl alt başlık stilini düzenlemek için tıklatın</a:t>
            </a:r>
          </a:p>
        </p:txBody>
      </p:sp>
      <p:sp>
        <p:nvSpPr>
          <p:cNvPr id="4" name="Rectangle 4"/>
          <p:cNvSpPr>
            <a:spLocks noGrp="1" noChangeArrowheads="1"/>
          </p:cNvSpPr>
          <p:nvPr>
            <p:ph type="dt" sz="half" idx="10"/>
          </p:nvPr>
        </p:nvSpPr>
        <p:spPr>
          <a:ln/>
        </p:spPr>
        <p:txBody>
          <a:bodyPr/>
          <a:lstStyle>
            <a:lvl1pPr>
              <a:defRPr/>
            </a:lvl1pPr>
          </a:lstStyle>
          <a:p>
            <a:pPr>
              <a:defRPr/>
            </a:pPr>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819947AD-D7CA-453D-9D86-28477DFFF2A7}" type="slidenum">
              <a:rPr lang="tr-TR"/>
              <a:pPr>
                <a:defRPr/>
              </a:pPr>
              <a:t>‹#›</a:t>
            </a:fld>
            <a:endParaRPr lang="tr-TR"/>
          </a:p>
        </p:txBody>
      </p:sp>
    </p:spTree>
    <p:extLst>
      <p:ext uri="{BB962C8B-B14F-4D97-AF65-F5344CB8AC3E}">
        <p14:creationId xmlns:p14="http://schemas.microsoft.com/office/powerpoint/2010/main" val="3614176497"/>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7DFAB0C8-2968-49F0-B040-FF2469ED45D7}" type="slidenum">
              <a:rPr lang="tr-TR"/>
              <a:pPr>
                <a:defRPr/>
              </a:pPr>
              <a:t>‹#›</a:t>
            </a:fld>
            <a:endParaRPr lang="tr-TR"/>
          </a:p>
        </p:txBody>
      </p:sp>
    </p:spTree>
    <p:extLst>
      <p:ext uri="{BB962C8B-B14F-4D97-AF65-F5344CB8AC3E}">
        <p14:creationId xmlns:p14="http://schemas.microsoft.com/office/powerpoint/2010/main" val="378995671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4"/>
          <p:cNvSpPr>
            <a:spLocks noGrp="1" noChangeArrowheads="1"/>
          </p:cNvSpPr>
          <p:nvPr>
            <p:ph type="dt" sz="half" idx="10"/>
          </p:nvPr>
        </p:nvSpPr>
        <p:spPr>
          <a:ln/>
        </p:spPr>
        <p:txBody>
          <a:bodyPr/>
          <a:lstStyle>
            <a:lvl1pPr>
              <a:defRPr/>
            </a:lvl1pPr>
          </a:lstStyle>
          <a:p>
            <a:pPr>
              <a:defRPr/>
            </a:pPr>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81635114-0CB0-4E04-B8A5-3626915B9AC7}" type="slidenum">
              <a:rPr lang="tr-TR"/>
              <a:pPr>
                <a:defRPr/>
              </a:pPr>
              <a:t>‹#›</a:t>
            </a:fld>
            <a:endParaRPr lang="tr-TR"/>
          </a:p>
        </p:txBody>
      </p:sp>
    </p:spTree>
    <p:extLst>
      <p:ext uri="{BB962C8B-B14F-4D97-AF65-F5344CB8AC3E}">
        <p14:creationId xmlns:p14="http://schemas.microsoft.com/office/powerpoint/2010/main" val="155825579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981200"/>
            <a:ext cx="40386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4"/>
          <p:cNvSpPr>
            <a:spLocks noGrp="1" noChangeArrowheads="1"/>
          </p:cNvSpPr>
          <p:nvPr>
            <p:ph type="dt" sz="half" idx="10"/>
          </p:nvPr>
        </p:nvSpPr>
        <p:spPr>
          <a:ln/>
        </p:spPr>
        <p:txBody>
          <a:bodyPr/>
          <a:lstStyle>
            <a:lvl1pPr>
              <a:defRPr/>
            </a:lvl1pPr>
          </a:lstStyle>
          <a:p>
            <a:pPr>
              <a:defRPr/>
            </a:pPr>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21D2882B-16B3-47C8-9351-9CFA48DDF2D0}" type="slidenum">
              <a:rPr lang="tr-TR"/>
              <a:pPr>
                <a:defRPr/>
              </a:pPr>
              <a:t>‹#›</a:t>
            </a:fld>
            <a:endParaRPr lang="tr-TR"/>
          </a:p>
        </p:txBody>
      </p:sp>
    </p:spTree>
    <p:extLst>
      <p:ext uri="{BB962C8B-B14F-4D97-AF65-F5344CB8AC3E}">
        <p14:creationId xmlns:p14="http://schemas.microsoft.com/office/powerpoint/2010/main" val="2187311956"/>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4"/>
          <p:cNvSpPr>
            <a:spLocks noGrp="1" noChangeArrowheads="1"/>
          </p:cNvSpPr>
          <p:nvPr>
            <p:ph type="dt" sz="half" idx="10"/>
          </p:nvPr>
        </p:nvSpPr>
        <p:spPr>
          <a:ln/>
        </p:spPr>
        <p:txBody>
          <a:bodyPr/>
          <a:lstStyle>
            <a:lvl1pPr>
              <a:defRPr/>
            </a:lvl1pPr>
          </a:lstStyle>
          <a:p>
            <a:pPr>
              <a:defRPr/>
            </a:pPr>
            <a:endParaRPr lang="tr-TR"/>
          </a:p>
        </p:txBody>
      </p:sp>
      <p:sp>
        <p:nvSpPr>
          <p:cNvPr id="8" name="Rectangle 5"/>
          <p:cNvSpPr>
            <a:spLocks noGrp="1" noChangeArrowheads="1"/>
          </p:cNvSpPr>
          <p:nvPr>
            <p:ph type="ftr" sz="quarter" idx="11"/>
          </p:nvPr>
        </p:nvSpPr>
        <p:spPr>
          <a:ln/>
        </p:spPr>
        <p:txBody>
          <a:bodyPr/>
          <a:lstStyle>
            <a:lvl1pPr>
              <a:defRPr/>
            </a:lvl1pPr>
          </a:lstStyle>
          <a:p>
            <a:pPr>
              <a:defRPr/>
            </a:pPr>
            <a:endParaRPr lang="tr-TR"/>
          </a:p>
        </p:txBody>
      </p:sp>
      <p:sp>
        <p:nvSpPr>
          <p:cNvPr id="9" name="Rectangle 6"/>
          <p:cNvSpPr>
            <a:spLocks noGrp="1" noChangeArrowheads="1"/>
          </p:cNvSpPr>
          <p:nvPr>
            <p:ph type="sldNum" sz="quarter" idx="12"/>
          </p:nvPr>
        </p:nvSpPr>
        <p:spPr>
          <a:ln/>
        </p:spPr>
        <p:txBody>
          <a:bodyPr/>
          <a:lstStyle>
            <a:lvl1pPr>
              <a:defRPr/>
            </a:lvl1pPr>
          </a:lstStyle>
          <a:p>
            <a:pPr>
              <a:defRPr/>
            </a:pPr>
            <a:fld id="{84243DE8-75AE-49B2-8178-C750DCE6118E}" type="slidenum">
              <a:rPr lang="tr-TR"/>
              <a:pPr>
                <a:defRPr/>
              </a:pPr>
              <a:t>‹#›</a:t>
            </a:fld>
            <a:endParaRPr lang="tr-TR"/>
          </a:p>
        </p:txBody>
      </p:sp>
    </p:spTree>
    <p:extLst>
      <p:ext uri="{BB962C8B-B14F-4D97-AF65-F5344CB8AC3E}">
        <p14:creationId xmlns:p14="http://schemas.microsoft.com/office/powerpoint/2010/main" val="892890207"/>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4"/>
          <p:cNvSpPr>
            <a:spLocks noGrp="1" noChangeArrowheads="1"/>
          </p:cNvSpPr>
          <p:nvPr>
            <p:ph type="dt" sz="half" idx="10"/>
          </p:nvPr>
        </p:nvSpPr>
        <p:spPr>
          <a:ln/>
        </p:spPr>
        <p:txBody>
          <a:bodyPr/>
          <a:lstStyle>
            <a:lvl1pPr>
              <a:defRPr/>
            </a:lvl1pPr>
          </a:lstStyle>
          <a:p>
            <a:pPr>
              <a:defRPr/>
            </a:pPr>
            <a:endParaRPr lang="tr-TR"/>
          </a:p>
        </p:txBody>
      </p:sp>
      <p:sp>
        <p:nvSpPr>
          <p:cNvPr id="4" name="Rectangle 5"/>
          <p:cNvSpPr>
            <a:spLocks noGrp="1" noChangeArrowheads="1"/>
          </p:cNvSpPr>
          <p:nvPr>
            <p:ph type="ftr" sz="quarter" idx="11"/>
          </p:nvPr>
        </p:nvSpPr>
        <p:spPr>
          <a:ln/>
        </p:spPr>
        <p:txBody>
          <a:bodyPr/>
          <a:lstStyle>
            <a:lvl1pPr>
              <a:defRPr/>
            </a:lvl1pPr>
          </a:lstStyle>
          <a:p>
            <a:pPr>
              <a:defRPr/>
            </a:pPr>
            <a:endParaRPr lang="tr-TR"/>
          </a:p>
        </p:txBody>
      </p:sp>
      <p:sp>
        <p:nvSpPr>
          <p:cNvPr id="5" name="Rectangle 6"/>
          <p:cNvSpPr>
            <a:spLocks noGrp="1" noChangeArrowheads="1"/>
          </p:cNvSpPr>
          <p:nvPr>
            <p:ph type="sldNum" sz="quarter" idx="12"/>
          </p:nvPr>
        </p:nvSpPr>
        <p:spPr>
          <a:ln/>
        </p:spPr>
        <p:txBody>
          <a:bodyPr/>
          <a:lstStyle>
            <a:lvl1pPr>
              <a:defRPr/>
            </a:lvl1pPr>
          </a:lstStyle>
          <a:p>
            <a:pPr>
              <a:defRPr/>
            </a:pPr>
            <a:fld id="{C1A4ACE3-53E2-4220-9336-7242BA2EB8D7}" type="slidenum">
              <a:rPr lang="tr-TR"/>
              <a:pPr>
                <a:defRPr/>
              </a:pPr>
              <a:t>‹#›</a:t>
            </a:fld>
            <a:endParaRPr lang="tr-TR"/>
          </a:p>
        </p:txBody>
      </p:sp>
    </p:spTree>
    <p:extLst>
      <p:ext uri="{BB962C8B-B14F-4D97-AF65-F5344CB8AC3E}">
        <p14:creationId xmlns:p14="http://schemas.microsoft.com/office/powerpoint/2010/main" val="278207480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tr-TR"/>
          </a:p>
        </p:txBody>
      </p:sp>
      <p:sp>
        <p:nvSpPr>
          <p:cNvPr id="3" name="Rectangle 5"/>
          <p:cNvSpPr>
            <a:spLocks noGrp="1" noChangeArrowheads="1"/>
          </p:cNvSpPr>
          <p:nvPr>
            <p:ph type="ftr" sz="quarter" idx="11"/>
          </p:nvPr>
        </p:nvSpPr>
        <p:spPr>
          <a:ln/>
        </p:spPr>
        <p:txBody>
          <a:bodyPr/>
          <a:lstStyle>
            <a:lvl1pPr>
              <a:defRPr/>
            </a:lvl1pPr>
          </a:lstStyle>
          <a:p>
            <a:pPr>
              <a:defRPr/>
            </a:pPr>
            <a:endParaRPr lang="tr-TR"/>
          </a:p>
        </p:txBody>
      </p:sp>
      <p:sp>
        <p:nvSpPr>
          <p:cNvPr id="4" name="Rectangle 6"/>
          <p:cNvSpPr>
            <a:spLocks noGrp="1" noChangeArrowheads="1"/>
          </p:cNvSpPr>
          <p:nvPr>
            <p:ph type="sldNum" sz="quarter" idx="12"/>
          </p:nvPr>
        </p:nvSpPr>
        <p:spPr>
          <a:ln/>
        </p:spPr>
        <p:txBody>
          <a:bodyPr/>
          <a:lstStyle>
            <a:lvl1pPr>
              <a:defRPr/>
            </a:lvl1pPr>
          </a:lstStyle>
          <a:p>
            <a:pPr>
              <a:defRPr/>
            </a:pPr>
            <a:fld id="{9DA75778-FA2A-4D6F-9F19-E02D1990BACD}" type="slidenum">
              <a:rPr lang="tr-TR"/>
              <a:pPr>
                <a:defRPr/>
              </a:pPr>
              <a:t>‹#›</a:t>
            </a:fld>
            <a:endParaRPr lang="tr-TR"/>
          </a:p>
        </p:txBody>
      </p:sp>
    </p:spTree>
    <p:extLst>
      <p:ext uri="{BB962C8B-B14F-4D97-AF65-F5344CB8AC3E}">
        <p14:creationId xmlns:p14="http://schemas.microsoft.com/office/powerpoint/2010/main" val="111799315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66385429-FC50-4594-A95B-0CA0838A6A45}" type="slidenum">
              <a:rPr lang="tr-TR"/>
              <a:pPr>
                <a:defRPr/>
              </a:pPr>
              <a:t>‹#›</a:t>
            </a:fld>
            <a:endParaRPr lang="tr-TR"/>
          </a:p>
        </p:txBody>
      </p:sp>
    </p:spTree>
    <p:extLst>
      <p:ext uri="{BB962C8B-B14F-4D97-AF65-F5344CB8AC3E}">
        <p14:creationId xmlns:p14="http://schemas.microsoft.com/office/powerpoint/2010/main" val="136488152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4"/>
          <p:cNvSpPr>
            <a:spLocks noGrp="1" noChangeArrowheads="1"/>
          </p:cNvSpPr>
          <p:nvPr>
            <p:ph type="dt" sz="half" idx="10"/>
          </p:nvPr>
        </p:nvSpPr>
        <p:spPr>
          <a:ln/>
        </p:spPr>
        <p:txBody>
          <a:bodyPr/>
          <a:lstStyle>
            <a:lvl1pPr>
              <a:defRPr/>
            </a:lvl1pPr>
          </a:lstStyle>
          <a:p>
            <a:pPr>
              <a:defRPr/>
            </a:pPr>
            <a:endParaRPr lang="tr-TR"/>
          </a:p>
        </p:txBody>
      </p:sp>
      <p:sp>
        <p:nvSpPr>
          <p:cNvPr id="6" name="Rectangle 5"/>
          <p:cNvSpPr>
            <a:spLocks noGrp="1" noChangeArrowheads="1"/>
          </p:cNvSpPr>
          <p:nvPr>
            <p:ph type="ftr" sz="quarter" idx="11"/>
          </p:nvPr>
        </p:nvSpPr>
        <p:spPr>
          <a:ln/>
        </p:spPr>
        <p:txBody>
          <a:bodyPr/>
          <a:lstStyle>
            <a:lvl1pPr>
              <a:defRPr/>
            </a:lvl1pPr>
          </a:lstStyle>
          <a:p>
            <a:pPr>
              <a:defRPr/>
            </a:pPr>
            <a:endParaRPr lang="tr-TR"/>
          </a:p>
        </p:txBody>
      </p:sp>
      <p:sp>
        <p:nvSpPr>
          <p:cNvPr id="7" name="Rectangle 6"/>
          <p:cNvSpPr>
            <a:spLocks noGrp="1" noChangeArrowheads="1"/>
          </p:cNvSpPr>
          <p:nvPr>
            <p:ph type="sldNum" sz="quarter" idx="12"/>
          </p:nvPr>
        </p:nvSpPr>
        <p:spPr>
          <a:ln/>
        </p:spPr>
        <p:txBody>
          <a:bodyPr/>
          <a:lstStyle>
            <a:lvl1pPr>
              <a:defRPr/>
            </a:lvl1pPr>
          </a:lstStyle>
          <a:p>
            <a:pPr>
              <a:defRPr/>
            </a:pPr>
            <a:fld id="{6E7C3CD1-57AF-4770-95FF-C9C330F8916F}" type="slidenum">
              <a:rPr lang="tr-TR"/>
              <a:pPr>
                <a:defRPr/>
              </a:pPr>
              <a:t>‹#›</a:t>
            </a:fld>
            <a:endParaRPr lang="tr-TR"/>
          </a:p>
        </p:txBody>
      </p:sp>
    </p:spTree>
    <p:extLst>
      <p:ext uri="{BB962C8B-B14F-4D97-AF65-F5344CB8AC3E}">
        <p14:creationId xmlns:p14="http://schemas.microsoft.com/office/powerpoint/2010/main" val="2021310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Tree>
    <p:extLst>
      <p:ext uri="{BB962C8B-B14F-4D97-AF65-F5344CB8AC3E}">
        <p14:creationId xmlns:p14="http://schemas.microsoft.com/office/powerpoint/2010/main" val="339673927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285EA738-A336-4612-A9BB-BCE60FB3F926}" type="slidenum">
              <a:rPr lang="tr-TR"/>
              <a:pPr>
                <a:defRPr/>
              </a:pPr>
              <a:t>‹#›</a:t>
            </a:fld>
            <a:endParaRPr lang="tr-TR"/>
          </a:p>
        </p:txBody>
      </p:sp>
    </p:spTree>
    <p:extLst>
      <p:ext uri="{BB962C8B-B14F-4D97-AF65-F5344CB8AC3E}">
        <p14:creationId xmlns:p14="http://schemas.microsoft.com/office/powerpoint/2010/main" val="1909497503"/>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381000"/>
            <a:ext cx="2057400" cy="57150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381000"/>
            <a:ext cx="6019800" cy="57150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4"/>
          <p:cNvSpPr>
            <a:spLocks noGrp="1" noChangeArrowheads="1"/>
          </p:cNvSpPr>
          <p:nvPr>
            <p:ph type="dt" sz="half" idx="10"/>
          </p:nvPr>
        </p:nvSpPr>
        <p:spPr>
          <a:ln/>
        </p:spPr>
        <p:txBody>
          <a:bodyPr/>
          <a:lstStyle>
            <a:lvl1pPr>
              <a:defRPr/>
            </a:lvl1pPr>
          </a:lstStyle>
          <a:p>
            <a:pPr>
              <a:defRPr/>
            </a:pPr>
            <a:endParaRPr lang="tr-TR"/>
          </a:p>
        </p:txBody>
      </p:sp>
      <p:sp>
        <p:nvSpPr>
          <p:cNvPr id="5" name="Rectangle 5"/>
          <p:cNvSpPr>
            <a:spLocks noGrp="1" noChangeArrowheads="1"/>
          </p:cNvSpPr>
          <p:nvPr>
            <p:ph type="ftr" sz="quarter" idx="11"/>
          </p:nvPr>
        </p:nvSpPr>
        <p:spPr>
          <a:ln/>
        </p:spPr>
        <p:txBody>
          <a:bodyPr/>
          <a:lstStyle>
            <a:lvl1pPr>
              <a:defRPr/>
            </a:lvl1pPr>
          </a:lstStyle>
          <a:p>
            <a:pPr>
              <a:defRPr/>
            </a:pPr>
            <a:endParaRPr lang="tr-TR"/>
          </a:p>
        </p:txBody>
      </p:sp>
      <p:sp>
        <p:nvSpPr>
          <p:cNvPr id="6" name="Rectangle 6"/>
          <p:cNvSpPr>
            <a:spLocks noGrp="1" noChangeArrowheads="1"/>
          </p:cNvSpPr>
          <p:nvPr>
            <p:ph type="sldNum" sz="quarter" idx="12"/>
          </p:nvPr>
        </p:nvSpPr>
        <p:spPr>
          <a:ln/>
        </p:spPr>
        <p:txBody>
          <a:bodyPr/>
          <a:lstStyle>
            <a:lvl1pPr>
              <a:defRPr/>
            </a:lvl1pPr>
          </a:lstStyle>
          <a:p>
            <a:pPr>
              <a:defRPr/>
            </a:pPr>
            <a:fld id="{A7DE1721-5275-44F3-AE3C-8DE7D44E2F00}" type="slidenum">
              <a:rPr lang="tr-TR"/>
              <a:pPr>
                <a:defRPr/>
              </a:pPr>
              <a:t>‹#›</a:t>
            </a:fld>
            <a:endParaRPr lang="tr-TR"/>
          </a:p>
        </p:txBody>
      </p:sp>
    </p:spTree>
    <p:extLst>
      <p:ext uri="{BB962C8B-B14F-4D97-AF65-F5344CB8AC3E}">
        <p14:creationId xmlns:p14="http://schemas.microsoft.com/office/powerpoint/2010/main" val="33221790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3.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4.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4.jpe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5.jpe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6" Type="http://schemas.openxmlformats.org/officeDocument/2006/relationships/image" Target="../media/image6.jpe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theme" Target="../theme/theme7.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7.jpe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 name="Rectangle 9"/>
          <p:cNvSpPr>
            <a:spLocks noChangeArrowheads="1"/>
          </p:cNvSpPr>
          <p:nvPr/>
        </p:nvSpPr>
        <p:spPr bwMode="auto">
          <a:xfrm>
            <a:off x="3455988" y="1987550"/>
            <a:ext cx="5724525" cy="1008063"/>
          </a:xfrm>
          <a:prstGeom prst="rect">
            <a:avLst/>
          </a:prstGeom>
          <a:solidFill>
            <a:schemeClr val="accent1"/>
          </a:solidFill>
          <a:ln w="9525">
            <a:noFill/>
            <a:miter lim="800000"/>
            <a:headEnd/>
            <a:tailEnd/>
          </a:ln>
          <a:effectLst/>
        </p:spPr>
        <p:txBody>
          <a:bodyPr wrap="none" anchor="ctr"/>
          <a:lstStyle/>
          <a:p>
            <a:pPr>
              <a:buFontTx/>
              <a:buNone/>
              <a:defRPr/>
            </a:pPr>
            <a:endParaRPr lang="tr-TR" sz="1800" b="0">
              <a:latin typeface="Arial" charset="0"/>
            </a:endParaRPr>
          </a:p>
        </p:txBody>
      </p:sp>
      <p:sp>
        <p:nvSpPr>
          <p:cNvPr id="1027" name="Rectangle 2"/>
          <p:cNvSpPr>
            <a:spLocks noGrp="1" noChangeArrowheads="1"/>
          </p:cNvSpPr>
          <p:nvPr>
            <p:ph type="title"/>
          </p:nvPr>
        </p:nvSpPr>
        <p:spPr bwMode="auto">
          <a:xfrm>
            <a:off x="1187450" y="2416175"/>
            <a:ext cx="65532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ru-RU" smtClean="0"/>
          </a:p>
        </p:txBody>
      </p:sp>
      <p:sp>
        <p:nvSpPr>
          <p:cNvPr id="1028" name="Rectangle 3"/>
          <p:cNvSpPr>
            <a:spLocks noGrp="1" noChangeArrowheads="1"/>
          </p:cNvSpPr>
          <p:nvPr>
            <p:ph type="body" idx="1"/>
          </p:nvPr>
        </p:nvSpPr>
        <p:spPr bwMode="auto">
          <a:xfrm>
            <a:off x="1176338" y="2997200"/>
            <a:ext cx="7643812"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ru-RU" smtClean="0"/>
          </a:p>
        </p:txBody>
      </p:sp>
    </p:spTree>
  </p:cSld>
  <p:clrMap bg1="lt1" tx1="dk1" bg2="lt2" tx2="dk2" accent1="accent1" accent2="accent2" accent3="accent3" accent4="accent4" accent5="accent5" accent6="accent6" hlink="hlink" folHlink="folHlink"/>
  <p:sldLayoutIdLst>
    <p:sldLayoutId id="2147483783" r:id="rId1"/>
    <p:sldLayoutId id="2147483784" r:id="rId2"/>
    <p:sldLayoutId id="2147483785" r:id="rId3"/>
    <p:sldLayoutId id="2147483786" r:id="rId4"/>
    <p:sldLayoutId id="2147483787" r:id="rId5"/>
    <p:sldLayoutId id="2147483788" r:id="rId6"/>
    <p:sldLayoutId id="2147483789" r:id="rId7"/>
    <p:sldLayoutId id="2147483790" r:id="rId8"/>
    <p:sldLayoutId id="2147483791" r:id="rId9"/>
    <p:sldLayoutId id="2147483792" r:id="rId10"/>
    <p:sldLayoutId id="2147483793" r:id="rId11"/>
  </p:sldLayoutIdLst>
  <p:hf hdr="0" ftr="0" dt="0"/>
  <p:txStyles>
    <p:titleStyle>
      <a:lvl1pPr algn="l" rtl="0" eaLnBrk="0" fontAlgn="base" hangingPunct="0">
        <a:spcBef>
          <a:spcPct val="0"/>
        </a:spcBef>
        <a:spcAft>
          <a:spcPct val="0"/>
        </a:spcAft>
        <a:defRPr sz="3600">
          <a:solidFill>
            <a:schemeClr val="accent1"/>
          </a:solidFill>
          <a:latin typeface="+mj-lt"/>
          <a:ea typeface="+mj-ea"/>
          <a:cs typeface="+mj-cs"/>
        </a:defRPr>
      </a:lvl1pPr>
      <a:lvl2pPr algn="l" rtl="0" eaLnBrk="0" fontAlgn="base" hangingPunct="0">
        <a:spcBef>
          <a:spcPct val="0"/>
        </a:spcBef>
        <a:spcAft>
          <a:spcPct val="0"/>
        </a:spcAft>
        <a:defRPr sz="3600">
          <a:solidFill>
            <a:schemeClr val="accent1"/>
          </a:solidFill>
          <a:latin typeface="Arial" pitchFamily="34" charset="0"/>
        </a:defRPr>
      </a:lvl2pPr>
      <a:lvl3pPr algn="l" rtl="0" eaLnBrk="0" fontAlgn="base" hangingPunct="0">
        <a:spcBef>
          <a:spcPct val="0"/>
        </a:spcBef>
        <a:spcAft>
          <a:spcPct val="0"/>
        </a:spcAft>
        <a:defRPr sz="3600">
          <a:solidFill>
            <a:schemeClr val="accent1"/>
          </a:solidFill>
          <a:latin typeface="Arial" pitchFamily="34" charset="0"/>
        </a:defRPr>
      </a:lvl3pPr>
      <a:lvl4pPr algn="l" rtl="0" eaLnBrk="0" fontAlgn="base" hangingPunct="0">
        <a:spcBef>
          <a:spcPct val="0"/>
        </a:spcBef>
        <a:spcAft>
          <a:spcPct val="0"/>
        </a:spcAft>
        <a:defRPr sz="3600">
          <a:solidFill>
            <a:schemeClr val="accent1"/>
          </a:solidFill>
          <a:latin typeface="Arial" pitchFamily="34" charset="0"/>
        </a:defRPr>
      </a:lvl4pPr>
      <a:lvl5pPr algn="l" rtl="0" eaLnBrk="0" fontAlgn="base" hangingPunct="0">
        <a:spcBef>
          <a:spcPct val="0"/>
        </a:spcBef>
        <a:spcAft>
          <a:spcPct val="0"/>
        </a:spcAft>
        <a:defRPr sz="3600">
          <a:solidFill>
            <a:schemeClr val="accent1"/>
          </a:solidFill>
          <a:latin typeface="Arial" pitchFamily="34" charset="0"/>
        </a:defRPr>
      </a:lvl5pPr>
      <a:lvl6pPr marL="457200" algn="l" rtl="0" fontAlgn="base">
        <a:spcBef>
          <a:spcPct val="0"/>
        </a:spcBef>
        <a:spcAft>
          <a:spcPct val="0"/>
        </a:spcAft>
        <a:defRPr sz="3600">
          <a:solidFill>
            <a:schemeClr val="accent1"/>
          </a:solidFill>
          <a:latin typeface="Arial" pitchFamily="34" charset="0"/>
        </a:defRPr>
      </a:lvl6pPr>
      <a:lvl7pPr marL="914400" algn="l" rtl="0" fontAlgn="base">
        <a:spcBef>
          <a:spcPct val="0"/>
        </a:spcBef>
        <a:spcAft>
          <a:spcPct val="0"/>
        </a:spcAft>
        <a:defRPr sz="3600">
          <a:solidFill>
            <a:schemeClr val="accent1"/>
          </a:solidFill>
          <a:latin typeface="Arial" pitchFamily="34" charset="0"/>
        </a:defRPr>
      </a:lvl7pPr>
      <a:lvl8pPr marL="1371600" algn="l" rtl="0" fontAlgn="base">
        <a:spcBef>
          <a:spcPct val="0"/>
        </a:spcBef>
        <a:spcAft>
          <a:spcPct val="0"/>
        </a:spcAft>
        <a:defRPr sz="3600">
          <a:solidFill>
            <a:schemeClr val="accent1"/>
          </a:solidFill>
          <a:latin typeface="Arial" pitchFamily="34" charset="0"/>
        </a:defRPr>
      </a:lvl8pPr>
      <a:lvl9pPr marL="1828800" algn="l" rtl="0" fontAlgn="base">
        <a:spcBef>
          <a:spcPct val="0"/>
        </a:spcBef>
        <a:spcAft>
          <a:spcPct val="0"/>
        </a:spcAft>
        <a:defRPr sz="3600">
          <a:solidFill>
            <a:schemeClr val="accent1"/>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b="1">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1187450" y="2416175"/>
            <a:ext cx="65532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ru-RU" smtClean="0"/>
          </a:p>
        </p:txBody>
      </p:sp>
      <p:sp>
        <p:nvSpPr>
          <p:cNvPr id="1032" name="Rectangle 8"/>
          <p:cNvSpPr>
            <a:spLocks noChangeArrowheads="1"/>
          </p:cNvSpPr>
          <p:nvPr/>
        </p:nvSpPr>
        <p:spPr bwMode="auto">
          <a:xfrm>
            <a:off x="0" y="5516563"/>
            <a:ext cx="9144000" cy="1341437"/>
          </a:xfrm>
          <a:prstGeom prst="rect">
            <a:avLst/>
          </a:prstGeom>
          <a:gradFill rotWithShape="1">
            <a:gsLst>
              <a:gs pos="0">
                <a:srgbClr val="765E2F">
                  <a:alpha val="0"/>
                </a:srgbClr>
              </a:gs>
              <a:gs pos="100000">
                <a:schemeClr val="folHlink"/>
              </a:gs>
            </a:gsLst>
            <a:lin ang="5400000" scaled="1"/>
          </a:gradFill>
          <a:ln w="9525">
            <a:noFill/>
            <a:miter lim="800000"/>
            <a:headEnd/>
            <a:tailEnd/>
          </a:ln>
          <a:effectLst/>
        </p:spPr>
        <p:txBody>
          <a:bodyPr wrap="none" anchor="ctr"/>
          <a:lstStyle/>
          <a:p>
            <a:pPr algn="ctr">
              <a:buFontTx/>
              <a:buNone/>
              <a:defRPr/>
            </a:pPr>
            <a:endParaRPr lang="uk-UA" sz="1800" b="0">
              <a:latin typeface="Arial" charset="0"/>
            </a:endParaRPr>
          </a:p>
        </p:txBody>
      </p:sp>
      <p:sp>
        <p:nvSpPr>
          <p:cNvPr id="2052" name="Rectangle 3"/>
          <p:cNvSpPr>
            <a:spLocks noGrp="1" noChangeArrowheads="1"/>
          </p:cNvSpPr>
          <p:nvPr>
            <p:ph type="body" idx="1"/>
          </p:nvPr>
        </p:nvSpPr>
        <p:spPr bwMode="auto">
          <a:xfrm>
            <a:off x="1176338" y="2997200"/>
            <a:ext cx="7643812" cy="345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ru-RU" smtClean="0"/>
          </a:p>
        </p:txBody>
      </p:sp>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Lst>
  <p:hf hdr="0" ftr="0" dt="0"/>
  <p:txStyles>
    <p:titleStyle>
      <a:lvl1pPr algn="l" rtl="0" eaLnBrk="0" fontAlgn="base" hangingPunct="0">
        <a:spcBef>
          <a:spcPct val="0"/>
        </a:spcBef>
        <a:spcAft>
          <a:spcPct val="0"/>
        </a:spcAft>
        <a:defRPr sz="3600">
          <a:solidFill>
            <a:schemeClr val="accent1"/>
          </a:solidFill>
          <a:latin typeface="+mj-lt"/>
          <a:ea typeface="+mj-ea"/>
          <a:cs typeface="+mj-cs"/>
        </a:defRPr>
      </a:lvl1pPr>
      <a:lvl2pPr algn="l" rtl="0" eaLnBrk="0" fontAlgn="base" hangingPunct="0">
        <a:spcBef>
          <a:spcPct val="0"/>
        </a:spcBef>
        <a:spcAft>
          <a:spcPct val="0"/>
        </a:spcAft>
        <a:defRPr sz="3600">
          <a:solidFill>
            <a:schemeClr val="accent1"/>
          </a:solidFill>
          <a:latin typeface="Arial" pitchFamily="34" charset="0"/>
        </a:defRPr>
      </a:lvl2pPr>
      <a:lvl3pPr algn="l" rtl="0" eaLnBrk="0" fontAlgn="base" hangingPunct="0">
        <a:spcBef>
          <a:spcPct val="0"/>
        </a:spcBef>
        <a:spcAft>
          <a:spcPct val="0"/>
        </a:spcAft>
        <a:defRPr sz="3600">
          <a:solidFill>
            <a:schemeClr val="accent1"/>
          </a:solidFill>
          <a:latin typeface="Arial" pitchFamily="34" charset="0"/>
        </a:defRPr>
      </a:lvl3pPr>
      <a:lvl4pPr algn="l" rtl="0" eaLnBrk="0" fontAlgn="base" hangingPunct="0">
        <a:spcBef>
          <a:spcPct val="0"/>
        </a:spcBef>
        <a:spcAft>
          <a:spcPct val="0"/>
        </a:spcAft>
        <a:defRPr sz="3600">
          <a:solidFill>
            <a:schemeClr val="accent1"/>
          </a:solidFill>
          <a:latin typeface="Arial" pitchFamily="34" charset="0"/>
        </a:defRPr>
      </a:lvl4pPr>
      <a:lvl5pPr algn="l" rtl="0" eaLnBrk="0" fontAlgn="base" hangingPunct="0">
        <a:spcBef>
          <a:spcPct val="0"/>
        </a:spcBef>
        <a:spcAft>
          <a:spcPct val="0"/>
        </a:spcAft>
        <a:defRPr sz="3600">
          <a:solidFill>
            <a:schemeClr val="accent1"/>
          </a:solidFill>
          <a:latin typeface="Arial" pitchFamily="34" charset="0"/>
        </a:defRPr>
      </a:lvl5pPr>
      <a:lvl6pPr marL="457200" algn="l" rtl="0" fontAlgn="base">
        <a:spcBef>
          <a:spcPct val="0"/>
        </a:spcBef>
        <a:spcAft>
          <a:spcPct val="0"/>
        </a:spcAft>
        <a:defRPr sz="3600">
          <a:solidFill>
            <a:schemeClr val="accent1"/>
          </a:solidFill>
          <a:latin typeface="Arial" pitchFamily="34" charset="0"/>
        </a:defRPr>
      </a:lvl6pPr>
      <a:lvl7pPr marL="914400" algn="l" rtl="0" fontAlgn="base">
        <a:spcBef>
          <a:spcPct val="0"/>
        </a:spcBef>
        <a:spcAft>
          <a:spcPct val="0"/>
        </a:spcAft>
        <a:defRPr sz="3600">
          <a:solidFill>
            <a:schemeClr val="accent1"/>
          </a:solidFill>
          <a:latin typeface="Arial" pitchFamily="34" charset="0"/>
        </a:defRPr>
      </a:lvl7pPr>
      <a:lvl8pPr marL="1371600" algn="l" rtl="0" fontAlgn="base">
        <a:spcBef>
          <a:spcPct val="0"/>
        </a:spcBef>
        <a:spcAft>
          <a:spcPct val="0"/>
        </a:spcAft>
        <a:defRPr sz="3600">
          <a:solidFill>
            <a:schemeClr val="accent1"/>
          </a:solidFill>
          <a:latin typeface="Arial" pitchFamily="34" charset="0"/>
        </a:defRPr>
      </a:lvl8pPr>
      <a:lvl9pPr marL="1828800" algn="l" rtl="0" fontAlgn="base">
        <a:spcBef>
          <a:spcPct val="0"/>
        </a:spcBef>
        <a:spcAft>
          <a:spcPct val="0"/>
        </a:spcAft>
        <a:defRPr sz="3600">
          <a:solidFill>
            <a:schemeClr val="accent1"/>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b="1">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2590800" y="1912938"/>
            <a:ext cx="65532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ru-RU" smtClean="0"/>
          </a:p>
        </p:txBody>
      </p:sp>
      <p:sp>
        <p:nvSpPr>
          <p:cNvPr id="3075" name="Rectangle 3"/>
          <p:cNvSpPr>
            <a:spLocks noGrp="1" noChangeArrowheads="1"/>
          </p:cNvSpPr>
          <p:nvPr>
            <p:ph type="body" idx="1"/>
          </p:nvPr>
        </p:nvSpPr>
        <p:spPr bwMode="auto">
          <a:xfrm>
            <a:off x="1176338" y="2565400"/>
            <a:ext cx="7643812"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ru-RU" smtClean="0"/>
          </a:p>
        </p:txBody>
      </p:sp>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hf hdr="0" ftr="0" dt="0"/>
  <p:txStyles>
    <p:titleStyle>
      <a:lvl1pPr algn="l" rtl="0" eaLnBrk="0" fontAlgn="base" hangingPunct="0">
        <a:spcBef>
          <a:spcPct val="0"/>
        </a:spcBef>
        <a:spcAft>
          <a:spcPct val="0"/>
        </a:spcAft>
        <a:defRPr sz="3600" b="1">
          <a:solidFill>
            <a:schemeClr val="bg2"/>
          </a:solidFill>
          <a:latin typeface="+mj-lt"/>
          <a:ea typeface="+mj-ea"/>
          <a:cs typeface="+mj-cs"/>
        </a:defRPr>
      </a:lvl1pPr>
      <a:lvl2pPr algn="l" rtl="0" eaLnBrk="0" fontAlgn="base" hangingPunct="0">
        <a:spcBef>
          <a:spcPct val="0"/>
        </a:spcBef>
        <a:spcAft>
          <a:spcPct val="0"/>
        </a:spcAft>
        <a:defRPr sz="3600" b="1">
          <a:solidFill>
            <a:schemeClr val="bg2"/>
          </a:solidFill>
          <a:latin typeface="Arial" pitchFamily="34" charset="0"/>
        </a:defRPr>
      </a:lvl2pPr>
      <a:lvl3pPr algn="l" rtl="0" eaLnBrk="0" fontAlgn="base" hangingPunct="0">
        <a:spcBef>
          <a:spcPct val="0"/>
        </a:spcBef>
        <a:spcAft>
          <a:spcPct val="0"/>
        </a:spcAft>
        <a:defRPr sz="3600" b="1">
          <a:solidFill>
            <a:schemeClr val="bg2"/>
          </a:solidFill>
          <a:latin typeface="Arial" pitchFamily="34" charset="0"/>
        </a:defRPr>
      </a:lvl3pPr>
      <a:lvl4pPr algn="l" rtl="0" eaLnBrk="0" fontAlgn="base" hangingPunct="0">
        <a:spcBef>
          <a:spcPct val="0"/>
        </a:spcBef>
        <a:spcAft>
          <a:spcPct val="0"/>
        </a:spcAft>
        <a:defRPr sz="3600" b="1">
          <a:solidFill>
            <a:schemeClr val="bg2"/>
          </a:solidFill>
          <a:latin typeface="Arial" pitchFamily="34" charset="0"/>
        </a:defRPr>
      </a:lvl4pPr>
      <a:lvl5pPr algn="l" rtl="0" eaLnBrk="0" fontAlgn="base" hangingPunct="0">
        <a:spcBef>
          <a:spcPct val="0"/>
        </a:spcBef>
        <a:spcAft>
          <a:spcPct val="0"/>
        </a:spcAft>
        <a:defRPr sz="3600" b="1">
          <a:solidFill>
            <a:schemeClr val="bg2"/>
          </a:solidFill>
          <a:latin typeface="Arial" pitchFamily="34" charset="0"/>
        </a:defRPr>
      </a:lvl5pPr>
      <a:lvl6pPr marL="457200" algn="l" rtl="0" fontAlgn="base">
        <a:spcBef>
          <a:spcPct val="0"/>
        </a:spcBef>
        <a:spcAft>
          <a:spcPct val="0"/>
        </a:spcAft>
        <a:defRPr sz="3600" b="1">
          <a:solidFill>
            <a:schemeClr val="bg2"/>
          </a:solidFill>
          <a:latin typeface="Arial" pitchFamily="34" charset="0"/>
        </a:defRPr>
      </a:lvl6pPr>
      <a:lvl7pPr marL="914400" algn="l" rtl="0" fontAlgn="base">
        <a:spcBef>
          <a:spcPct val="0"/>
        </a:spcBef>
        <a:spcAft>
          <a:spcPct val="0"/>
        </a:spcAft>
        <a:defRPr sz="3600" b="1">
          <a:solidFill>
            <a:schemeClr val="bg2"/>
          </a:solidFill>
          <a:latin typeface="Arial" pitchFamily="34" charset="0"/>
        </a:defRPr>
      </a:lvl7pPr>
      <a:lvl8pPr marL="1371600" algn="l" rtl="0" fontAlgn="base">
        <a:spcBef>
          <a:spcPct val="0"/>
        </a:spcBef>
        <a:spcAft>
          <a:spcPct val="0"/>
        </a:spcAft>
        <a:defRPr sz="3600" b="1">
          <a:solidFill>
            <a:schemeClr val="bg2"/>
          </a:solidFill>
          <a:latin typeface="Arial" pitchFamily="34" charset="0"/>
        </a:defRPr>
      </a:lvl8pPr>
      <a:lvl9pPr marL="1828800" algn="l" rtl="0" fontAlgn="base">
        <a:spcBef>
          <a:spcPct val="0"/>
        </a:spcBef>
        <a:spcAft>
          <a:spcPct val="0"/>
        </a:spcAft>
        <a:defRPr sz="3600" b="1">
          <a:solidFill>
            <a:schemeClr val="bg2"/>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b="1">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bwMode="auto">
          <a:xfrm>
            <a:off x="2590800" y="1912938"/>
            <a:ext cx="65532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ru-RU" smtClean="0"/>
          </a:p>
        </p:txBody>
      </p:sp>
      <p:sp>
        <p:nvSpPr>
          <p:cNvPr id="1032" name="Rectangle 8"/>
          <p:cNvSpPr>
            <a:spLocks noChangeArrowheads="1"/>
          </p:cNvSpPr>
          <p:nvPr/>
        </p:nvSpPr>
        <p:spPr bwMode="auto">
          <a:xfrm>
            <a:off x="0" y="5516563"/>
            <a:ext cx="9144000" cy="1341437"/>
          </a:xfrm>
          <a:prstGeom prst="rect">
            <a:avLst/>
          </a:prstGeom>
          <a:gradFill rotWithShape="1">
            <a:gsLst>
              <a:gs pos="0">
                <a:srgbClr val="765E2F">
                  <a:alpha val="0"/>
                </a:srgbClr>
              </a:gs>
              <a:gs pos="100000">
                <a:schemeClr val="folHlink"/>
              </a:gs>
            </a:gsLst>
            <a:lin ang="5400000" scaled="1"/>
          </a:gradFill>
          <a:ln w="9525">
            <a:noFill/>
            <a:miter lim="800000"/>
            <a:headEnd/>
            <a:tailEnd/>
          </a:ln>
          <a:effectLst/>
        </p:spPr>
        <p:txBody>
          <a:bodyPr wrap="none" anchor="ctr"/>
          <a:lstStyle/>
          <a:p>
            <a:pPr algn="ctr">
              <a:buFontTx/>
              <a:buNone/>
              <a:defRPr/>
            </a:pPr>
            <a:endParaRPr lang="uk-UA" sz="1800" b="0">
              <a:latin typeface="Arial" charset="0"/>
            </a:endParaRPr>
          </a:p>
        </p:txBody>
      </p:sp>
      <p:sp>
        <p:nvSpPr>
          <p:cNvPr id="4100" name="Rectangle 3"/>
          <p:cNvSpPr>
            <a:spLocks noGrp="1" noChangeArrowheads="1"/>
          </p:cNvSpPr>
          <p:nvPr>
            <p:ph type="body" idx="1"/>
          </p:nvPr>
        </p:nvSpPr>
        <p:spPr bwMode="auto">
          <a:xfrm>
            <a:off x="1176338" y="2565400"/>
            <a:ext cx="7643812"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ru-RU" smtClean="0"/>
          </a:p>
        </p:txBody>
      </p:sp>
    </p:spTree>
  </p:cSld>
  <p:clrMap bg1="lt1" tx1="dk1" bg2="lt2" tx2="dk2" accent1="accent1" accent2="accent2" accent3="accent3" accent4="accent4" accent5="accent5" accent6="accent6" hlink="hlink" folHlink="folHlink"/>
  <p:sldLayoutIdLst>
    <p:sldLayoutId id="2147483816" r:id="rId1"/>
    <p:sldLayoutId id="2147483817" r:id="rId2"/>
    <p:sldLayoutId id="2147483818" r:id="rId3"/>
    <p:sldLayoutId id="2147483819" r:id="rId4"/>
    <p:sldLayoutId id="2147483820" r:id="rId5"/>
    <p:sldLayoutId id="2147483821" r:id="rId6"/>
    <p:sldLayoutId id="2147483822" r:id="rId7"/>
    <p:sldLayoutId id="2147483823" r:id="rId8"/>
    <p:sldLayoutId id="2147483824" r:id="rId9"/>
    <p:sldLayoutId id="2147483825" r:id="rId10"/>
    <p:sldLayoutId id="2147483826" r:id="rId11"/>
  </p:sldLayoutIdLst>
  <p:hf hdr="0" ftr="0" dt="0"/>
  <p:txStyles>
    <p:titleStyle>
      <a:lvl1pPr algn="l" rtl="0" eaLnBrk="0" fontAlgn="base" hangingPunct="0">
        <a:spcBef>
          <a:spcPct val="0"/>
        </a:spcBef>
        <a:spcAft>
          <a:spcPct val="0"/>
        </a:spcAft>
        <a:defRPr sz="3600" b="1">
          <a:solidFill>
            <a:schemeClr val="bg2"/>
          </a:solidFill>
          <a:latin typeface="+mj-lt"/>
          <a:ea typeface="+mj-ea"/>
          <a:cs typeface="+mj-cs"/>
        </a:defRPr>
      </a:lvl1pPr>
      <a:lvl2pPr algn="l" rtl="0" eaLnBrk="0" fontAlgn="base" hangingPunct="0">
        <a:spcBef>
          <a:spcPct val="0"/>
        </a:spcBef>
        <a:spcAft>
          <a:spcPct val="0"/>
        </a:spcAft>
        <a:defRPr sz="3600" b="1">
          <a:solidFill>
            <a:schemeClr val="bg2"/>
          </a:solidFill>
          <a:latin typeface="Arial" pitchFamily="34" charset="0"/>
        </a:defRPr>
      </a:lvl2pPr>
      <a:lvl3pPr algn="l" rtl="0" eaLnBrk="0" fontAlgn="base" hangingPunct="0">
        <a:spcBef>
          <a:spcPct val="0"/>
        </a:spcBef>
        <a:spcAft>
          <a:spcPct val="0"/>
        </a:spcAft>
        <a:defRPr sz="3600" b="1">
          <a:solidFill>
            <a:schemeClr val="bg2"/>
          </a:solidFill>
          <a:latin typeface="Arial" pitchFamily="34" charset="0"/>
        </a:defRPr>
      </a:lvl3pPr>
      <a:lvl4pPr algn="l" rtl="0" eaLnBrk="0" fontAlgn="base" hangingPunct="0">
        <a:spcBef>
          <a:spcPct val="0"/>
        </a:spcBef>
        <a:spcAft>
          <a:spcPct val="0"/>
        </a:spcAft>
        <a:defRPr sz="3600" b="1">
          <a:solidFill>
            <a:schemeClr val="bg2"/>
          </a:solidFill>
          <a:latin typeface="Arial" pitchFamily="34" charset="0"/>
        </a:defRPr>
      </a:lvl4pPr>
      <a:lvl5pPr algn="l" rtl="0" eaLnBrk="0" fontAlgn="base" hangingPunct="0">
        <a:spcBef>
          <a:spcPct val="0"/>
        </a:spcBef>
        <a:spcAft>
          <a:spcPct val="0"/>
        </a:spcAft>
        <a:defRPr sz="3600" b="1">
          <a:solidFill>
            <a:schemeClr val="bg2"/>
          </a:solidFill>
          <a:latin typeface="Arial" pitchFamily="34" charset="0"/>
        </a:defRPr>
      </a:lvl5pPr>
      <a:lvl6pPr marL="457200" algn="l" rtl="0" fontAlgn="base">
        <a:spcBef>
          <a:spcPct val="0"/>
        </a:spcBef>
        <a:spcAft>
          <a:spcPct val="0"/>
        </a:spcAft>
        <a:defRPr sz="3600" b="1">
          <a:solidFill>
            <a:schemeClr val="bg2"/>
          </a:solidFill>
          <a:latin typeface="Arial" pitchFamily="34" charset="0"/>
        </a:defRPr>
      </a:lvl6pPr>
      <a:lvl7pPr marL="914400" algn="l" rtl="0" fontAlgn="base">
        <a:spcBef>
          <a:spcPct val="0"/>
        </a:spcBef>
        <a:spcAft>
          <a:spcPct val="0"/>
        </a:spcAft>
        <a:defRPr sz="3600" b="1">
          <a:solidFill>
            <a:schemeClr val="bg2"/>
          </a:solidFill>
          <a:latin typeface="Arial" pitchFamily="34" charset="0"/>
        </a:defRPr>
      </a:lvl7pPr>
      <a:lvl8pPr marL="1371600" algn="l" rtl="0" fontAlgn="base">
        <a:spcBef>
          <a:spcPct val="0"/>
        </a:spcBef>
        <a:spcAft>
          <a:spcPct val="0"/>
        </a:spcAft>
        <a:defRPr sz="3600" b="1">
          <a:solidFill>
            <a:schemeClr val="bg2"/>
          </a:solidFill>
          <a:latin typeface="Arial" pitchFamily="34" charset="0"/>
        </a:defRPr>
      </a:lvl8pPr>
      <a:lvl9pPr marL="1828800" algn="l" rtl="0" fontAlgn="base">
        <a:spcBef>
          <a:spcPct val="0"/>
        </a:spcBef>
        <a:spcAft>
          <a:spcPct val="0"/>
        </a:spcAft>
        <a:defRPr sz="3600" b="1">
          <a:solidFill>
            <a:schemeClr val="bg2"/>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b="1">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bwMode="auto">
          <a:xfrm>
            <a:off x="2590800" y="1912938"/>
            <a:ext cx="65532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ru-RU" smtClean="0"/>
          </a:p>
        </p:txBody>
      </p:sp>
      <p:sp>
        <p:nvSpPr>
          <p:cNvPr id="1032" name="Rectangle 8"/>
          <p:cNvSpPr>
            <a:spLocks noChangeArrowheads="1"/>
          </p:cNvSpPr>
          <p:nvPr/>
        </p:nvSpPr>
        <p:spPr bwMode="auto">
          <a:xfrm>
            <a:off x="0" y="5516563"/>
            <a:ext cx="9144000" cy="1341437"/>
          </a:xfrm>
          <a:prstGeom prst="rect">
            <a:avLst/>
          </a:prstGeom>
          <a:gradFill rotWithShape="1">
            <a:gsLst>
              <a:gs pos="0">
                <a:srgbClr val="765E2F">
                  <a:alpha val="0"/>
                </a:srgbClr>
              </a:gs>
              <a:gs pos="100000">
                <a:schemeClr val="folHlink"/>
              </a:gs>
            </a:gsLst>
            <a:lin ang="5400000" scaled="1"/>
          </a:gradFill>
          <a:ln w="9525">
            <a:noFill/>
            <a:miter lim="800000"/>
            <a:headEnd/>
            <a:tailEnd/>
          </a:ln>
          <a:effectLst/>
        </p:spPr>
        <p:txBody>
          <a:bodyPr wrap="none" anchor="ctr"/>
          <a:lstStyle/>
          <a:p>
            <a:pPr algn="ctr">
              <a:buFontTx/>
              <a:buNone/>
              <a:defRPr/>
            </a:pPr>
            <a:endParaRPr lang="uk-UA" sz="1800" b="0">
              <a:latin typeface="Arial" charset="0"/>
            </a:endParaRPr>
          </a:p>
        </p:txBody>
      </p:sp>
      <p:sp>
        <p:nvSpPr>
          <p:cNvPr id="5124" name="Rectangle 3"/>
          <p:cNvSpPr>
            <a:spLocks noGrp="1" noChangeArrowheads="1"/>
          </p:cNvSpPr>
          <p:nvPr>
            <p:ph type="body" idx="1"/>
          </p:nvPr>
        </p:nvSpPr>
        <p:spPr bwMode="auto">
          <a:xfrm>
            <a:off x="1176338" y="2565400"/>
            <a:ext cx="7643812" cy="396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ru-RU" smtClean="0"/>
          </a:p>
        </p:txBody>
      </p:sp>
    </p:spTree>
  </p:cSld>
  <p:clrMap bg1="lt1" tx1="dk1" bg2="lt2" tx2="dk2" accent1="accent1" accent2="accent2" accent3="accent3" accent4="accent4" accent5="accent5" accent6="accent6" hlink="hlink" folHlink="folHlink"/>
  <p:sldLayoutIdLst>
    <p:sldLayoutId id="2147483827" r:id="rId1"/>
    <p:sldLayoutId id="2147483828" r:id="rId2"/>
    <p:sldLayoutId id="2147483829" r:id="rId3"/>
    <p:sldLayoutId id="2147483830" r:id="rId4"/>
    <p:sldLayoutId id="2147483831" r:id="rId5"/>
    <p:sldLayoutId id="2147483832" r:id="rId6"/>
    <p:sldLayoutId id="2147483833" r:id="rId7"/>
    <p:sldLayoutId id="2147483834" r:id="rId8"/>
    <p:sldLayoutId id="2147483835" r:id="rId9"/>
    <p:sldLayoutId id="2147483836" r:id="rId10"/>
    <p:sldLayoutId id="2147483837" r:id="rId11"/>
  </p:sldLayoutIdLst>
  <p:hf hdr="0" ftr="0" dt="0"/>
  <p:txStyles>
    <p:titleStyle>
      <a:lvl1pPr algn="l" rtl="0" eaLnBrk="0" fontAlgn="base" hangingPunct="0">
        <a:spcBef>
          <a:spcPct val="0"/>
        </a:spcBef>
        <a:spcAft>
          <a:spcPct val="0"/>
        </a:spcAft>
        <a:defRPr sz="3600" b="1">
          <a:solidFill>
            <a:schemeClr val="bg2"/>
          </a:solidFill>
          <a:latin typeface="+mj-lt"/>
          <a:ea typeface="+mj-ea"/>
          <a:cs typeface="+mj-cs"/>
        </a:defRPr>
      </a:lvl1pPr>
      <a:lvl2pPr algn="l" rtl="0" eaLnBrk="0" fontAlgn="base" hangingPunct="0">
        <a:spcBef>
          <a:spcPct val="0"/>
        </a:spcBef>
        <a:spcAft>
          <a:spcPct val="0"/>
        </a:spcAft>
        <a:defRPr sz="3600" b="1">
          <a:solidFill>
            <a:schemeClr val="bg2"/>
          </a:solidFill>
          <a:latin typeface="Arial" pitchFamily="34" charset="0"/>
        </a:defRPr>
      </a:lvl2pPr>
      <a:lvl3pPr algn="l" rtl="0" eaLnBrk="0" fontAlgn="base" hangingPunct="0">
        <a:spcBef>
          <a:spcPct val="0"/>
        </a:spcBef>
        <a:spcAft>
          <a:spcPct val="0"/>
        </a:spcAft>
        <a:defRPr sz="3600" b="1">
          <a:solidFill>
            <a:schemeClr val="bg2"/>
          </a:solidFill>
          <a:latin typeface="Arial" pitchFamily="34" charset="0"/>
        </a:defRPr>
      </a:lvl3pPr>
      <a:lvl4pPr algn="l" rtl="0" eaLnBrk="0" fontAlgn="base" hangingPunct="0">
        <a:spcBef>
          <a:spcPct val="0"/>
        </a:spcBef>
        <a:spcAft>
          <a:spcPct val="0"/>
        </a:spcAft>
        <a:defRPr sz="3600" b="1">
          <a:solidFill>
            <a:schemeClr val="bg2"/>
          </a:solidFill>
          <a:latin typeface="Arial" pitchFamily="34" charset="0"/>
        </a:defRPr>
      </a:lvl4pPr>
      <a:lvl5pPr algn="l" rtl="0" eaLnBrk="0" fontAlgn="base" hangingPunct="0">
        <a:spcBef>
          <a:spcPct val="0"/>
        </a:spcBef>
        <a:spcAft>
          <a:spcPct val="0"/>
        </a:spcAft>
        <a:defRPr sz="3600" b="1">
          <a:solidFill>
            <a:schemeClr val="bg2"/>
          </a:solidFill>
          <a:latin typeface="Arial" pitchFamily="34" charset="0"/>
        </a:defRPr>
      </a:lvl5pPr>
      <a:lvl6pPr marL="457200" algn="l" rtl="0" fontAlgn="base">
        <a:spcBef>
          <a:spcPct val="0"/>
        </a:spcBef>
        <a:spcAft>
          <a:spcPct val="0"/>
        </a:spcAft>
        <a:defRPr sz="3600" b="1">
          <a:solidFill>
            <a:schemeClr val="bg2"/>
          </a:solidFill>
          <a:latin typeface="Arial" pitchFamily="34" charset="0"/>
        </a:defRPr>
      </a:lvl6pPr>
      <a:lvl7pPr marL="914400" algn="l" rtl="0" fontAlgn="base">
        <a:spcBef>
          <a:spcPct val="0"/>
        </a:spcBef>
        <a:spcAft>
          <a:spcPct val="0"/>
        </a:spcAft>
        <a:defRPr sz="3600" b="1">
          <a:solidFill>
            <a:schemeClr val="bg2"/>
          </a:solidFill>
          <a:latin typeface="Arial" pitchFamily="34" charset="0"/>
        </a:defRPr>
      </a:lvl7pPr>
      <a:lvl8pPr marL="1371600" algn="l" rtl="0" fontAlgn="base">
        <a:spcBef>
          <a:spcPct val="0"/>
        </a:spcBef>
        <a:spcAft>
          <a:spcPct val="0"/>
        </a:spcAft>
        <a:defRPr sz="3600" b="1">
          <a:solidFill>
            <a:schemeClr val="bg2"/>
          </a:solidFill>
          <a:latin typeface="Arial" pitchFamily="34" charset="0"/>
        </a:defRPr>
      </a:lvl8pPr>
      <a:lvl9pPr marL="1828800" algn="l" rtl="0" fontAlgn="base">
        <a:spcBef>
          <a:spcPct val="0"/>
        </a:spcBef>
        <a:spcAft>
          <a:spcPct val="0"/>
        </a:spcAft>
        <a:defRPr sz="3600" b="1">
          <a:solidFill>
            <a:schemeClr val="bg2"/>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b="1">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bwMode="auto">
          <a:xfrm>
            <a:off x="1187450" y="1984375"/>
            <a:ext cx="65532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ru-RU" smtClean="0"/>
          </a:p>
        </p:txBody>
      </p:sp>
      <p:sp>
        <p:nvSpPr>
          <p:cNvPr id="6147" name="Rectangle 3"/>
          <p:cNvSpPr>
            <a:spLocks noGrp="1" noChangeArrowheads="1"/>
          </p:cNvSpPr>
          <p:nvPr>
            <p:ph type="body" idx="1"/>
          </p:nvPr>
        </p:nvSpPr>
        <p:spPr bwMode="auto">
          <a:xfrm>
            <a:off x="1176338" y="2492375"/>
            <a:ext cx="7643812"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ru-RU" smtClean="0"/>
          </a:p>
        </p:txBody>
      </p:sp>
    </p:spTree>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hf hdr="0" ftr="0" dt="0"/>
  <p:txStyles>
    <p:titleStyle>
      <a:lvl1pPr algn="l" rtl="0" eaLnBrk="0" fontAlgn="base" hangingPunct="0">
        <a:spcBef>
          <a:spcPct val="0"/>
        </a:spcBef>
        <a:spcAft>
          <a:spcPct val="0"/>
        </a:spcAft>
        <a:defRPr sz="3600">
          <a:solidFill>
            <a:schemeClr val="bg2"/>
          </a:solidFill>
          <a:latin typeface="+mj-lt"/>
          <a:ea typeface="+mj-ea"/>
          <a:cs typeface="+mj-cs"/>
        </a:defRPr>
      </a:lvl1pPr>
      <a:lvl2pPr algn="l" rtl="0" eaLnBrk="0" fontAlgn="base" hangingPunct="0">
        <a:spcBef>
          <a:spcPct val="0"/>
        </a:spcBef>
        <a:spcAft>
          <a:spcPct val="0"/>
        </a:spcAft>
        <a:defRPr sz="3600">
          <a:solidFill>
            <a:schemeClr val="bg2"/>
          </a:solidFill>
          <a:latin typeface="Arial" pitchFamily="34" charset="0"/>
        </a:defRPr>
      </a:lvl2pPr>
      <a:lvl3pPr algn="l" rtl="0" eaLnBrk="0" fontAlgn="base" hangingPunct="0">
        <a:spcBef>
          <a:spcPct val="0"/>
        </a:spcBef>
        <a:spcAft>
          <a:spcPct val="0"/>
        </a:spcAft>
        <a:defRPr sz="3600">
          <a:solidFill>
            <a:schemeClr val="bg2"/>
          </a:solidFill>
          <a:latin typeface="Arial" pitchFamily="34" charset="0"/>
        </a:defRPr>
      </a:lvl3pPr>
      <a:lvl4pPr algn="l" rtl="0" eaLnBrk="0" fontAlgn="base" hangingPunct="0">
        <a:spcBef>
          <a:spcPct val="0"/>
        </a:spcBef>
        <a:spcAft>
          <a:spcPct val="0"/>
        </a:spcAft>
        <a:defRPr sz="3600">
          <a:solidFill>
            <a:schemeClr val="bg2"/>
          </a:solidFill>
          <a:latin typeface="Arial" pitchFamily="34" charset="0"/>
        </a:defRPr>
      </a:lvl4pPr>
      <a:lvl5pPr algn="l" rtl="0" eaLnBrk="0" fontAlgn="base" hangingPunct="0">
        <a:spcBef>
          <a:spcPct val="0"/>
        </a:spcBef>
        <a:spcAft>
          <a:spcPct val="0"/>
        </a:spcAft>
        <a:defRPr sz="3600">
          <a:solidFill>
            <a:schemeClr val="bg2"/>
          </a:solidFill>
          <a:latin typeface="Arial" pitchFamily="34" charset="0"/>
        </a:defRPr>
      </a:lvl5pPr>
      <a:lvl6pPr marL="457200" algn="l" rtl="0" fontAlgn="base">
        <a:spcBef>
          <a:spcPct val="0"/>
        </a:spcBef>
        <a:spcAft>
          <a:spcPct val="0"/>
        </a:spcAft>
        <a:defRPr sz="3600">
          <a:solidFill>
            <a:schemeClr val="bg2"/>
          </a:solidFill>
          <a:latin typeface="Arial" pitchFamily="34" charset="0"/>
        </a:defRPr>
      </a:lvl6pPr>
      <a:lvl7pPr marL="914400" algn="l" rtl="0" fontAlgn="base">
        <a:spcBef>
          <a:spcPct val="0"/>
        </a:spcBef>
        <a:spcAft>
          <a:spcPct val="0"/>
        </a:spcAft>
        <a:defRPr sz="3600">
          <a:solidFill>
            <a:schemeClr val="bg2"/>
          </a:solidFill>
          <a:latin typeface="Arial" pitchFamily="34" charset="0"/>
        </a:defRPr>
      </a:lvl7pPr>
      <a:lvl8pPr marL="1371600" algn="l" rtl="0" fontAlgn="base">
        <a:spcBef>
          <a:spcPct val="0"/>
        </a:spcBef>
        <a:spcAft>
          <a:spcPct val="0"/>
        </a:spcAft>
        <a:defRPr sz="3600">
          <a:solidFill>
            <a:schemeClr val="bg2"/>
          </a:solidFill>
          <a:latin typeface="Arial" pitchFamily="34" charset="0"/>
        </a:defRPr>
      </a:lvl8pPr>
      <a:lvl9pPr marL="1828800" algn="l" rtl="0" fontAlgn="base">
        <a:spcBef>
          <a:spcPct val="0"/>
        </a:spcBef>
        <a:spcAft>
          <a:spcPct val="0"/>
        </a:spcAft>
        <a:defRPr sz="3600">
          <a:solidFill>
            <a:schemeClr val="bg2"/>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b="1">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a:srcRect/>
          <a:stretch>
            <a:fillRect/>
          </a:stretch>
        </a:blip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1187450" y="1984375"/>
            <a:ext cx="65532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endParaRPr lang="ru-RU" smtClean="0"/>
          </a:p>
        </p:txBody>
      </p:sp>
      <p:sp>
        <p:nvSpPr>
          <p:cNvPr id="1032" name="Rectangle 8"/>
          <p:cNvSpPr>
            <a:spLocks noChangeArrowheads="1"/>
          </p:cNvSpPr>
          <p:nvPr/>
        </p:nvSpPr>
        <p:spPr bwMode="auto">
          <a:xfrm>
            <a:off x="0" y="5516563"/>
            <a:ext cx="9144000" cy="1341437"/>
          </a:xfrm>
          <a:prstGeom prst="rect">
            <a:avLst/>
          </a:prstGeom>
          <a:gradFill rotWithShape="1">
            <a:gsLst>
              <a:gs pos="0">
                <a:srgbClr val="765E2F">
                  <a:alpha val="0"/>
                </a:srgbClr>
              </a:gs>
              <a:gs pos="100000">
                <a:schemeClr val="folHlink"/>
              </a:gs>
            </a:gsLst>
            <a:lin ang="5400000" scaled="1"/>
          </a:gradFill>
          <a:ln w="9525">
            <a:noFill/>
            <a:miter lim="800000"/>
            <a:headEnd/>
            <a:tailEnd/>
          </a:ln>
          <a:effectLst/>
        </p:spPr>
        <p:txBody>
          <a:bodyPr wrap="none" anchor="ctr"/>
          <a:lstStyle/>
          <a:p>
            <a:pPr algn="ctr">
              <a:buFontTx/>
              <a:buNone/>
              <a:defRPr/>
            </a:pPr>
            <a:endParaRPr lang="uk-UA" sz="1800" b="0">
              <a:latin typeface="Arial" charset="0"/>
            </a:endParaRPr>
          </a:p>
        </p:txBody>
      </p:sp>
      <p:sp>
        <p:nvSpPr>
          <p:cNvPr id="7172" name="Rectangle 3"/>
          <p:cNvSpPr>
            <a:spLocks noGrp="1" noChangeArrowheads="1"/>
          </p:cNvSpPr>
          <p:nvPr>
            <p:ph type="body" idx="1"/>
          </p:nvPr>
        </p:nvSpPr>
        <p:spPr bwMode="auto">
          <a:xfrm>
            <a:off x="1176338" y="2492375"/>
            <a:ext cx="7643812" cy="395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ru-RU" smtClean="0"/>
          </a:p>
        </p:txBody>
      </p:sp>
    </p:spTree>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Lst>
  <p:timing>
    <p:tnLst>
      <p:par>
        <p:cTn id="1" dur="indefinite" restart="never" nodeType="tmRoot"/>
      </p:par>
    </p:tnLst>
  </p:timing>
  <p:hf hdr="0" ftr="0" dt="0"/>
  <p:txStyles>
    <p:titleStyle>
      <a:lvl1pPr algn="l" rtl="0" eaLnBrk="0" fontAlgn="base" hangingPunct="0">
        <a:spcBef>
          <a:spcPct val="0"/>
        </a:spcBef>
        <a:spcAft>
          <a:spcPct val="0"/>
        </a:spcAft>
        <a:defRPr sz="3600">
          <a:solidFill>
            <a:schemeClr val="bg2"/>
          </a:solidFill>
          <a:latin typeface="+mj-lt"/>
          <a:ea typeface="+mj-ea"/>
          <a:cs typeface="+mj-cs"/>
        </a:defRPr>
      </a:lvl1pPr>
      <a:lvl2pPr algn="l" rtl="0" eaLnBrk="0" fontAlgn="base" hangingPunct="0">
        <a:spcBef>
          <a:spcPct val="0"/>
        </a:spcBef>
        <a:spcAft>
          <a:spcPct val="0"/>
        </a:spcAft>
        <a:defRPr sz="3600">
          <a:solidFill>
            <a:schemeClr val="bg2"/>
          </a:solidFill>
          <a:latin typeface="Arial" pitchFamily="34" charset="0"/>
        </a:defRPr>
      </a:lvl2pPr>
      <a:lvl3pPr algn="l" rtl="0" eaLnBrk="0" fontAlgn="base" hangingPunct="0">
        <a:spcBef>
          <a:spcPct val="0"/>
        </a:spcBef>
        <a:spcAft>
          <a:spcPct val="0"/>
        </a:spcAft>
        <a:defRPr sz="3600">
          <a:solidFill>
            <a:schemeClr val="bg2"/>
          </a:solidFill>
          <a:latin typeface="Arial" pitchFamily="34" charset="0"/>
        </a:defRPr>
      </a:lvl3pPr>
      <a:lvl4pPr algn="l" rtl="0" eaLnBrk="0" fontAlgn="base" hangingPunct="0">
        <a:spcBef>
          <a:spcPct val="0"/>
        </a:spcBef>
        <a:spcAft>
          <a:spcPct val="0"/>
        </a:spcAft>
        <a:defRPr sz="3600">
          <a:solidFill>
            <a:schemeClr val="bg2"/>
          </a:solidFill>
          <a:latin typeface="Arial" pitchFamily="34" charset="0"/>
        </a:defRPr>
      </a:lvl4pPr>
      <a:lvl5pPr algn="l" rtl="0" eaLnBrk="0" fontAlgn="base" hangingPunct="0">
        <a:spcBef>
          <a:spcPct val="0"/>
        </a:spcBef>
        <a:spcAft>
          <a:spcPct val="0"/>
        </a:spcAft>
        <a:defRPr sz="3600">
          <a:solidFill>
            <a:schemeClr val="bg2"/>
          </a:solidFill>
          <a:latin typeface="Arial" pitchFamily="34" charset="0"/>
        </a:defRPr>
      </a:lvl5pPr>
      <a:lvl6pPr marL="457200" algn="l" rtl="0" fontAlgn="base">
        <a:spcBef>
          <a:spcPct val="0"/>
        </a:spcBef>
        <a:spcAft>
          <a:spcPct val="0"/>
        </a:spcAft>
        <a:defRPr sz="3600">
          <a:solidFill>
            <a:schemeClr val="bg2"/>
          </a:solidFill>
          <a:latin typeface="Arial" pitchFamily="34" charset="0"/>
        </a:defRPr>
      </a:lvl6pPr>
      <a:lvl7pPr marL="914400" algn="l" rtl="0" fontAlgn="base">
        <a:spcBef>
          <a:spcPct val="0"/>
        </a:spcBef>
        <a:spcAft>
          <a:spcPct val="0"/>
        </a:spcAft>
        <a:defRPr sz="3600">
          <a:solidFill>
            <a:schemeClr val="bg2"/>
          </a:solidFill>
          <a:latin typeface="Arial" pitchFamily="34" charset="0"/>
        </a:defRPr>
      </a:lvl7pPr>
      <a:lvl8pPr marL="1371600" algn="l" rtl="0" fontAlgn="base">
        <a:spcBef>
          <a:spcPct val="0"/>
        </a:spcBef>
        <a:spcAft>
          <a:spcPct val="0"/>
        </a:spcAft>
        <a:defRPr sz="3600">
          <a:solidFill>
            <a:schemeClr val="bg2"/>
          </a:solidFill>
          <a:latin typeface="Arial" pitchFamily="34" charset="0"/>
        </a:defRPr>
      </a:lvl8pPr>
      <a:lvl9pPr marL="1828800" algn="l" rtl="0" fontAlgn="base">
        <a:spcBef>
          <a:spcPct val="0"/>
        </a:spcBef>
        <a:spcAft>
          <a:spcPct val="0"/>
        </a:spcAft>
        <a:defRPr sz="3600">
          <a:solidFill>
            <a:schemeClr val="bg2"/>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b="1">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duotone>
              <a:schemeClr val="bg1"/>
              <a:srgbClr val="FFFFFF"/>
            </a:duotone>
          </a:blip>
          <a:srcRect/>
          <a:stretch>
            <a:fillRect/>
          </a:stretch>
        </a:blipFill>
        <a:effectLst/>
      </p:bgPr>
    </p:bg>
    <p:spTree>
      <p:nvGrpSpPr>
        <p:cNvPr id="1" name=""/>
        <p:cNvGrpSpPr/>
        <p:nvPr/>
      </p:nvGrpSpPr>
      <p:grpSpPr>
        <a:xfrm>
          <a:off x="0" y="0"/>
          <a:ext cx="0" cy="0"/>
          <a:chOff x="0" y="0"/>
          <a:chExt cx="0" cy="0"/>
        </a:xfrm>
      </p:grpSpPr>
      <p:sp>
        <p:nvSpPr>
          <p:cNvPr id="276482" name="Rectangle 2"/>
          <p:cNvSpPr>
            <a:spLocks noGrp="1" noChangeArrowheads="1"/>
          </p:cNvSpPr>
          <p:nvPr>
            <p:ph type="title"/>
          </p:nvPr>
        </p:nvSpPr>
        <p:spPr bwMode="auto">
          <a:xfrm>
            <a:off x="457200" y="381000"/>
            <a:ext cx="8229600" cy="13716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tr-TR" smtClean="0"/>
              <a:t>Asıl başlık stili için tıklatın</a:t>
            </a:r>
          </a:p>
        </p:txBody>
      </p:sp>
      <p:sp>
        <p:nvSpPr>
          <p:cNvPr id="276483" name="Rectangle 3"/>
          <p:cNvSpPr>
            <a:spLocks noGrp="1" noChangeArrowheads="1"/>
          </p:cNvSpPr>
          <p:nvPr>
            <p:ph type="body" idx="1"/>
          </p:nvPr>
        </p:nvSpPr>
        <p:spPr bwMode="auto">
          <a:xfrm>
            <a:off x="457200" y="1981200"/>
            <a:ext cx="82296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p>
        </p:txBody>
      </p:sp>
      <p:sp>
        <p:nvSpPr>
          <p:cNvPr id="276484"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buFontTx/>
              <a:buNone/>
              <a:defRPr sz="1400" b="0">
                <a:effectLst>
                  <a:outerShdw blurRad="38100" dist="38100" dir="2700000" algn="tl">
                    <a:srgbClr val="000000"/>
                  </a:outerShdw>
                </a:effectLst>
              </a:defRPr>
            </a:lvl1pPr>
          </a:lstStyle>
          <a:p>
            <a:pPr>
              <a:defRPr/>
            </a:pPr>
            <a:endParaRPr lang="tr-TR"/>
          </a:p>
        </p:txBody>
      </p:sp>
      <p:sp>
        <p:nvSpPr>
          <p:cNvPr id="276485"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buFontTx/>
              <a:buNone/>
              <a:defRPr sz="1400" b="0">
                <a:effectLst>
                  <a:outerShdw blurRad="38100" dist="38100" dir="2700000" algn="tl">
                    <a:srgbClr val="000000"/>
                  </a:outerShdw>
                </a:effectLst>
              </a:defRPr>
            </a:lvl1pPr>
          </a:lstStyle>
          <a:p>
            <a:pPr>
              <a:defRPr/>
            </a:pPr>
            <a:endParaRPr lang="tr-TR"/>
          </a:p>
        </p:txBody>
      </p:sp>
      <p:sp>
        <p:nvSpPr>
          <p:cNvPr id="276486"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buFontTx/>
              <a:buNone/>
              <a:defRPr sz="1400" b="0">
                <a:effectLst>
                  <a:outerShdw blurRad="38100" dist="38100" dir="2700000" algn="tl">
                    <a:srgbClr val="000000"/>
                  </a:outerShdw>
                </a:effectLst>
              </a:defRPr>
            </a:lvl1pPr>
          </a:lstStyle>
          <a:p>
            <a:pPr>
              <a:defRPr/>
            </a:pPr>
            <a:fld id="{C5278725-0B6D-4818-80E6-6E5C2984AC59}" type="slidenum">
              <a:rPr lang="tr-TR"/>
              <a:pPr>
                <a:defRPr/>
              </a:pPr>
              <a:t>‹#›</a:t>
            </a:fld>
            <a:endParaRPr lang="tr-TR"/>
          </a:p>
        </p:txBody>
      </p:sp>
    </p:spTree>
  </p:cSld>
  <p:clrMap bg1="dk2" tx1="lt1" bg2="dk1" tx2="lt2" accent1="accent1" accent2="accent2" accent3="accent3" accent4="accent4" accent5="accent5" accent6="accent6" hlink="hlink" folHlink="folHlink"/>
  <p:sldLayoutIdLst>
    <p:sldLayoutId id="2147483863" r:id="rId1"/>
    <p:sldLayoutId id="2147483864" r:id="rId2"/>
    <p:sldLayoutId id="2147483865" r:id="rId3"/>
    <p:sldLayoutId id="2147483866" r:id="rId4"/>
    <p:sldLayoutId id="2147483867" r:id="rId5"/>
    <p:sldLayoutId id="2147483868" r:id="rId6"/>
    <p:sldLayoutId id="2147483869" r:id="rId7"/>
    <p:sldLayoutId id="2147483870" r:id="rId8"/>
    <p:sldLayoutId id="2147483871" r:id="rId9"/>
    <p:sldLayoutId id="2147483872" r:id="rId10"/>
    <p:sldLayoutId id="2147483873" r:id="rId11"/>
  </p:sldLayoutIdLst>
  <p:hf hdr="0" ftr="0" dt="0"/>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Tahoma"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itchFamily="34"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folHlink"/>
        </a:buClr>
        <a:buSzPct val="65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hlink"/>
        </a:buClr>
        <a:buSzPct val="65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6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1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7.xml"/><Relationship Id="rId1" Type="http://schemas.openxmlformats.org/officeDocument/2006/relationships/slideLayout" Target="../slideLayouts/slideLayout73.xml"/></Relationships>
</file>

<file path=ppt/slides/_rels/slide1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8.xml"/><Relationship Id="rId1" Type="http://schemas.openxmlformats.org/officeDocument/2006/relationships/slideLayout" Target="../slideLayouts/slideLayout73.xml"/></Relationships>
</file>

<file path=ppt/slides/_rels/slide10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9.xml"/><Relationship Id="rId1" Type="http://schemas.openxmlformats.org/officeDocument/2006/relationships/slideLayout" Target="../slideLayouts/slideLayout73.xml"/></Relationships>
</file>

<file path=ppt/slides/_rels/slide10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0.xml"/><Relationship Id="rId1" Type="http://schemas.openxmlformats.org/officeDocument/2006/relationships/slideLayout" Target="../slideLayouts/slideLayout73.xml"/></Relationships>
</file>

<file path=ppt/slides/_rels/slide10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1.xml"/><Relationship Id="rId1" Type="http://schemas.openxmlformats.org/officeDocument/2006/relationships/slideLayout" Target="../slideLayouts/slideLayout73.xml"/></Relationships>
</file>

<file path=ppt/slides/_rels/slide10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2.xml"/><Relationship Id="rId1" Type="http://schemas.openxmlformats.org/officeDocument/2006/relationships/slideLayout" Target="../slideLayouts/slideLayout73.xml"/></Relationships>
</file>

<file path=ppt/slides/_rels/slide10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3.xml"/><Relationship Id="rId1" Type="http://schemas.openxmlformats.org/officeDocument/2006/relationships/slideLayout" Target="../slideLayouts/slideLayout73.xml"/></Relationships>
</file>

<file path=ppt/slides/_rels/slide10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4.xml"/><Relationship Id="rId1" Type="http://schemas.openxmlformats.org/officeDocument/2006/relationships/slideLayout" Target="../slideLayouts/slideLayout73.xml"/></Relationships>
</file>

<file path=ppt/slides/_rels/slide10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5.xml"/><Relationship Id="rId1" Type="http://schemas.openxmlformats.org/officeDocument/2006/relationships/slideLayout" Target="../slideLayouts/slideLayout73.xml"/></Relationships>
</file>

<file path=ppt/slides/_rels/slide10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6.xml"/><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1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7.xml"/><Relationship Id="rId1" Type="http://schemas.openxmlformats.org/officeDocument/2006/relationships/slideLayout" Target="../slideLayouts/slideLayout73.xml"/></Relationships>
</file>

<file path=ppt/slides/_rels/slide1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8.xml"/><Relationship Id="rId1" Type="http://schemas.openxmlformats.org/officeDocument/2006/relationships/slideLayout" Target="../slideLayouts/slideLayout73.xml"/></Relationships>
</file>

<file path=ppt/slides/_rels/slide1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3.xml"/></Relationships>
</file>

<file path=ppt/slides/_rels/slide1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9.xml"/><Relationship Id="rId1" Type="http://schemas.openxmlformats.org/officeDocument/2006/relationships/slideLayout" Target="../slideLayouts/slideLayout73.xml"/></Relationships>
</file>

<file path=ppt/slides/_rels/slide1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0.xml"/><Relationship Id="rId1" Type="http://schemas.openxmlformats.org/officeDocument/2006/relationships/slideLayout" Target="../slideLayouts/slideLayout73.xml"/></Relationships>
</file>

<file path=ppt/slides/_rels/slide1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1.xml"/><Relationship Id="rId1" Type="http://schemas.openxmlformats.org/officeDocument/2006/relationships/slideLayout" Target="../slideLayouts/slideLayout73.xml"/></Relationships>
</file>

<file path=ppt/slides/_rels/slide1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2.xml"/><Relationship Id="rId1" Type="http://schemas.openxmlformats.org/officeDocument/2006/relationships/slideLayout" Target="../slideLayouts/slideLayout73.xml"/></Relationships>
</file>

<file path=ppt/slides/_rels/slide1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3.xml"/><Relationship Id="rId1" Type="http://schemas.openxmlformats.org/officeDocument/2006/relationships/slideLayout" Target="../slideLayouts/slideLayout73.xml"/></Relationships>
</file>

<file path=ppt/slides/_rels/slide1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4.xml"/><Relationship Id="rId1" Type="http://schemas.openxmlformats.org/officeDocument/2006/relationships/slideLayout" Target="../slideLayouts/slideLayout73.xml"/></Relationships>
</file>

<file path=ppt/slides/_rels/slide1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5.xml"/><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1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6.xml"/><Relationship Id="rId1" Type="http://schemas.openxmlformats.org/officeDocument/2006/relationships/slideLayout" Target="../slideLayouts/slideLayout68.xml"/></Relationships>
</file>

<file path=ppt/slides/_rels/slide1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7.xml"/><Relationship Id="rId1" Type="http://schemas.openxmlformats.org/officeDocument/2006/relationships/slideLayout" Target="../slideLayouts/slideLayout68.xml"/></Relationships>
</file>

<file path=ppt/slides/_rels/slide1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8.xml"/><Relationship Id="rId1" Type="http://schemas.openxmlformats.org/officeDocument/2006/relationships/slideLayout" Target="../slideLayouts/slideLayout68.xml"/></Relationships>
</file>

<file path=ppt/slides/_rels/slide1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9.xml"/><Relationship Id="rId1" Type="http://schemas.openxmlformats.org/officeDocument/2006/relationships/slideLayout" Target="../slideLayouts/slideLayout68.xml"/></Relationships>
</file>

<file path=ppt/slides/_rels/slide1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0.xml"/><Relationship Id="rId1" Type="http://schemas.openxmlformats.org/officeDocument/2006/relationships/slideLayout" Target="../slideLayouts/slideLayout68.xml"/></Relationships>
</file>

<file path=ppt/slides/_rels/slide1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1.xml"/><Relationship Id="rId1" Type="http://schemas.openxmlformats.org/officeDocument/2006/relationships/slideLayout" Target="../slideLayouts/slideLayout68.xml"/></Relationships>
</file>

<file path=ppt/slides/_rels/slide1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2.xml"/><Relationship Id="rId1" Type="http://schemas.openxmlformats.org/officeDocument/2006/relationships/slideLayout" Target="../slideLayouts/slideLayout73.xml"/></Relationships>
</file>

<file path=ppt/slides/_rels/slide1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3.xml"/><Relationship Id="rId1" Type="http://schemas.openxmlformats.org/officeDocument/2006/relationships/slideLayout" Target="../slideLayouts/slideLayout73.xml"/></Relationships>
</file>

<file path=ppt/slides/_rels/slide12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4.xml"/><Relationship Id="rId1" Type="http://schemas.openxmlformats.org/officeDocument/2006/relationships/slideLayout" Target="../slideLayouts/slideLayout73.xml"/></Relationships>
</file>

<file path=ppt/slides/_rels/slide1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5.xml"/><Relationship Id="rId1" Type="http://schemas.openxmlformats.org/officeDocument/2006/relationships/slideLayout" Target="../slideLayouts/slideLayout73.xml"/></Relationships>
</file>

<file path=ppt/slides/_rels/slide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13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6.xml"/><Relationship Id="rId1" Type="http://schemas.openxmlformats.org/officeDocument/2006/relationships/slideLayout" Target="../slideLayouts/slideLayout70.xml"/></Relationships>
</file>

<file path=ppt/slides/_rels/slide13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7.xml"/><Relationship Id="rId1" Type="http://schemas.openxmlformats.org/officeDocument/2006/relationships/slideLayout" Target="../slideLayouts/slideLayout70.xml"/></Relationships>
</file>

<file path=ppt/slides/_rels/slide1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08.xml"/><Relationship Id="rId1" Type="http://schemas.openxmlformats.org/officeDocument/2006/relationships/slideLayout" Target="../slideLayouts/slideLayout70.xml"/></Relationships>
</file>

<file path=ppt/slides/_rels/slide133.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notesSlide" Target="../notesSlides/notesSlide109.xml"/><Relationship Id="rId1" Type="http://schemas.openxmlformats.org/officeDocument/2006/relationships/slideLayout" Target="../slideLayouts/slideLayout73.xml"/><Relationship Id="rId4" Type="http://schemas.openxmlformats.org/officeDocument/2006/relationships/image" Target="../media/image29.png"/></Relationships>
</file>

<file path=ppt/slides/_rels/slide1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0.xml"/><Relationship Id="rId1" Type="http://schemas.openxmlformats.org/officeDocument/2006/relationships/slideLayout" Target="../slideLayouts/slideLayout73.xml"/></Relationships>
</file>

<file path=ppt/slides/_rels/slide1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1.xml"/><Relationship Id="rId1" Type="http://schemas.openxmlformats.org/officeDocument/2006/relationships/slideLayout" Target="../slideLayouts/slideLayout73.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82.xml"/></Relationships>
</file>

<file path=ppt/slides/_rels/slide1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3.xml"/><Relationship Id="rId1" Type="http://schemas.openxmlformats.org/officeDocument/2006/relationships/slideLayout" Target="../slideLayouts/slideLayout68.xml"/></Relationships>
</file>

<file path=ppt/slides/_rels/slide13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3.xml"/></Relationships>
</file>

<file path=ppt/slides/_rels/slide1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4.xml"/><Relationship Id="rId1" Type="http://schemas.openxmlformats.org/officeDocument/2006/relationships/slideLayout" Target="../slideLayouts/slideLayout73.xml"/></Relationships>
</file>

<file path=ppt/slides/_rels/slide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1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5.xml"/><Relationship Id="rId1" Type="http://schemas.openxmlformats.org/officeDocument/2006/relationships/slideLayout" Target="../slideLayouts/slideLayout73.xml"/><Relationship Id="rId4" Type="http://schemas.openxmlformats.org/officeDocument/2006/relationships/image" Target="../media/image29.png"/></Relationships>
</file>

<file path=ppt/slides/_rels/slide1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6.xml"/><Relationship Id="rId1" Type="http://schemas.openxmlformats.org/officeDocument/2006/relationships/slideLayout" Target="../slideLayouts/slideLayout73.xml"/></Relationships>
</file>

<file path=ppt/slides/_rels/slide1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7.xml"/><Relationship Id="rId1" Type="http://schemas.openxmlformats.org/officeDocument/2006/relationships/slideLayout" Target="../slideLayouts/slideLayout73.xml"/></Relationships>
</file>

<file path=ppt/slides/_rels/slide1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8.xml"/><Relationship Id="rId1" Type="http://schemas.openxmlformats.org/officeDocument/2006/relationships/slideLayout" Target="../slideLayouts/slideLayout73.xml"/></Relationships>
</file>

<file path=ppt/slides/_rels/slide1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9.xml"/><Relationship Id="rId1" Type="http://schemas.openxmlformats.org/officeDocument/2006/relationships/slideLayout" Target="../slideLayouts/slideLayout73.xml"/></Relationships>
</file>

<file path=ppt/slides/_rels/slide14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0.xml"/><Relationship Id="rId1" Type="http://schemas.openxmlformats.org/officeDocument/2006/relationships/slideLayout" Target="../slideLayouts/slideLayout73.xml"/></Relationships>
</file>

<file path=ppt/slides/_rels/slide1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1.xml"/><Relationship Id="rId1" Type="http://schemas.openxmlformats.org/officeDocument/2006/relationships/slideLayout" Target="../slideLayouts/slideLayout68.xml"/></Relationships>
</file>

<file path=ppt/slides/_rels/slide14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2.xml"/><Relationship Id="rId1" Type="http://schemas.openxmlformats.org/officeDocument/2006/relationships/slideLayout" Target="../slideLayouts/slideLayout70.xml"/></Relationships>
</file>

<file path=ppt/slides/_rels/slide14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3.xml"/><Relationship Id="rId1" Type="http://schemas.openxmlformats.org/officeDocument/2006/relationships/slideLayout" Target="../slideLayouts/slideLayout70.xml"/></Relationships>
</file>

<file path=ppt/slides/_rels/slide14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68.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68.xml"/></Relationships>
</file>

<file path=ppt/slides/_rels/slide15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6.xml"/><Relationship Id="rId1" Type="http://schemas.openxmlformats.org/officeDocument/2006/relationships/slideLayout" Target="../slideLayouts/slideLayout73.xml"/></Relationships>
</file>

<file path=ppt/slides/_rels/slide15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7.xml"/><Relationship Id="rId1" Type="http://schemas.openxmlformats.org/officeDocument/2006/relationships/slideLayout" Target="../slideLayouts/slideLayout68.xml"/></Relationships>
</file>

<file path=ppt/slides/_rels/slide15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8.xml"/><Relationship Id="rId1" Type="http://schemas.openxmlformats.org/officeDocument/2006/relationships/slideLayout" Target="../slideLayouts/slideLayout73.xml"/></Relationships>
</file>

<file path=ppt/slides/_rels/slide15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9.xml"/><Relationship Id="rId1" Type="http://schemas.openxmlformats.org/officeDocument/2006/relationships/slideLayout" Target="../slideLayouts/slideLayout73.xml"/></Relationships>
</file>

<file path=ppt/slides/_rels/slide15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0.xml"/><Relationship Id="rId1" Type="http://schemas.openxmlformats.org/officeDocument/2006/relationships/slideLayout" Target="../slideLayouts/slideLayout73.xml"/></Relationships>
</file>

<file path=ppt/slides/_rels/slide1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1.xml"/><Relationship Id="rId1" Type="http://schemas.openxmlformats.org/officeDocument/2006/relationships/slideLayout" Target="../slideLayouts/slideLayout68.xml"/></Relationships>
</file>

<file path=ppt/slides/_rels/slide1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2.xml"/><Relationship Id="rId1" Type="http://schemas.openxmlformats.org/officeDocument/2006/relationships/slideLayout" Target="../slideLayouts/slideLayout73.xml"/></Relationships>
</file>

<file path=ppt/slides/_rels/slide1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3.xml"/><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1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4.xml"/><Relationship Id="rId1" Type="http://schemas.openxmlformats.org/officeDocument/2006/relationships/slideLayout" Target="../slideLayouts/slideLayout68.xml"/></Relationships>
</file>

<file path=ppt/slides/_rels/slide1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5.xml"/><Relationship Id="rId1" Type="http://schemas.openxmlformats.org/officeDocument/2006/relationships/slideLayout" Target="../slideLayouts/slideLayout68.xml"/></Relationships>
</file>

<file path=ppt/slides/_rels/slide1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6.xml"/><Relationship Id="rId1" Type="http://schemas.openxmlformats.org/officeDocument/2006/relationships/slideLayout" Target="../slideLayouts/slideLayout68.xml"/></Relationships>
</file>

<file path=ppt/slides/_rels/slide16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7.xml"/><Relationship Id="rId1" Type="http://schemas.openxmlformats.org/officeDocument/2006/relationships/slideLayout" Target="../slideLayouts/slideLayout68.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73.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7" Type="http://schemas.openxmlformats.org/officeDocument/2006/relationships/image" Target="../media/image8.png"/><Relationship Id="rId2" Type="http://schemas.openxmlformats.org/officeDocument/2006/relationships/slideLayout" Target="../slideLayouts/slideLayout73.xml"/><Relationship Id="rId1" Type="http://schemas.openxmlformats.org/officeDocument/2006/relationships/vmlDrawing" Target="../drawings/vmlDrawing1.vml"/><Relationship Id="rId6" Type="http://schemas.openxmlformats.org/officeDocument/2006/relationships/image" Target="../media/image10.wmf"/><Relationship Id="rId5" Type="http://schemas.openxmlformats.org/officeDocument/2006/relationships/oleObject" Target="../embeddings/oleObject2.bin"/><Relationship Id="rId4" Type="http://schemas.openxmlformats.org/officeDocument/2006/relationships/image" Target="../media/image9.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8.png"/><Relationship Id="rId2" Type="http://schemas.openxmlformats.org/officeDocument/2006/relationships/slideLayout" Target="../slideLayouts/slideLayout73.xml"/><Relationship Id="rId1" Type="http://schemas.openxmlformats.org/officeDocument/2006/relationships/vmlDrawing" Target="../drawings/vmlDrawing2.vml"/><Relationship Id="rId6" Type="http://schemas.openxmlformats.org/officeDocument/2006/relationships/image" Target="../media/image10.wmf"/><Relationship Id="rId5" Type="http://schemas.openxmlformats.org/officeDocument/2006/relationships/oleObject" Target="../embeddings/oleObject4.bin"/><Relationship Id="rId4" Type="http://schemas.openxmlformats.org/officeDocument/2006/relationships/image" Target="../media/image9.wmf"/></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_rels/slide2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7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68.xml"/><Relationship Id="rId4" Type="http://schemas.openxmlformats.org/officeDocument/2006/relationships/image" Target="../media/image8.png"/></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68.xml"/></Relationships>
</file>

<file path=ppt/slides/_rels/slide2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68.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68.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68.xm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68.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0.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3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68.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68.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70.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68.xml"/><Relationship Id="rId4" Type="http://schemas.openxmlformats.org/officeDocument/2006/relationships/image" Target="../media/image12.jpeg"/></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68.xml"/></Relationships>
</file>

<file path=ppt/slides/_rels/slide3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68.xml"/></Relationships>
</file>

<file path=ppt/slides/_rels/slide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0.xml"/></Relationships>
</file>

<file path=ppt/slides/_rels/slide3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70.xml"/></Relationships>
</file>

<file path=ppt/slides/_rels/slide3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70.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3.xml"/><Relationship Id="rId1" Type="http://schemas.openxmlformats.org/officeDocument/2006/relationships/slideLayout" Target="../slideLayouts/slideLayout70.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68.xml"/></Relationships>
</file>

<file path=ppt/slides/_rels/slide4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0.xml"/></Relationships>
</file>

<file path=ppt/slides/_rels/slide4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5.xml"/><Relationship Id="rId1" Type="http://schemas.openxmlformats.org/officeDocument/2006/relationships/slideLayout" Target="../slideLayouts/slideLayout70.xml"/><Relationship Id="rId4" Type="http://schemas.openxmlformats.org/officeDocument/2006/relationships/image" Target="../media/image8.png"/></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70.xml"/></Relationships>
</file>

<file path=ppt/slides/_rels/slide4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70.xml"/></Relationships>
</file>

<file path=ppt/slides/_rels/slide4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8.xml"/><Relationship Id="rId1" Type="http://schemas.openxmlformats.org/officeDocument/2006/relationships/slideLayout" Target="../slideLayouts/slideLayout70.xml"/></Relationships>
</file>

<file path=ppt/slides/_rels/slide4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79.xml"/></Relationships>
</file>

<file path=ppt/slides/_rels/slide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0.xml"/><Relationship Id="rId1" Type="http://schemas.openxmlformats.org/officeDocument/2006/relationships/slideLayout" Target="../slideLayouts/slideLayout70.xml"/></Relationships>
</file>

<file path=ppt/slides/_rels/slide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79.xml"/></Relationships>
</file>

<file path=ppt/slides/_rels/slide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79.xml"/></Relationships>
</file>

<file path=ppt/slides/_rels/slide4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3.xml"/><Relationship Id="rId1" Type="http://schemas.openxmlformats.org/officeDocument/2006/relationships/slideLayout" Target="../slideLayouts/slideLayout73.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5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3.xml"/></Relationships>
</file>

<file path=ppt/slides/_rels/slide5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4.xml"/><Relationship Id="rId1" Type="http://schemas.openxmlformats.org/officeDocument/2006/relationships/slideLayout" Target="../slideLayouts/slideLayout73.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5.xml"/><Relationship Id="rId1" Type="http://schemas.openxmlformats.org/officeDocument/2006/relationships/slideLayout" Target="../slideLayouts/slideLayout73.xml"/></Relationships>
</file>

<file path=ppt/slides/_rels/slide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6.xml"/><Relationship Id="rId1" Type="http://schemas.openxmlformats.org/officeDocument/2006/relationships/slideLayout" Target="../slideLayouts/slideLayout73.xml"/></Relationships>
</file>

<file path=ppt/slides/_rels/slide5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7.xml"/><Relationship Id="rId1" Type="http://schemas.openxmlformats.org/officeDocument/2006/relationships/slideLayout" Target="../slideLayouts/slideLayout73.xml"/></Relationships>
</file>

<file path=ppt/slides/_rels/slide5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3.xml"/></Relationships>
</file>

<file path=ppt/slides/_rels/slide5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8.xml"/><Relationship Id="rId1" Type="http://schemas.openxmlformats.org/officeDocument/2006/relationships/slideLayout" Target="../slideLayouts/slideLayout73.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68.xml"/></Relationships>
</file>

<file path=ppt/slides/_rels/slide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0.xml"/><Relationship Id="rId1" Type="http://schemas.openxmlformats.org/officeDocument/2006/relationships/slideLayout" Target="../slideLayouts/slideLayout73.xml"/></Relationships>
</file>

<file path=ppt/slides/_rels/slide5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1.xml"/><Relationship Id="rId1" Type="http://schemas.openxmlformats.org/officeDocument/2006/relationships/slideLayout" Target="../slideLayouts/slideLayout7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6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79.xml"/></Relationships>
</file>

<file path=ppt/slides/_rels/slide6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3.xml"/><Relationship Id="rId1" Type="http://schemas.openxmlformats.org/officeDocument/2006/relationships/slideLayout" Target="../slideLayouts/slideLayout79.xml"/></Relationships>
</file>

<file path=ppt/slides/_rels/slide6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4.xml"/><Relationship Id="rId1" Type="http://schemas.openxmlformats.org/officeDocument/2006/relationships/slideLayout" Target="../slideLayouts/slideLayout79.xml"/></Relationships>
</file>

<file path=ppt/slides/_rels/slide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3.xml"/></Relationships>
</file>

<file path=ppt/slides/_rels/slide6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3.xml"/></Relationships>
</file>

<file path=ppt/slides/_rels/slide6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3.xml"/></Relationships>
</file>

<file path=ppt/slides/_rels/slide6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5.xml"/><Relationship Id="rId1" Type="http://schemas.openxmlformats.org/officeDocument/2006/relationships/slideLayout" Target="../slideLayouts/slideLayout79.xml"/></Relationships>
</file>

<file path=ppt/slides/_rels/slide6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6.xml"/><Relationship Id="rId1" Type="http://schemas.openxmlformats.org/officeDocument/2006/relationships/slideLayout" Target="../slideLayouts/slideLayout79.xml"/></Relationships>
</file>

<file path=ppt/slides/_rels/slide6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79.xml"/></Relationships>
</file>

<file path=ppt/slides/_rels/slide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8.xml"/><Relationship Id="rId1" Type="http://schemas.openxmlformats.org/officeDocument/2006/relationships/slideLayout" Target="../slideLayouts/slideLayout73.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7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9.xml"/><Relationship Id="rId1" Type="http://schemas.openxmlformats.org/officeDocument/2006/relationships/slideLayout" Target="../slideLayouts/slideLayout73.xml"/></Relationships>
</file>

<file path=ppt/slides/_rels/slide7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0.xml"/><Relationship Id="rId1" Type="http://schemas.openxmlformats.org/officeDocument/2006/relationships/slideLayout" Target="../slideLayouts/slideLayout73.xml"/><Relationship Id="rId5" Type="http://schemas.openxmlformats.org/officeDocument/2006/relationships/image" Target="../media/image8.png"/><Relationship Id="rId4" Type="http://schemas.openxmlformats.org/officeDocument/2006/relationships/image" Target="../media/image16.jpeg"/></Relationships>
</file>

<file path=ppt/slides/_rels/slide7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1.xml"/><Relationship Id="rId1" Type="http://schemas.openxmlformats.org/officeDocument/2006/relationships/slideLayout" Target="../slideLayouts/slideLayout73.xml"/><Relationship Id="rId5" Type="http://schemas.openxmlformats.org/officeDocument/2006/relationships/image" Target="../media/image8.png"/><Relationship Id="rId4" Type="http://schemas.openxmlformats.org/officeDocument/2006/relationships/image" Target="../media/image18.jpeg"/></Relationships>
</file>

<file path=ppt/slides/_rels/slide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2.xml"/><Relationship Id="rId1" Type="http://schemas.openxmlformats.org/officeDocument/2006/relationships/slideLayout" Target="../slideLayouts/slideLayout73.xml"/></Relationships>
</file>

<file path=ppt/slides/_rels/slide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3.xml"/><Relationship Id="rId1" Type="http://schemas.openxmlformats.org/officeDocument/2006/relationships/slideLayout" Target="../slideLayouts/slideLayout70.xml"/></Relationships>
</file>

<file path=ppt/slides/_rels/slide7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4.xml"/><Relationship Id="rId1" Type="http://schemas.openxmlformats.org/officeDocument/2006/relationships/slideLayout" Target="../slideLayouts/slideLayout70.xml"/></Relationships>
</file>

<file path=ppt/slides/_rels/slide7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0.xml"/></Relationships>
</file>

<file path=ppt/slides/_rels/slide7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5.xml"/><Relationship Id="rId1" Type="http://schemas.openxmlformats.org/officeDocument/2006/relationships/slideLayout" Target="../slideLayouts/slideLayout68.xml"/></Relationships>
</file>

<file path=ppt/slides/_rels/slide7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6.xml"/><Relationship Id="rId1" Type="http://schemas.openxmlformats.org/officeDocument/2006/relationships/slideLayout" Target="../slideLayouts/slideLayout70.xml"/></Relationships>
</file>

<file path=ppt/slides/_rels/slide7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8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8.xml"/><Relationship Id="rId1" Type="http://schemas.openxmlformats.org/officeDocument/2006/relationships/slideLayout" Target="../slideLayouts/slideLayout73.xml"/></Relationships>
</file>

<file path=ppt/slides/_rels/slide8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9.xml"/><Relationship Id="rId1" Type="http://schemas.openxmlformats.org/officeDocument/2006/relationships/slideLayout" Target="../slideLayouts/slideLayout73.xml"/></Relationships>
</file>

<file path=ppt/slides/_rels/slide8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3.xml"/></Relationships>
</file>

<file path=ppt/slides/_rels/slide8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0.xml"/><Relationship Id="rId1" Type="http://schemas.openxmlformats.org/officeDocument/2006/relationships/slideLayout" Target="../slideLayouts/slideLayout73.xml"/><Relationship Id="rId4" Type="http://schemas.openxmlformats.org/officeDocument/2006/relationships/image" Target="../media/image8.png"/></Relationships>
</file>

<file path=ppt/slides/_rels/slide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1.xml"/><Relationship Id="rId1" Type="http://schemas.openxmlformats.org/officeDocument/2006/relationships/slideLayout" Target="../slideLayouts/slideLayout73.xml"/></Relationships>
</file>

<file path=ppt/slides/_rels/slide8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2.xml"/><Relationship Id="rId1" Type="http://schemas.openxmlformats.org/officeDocument/2006/relationships/slideLayout" Target="../slideLayouts/slideLayout73.xml"/></Relationships>
</file>

<file path=ppt/slides/_rels/slide8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63.xml"/><Relationship Id="rId1" Type="http://schemas.openxmlformats.org/officeDocument/2006/relationships/slideLayout" Target="../slideLayouts/slideLayout73.xml"/><Relationship Id="rId4" Type="http://schemas.openxmlformats.org/officeDocument/2006/relationships/image" Target="../media/image8.png"/></Relationships>
</file>

<file path=ppt/slides/_rels/slide8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4.xml"/><Relationship Id="rId1" Type="http://schemas.openxmlformats.org/officeDocument/2006/relationships/slideLayout" Target="../slideLayouts/slideLayout73.xml"/></Relationships>
</file>

<file path=ppt/slides/_rels/slide8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5.xml"/><Relationship Id="rId1" Type="http://schemas.openxmlformats.org/officeDocument/2006/relationships/slideLayout" Target="../slideLayouts/slideLayout73.xml"/></Relationships>
</file>

<file path=ppt/slides/_rels/slide8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6.xml"/><Relationship Id="rId1" Type="http://schemas.openxmlformats.org/officeDocument/2006/relationships/slideLayout" Target="../slideLayouts/slideLayout73.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8.xml"/></Relationships>
</file>

<file path=ppt/slides/_rels/slide9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7.xml"/><Relationship Id="rId1" Type="http://schemas.openxmlformats.org/officeDocument/2006/relationships/slideLayout" Target="../slideLayouts/slideLayout73.xml"/><Relationship Id="rId5" Type="http://schemas.openxmlformats.org/officeDocument/2006/relationships/image" Target="../media/image8.png"/><Relationship Id="rId4" Type="http://schemas.openxmlformats.org/officeDocument/2006/relationships/image" Target="../media/image22.jpeg"/></Relationships>
</file>

<file path=ppt/slides/_rels/slide9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8.xml"/><Relationship Id="rId1" Type="http://schemas.openxmlformats.org/officeDocument/2006/relationships/slideLayout" Target="../slideLayouts/slideLayout73.xml"/></Relationships>
</file>

<file path=ppt/slides/_rels/slide9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9.xml"/><Relationship Id="rId1" Type="http://schemas.openxmlformats.org/officeDocument/2006/relationships/slideLayout" Target="../slideLayouts/slideLayout73.xml"/><Relationship Id="rId4" Type="http://schemas.openxmlformats.org/officeDocument/2006/relationships/image" Target="../media/image8.png"/></Relationships>
</file>

<file path=ppt/slides/_rels/slide9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0.xml"/><Relationship Id="rId1" Type="http://schemas.openxmlformats.org/officeDocument/2006/relationships/slideLayout" Target="../slideLayouts/slideLayout73.xml"/></Relationships>
</file>

<file path=ppt/slides/_rels/slide9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1.xml"/><Relationship Id="rId1" Type="http://schemas.openxmlformats.org/officeDocument/2006/relationships/slideLayout" Target="../slideLayouts/slideLayout73.xml"/></Relationships>
</file>

<file path=ppt/slides/_rels/slide9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2.xml"/><Relationship Id="rId1" Type="http://schemas.openxmlformats.org/officeDocument/2006/relationships/slideLayout" Target="../slideLayouts/slideLayout73.xml"/><Relationship Id="rId4" Type="http://schemas.openxmlformats.org/officeDocument/2006/relationships/image" Target="../media/image25.jpeg"/></Relationships>
</file>

<file path=ppt/slides/_rels/slide9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3.xml"/><Relationship Id="rId1" Type="http://schemas.openxmlformats.org/officeDocument/2006/relationships/slideLayout" Target="../slideLayouts/slideLayout73.xml"/><Relationship Id="rId4" Type="http://schemas.openxmlformats.org/officeDocument/2006/relationships/image" Target="../media/image27.jpeg"/></Relationships>
</file>

<file path=ppt/slides/_rels/slide9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4.xml"/><Relationship Id="rId1" Type="http://schemas.openxmlformats.org/officeDocument/2006/relationships/slideLayout" Target="../slideLayouts/slideLayout73.xml"/><Relationship Id="rId4" Type="http://schemas.openxmlformats.org/officeDocument/2006/relationships/image" Target="../media/image8.png"/></Relationships>
</file>

<file path=ppt/slides/_rels/slide9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5.xml"/><Relationship Id="rId1" Type="http://schemas.openxmlformats.org/officeDocument/2006/relationships/slideLayout" Target="../slideLayouts/slideLayout73.xml"/></Relationships>
</file>

<file path=ppt/slides/_rels/slide9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6.xml"/><Relationship Id="rId1" Type="http://schemas.openxmlformats.org/officeDocument/2006/relationships/slideLayout" Target="../slideLayouts/slideLayout7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idx="4294967295"/>
          </p:nvPr>
        </p:nvSpPr>
        <p:spPr>
          <a:xfrm>
            <a:off x="0" y="404813"/>
            <a:ext cx="7451725" cy="3888283"/>
          </a:xfrm>
        </p:spPr>
        <p:txBody>
          <a:bodyPr/>
          <a:lstStyle/>
          <a:p>
            <a:pPr eaLnBrk="1" hangingPunct="1">
              <a:defRPr/>
            </a:pPr>
            <a:r>
              <a:rPr lang="tr-TR" sz="7200" b="1" dirty="0" smtClean="0">
                <a:solidFill>
                  <a:srgbClr val="000000"/>
                </a:solidFill>
                <a:effectLst>
                  <a:outerShdw blurRad="38100" dist="38100" dir="2700000" algn="tl">
                    <a:srgbClr val="C0C0C0"/>
                  </a:outerShdw>
                </a:effectLst>
              </a:rPr>
              <a:t>STRATEJİK YÖNETİM ve PLANLAMA</a:t>
            </a:r>
          </a:p>
        </p:txBody>
      </p:sp>
      <p:sp>
        <p:nvSpPr>
          <p:cNvPr id="4099" name="Rectangle 4"/>
          <p:cNvSpPr>
            <a:spLocks noGrp="1" noChangeArrowheads="1"/>
          </p:cNvSpPr>
          <p:nvPr>
            <p:ph type="subTitle" idx="4294967295"/>
          </p:nvPr>
        </p:nvSpPr>
        <p:spPr>
          <a:xfrm>
            <a:off x="4186238" y="5013325"/>
            <a:ext cx="4957762" cy="1223963"/>
          </a:xfrm>
        </p:spPr>
        <p:txBody>
          <a:bodyPr/>
          <a:lstStyle/>
          <a:p>
            <a:pPr marL="0" indent="0" eaLnBrk="1" hangingPunct="1">
              <a:buFontTx/>
              <a:buNone/>
              <a:defRPr/>
            </a:pPr>
            <a:endParaRPr lang="tr-TR" sz="600" b="1" dirty="0" smtClean="0">
              <a:solidFill>
                <a:srgbClr val="7ED1F6"/>
              </a:solidFill>
              <a:latin typeface="Palatino Linotype" pitchFamily="18" charset="0"/>
            </a:endParaRPr>
          </a:p>
          <a:p>
            <a:pPr marL="0" indent="0" eaLnBrk="1" hangingPunct="1">
              <a:buFontTx/>
              <a:buNone/>
              <a:defRPr/>
            </a:pPr>
            <a:r>
              <a:rPr lang="tr-TR" sz="3200" b="1" i="1" dirty="0" smtClean="0">
                <a:solidFill>
                  <a:schemeClr val="bg1"/>
                </a:solidFill>
                <a:effectLst>
                  <a:outerShdw blurRad="38100" dist="38100" dir="2700000" algn="tl">
                    <a:srgbClr val="C0C0C0"/>
                  </a:outerShdw>
                </a:effectLst>
                <a:latin typeface="Palatino Linotype" pitchFamily="18" charset="0"/>
              </a:rPr>
              <a:t>Fatih İŞLEK</a:t>
            </a:r>
          </a:p>
          <a:p>
            <a:pPr marL="0" indent="0" eaLnBrk="1" hangingPunct="1">
              <a:buFontTx/>
              <a:buNone/>
              <a:defRPr/>
            </a:pPr>
            <a:r>
              <a:rPr lang="tr-TR" sz="3200" b="1" i="1" dirty="0" smtClean="0">
                <a:solidFill>
                  <a:schemeClr val="bg1"/>
                </a:solidFill>
                <a:effectLst>
                  <a:outerShdw blurRad="38100" dist="38100" dir="2700000" algn="tl">
                    <a:srgbClr val="C0C0C0"/>
                  </a:outerShdw>
                </a:effectLst>
                <a:latin typeface="Palatino Linotype" pitchFamily="18" charset="0"/>
              </a:rPr>
              <a:t>Mali Hizmetler Uzmanı</a:t>
            </a:r>
          </a:p>
        </p:txBody>
      </p:sp>
      <p:pic>
        <p:nvPicPr>
          <p:cNvPr id="9220"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570" name="Rectangle 2"/>
          <p:cNvSpPr>
            <a:spLocks noGrp="1" noChangeArrowheads="1"/>
          </p:cNvSpPr>
          <p:nvPr>
            <p:ph type="title"/>
          </p:nvPr>
        </p:nvSpPr>
        <p:spPr>
          <a:xfrm>
            <a:off x="19055" y="1196752"/>
            <a:ext cx="6553200" cy="508000"/>
          </a:xfrm>
        </p:spPr>
        <p:txBody>
          <a:bodyPr/>
          <a:lstStyle/>
          <a:p>
            <a:pPr eaLnBrk="1" hangingPunct="1">
              <a:defRPr/>
            </a:pPr>
            <a:r>
              <a:rPr lang="tr-TR" sz="4000" b="1" dirty="0" smtClean="0">
                <a:solidFill>
                  <a:srgbClr val="FF0000"/>
                </a:solidFill>
                <a:effectLst>
                  <a:outerShdw blurRad="38100" dist="38100" dir="2700000" algn="tl">
                    <a:srgbClr val="000000">
                      <a:alpha val="43137"/>
                    </a:srgbClr>
                  </a:outerShdw>
                </a:effectLst>
              </a:rPr>
              <a:t>Sisteme Eleştiriler</a:t>
            </a:r>
          </a:p>
        </p:txBody>
      </p:sp>
      <p:sp>
        <p:nvSpPr>
          <p:cNvPr id="365571" name="Rectangle 3"/>
          <p:cNvSpPr>
            <a:spLocks noGrp="1" noChangeArrowheads="1"/>
          </p:cNvSpPr>
          <p:nvPr>
            <p:ph type="body" idx="1"/>
          </p:nvPr>
        </p:nvSpPr>
        <p:spPr>
          <a:xfrm>
            <a:off x="179512" y="2132856"/>
            <a:ext cx="7643812" cy="3959225"/>
          </a:xfrm>
        </p:spPr>
        <p:txBody>
          <a:bodyPr/>
          <a:lstStyle/>
          <a:p>
            <a:pPr eaLnBrk="1" hangingPunct="1">
              <a:defRPr/>
            </a:pPr>
            <a:r>
              <a:rPr lang="tr-TR" b="1" dirty="0" smtClean="0">
                <a:solidFill>
                  <a:srgbClr val="080808"/>
                </a:solidFill>
              </a:rPr>
              <a:t>HARCAMADA KATI ÖN KONTROL</a:t>
            </a:r>
          </a:p>
          <a:p>
            <a:pPr eaLnBrk="1" hangingPunct="1">
              <a:defRPr/>
            </a:pPr>
            <a:r>
              <a:rPr lang="tr-TR" b="1" dirty="0" smtClean="0">
                <a:solidFill>
                  <a:srgbClr val="080808"/>
                </a:solidFill>
              </a:rPr>
              <a:t>YETKİ-SORUMLULUK DENGESİZLİĞİ</a:t>
            </a:r>
          </a:p>
          <a:p>
            <a:pPr eaLnBrk="1" hangingPunct="1">
              <a:defRPr/>
            </a:pPr>
            <a:r>
              <a:rPr lang="tr-TR" b="1" dirty="0" smtClean="0">
                <a:solidFill>
                  <a:srgbClr val="080808"/>
                </a:solidFill>
              </a:rPr>
              <a:t>İDARELERE YETERLİ İNİSİYATİF VERİLMEMESİ </a:t>
            </a:r>
          </a:p>
          <a:p>
            <a:pPr eaLnBrk="1" hangingPunct="1">
              <a:defRPr/>
            </a:pPr>
            <a:r>
              <a:rPr lang="tr-TR" b="1" dirty="0" smtClean="0">
                <a:solidFill>
                  <a:srgbClr val="080808"/>
                </a:solidFill>
              </a:rPr>
              <a:t>ÖDEME AŞAMASINDA UYGUNLUK (YERİNDELİK) KONTROLÜ</a:t>
            </a:r>
          </a:p>
          <a:p>
            <a:pPr eaLnBrk="1" hangingPunct="1">
              <a:defRPr/>
            </a:pPr>
            <a:r>
              <a:rPr lang="tr-TR" b="1" dirty="0" smtClean="0">
                <a:solidFill>
                  <a:srgbClr val="080808"/>
                </a:solidFill>
              </a:rPr>
              <a:t>KARMAŞIK ÖN MALİ KONTROL</a:t>
            </a:r>
          </a:p>
        </p:txBody>
      </p:sp>
      <p:pic>
        <p:nvPicPr>
          <p:cNvPr id="5"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149853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Başlık"/>
          <p:cNvSpPr>
            <a:spLocks noGrp="1"/>
          </p:cNvSpPr>
          <p:nvPr>
            <p:ph type="title" idx="4294967295"/>
          </p:nvPr>
        </p:nvSpPr>
        <p:spPr>
          <a:xfrm>
            <a:off x="0" y="1125538"/>
            <a:ext cx="7956550" cy="866775"/>
          </a:xfrm>
        </p:spPr>
        <p:txBody>
          <a:bodyPr/>
          <a:lstStyle/>
          <a:p>
            <a:pPr eaLnBrk="1" hangingPunct="1">
              <a:defRPr/>
            </a:pPr>
            <a:r>
              <a:rPr lang="tr-TR" b="1" smtClean="0">
                <a:solidFill>
                  <a:srgbClr val="000000"/>
                </a:solidFill>
                <a:effectLst>
                  <a:outerShdw blurRad="38100" dist="38100" dir="2700000" algn="tl">
                    <a:srgbClr val="C0C0C0"/>
                  </a:outerShdw>
                </a:effectLst>
              </a:rPr>
              <a:t>STRATEJİK AMAÇ ve HEDEFLER</a:t>
            </a:r>
          </a:p>
        </p:txBody>
      </p:sp>
      <p:sp>
        <p:nvSpPr>
          <p:cNvPr id="76803" name="2 İçerik Yer Tutucusu"/>
          <p:cNvSpPr>
            <a:spLocks noGrp="1"/>
          </p:cNvSpPr>
          <p:nvPr>
            <p:ph idx="4294967295"/>
          </p:nvPr>
        </p:nvSpPr>
        <p:spPr>
          <a:xfrm>
            <a:off x="0" y="2349500"/>
            <a:ext cx="8929688" cy="4222750"/>
          </a:xfrm>
        </p:spPr>
        <p:txBody>
          <a:bodyPr/>
          <a:lstStyle/>
          <a:p>
            <a:pPr eaLnBrk="1" hangingPunct="1">
              <a:buClr>
                <a:srgbClr val="3AFC0C"/>
              </a:buClr>
              <a:buFont typeface="Wingdings" pitchFamily="2" charset="2"/>
              <a:buChar char="ü"/>
            </a:pPr>
            <a:r>
              <a:rPr lang="tr-TR" b="1" smtClean="0"/>
              <a:t>Kuruluşun vizyon ve misyonuna ulaşmasındaki temel kavramlardır. 	</a:t>
            </a:r>
          </a:p>
          <a:p>
            <a:pPr eaLnBrk="1" hangingPunct="1">
              <a:buClr>
                <a:srgbClr val="3AFC0C"/>
              </a:buClr>
              <a:buFont typeface="Wingdings" pitchFamily="2" charset="2"/>
              <a:buChar char="ü"/>
            </a:pPr>
            <a:r>
              <a:rPr lang="tr-TR" b="1" smtClean="0"/>
              <a:t>Stratejik amaç ve hedefler önceliklendirilerek belirlenirler. </a:t>
            </a:r>
          </a:p>
          <a:p>
            <a:pPr eaLnBrk="1" hangingPunct="1">
              <a:buClr>
                <a:srgbClr val="3AFC0C"/>
              </a:buClr>
              <a:buFont typeface="Wingdings" pitchFamily="2" charset="2"/>
              <a:buChar char="ü"/>
            </a:pPr>
            <a:r>
              <a:rPr lang="tr-TR" b="1" smtClean="0"/>
              <a:t>Üst belgeler öncelik sıralaması yapılmasında temel alınmalıdır.</a:t>
            </a:r>
          </a:p>
          <a:p>
            <a:pPr eaLnBrk="1" hangingPunct="1">
              <a:buClr>
                <a:srgbClr val="3AFC0C"/>
              </a:buClr>
              <a:buFont typeface="Wingdings" pitchFamily="2" charset="2"/>
              <a:buChar char="ü"/>
            </a:pPr>
            <a:r>
              <a:rPr lang="tr-TR" b="1" smtClean="0"/>
              <a:t>Stratejik amaçların yazım sırası aynı zamanda kuruluş için önem sırasını da verecektir.</a:t>
            </a:r>
          </a:p>
          <a:p>
            <a:pPr eaLnBrk="1" hangingPunct="1">
              <a:buFont typeface="Wingdings" pitchFamily="2" charset="2"/>
              <a:buChar char="ü"/>
            </a:pPr>
            <a:endParaRPr lang="tr-TR" b="1" smtClean="0"/>
          </a:p>
        </p:txBody>
      </p:sp>
      <p:sp>
        <p:nvSpPr>
          <p:cNvPr id="5"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100</a:t>
            </a:fld>
            <a:endParaRPr lang="tr-TR" sz="1200" b="0">
              <a:cs typeface="Arial" pitchFamily="34" charset="0"/>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7123" name="Rectangle 3"/>
          <p:cNvSpPr>
            <a:spLocks noGrp="1" noChangeArrowheads="1"/>
          </p:cNvSpPr>
          <p:nvPr>
            <p:ph type="body" idx="4294967295"/>
          </p:nvPr>
        </p:nvSpPr>
        <p:spPr>
          <a:xfrm>
            <a:off x="0" y="1844675"/>
            <a:ext cx="8964613" cy="1873250"/>
          </a:xfrm>
        </p:spPr>
        <p:txBody>
          <a:bodyPr/>
          <a:lstStyle/>
          <a:p>
            <a:pPr eaLnBrk="1" hangingPunct="1">
              <a:lnSpc>
                <a:spcPct val="90000"/>
              </a:lnSpc>
              <a:spcBef>
                <a:spcPct val="0"/>
              </a:spcBef>
              <a:buClr>
                <a:schemeClr val="tx1"/>
              </a:buClr>
              <a:buFont typeface="Monotype Sorts" pitchFamily="2" charset="2"/>
              <a:buNone/>
              <a:defRPr/>
            </a:pPr>
            <a:r>
              <a:rPr lang="tr-TR" sz="2400" smtClean="0">
                <a:effectLst>
                  <a:outerShdw blurRad="38100" dist="38100" dir="2700000" algn="tl">
                    <a:srgbClr val="C0C0C0"/>
                  </a:outerShdw>
                </a:effectLst>
              </a:rPr>
              <a:t>	Orta ve uzun vadeli stratejik amaç ve hedeflerin </a:t>
            </a:r>
            <a:r>
              <a:rPr lang="tr-TR" sz="2400" smtClean="0">
                <a:solidFill>
                  <a:schemeClr val="hlink"/>
                </a:solidFill>
                <a:effectLst>
                  <a:outerShdw blurRad="38100" dist="38100" dir="2700000" algn="tl">
                    <a:srgbClr val="C0C0C0"/>
                  </a:outerShdw>
                </a:effectLst>
              </a:rPr>
              <a:t>plan dönemi içerisinde</a:t>
            </a:r>
            <a:r>
              <a:rPr lang="tr-TR" sz="2400" smtClean="0">
                <a:effectLst>
                  <a:outerShdw blurRad="38100" dist="38100" dir="2700000" algn="tl">
                    <a:srgbClr val="C0C0C0"/>
                  </a:outerShdw>
                </a:effectLst>
              </a:rPr>
              <a:t>ki yıllarda, hangi </a:t>
            </a:r>
            <a:r>
              <a:rPr lang="tr-TR" sz="2400" smtClean="0">
                <a:solidFill>
                  <a:schemeClr val="hlink"/>
                </a:solidFill>
                <a:effectLst>
                  <a:outerShdw blurRad="38100" dist="38100" dir="2700000" algn="tl">
                    <a:srgbClr val="C0C0C0"/>
                  </a:outerShdw>
                </a:effectLst>
              </a:rPr>
              <a:t>sıra</a:t>
            </a:r>
            <a:r>
              <a:rPr lang="tr-TR" sz="2400" smtClean="0">
                <a:effectLst>
                  <a:outerShdw blurRad="38100" dist="38100" dir="2700000" algn="tl">
                    <a:srgbClr val="C0C0C0"/>
                  </a:outerShdw>
                </a:effectLst>
              </a:rPr>
              <a:t>yla, hangi </a:t>
            </a:r>
            <a:r>
              <a:rPr lang="tr-TR" sz="2400" smtClean="0">
                <a:solidFill>
                  <a:schemeClr val="hlink"/>
                </a:solidFill>
                <a:effectLst>
                  <a:outerShdw blurRad="38100" dist="38100" dir="2700000" algn="tl">
                    <a:srgbClr val="C0C0C0"/>
                  </a:outerShdw>
                </a:effectLst>
              </a:rPr>
              <a:t>yoğunluk</a:t>
            </a:r>
            <a:r>
              <a:rPr lang="tr-TR" sz="2400" smtClean="0">
                <a:effectLst>
                  <a:outerShdw blurRad="38100" dist="38100" dir="2700000" algn="tl">
                    <a:srgbClr val="C0C0C0"/>
                  </a:outerShdw>
                </a:effectLst>
              </a:rPr>
              <a:t>ta ve hangi </a:t>
            </a:r>
            <a:r>
              <a:rPr lang="tr-TR" sz="2400" smtClean="0">
                <a:solidFill>
                  <a:schemeClr val="hlink"/>
                </a:solidFill>
                <a:effectLst>
                  <a:outerShdw blurRad="38100" dist="38100" dir="2700000" algn="tl">
                    <a:srgbClr val="C0C0C0"/>
                  </a:outerShdw>
                </a:effectLst>
              </a:rPr>
              <a:t>öncelik</a:t>
            </a:r>
            <a:r>
              <a:rPr lang="tr-TR" sz="2400" smtClean="0">
                <a:effectLst>
                  <a:outerShdw blurRad="38100" dist="38100" dir="2700000" algn="tl">
                    <a:srgbClr val="C0C0C0"/>
                  </a:outerShdw>
                </a:effectLst>
              </a:rPr>
              <a:t>te yapılacağının belirlenmesi belirli bilgi ve belgeler ışığında yapılır.</a:t>
            </a:r>
          </a:p>
          <a:p>
            <a:pPr eaLnBrk="1" hangingPunct="1">
              <a:lnSpc>
                <a:spcPct val="90000"/>
              </a:lnSpc>
              <a:spcBef>
                <a:spcPct val="0"/>
              </a:spcBef>
              <a:buClr>
                <a:schemeClr val="tx1"/>
              </a:buClr>
              <a:buFont typeface="Monotype Sorts" pitchFamily="2" charset="2"/>
              <a:buNone/>
              <a:defRPr/>
            </a:pPr>
            <a:r>
              <a:rPr lang="tr-TR" sz="800" smtClean="0">
                <a:effectLst>
                  <a:outerShdw blurRad="38100" dist="38100" dir="2700000" algn="tl">
                    <a:srgbClr val="C0C0C0"/>
                  </a:outerShdw>
                </a:effectLst>
              </a:rPr>
              <a:t>	</a:t>
            </a:r>
          </a:p>
          <a:p>
            <a:pPr eaLnBrk="1" hangingPunct="1">
              <a:lnSpc>
                <a:spcPct val="90000"/>
              </a:lnSpc>
              <a:spcBef>
                <a:spcPct val="0"/>
              </a:spcBef>
              <a:buClr>
                <a:schemeClr val="tx1"/>
              </a:buClr>
              <a:buFont typeface="Monotype Sorts" pitchFamily="2" charset="2"/>
              <a:buNone/>
              <a:defRPr/>
            </a:pPr>
            <a:r>
              <a:rPr lang="tr-TR" sz="2400" smtClean="0">
                <a:effectLst>
                  <a:outerShdw blurRad="38100" dist="38100" dir="2700000" algn="tl">
                    <a:srgbClr val="C0C0C0"/>
                  </a:outerShdw>
                </a:effectLst>
              </a:rPr>
              <a:t>Bu sıra ve öncelikleri belirlerken dikkate alacağımız unsurlar:</a:t>
            </a:r>
          </a:p>
        </p:txBody>
      </p:sp>
      <p:sp>
        <p:nvSpPr>
          <p:cNvPr id="77827"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101</a:t>
            </a:fld>
            <a:endParaRPr lang="tr-TR" sz="1200" b="0">
              <a:cs typeface="Arial" pitchFamily="34" charset="0"/>
            </a:endParaRPr>
          </a:p>
        </p:txBody>
      </p:sp>
      <p:sp>
        <p:nvSpPr>
          <p:cNvPr id="517122" name="Rectangle 2"/>
          <p:cNvSpPr>
            <a:spLocks noGrp="1" noRot="1" noChangeArrowheads="1"/>
          </p:cNvSpPr>
          <p:nvPr>
            <p:ph type="title" idx="4294967295"/>
          </p:nvPr>
        </p:nvSpPr>
        <p:spPr>
          <a:xfrm>
            <a:off x="179388" y="908050"/>
            <a:ext cx="8964612" cy="868363"/>
          </a:xfrm>
        </p:spPr>
        <p:txBody>
          <a:bodyPr/>
          <a:lstStyle/>
          <a:p>
            <a:pPr eaLnBrk="1" hangingPunct="1">
              <a:defRPr/>
            </a:pPr>
            <a:r>
              <a:rPr lang="tr-TR" sz="3200" b="1" smtClean="0">
                <a:solidFill>
                  <a:srgbClr val="000000"/>
                </a:solidFill>
                <a:effectLst>
                  <a:outerShdw blurRad="38100" dist="38100" dir="2700000" algn="tl">
                    <a:srgbClr val="C0C0C0"/>
                  </a:outerShdw>
                </a:effectLst>
              </a:rPr>
              <a:t>Öncelikli Stratejik Amaç ve Hedeflerin Belirlenmesi (Üst Belge ve Bilgiler)</a:t>
            </a:r>
          </a:p>
        </p:txBody>
      </p:sp>
      <p:sp>
        <p:nvSpPr>
          <p:cNvPr id="2" name="Rectangle 3"/>
          <p:cNvSpPr>
            <a:spLocks noChangeArrowheads="1"/>
          </p:cNvSpPr>
          <p:nvPr/>
        </p:nvSpPr>
        <p:spPr bwMode="auto">
          <a:xfrm>
            <a:off x="323850" y="3716338"/>
            <a:ext cx="3816350" cy="2882900"/>
          </a:xfrm>
          <a:prstGeom prst="rect">
            <a:avLst/>
          </a:prstGeom>
          <a:noFill/>
          <a:ln w="9525">
            <a:noFill/>
            <a:miter lim="800000"/>
            <a:headEnd/>
            <a:tailEnd/>
          </a:ln>
        </p:spPr>
        <p:txBody>
          <a:bodyPr/>
          <a:lstStyle/>
          <a:p>
            <a:pPr marL="342900" indent="-342900">
              <a:lnSpc>
                <a:spcPct val="90000"/>
              </a:lnSpc>
              <a:buClr>
                <a:srgbClr val="3AFC0C"/>
              </a:buClr>
              <a:buFont typeface="Wingdings" pitchFamily="2" charset="2"/>
              <a:buChar char="v"/>
              <a:defRPr/>
            </a:pPr>
            <a:r>
              <a:rPr lang="tr-TR" sz="2000" b="0">
                <a:effectLst>
                  <a:outerShdw blurRad="38100" dist="38100" dir="2700000" algn="tl">
                    <a:srgbClr val="C0C0C0"/>
                  </a:outerShdw>
                </a:effectLst>
              </a:rPr>
              <a:t>Kalkınma Planı,</a:t>
            </a:r>
          </a:p>
          <a:p>
            <a:pPr marL="342900" indent="-342900">
              <a:lnSpc>
                <a:spcPct val="90000"/>
              </a:lnSpc>
              <a:buClr>
                <a:srgbClr val="3AFC0C"/>
              </a:buClr>
              <a:buFont typeface="Wingdings" pitchFamily="2" charset="2"/>
              <a:buChar char="v"/>
              <a:defRPr/>
            </a:pPr>
            <a:r>
              <a:rPr lang="tr-TR" sz="2000" b="0">
                <a:effectLst>
                  <a:outerShdw blurRad="38100" dist="38100" dir="2700000" algn="tl">
                    <a:srgbClr val="C0C0C0"/>
                  </a:outerShdw>
                </a:effectLst>
              </a:rPr>
              <a:t>Orta Vadeli Program,</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Orta Vadeli Mali Plan,</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Hükümet Programları,</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AB Uyumu,</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Yasal Düzenlemeler</a:t>
            </a:r>
            <a:r>
              <a:rPr lang="tr-TR" sz="1600" b="0">
                <a:effectLst>
                  <a:outerShdw blurRad="38100" dist="38100" dir="2700000" algn="tl">
                    <a:srgbClr val="C0C0C0"/>
                  </a:outerShdw>
                </a:effectLst>
              </a:rPr>
              <a:t>,(5018 vb)</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Tübitak Türkiye Vizyonu,</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MEB Strateji Belgesi,</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Bilgi Toplumu Stratejisi,</a:t>
            </a:r>
          </a:p>
        </p:txBody>
      </p:sp>
      <p:sp>
        <p:nvSpPr>
          <p:cNvPr id="3" name="Rectangle 3"/>
          <p:cNvSpPr>
            <a:spLocks noChangeArrowheads="1"/>
          </p:cNvSpPr>
          <p:nvPr/>
        </p:nvSpPr>
        <p:spPr bwMode="auto">
          <a:xfrm>
            <a:off x="4716463" y="3716338"/>
            <a:ext cx="4176712" cy="2952750"/>
          </a:xfrm>
          <a:prstGeom prst="rect">
            <a:avLst/>
          </a:prstGeom>
          <a:noFill/>
          <a:ln w="9525">
            <a:noFill/>
            <a:miter lim="800000"/>
            <a:headEnd/>
            <a:tailEnd/>
          </a:ln>
        </p:spPr>
        <p:txBody>
          <a:bodyPr/>
          <a:lstStyle/>
          <a:p>
            <a:pPr marL="342900" indent="-342900">
              <a:lnSpc>
                <a:spcPct val="90000"/>
              </a:lnSpc>
              <a:buClr>
                <a:srgbClr val="3AFC0C"/>
              </a:buClr>
              <a:buFont typeface="Wingdings" pitchFamily="2" charset="2"/>
              <a:buChar char="v"/>
              <a:defRPr/>
            </a:pPr>
            <a:r>
              <a:rPr lang="tr-TR" sz="2000" b="0">
                <a:effectLst>
                  <a:outerShdw blurRad="38100" dist="38100" dir="2700000" algn="tl">
                    <a:srgbClr val="C0C0C0"/>
                  </a:outerShdw>
                </a:effectLst>
              </a:rPr>
              <a:t>Maliye Bakanlığı Stratejik Planı,</a:t>
            </a:r>
          </a:p>
          <a:p>
            <a:pPr marL="342900" indent="-342900">
              <a:lnSpc>
                <a:spcPct val="90000"/>
              </a:lnSpc>
              <a:buClr>
                <a:srgbClr val="3AFC0C"/>
              </a:buClr>
              <a:buFont typeface="Wingdings" pitchFamily="2" charset="2"/>
              <a:buChar char="v"/>
              <a:defRPr/>
            </a:pPr>
            <a:r>
              <a:rPr lang="tr-TR" sz="2000" b="0">
                <a:effectLst>
                  <a:outerShdw blurRad="38100" dist="38100" dir="2700000" algn="tl">
                    <a:srgbClr val="C0C0C0"/>
                  </a:outerShdw>
                </a:effectLst>
              </a:rPr>
              <a:t>Diğer Kurumların SP, </a:t>
            </a:r>
            <a:r>
              <a:rPr lang="tr-TR" sz="1600" b="0">
                <a:effectLst>
                  <a:outerShdw blurRad="38100" dist="38100" dir="2700000" algn="tl">
                    <a:srgbClr val="C0C0C0"/>
                  </a:outerShdw>
                </a:effectLst>
              </a:rPr>
              <a:t>(il MEM’ler için İÖİ SP, vb ..)</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Orta Vadeli Mali Plan</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Günün ekonomik koşulları</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Bütçe imkânları</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MEB Bütçe Raporu,</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Ödenek teklif tavanları,</a:t>
            </a:r>
          </a:p>
          <a:p>
            <a:pPr marL="342900" indent="-342900">
              <a:buClr>
                <a:srgbClr val="3AFC0C"/>
              </a:buClr>
              <a:buFont typeface="Wingdings" pitchFamily="2" charset="2"/>
              <a:buChar char="v"/>
              <a:defRPr/>
            </a:pPr>
            <a:r>
              <a:rPr lang="tr-TR" sz="2000" b="0">
                <a:effectLst>
                  <a:outerShdw blurRad="38100" dist="38100" dir="2700000" algn="tl">
                    <a:srgbClr val="C0C0C0"/>
                  </a:outerShdw>
                </a:effectLst>
              </a:rPr>
              <a:t>Teknolojik gelişmeler vb.</a:t>
            </a:r>
          </a:p>
        </p:txBody>
      </p:sp>
      <p:pic>
        <p:nvPicPr>
          <p:cNvPr id="8"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1 Başlık"/>
          <p:cNvSpPr>
            <a:spLocks noGrp="1"/>
          </p:cNvSpPr>
          <p:nvPr>
            <p:ph type="title" idx="4294967295"/>
          </p:nvPr>
        </p:nvSpPr>
        <p:spPr>
          <a:xfrm>
            <a:off x="0" y="908050"/>
            <a:ext cx="6553200" cy="508000"/>
          </a:xfrm>
        </p:spPr>
        <p:txBody>
          <a:bodyPr/>
          <a:lstStyle/>
          <a:p>
            <a:pPr eaLnBrk="1" hangingPunct="1">
              <a:defRPr/>
            </a:pPr>
            <a:r>
              <a:rPr lang="tr-TR" b="1" smtClean="0">
                <a:solidFill>
                  <a:srgbClr val="000000"/>
                </a:solidFill>
                <a:effectLst>
                  <a:outerShdw blurRad="38100" dist="38100" dir="2700000" algn="tl">
                    <a:srgbClr val="C0C0C0"/>
                  </a:outerShdw>
                </a:effectLst>
              </a:rPr>
              <a:t>STRATEJİK AMAÇ (SAM)</a:t>
            </a:r>
          </a:p>
        </p:txBody>
      </p:sp>
      <p:sp>
        <p:nvSpPr>
          <p:cNvPr id="78851" name="2 İçerik Yer Tutucusu"/>
          <p:cNvSpPr>
            <a:spLocks noGrp="1"/>
          </p:cNvSpPr>
          <p:nvPr>
            <p:ph idx="4294967295"/>
          </p:nvPr>
        </p:nvSpPr>
        <p:spPr>
          <a:xfrm>
            <a:off x="0" y="1500188"/>
            <a:ext cx="8929688" cy="4222750"/>
          </a:xfrm>
        </p:spPr>
        <p:txBody>
          <a:bodyPr/>
          <a:lstStyle/>
          <a:p>
            <a:pPr eaLnBrk="1" hangingPunct="1">
              <a:buClr>
                <a:srgbClr val="3AFC0C"/>
              </a:buClr>
              <a:buFont typeface="Wingdings" pitchFamily="2" charset="2"/>
              <a:buChar char="ü"/>
            </a:pPr>
            <a:r>
              <a:rPr lang="tr-TR" sz="2900" smtClean="0"/>
              <a:t>Bir kuruluşun belirli bir süre itibarıyla misyonunu nasıl yerine getireceğini ve vizyonuna nasıl ulaşacağını ifade eden, sonuca yönelmiş orta ve uzun vadeli amaçlardır. 	</a:t>
            </a:r>
          </a:p>
          <a:p>
            <a:pPr eaLnBrk="1" hangingPunct="1">
              <a:buClr>
                <a:srgbClr val="3AFC0C"/>
              </a:buClr>
              <a:buFont typeface="Wingdings" pitchFamily="2" charset="2"/>
              <a:buChar char="ü"/>
            </a:pPr>
            <a:r>
              <a:rPr lang="tr-TR" sz="2900" smtClean="0"/>
              <a:t>Stratejik amaçlar, kurum için açık bir yön belirlemeli, yol gösterici, iddialı, ama gerçekçi ve ulaşılabilir olmalıdır. </a:t>
            </a:r>
          </a:p>
          <a:p>
            <a:pPr eaLnBrk="1" hangingPunct="1">
              <a:buClr>
                <a:srgbClr val="3AFC0C"/>
              </a:buClr>
              <a:buFont typeface="Wingdings" pitchFamily="2" charset="2"/>
              <a:buChar char="ü"/>
            </a:pPr>
            <a:r>
              <a:rPr lang="tr-TR" sz="2900" smtClean="0"/>
              <a:t>Kuruluşun hizmetlerine ilişkin politikaların uygulanması ile elde edilecek sonuçları ifade eder.</a:t>
            </a:r>
          </a:p>
        </p:txBody>
      </p:sp>
      <p:sp>
        <p:nvSpPr>
          <p:cNvPr id="5"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102</a:t>
            </a:fld>
            <a:endParaRPr lang="tr-TR" sz="1200" b="0">
              <a:cs typeface="Arial" pitchFamily="34" charset="0"/>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1 Başlık"/>
          <p:cNvSpPr>
            <a:spLocks noGrp="1"/>
          </p:cNvSpPr>
          <p:nvPr>
            <p:ph type="title" idx="4294967295"/>
          </p:nvPr>
        </p:nvSpPr>
        <p:spPr>
          <a:xfrm>
            <a:off x="0" y="549275"/>
            <a:ext cx="9144000" cy="866775"/>
          </a:xfrm>
        </p:spPr>
        <p:txBody>
          <a:bodyPr/>
          <a:lstStyle/>
          <a:p>
            <a:pPr eaLnBrk="1" hangingPunct="1">
              <a:defRPr/>
            </a:pPr>
            <a:r>
              <a:rPr lang="tr-TR" sz="3200" b="1" smtClean="0">
                <a:solidFill>
                  <a:srgbClr val="000000"/>
                </a:solidFill>
                <a:effectLst>
                  <a:outerShdw blurRad="38100" dist="38100" dir="2700000" algn="tl">
                    <a:srgbClr val="C0C0C0"/>
                  </a:outerShdw>
                </a:effectLst>
              </a:rPr>
              <a:t>SAM BELİRLENMESİNDE ÖNEMLİ NOKTALAR</a:t>
            </a:r>
          </a:p>
        </p:txBody>
      </p:sp>
      <p:sp>
        <p:nvSpPr>
          <p:cNvPr id="79875" name="2 İçerik Yer Tutucusu"/>
          <p:cNvSpPr>
            <a:spLocks noGrp="1"/>
          </p:cNvSpPr>
          <p:nvPr>
            <p:ph idx="4294967295"/>
          </p:nvPr>
        </p:nvSpPr>
        <p:spPr>
          <a:xfrm>
            <a:off x="0" y="1500188"/>
            <a:ext cx="8893175" cy="4881562"/>
          </a:xfrm>
        </p:spPr>
        <p:txBody>
          <a:bodyPr/>
          <a:lstStyle/>
          <a:p>
            <a:pPr eaLnBrk="1" hangingPunct="1">
              <a:buClr>
                <a:srgbClr val="3AFC0C"/>
              </a:buClr>
              <a:buFont typeface="Wingdings" pitchFamily="2" charset="2"/>
              <a:buChar char="ü"/>
            </a:pPr>
            <a:r>
              <a:rPr lang="tr-TR" sz="2400" smtClean="0"/>
              <a:t>Üst Belge ve bilgilerle uyumlu olmalıdır. Bu uyum amacın sonunda bilgi olarak verilmelidir.</a:t>
            </a:r>
            <a:r>
              <a:rPr lang="tr-TR" smtClean="0"/>
              <a:t> </a:t>
            </a:r>
            <a:r>
              <a:rPr lang="tr-TR" sz="1200" smtClean="0"/>
              <a:t>(9.Kalkınma planı, tedbir no 512 gibi</a:t>
            </a:r>
            <a:r>
              <a:rPr lang="tr-TR" sz="2000" smtClean="0"/>
              <a:t>)</a:t>
            </a:r>
          </a:p>
          <a:p>
            <a:pPr eaLnBrk="1" hangingPunct="1">
              <a:buClr>
                <a:srgbClr val="3AFC0C"/>
              </a:buClr>
              <a:buFont typeface="Wingdings" pitchFamily="2" charset="2"/>
              <a:buChar char="ü"/>
            </a:pPr>
            <a:r>
              <a:rPr lang="tr-TR" sz="2400" smtClean="0"/>
              <a:t>Kuruluş SP’nın da en az 1 tane olmalıdır. Üst sınır olmamakla birlikte çok fazla olmamasına dikkat edilmelidir.</a:t>
            </a:r>
          </a:p>
          <a:p>
            <a:pPr eaLnBrk="1" hangingPunct="1">
              <a:buClr>
                <a:srgbClr val="3AFC0C"/>
              </a:buClr>
              <a:buFont typeface="Wingdings" pitchFamily="2" charset="2"/>
              <a:buChar char="ü"/>
            </a:pPr>
            <a:r>
              <a:rPr lang="tr-TR" sz="2400" smtClean="0"/>
              <a:t>Ulaşılmak istenen sonucu açık ifade etmeli ama nasıl ulaşılacağı kısmına girmemelidir.</a:t>
            </a:r>
          </a:p>
          <a:p>
            <a:pPr eaLnBrk="1" hangingPunct="1">
              <a:buClr>
                <a:srgbClr val="3AFC0C"/>
              </a:buClr>
              <a:buFont typeface="Wingdings" pitchFamily="2" charset="2"/>
              <a:buChar char="ü"/>
            </a:pPr>
            <a:r>
              <a:rPr lang="tr-TR" sz="2400" smtClean="0"/>
              <a:t>Sayısal ifadelerden ve görev tanımlarından kaçınılmalıdır. </a:t>
            </a:r>
            <a:r>
              <a:rPr lang="tr-TR" sz="1800" smtClean="0"/>
              <a:t>(Ancak görev tanımı sayılabilecek ifadelerde u.arası standartlara uygun, çağa uygun, çağın gereği vb kelimelerle hedef büyültmesine gidilirse SAM olarak ele alınabilir.) </a:t>
            </a:r>
          </a:p>
          <a:p>
            <a:pPr eaLnBrk="1" hangingPunct="1">
              <a:buClr>
                <a:srgbClr val="3AFC0C"/>
              </a:buClr>
              <a:buFont typeface="Wingdings" pitchFamily="2" charset="2"/>
              <a:buChar char="ü"/>
            </a:pPr>
            <a:r>
              <a:rPr lang="tr-TR" sz="2400" smtClean="0"/>
              <a:t>Yapılacaktır, edilecektir gibi gelecek yönelimi ile veya yapmak etmek gibi mastar ekleriyle yapılmış tanımlamalarla biterler.</a:t>
            </a:r>
          </a:p>
        </p:txBody>
      </p:sp>
      <p:sp>
        <p:nvSpPr>
          <p:cNvPr id="5"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103</a:t>
            </a:fld>
            <a:endParaRPr lang="tr-TR" sz="1200" b="0">
              <a:cs typeface="Arial" pitchFamily="34" charset="0"/>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1 Başlık"/>
          <p:cNvSpPr>
            <a:spLocks noGrp="1"/>
          </p:cNvSpPr>
          <p:nvPr>
            <p:ph type="title" idx="4294967295"/>
          </p:nvPr>
        </p:nvSpPr>
        <p:spPr>
          <a:xfrm>
            <a:off x="0" y="549275"/>
            <a:ext cx="7812088" cy="866775"/>
          </a:xfrm>
        </p:spPr>
        <p:txBody>
          <a:bodyPr/>
          <a:lstStyle/>
          <a:p>
            <a:pPr eaLnBrk="1" hangingPunct="1"/>
            <a:r>
              <a:rPr lang="tr-TR" smtClean="0">
                <a:solidFill>
                  <a:srgbClr val="000000"/>
                </a:solidFill>
              </a:rPr>
              <a:t>STRATEJİK AMAÇ ÖRNEKLERİ</a:t>
            </a:r>
          </a:p>
        </p:txBody>
      </p:sp>
      <p:sp>
        <p:nvSpPr>
          <p:cNvPr id="80899" name="2 İçerik Yer Tutucusu"/>
          <p:cNvSpPr>
            <a:spLocks noGrp="1"/>
          </p:cNvSpPr>
          <p:nvPr>
            <p:ph idx="4294967295"/>
          </p:nvPr>
        </p:nvSpPr>
        <p:spPr>
          <a:xfrm>
            <a:off x="0" y="1500188"/>
            <a:ext cx="8929688" cy="4222750"/>
          </a:xfrm>
        </p:spPr>
        <p:txBody>
          <a:bodyPr/>
          <a:lstStyle/>
          <a:p>
            <a:pPr eaLnBrk="1" hangingPunct="1">
              <a:spcBef>
                <a:spcPct val="0"/>
              </a:spcBef>
              <a:buClr>
                <a:srgbClr val="3AFC0C"/>
              </a:buClr>
              <a:buFont typeface="Wingdings" pitchFamily="2" charset="2"/>
              <a:buChar char="ü"/>
            </a:pPr>
            <a:r>
              <a:rPr lang="tr-TR" sz="2400" smtClean="0"/>
              <a:t>Öğrencilerin bedensel, bilişsel, duygusal, sosyal, kültürel, dil ve hareket gibi çok yönlü gelişimlerini destekleyecek modern çağın gereksinimlerine uygun </a:t>
            </a:r>
            <a:r>
              <a:rPr lang="tr-TR" sz="2400" b="1" smtClean="0">
                <a:solidFill>
                  <a:srgbClr val="000000"/>
                </a:solidFill>
              </a:rPr>
              <a:t>eğitim ortamı hazırlamak</a:t>
            </a:r>
            <a:r>
              <a:rPr lang="tr-TR" sz="2400" b="1" smtClean="0"/>
              <a:t>. </a:t>
            </a:r>
            <a:endParaRPr lang="tr-TR" sz="2400" b="1" smtClean="0">
              <a:solidFill>
                <a:srgbClr val="000000"/>
              </a:solidFill>
            </a:endParaRPr>
          </a:p>
          <a:p>
            <a:pPr eaLnBrk="1" hangingPunct="1">
              <a:spcBef>
                <a:spcPct val="0"/>
              </a:spcBef>
              <a:buClr>
                <a:srgbClr val="3AFC0C"/>
              </a:buClr>
              <a:buFont typeface="Wingdings" pitchFamily="2" charset="2"/>
              <a:buChar char="ü"/>
            </a:pPr>
            <a:endParaRPr lang="tr-TR" sz="800" b="1" smtClean="0">
              <a:solidFill>
                <a:srgbClr val="000000"/>
              </a:solidFill>
            </a:endParaRPr>
          </a:p>
          <a:p>
            <a:pPr eaLnBrk="1" hangingPunct="1">
              <a:spcBef>
                <a:spcPct val="0"/>
              </a:spcBef>
              <a:buClr>
                <a:srgbClr val="3AFC0C"/>
              </a:buClr>
              <a:buFont typeface="Wingdings" pitchFamily="2" charset="2"/>
              <a:buChar char="ü"/>
            </a:pPr>
            <a:r>
              <a:rPr lang="tr-TR" sz="2400" smtClean="0"/>
              <a:t>İlimizde yaşam boyu eğitim anlayışının benimsenmesi sağlanarak, her çağdaki nüfusun beceri kazanma ve meslek edinme </a:t>
            </a:r>
            <a:r>
              <a:rPr lang="tr-TR" sz="2400" b="1" smtClean="0">
                <a:solidFill>
                  <a:srgbClr val="000000"/>
                </a:solidFill>
              </a:rPr>
              <a:t>faaliyetlerini</a:t>
            </a:r>
            <a:r>
              <a:rPr lang="tr-TR" sz="2400" b="1" smtClean="0"/>
              <a:t> </a:t>
            </a:r>
            <a:r>
              <a:rPr lang="tr-TR" sz="2400" smtClean="0"/>
              <a:t>çağa uygun hale</a:t>
            </a:r>
            <a:r>
              <a:rPr lang="tr-TR" sz="2400" smtClean="0">
                <a:solidFill>
                  <a:srgbClr val="000000"/>
                </a:solidFill>
              </a:rPr>
              <a:t> </a:t>
            </a:r>
            <a:r>
              <a:rPr lang="tr-TR" sz="2400" b="1" smtClean="0">
                <a:solidFill>
                  <a:srgbClr val="000000"/>
                </a:solidFill>
              </a:rPr>
              <a:t>getirmek</a:t>
            </a:r>
            <a:r>
              <a:rPr lang="tr-TR" sz="2400" smtClean="0">
                <a:solidFill>
                  <a:srgbClr val="000000"/>
                </a:solidFill>
              </a:rPr>
              <a:t>.</a:t>
            </a:r>
            <a:r>
              <a:rPr lang="tr-TR" sz="2400" smtClean="0"/>
              <a:t> </a:t>
            </a:r>
            <a:r>
              <a:rPr lang="tr-TR" sz="1800" smtClean="0">
                <a:solidFill>
                  <a:schemeClr val="bg2"/>
                </a:solidFill>
              </a:rPr>
              <a:t>(9.kalkınma Planı)</a:t>
            </a:r>
          </a:p>
          <a:p>
            <a:pPr eaLnBrk="1" hangingPunct="1">
              <a:spcBef>
                <a:spcPct val="0"/>
              </a:spcBef>
              <a:buClr>
                <a:srgbClr val="3AFC0C"/>
              </a:buClr>
              <a:buFont typeface="Wingdings" pitchFamily="2" charset="2"/>
              <a:buChar char="ü"/>
            </a:pPr>
            <a:endParaRPr lang="tr-TR" sz="800" smtClean="0">
              <a:solidFill>
                <a:schemeClr val="bg2"/>
              </a:solidFill>
            </a:endParaRPr>
          </a:p>
          <a:p>
            <a:pPr eaLnBrk="1" hangingPunct="1">
              <a:spcBef>
                <a:spcPct val="0"/>
              </a:spcBef>
              <a:buClr>
                <a:srgbClr val="3AFC0C"/>
              </a:buClr>
              <a:buFont typeface="Wingdings" pitchFamily="2" charset="2"/>
              <a:buChar char="ü"/>
            </a:pPr>
            <a:r>
              <a:rPr lang="tr-TR" sz="2400" smtClean="0"/>
              <a:t>İlköğretim ve ortaöğretim düzeyinde rehberlik uygulamasını etkin hale getirmek ve mesleki rehberlik ve danışmanlık hizmetlerini geliştirmek. </a:t>
            </a:r>
            <a:r>
              <a:rPr lang="tr-TR" sz="1800" smtClean="0">
                <a:solidFill>
                  <a:schemeClr val="bg2"/>
                </a:solidFill>
              </a:rPr>
              <a:t>(Hükümet Programı)</a:t>
            </a:r>
            <a:endParaRPr lang="tr-TR" sz="2400" smtClean="0"/>
          </a:p>
        </p:txBody>
      </p:sp>
      <p:sp>
        <p:nvSpPr>
          <p:cNvPr id="5"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104</a:t>
            </a:fld>
            <a:endParaRPr lang="tr-TR" sz="1200" b="0">
              <a:cs typeface="Arial" pitchFamily="34" charset="0"/>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1 Başlık"/>
          <p:cNvSpPr>
            <a:spLocks noGrp="1"/>
          </p:cNvSpPr>
          <p:nvPr>
            <p:ph type="title" idx="4294967295"/>
          </p:nvPr>
        </p:nvSpPr>
        <p:spPr>
          <a:xfrm>
            <a:off x="0" y="549275"/>
            <a:ext cx="7812088" cy="866775"/>
          </a:xfrm>
        </p:spPr>
        <p:txBody>
          <a:bodyPr/>
          <a:lstStyle/>
          <a:p>
            <a:pPr eaLnBrk="1" hangingPunct="1"/>
            <a:r>
              <a:rPr lang="tr-TR" smtClean="0">
                <a:solidFill>
                  <a:srgbClr val="000000"/>
                </a:solidFill>
              </a:rPr>
              <a:t>Stratejik Planlardan SAM Örnekleri</a:t>
            </a:r>
          </a:p>
        </p:txBody>
      </p:sp>
      <p:sp>
        <p:nvSpPr>
          <p:cNvPr id="81923" name="2 İçerik Yer Tutucusu"/>
          <p:cNvSpPr>
            <a:spLocks noGrp="1"/>
          </p:cNvSpPr>
          <p:nvPr>
            <p:ph idx="4294967295"/>
          </p:nvPr>
        </p:nvSpPr>
        <p:spPr>
          <a:xfrm>
            <a:off x="0" y="1484313"/>
            <a:ext cx="8748713" cy="5184775"/>
          </a:xfrm>
        </p:spPr>
        <p:txBody>
          <a:bodyPr/>
          <a:lstStyle/>
          <a:p>
            <a:pPr eaLnBrk="1" hangingPunct="1">
              <a:spcBef>
                <a:spcPct val="0"/>
              </a:spcBef>
              <a:buClr>
                <a:srgbClr val="3AFC0C"/>
              </a:buClr>
              <a:buFont typeface="Wingdings" pitchFamily="2" charset="2"/>
              <a:buChar char="ü"/>
            </a:pPr>
            <a:r>
              <a:rPr lang="tr-TR" dirty="0" smtClean="0"/>
              <a:t>Kentsel estetik seviyeyi yükseltmek.</a:t>
            </a:r>
            <a:r>
              <a:rPr lang="tr-TR" sz="1800" dirty="0" smtClean="0">
                <a:solidFill>
                  <a:schemeClr val="bg2"/>
                </a:solidFill>
              </a:rPr>
              <a:t> (Denizli İÖİ SP)</a:t>
            </a:r>
          </a:p>
          <a:p>
            <a:pPr eaLnBrk="1" hangingPunct="1">
              <a:spcBef>
                <a:spcPct val="0"/>
              </a:spcBef>
              <a:buClr>
                <a:srgbClr val="3AFC0C"/>
              </a:buClr>
              <a:buFont typeface="Wingdings" pitchFamily="2" charset="2"/>
              <a:buChar char="ü"/>
            </a:pPr>
            <a:endParaRPr lang="tr-TR" sz="800" dirty="0" smtClean="0">
              <a:solidFill>
                <a:srgbClr val="000000"/>
              </a:solidFill>
            </a:endParaRPr>
          </a:p>
          <a:p>
            <a:pPr eaLnBrk="1" hangingPunct="1">
              <a:spcBef>
                <a:spcPct val="0"/>
              </a:spcBef>
              <a:buClr>
                <a:srgbClr val="3AFC0C"/>
              </a:buClr>
              <a:buFont typeface="Wingdings" pitchFamily="2" charset="2"/>
              <a:buChar char="ü"/>
            </a:pPr>
            <a:r>
              <a:rPr lang="tr-TR" dirty="0" smtClean="0"/>
              <a:t>Sağlık hizmetlerinin performansını ve kalitesini artırmak, hesap verebilirlik, şeffaflık, hizmete erişimde eşitlik, etkinlik ve verimlilik sağlamak. </a:t>
            </a:r>
            <a:r>
              <a:rPr lang="tr-TR" sz="1800" dirty="0" smtClean="0">
                <a:solidFill>
                  <a:schemeClr val="bg2"/>
                </a:solidFill>
              </a:rPr>
              <a:t>(Sağlık Bakanlığı Stratejik Planı)</a:t>
            </a:r>
          </a:p>
          <a:p>
            <a:pPr eaLnBrk="1" hangingPunct="1">
              <a:spcBef>
                <a:spcPct val="0"/>
              </a:spcBef>
              <a:buClr>
                <a:srgbClr val="3AFC0C"/>
              </a:buClr>
              <a:buFont typeface="Wingdings" pitchFamily="2" charset="2"/>
              <a:buChar char="ü"/>
            </a:pPr>
            <a:endParaRPr lang="tr-TR" sz="800" dirty="0" smtClean="0">
              <a:solidFill>
                <a:schemeClr val="bg2"/>
              </a:solidFill>
            </a:endParaRPr>
          </a:p>
          <a:p>
            <a:pPr eaLnBrk="1" hangingPunct="1">
              <a:spcBef>
                <a:spcPct val="0"/>
              </a:spcBef>
              <a:buClr>
                <a:srgbClr val="3AFC0C"/>
              </a:buClr>
              <a:buFont typeface="Wingdings" pitchFamily="2" charset="2"/>
              <a:buChar char="ü"/>
            </a:pPr>
            <a:r>
              <a:rPr lang="tr-TR" sz="2400" dirty="0" smtClean="0"/>
              <a:t>Oluşturulacak politika ve standartlar temelinde Bakanlık bilgi sistemleri arasında entegrasyonunu sağlamak. </a:t>
            </a:r>
            <a:r>
              <a:rPr lang="tr-TR" sz="1800" dirty="0" smtClean="0">
                <a:solidFill>
                  <a:schemeClr val="bg2"/>
                </a:solidFill>
              </a:rPr>
              <a:t>(Maliye Bakanlığı Stratejik Planı)</a:t>
            </a:r>
          </a:p>
          <a:p>
            <a:pPr eaLnBrk="1" hangingPunct="1">
              <a:spcBef>
                <a:spcPct val="0"/>
              </a:spcBef>
              <a:buClr>
                <a:srgbClr val="3AFC0C"/>
              </a:buClr>
              <a:buFont typeface="Wingdings" pitchFamily="2" charset="2"/>
              <a:buChar char="ü"/>
            </a:pPr>
            <a:endParaRPr lang="tr-TR" sz="800" dirty="0" smtClean="0">
              <a:solidFill>
                <a:schemeClr val="bg2"/>
              </a:solidFill>
            </a:endParaRPr>
          </a:p>
          <a:p>
            <a:pPr eaLnBrk="1" hangingPunct="1">
              <a:spcBef>
                <a:spcPct val="0"/>
              </a:spcBef>
              <a:buClr>
                <a:srgbClr val="3AFC0C"/>
              </a:buClr>
              <a:buFont typeface="Wingdings" pitchFamily="2" charset="2"/>
              <a:buChar char="ü"/>
            </a:pPr>
            <a:r>
              <a:rPr lang="tr-TR" dirty="0" smtClean="0"/>
              <a:t>Kaynakların etkin ekonomik ve verimli kullanılmasını sağlayacak etkin bir iç kontrol sistemi kurarak eğitimde fırsat eşitliğine katkıda bulunmak.  </a:t>
            </a:r>
            <a:r>
              <a:rPr lang="tr-TR" sz="1800" b="1" dirty="0" smtClean="0">
                <a:solidFill>
                  <a:srgbClr val="EB1B0B"/>
                </a:solidFill>
              </a:rPr>
              <a:t> </a:t>
            </a:r>
            <a:r>
              <a:rPr lang="tr-TR" sz="1800" b="1" dirty="0" smtClean="0">
                <a:solidFill>
                  <a:srgbClr val="000000"/>
                </a:solidFill>
              </a:rPr>
              <a:t>(9.Kalkınma Planı, 5018 </a:t>
            </a:r>
            <a:r>
              <a:rPr lang="tr-TR" sz="1800" b="1" dirty="0" err="1" smtClean="0">
                <a:solidFill>
                  <a:srgbClr val="000000"/>
                </a:solidFill>
              </a:rPr>
              <a:t>sK</a:t>
            </a:r>
            <a:r>
              <a:rPr lang="tr-TR" sz="1800" b="1" dirty="0" smtClean="0">
                <a:solidFill>
                  <a:srgbClr val="000000"/>
                </a:solidFill>
              </a:rPr>
              <a:t>)</a:t>
            </a:r>
          </a:p>
        </p:txBody>
      </p:sp>
      <p:sp>
        <p:nvSpPr>
          <p:cNvPr id="5"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105</a:t>
            </a:fld>
            <a:endParaRPr lang="tr-TR" sz="1200" b="0">
              <a:cs typeface="Arial" pitchFamily="34" charset="0"/>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Başlık"/>
          <p:cNvSpPr>
            <a:spLocks noGrp="1"/>
          </p:cNvSpPr>
          <p:nvPr>
            <p:ph type="title" idx="4294967295"/>
          </p:nvPr>
        </p:nvSpPr>
        <p:spPr>
          <a:xfrm>
            <a:off x="179388" y="1628775"/>
            <a:ext cx="6553200" cy="508000"/>
          </a:xfrm>
        </p:spPr>
        <p:txBody>
          <a:bodyPr/>
          <a:lstStyle/>
          <a:p>
            <a:pPr eaLnBrk="1" hangingPunct="1">
              <a:defRPr/>
            </a:pPr>
            <a:r>
              <a:rPr lang="tr-TR" b="1" smtClean="0">
                <a:solidFill>
                  <a:srgbClr val="000000"/>
                </a:solidFill>
                <a:effectLst>
                  <a:outerShdw blurRad="38100" dist="38100" dir="2700000" algn="tl">
                    <a:srgbClr val="C0C0C0"/>
                  </a:outerShdw>
                </a:effectLst>
              </a:rPr>
              <a:t>Stratejik Hedefler</a:t>
            </a:r>
          </a:p>
        </p:txBody>
      </p:sp>
      <p:sp>
        <p:nvSpPr>
          <p:cNvPr id="82947" name="2 İçerik Yer Tutucusu"/>
          <p:cNvSpPr>
            <a:spLocks noGrp="1"/>
          </p:cNvSpPr>
          <p:nvPr>
            <p:ph idx="4294967295"/>
          </p:nvPr>
        </p:nvSpPr>
        <p:spPr>
          <a:xfrm>
            <a:off x="0" y="2538413"/>
            <a:ext cx="8786813" cy="4319587"/>
          </a:xfrm>
        </p:spPr>
        <p:txBody>
          <a:bodyPr/>
          <a:lstStyle/>
          <a:p>
            <a:pPr eaLnBrk="1" hangingPunct="1">
              <a:buClr>
                <a:srgbClr val="3AFC0C"/>
              </a:buClr>
              <a:buFont typeface="Wingdings" pitchFamily="2" charset="2"/>
              <a:buChar char="ü"/>
            </a:pPr>
            <a:r>
              <a:rPr lang="tr-TR" sz="2500" smtClean="0"/>
              <a:t>Stratejik Amaçları gerçekleştirebilmemize yönelik spesifik ve ölçülebilir alt amaçlardır ve onlarla aynı eklerle biterler.</a:t>
            </a:r>
          </a:p>
          <a:p>
            <a:pPr eaLnBrk="1" hangingPunct="1">
              <a:buClr>
                <a:srgbClr val="3AFC0C"/>
              </a:buClr>
              <a:buFont typeface="Wingdings" pitchFamily="2" charset="2"/>
              <a:buChar char="ü"/>
            </a:pPr>
            <a:r>
              <a:rPr lang="tr-TR" sz="2500" smtClean="0">
                <a:solidFill>
                  <a:srgbClr val="000000"/>
                </a:solidFill>
              </a:rPr>
              <a:t>Orta ve Uzun vadeli olarak belirlenirler. (3-5 yıl)</a:t>
            </a:r>
          </a:p>
          <a:p>
            <a:pPr eaLnBrk="1" hangingPunct="1">
              <a:buClr>
                <a:srgbClr val="3AFC0C"/>
              </a:buClr>
              <a:buFont typeface="Wingdings" pitchFamily="2" charset="2"/>
              <a:buChar char="ü"/>
            </a:pPr>
            <a:r>
              <a:rPr lang="tr-TR" sz="2500" smtClean="0"/>
              <a:t>SSÖÖG-Z kuralına uygun olmalıdırlar.</a:t>
            </a:r>
          </a:p>
          <a:p>
            <a:pPr eaLnBrk="1" hangingPunct="1">
              <a:buClr>
                <a:srgbClr val="3AFC0C"/>
              </a:buClr>
              <a:buFont typeface="Wingdings" pitchFamily="2" charset="2"/>
              <a:buChar char="ü"/>
            </a:pPr>
            <a:r>
              <a:rPr lang="tr-TR" sz="2500" smtClean="0">
                <a:solidFill>
                  <a:srgbClr val="000000"/>
                </a:solidFill>
              </a:rPr>
              <a:t>SSÖÖG-Z kuralına uyulmaması halinde veya daha spesifik ve ölçülebilir hale getirmek amaçları ile stratejik göstergeler (performans göstergeleri) kullanılabilir.</a:t>
            </a:r>
          </a:p>
          <a:p>
            <a:pPr eaLnBrk="1" hangingPunct="1">
              <a:buClr>
                <a:srgbClr val="3AFC0C"/>
              </a:buClr>
              <a:buFont typeface="Wingdings" pitchFamily="2" charset="2"/>
              <a:buChar char="ü"/>
            </a:pPr>
            <a:r>
              <a:rPr lang="tr-TR" sz="2500" smtClean="0"/>
              <a:t>İmkânsız olmamalı ama iddialı ve sonuca odaklı olmalıdır.</a:t>
            </a: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1 Başlık"/>
          <p:cNvSpPr>
            <a:spLocks noGrp="1"/>
          </p:cNvSpPr>
          <p:nvPr>
            <p:ph type="title" idx="4294967295"/>
          </p:nvPr>
        </p:nvSpPr>
        <p:spPr>
          <a:xfrm>
            <a:off x="179388" y="1628775"/>
            <a:ext cx="6553200" cy="508000"/>
          </a:xfrm>
        </p:spPr>
        <p:txBody>
          <a:bodyPr/>
          <a:lstStyle/>
          <a:p>
            <a:pPr eaLnBrk="1" hangingPunct="1">
              <a:defRPr/>
            </a:pPr>
            <a:r>
              <a:rPr lang="tr-TR" b="1" smtClean="0">
                <a:solidFill>
                  <a:srgbClr val="000000"/>
                </a:solidFill>
                <a:effectLst>
                  <a:outerShdw blurRad="38100" dist="38100" dir="2700000" algn="tl">
                    <a:srgbClr val="C0C0C0"/>
                  </a:outerShdw>
                </a:effectLst>
              </a:rPr>
              <a:t>SSÖÖG-Z Kuralı</a:t>
            </a:r>
          </a:p>
        </p:txBody>
      </p:sp>
      <p:sp>
        <p:nvSpPr>
          <p:cNvPr id="83971" name="2 İçerik Yer Tutucusu"/>
          <p:cNvSpPr>
            <a:spLocks noGrp="1"/>
          </p:cNvSpPr>
          <p:nvPr>
            <p:ph idx="4294967295"/>
          </p:nvPr>
        </p:nvSpPr>
        <p:spPr>
          <a:xfrm>
            <a:off x="0" y="2420938"/>
            <a:ext cx="9144000" cy="3167062"/>
          </a:xfrm>
        </p:spPr>
        <p:txBody>
          <a:bodyPr/>
          <a:lstStyle/>
          <a:p>
            <a:pPr eaLnBrk="1" hangingPunct="1">
              <a:buClr>
                <a:srgbClr val="3AFC0C"/>
              </a:buClr>
              <a:buFont typeface="Wingdings" pitchFamily="2" charset="2"/>
              <a:buChar char="v"/>
            </a:pPr>
            <a:r>
              <a:rPr lang="tr-TR" smtClean="0">
                <a:solidFill>
                  <a:srgbClr val="EB1B0B"/>
                </a:solidFill>
              </a:rPr>
              <a:t> S</a:t>
            </a:r>
            <a:r>
              <a:rPr lang="tr-TR" sz="2700" smtClean="0"/>
              <a:t>pesifik (özgün daraltılmış, sınırları belirgin)</a:t>
            </a:r>
          </a:p>
          <a:p>
            <a:pPr eaLnBrk="1" hangingPunct="1">
              <a:buClr>
                <a:srgbClr val="3AFC0C"/>
              </a:buClr>
              <a:buFont typeface="Wingdings" pitchFamily="2" charset="2"/>
              <a:buChar char="v"/>
            </a:pPr>
            <a:r>
              <a:rPr lang="tr-TR" smtClean="0">
                <a:solidFill>
                  <a:srgbClr val="EB1B0B"/>
                </a:solidFill>
              </a:rPr>
              <a:t> S</a:t>
            </a:r>
            <a:r>
              <a:rPr lang="tr-TR" sz="2700" smtClean="0"/>
              <a:t>omut				</a:t>
            </a:r>
          </a:p>
          <a:p>
            <a:pPr eaLnBrk="1" hangingPunct="1">
              <a:buClr>
                <a:srgbClr val="3AFC0C"/>
              </a:buClr>
              <a:buFont typeface="Wingdings" pitchFamily="2" charset="2"/>
              <a:buChar char="v"/>
            </a:pPr>
            <a:r>
              <a:rPr lang="tr-TR" smtClean="0">
                <a:solidFill>
                  <a:srgbClr val="EB1B0B"/>
                </a:solidFill>
              </a:rPr>
              <a:t> Ö</a:t>
            </a:r>
            <a:r>
              <a:rPr lang="tr-TR" sz="2700" smtClean="0"/>
              <a:t>nemli				</a:t>
            </a:r>
          </a:p>
          <a:p>
            <a:pPr eaLnBrk="1" hangingPunct="1">
              <a:buClr>
                <a:srgbClr val="3AFC0C"/>
              </a:buClr>
              <a:buFont typeface="Wingdings" pitchFamily="2" charset="2"/>
              <a:buChar char="v"/>
            </a:pPr>
            <a:r>
              <a:rPr lang="tr-TR" smtClean="0">
                <a:solidFill>
                  <a:srgbClr val="EB1B0B"/>
                </a:solidFill>
              </a:rPr>
              <a:t> Ö</a:t>
            </a:r>
            <a:r>
              <a:rPr lang="tr-TR" sz="2700" smtClean="0"/>
              <a:t>lçülebilir			</a:t>
            </a:r>
            <a:r>
              <a:rPr lang="tr-TR" smtClean="0">
                <a:solidFill>
                  <a:srgbClr val="EB1B0B"/>
                </a:solidFill>
              </a:rPr>
              <a:t> </a:t>
            </a:r>
          </a:p>
          <a:p>
            <a:pPr eaLnBrk="1" hangingPunct="1">
              <a:buClr>
                <a:srgbClr val="3AFC0C"/>
              </a:buClr>
              <a:buFont typeface="Wingdings" pitchFamily="2" charset="2"/>
              <a:buChar char="v"/>
            </a:pPr>
            <a:r>
              <a:rPr lang="tr-TR" smtClean="0">
                <a:solidFill>
                  <a:srgbClr val="EB1B0B"/>
                </a:solidFill>
              </a:rPr>
              <a:t> G</a:t>
            </a:r>
            <a:r>
              <a:rPr lang="tr-TR" sz="2700" smtClean="0"/>
              <a:t>erçekleştirilebilir		</a:t>
            </a:r>
            <a:r>
              <a:rPr lang="tr-TR" smtClean="0">
                <a:solidFill>
                  <a:srgbClr val="EB1B0B"/>
                </a:solidFill>
              </a:rPr>
              <a:t> </a:t>
            </a:r>
          </a:p>
          <a:p>
            <a:pPr eaLnBrk="1" hangingPunct="1">
              <a:buClr>
                <a:srgbClr val="3AFC0C"/>
              </a:buClr>
              <a:buFont typeface="Wingdings" pitchFamily="2" charset="2"/>
              <a:buChar char="v"/>
            </a:pPr>
            <a:r>
              <a:rPr lang="tr-TR" smtClean="0">
                <a:solidFill>
                  <a:srgbClr val="EB1B0B"/>
                </a:solidFill>
              </a:rPr>
              <a:t> Z</a:t>
            </a:r>
            <a:r>
              <a:rPr lang="tr-TR" sz="2700" smtClean="0"/>
              <a:t>aman ilişkili			</a:t>
            </a:r>
            <a:endParaRPr lang="tr-TR" sz="1600" smtClean="0"/>
          </a:p>
        </p:txBody>
      </p:sp>
      <p:sp>
        <p:nvSpPr>
          <p:cNvPr id="175109" name="Rectangle 5"/>
          <p:cNvSpPr>
            <a:spLocks noChangeArrowheads="1"/>
          </p:cNvSpPr>
          <p:nvPr/>
        </p:nvSpPr>
        <p:spPr bwMode="auto">
          <a:xfrm>
            <a:off x="0" y="5516563"/>
            <a:ext cx="8964613" cy="1200150"/>
          </a:xfrm>
          <a:prstGeom prst="rect">
            <a:avLst/>
          </a:prstGeom>
          <a:noFill/>
          <a:ln w="9525" algn="ctr">
            <a:noFill/>
            <a:miter lim="800000"/>
            <a:headEnd/>
            <a:tailEnd/>
          </a:ln>
          <a:effectLst/>
        </p:spPr>
        <p:txBody>
          <a:bodyPr>
            <a:spAutoFit/>
          </a:bodyPr>
          <a:lstStyle/>
          <a:p>
            <a:pPr lvl="1">
              <a:spcBef>
                <a:spcPct val="20000"/>
              </a:spcBef>
              <a:buClr>
                <a:schemeClr val="accent1"/>
              </a:buClr>
              <a:buSzPct val="70000"/>
              <a:buFont typeface="Wingdings" pitchFamily="2" charset="2"/>
              <a:buNone/>
              <a:defRPr/>
            </a:pPr>
            <a:r>
              <a:rPr lang="tr-TR" dirty="0">
                <a:solidFill>
                  <a:srgbClr val="D448A2"/>
                </a:solidFill>
                <a:effectLst>
                  <a:outerShdw blurRad="38100" dist="38100" dir="2700000" algn="tl">
                    <a:srgbClr val="C0C0C0"/>
                  </a:outerShdw>
                </a:effectLst>
              </a:rPr>
              <a:t>Örnek :</a:t>
            </a:r>
            <a:r>
              <a:rPr lang="tr-TR" b="0" dirty="0">
                <a:solidFill>
                  <a:schemeClr val="tx2"/>
                </a:solidFill>
              </a:rPr>
              <a:t> </a:t>
            </a:r>
            <a:r>
              <a:rPr lang="tr-TR" dirty="0">
                <a:solidFill>
                  <a:srgbClr val="000000"/>
                </a:solidFill>
                <a:effectLst>
                  <a:outerShdw blurRad="38100" dist="38100" dir="2700000" algn="tl">
                    <a:srgbClr val="C0C0C0"/>
                  </a:outerShdw>
                </a:effectLst>
              </a:rPr>
              <a:t>İlimizde okul öncesi eğitimde 2009 yılında %55 olan okullaşma oranı, 2014 yılı sonuna kadar %75’e çıkartılacaktır.</a:t>
            </a:r>
          </a:p>
        </p:txBody>
      </p:sp>
      <p:sp>
        <p:nvSpPr>
          <p:cNvPr id="6"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107</a:t>
            </a:fld>
            <a:endParaRPr lang="tr-TR" sz="1200" b="0">
              <a:cs typeface="Arial" pitchFamily="34" charset="0"/>
            </a:endParaRPr>
          </a:p>
        </p:txBody>
      </p:sp>
      <p:pic>
        <p:nvPicPr>
          <p:cNvPr id="7"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1 Başlık"/>
          <p:cNvSpPr>
            <a:spLocks noGrp="1"/>
          </p:cNvSpPr>
          <p:nvPr>
            <p:ph type="title" idx="4294967295"/>
          </p:nvPr>
        </p:nvSpPr>
        <p:spPr>
          <a:xfrm>
            <a:off x="179388" y="1844675"/>
            <a:ext cx="6553200" cy="508000"/>
          </a:xfrm>
        </p:spPr>
        <p:txBody>
          <a:bodyPr/>
          <a:lstStyle/>
          <a:p>
            <a:pPr eaLnBrk="1" hangingPunct="1">
              <a:defRPr/>
            </a:pPr>
            <a:r>
              <a:rPr lang="tr-TR" b="1" smtClean="0">
                <a:solidFill>
                  <a:srgbClr val="000000"/>
                </a:solidFill>
                <a:effectLst>
                  <a:outerShdw blurRad="38100" dist="38100" dir="2700000" algn="tl">
                    <a:srgbClr val="C0C0C0"/>
                  </a:outerShdw>
                </a:effectLst>
              </a:rPr>
              <a:t>Stratejik Hedef Örnekleri</a:t>
            </a:r>
          </a:p>
        </p:txBody>
      </p:sp>
      <p:sp>
        <p:nvSpPr>
          <p:cNvPr id="84995" name="2 İçerik Yer Tutucusu"/>
          <p:cNvSpPr>
            <a:spLocks noGrp="1"/>
          </p:cNvSpPr>
          <p:nvPr>
            <p:ph idx="4294967295"/>
          </p:nvPr>
        </p:nvSpPr>
        <p:spPr>
          <a:xfrm>
            <a:off x="0" y="2565400"/>
            <a:ext cx="8786813" cy="3357563"/>
          </a:xfrm>
        </p:spPr>
        <p:txBody>
          <a:bodyPr/>
          <a:lstStyle/>
          <a:p>
            <a:pPr eaLnBrk="1" hangingPunct="1">
              <a:buClr>
                <a:srgbClr val="3AFC0C"/>
              </a:buClr>
              <a:buFont typeface="Wingdings" pitchFamily="2" charset="2"/>
              <a:buChar char="ü"/>
            </a:pPr>
            <a:r>
              <a:rPr lang="tr-TR" sz="2400" b="1" smtClean="0">
                <a:solidFill>
                  <a:srgbClr val="000000"/>
                </a:solidFill>
              </a:rPr>
              <a:t>SAM 1 :</a:t>
            </a:r>
            <a:r>
              <a:rPr lang="tr-TR" sz="2400" smtClean="0"/>
              <a:t> Eğitim kurumlarımızın iletişim ve bilgi teknolojileri altyapılarını AB düzeyine çıkarmak. </a:t>
            </a:r>
          </a:p>
          <a:p>
            <a:pPr lvl="1" eaLnBrk="1" hangingPunct="1">
              <a:buClr>
                <a:srgbClr val="3AFC0C"/>
              </a:buClr>
              <a:buFont typeface="Wingdings" pitchFamily="2" charset="2"/>
              <a:buChar char="ü"/>
            </a:pPr>
            <a:r>
              <a:rPr lang="tr-TR" sz="2000" smtClean="0">
                <a:solidFill>
                  <a:srgbClr val="000000"/>
                </a:solidFill>
              </a:rPr>
              <a:t>SH 1.1 </a:t>
            </a:r>
            <a:r>
              <a:rPr lang="tr-TR" sz="2000" smtClean="0"/>
              <a:t>Okulların %92’sinde varolan ADSL bağlantılarını, 2014 yılı sonunda %100 düzeyine çıkarmak.</a:t>
            </a:r>
          </a:p>
          <a:p>
            <a:pPr lvl="1" eaLnBrk="1" hangingPunct="1">
              <a:buClr>
                <a:srgbClr val="3AFC0C"/>
              </a:buClr>
              <a:buFont typeface="Wingdings" pitchFamily="2" charset="2"/>
              <a:buChar char="ü"/>
            </a:pPr>
            <a:r>
              <a:rPr lang="tr-TR" sz="2000" smtClean="0">
                <a:solidFill>
                  <a:srgbClr val="000000"/>
                </a:solidFill>
              </a:rPr>
              <a:t>SH 1.2</a:t>
            </a:r>
            <a:r>
              <a:rPr lang="tr-TR" sz="2000" smtClean="0"/>
              <a:t> 2013 yılı sonuna kadar mevcut bilgi sistemlerimizin tümünün </a:t>
            </a:r>
            <a:r>
              <a:rPr lang="tr-TR" sz="1800" b="0" smtClean="0"/>
              <a:t>(mebbis, e-okul, e-performans, e-personel, e-evrak)</a:t>
            </a:r>
            <a:r>
              <a:rPr lang="tr-TR" sz="2000" smtClean="0"/>
              <a:t>  tek çatı altında toplanmasını sağlamak.</a:t>
            </a:r>
          </a:p>
          <a:p>
            <a:pPr lvl="1" eaLnBrk="1" hangingPunct="1">
              <a:buClr>
                <a:srgbClr val="3AFC0C"/>
              </a:buClr>
              <a:buFont typeface="Wingdings" pitchFamily="2" charset="2"/>
              <a:buChar char="ü"/>
            </a:pPr>
            <a:r>
              <a:rPr lang="tr-TR" sz="2000" smtClean="0">
                <a:solidFill>
                  <a:srgbClr val="000000"/>
                </a:solidFill>
              </a:rPr>
              <a:t>SH 1.3</a:t>
            </a:r>
            <a:r>
              <a:rPr lang="tr-TR" sz="2000" smtClean="0"/>
              <a:t> Kurum çalışanlarının tümünün 2012 yılı sonuna kadar bilgi teknolojileri alanında sertifika sahibi olmasını sağlamak.</a:t>
            </a:r>
          </a:p>
        </p:txBody>
      </p:sp>
      <p:sp>
        <p:nvSpPr>
          <p:cNvPr id="5"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108</a:t>
            </a:fld>
            <a:endParaRPr lang="tr-TR" sz="1200" b="0">
              <a:cs typeface="Arial" pitchFamily="34" charset="0"/>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1 Başlık"/>
          <p:cNvSpPr>
            <a:spLocks noGrp="1"/>
          </p:cNvSpPr>
          <p:nvPr>
            <p:ph type="title" idx="4294967295"/>
          </p:nvPr>
        </p:nvSpPr>
        <p:spPr>
          <a:xfrm>
            <a:off x="0" y="1196975"/>
            <a:ext cx="6553200" cy="508000"/>
          </a:xfrm>
        </p:spPr>
        <p:txBody>
          <a:bodyPr/>
          <a:lstStyle/>
          <a:p>
            <a:pPr eaLnBrk="1" hangingPunct="1">
              <a:defRPr/>
            </a:pPr>
            <a:r>
              <a:rPr lang="tr-TR" b="1" smtClean="0">
                <a:solidFill>
                  <a:srgbClr val="000000"/>
                </a:solidFill>
                <a:effectLst>
                  <a:outerShdw blurRad="38100" dist="38100" dir="2700000" algn="tl">
                    <a:srgbClr val="C0C0C0"/>
                  </a:outerShdw>
                </a:effectLst>
              </a:rPr>
              <a:t>Stratejik Hedef Örnekleri</a:t>
            </a:r>
          </a:p>
        </p:txBody>
      </p:sp>
      <p:sp>
        <p:nvSpPr>
          <p:cNvPr id="86019" name="2 İçerik Yer Tutucusu"/>
          <p:cNvSpPr>
            <a:spLocks noGrp="1"/>
          </p:cNvSpPr>
          <p:nvPr>
            <p:ph idx="4294967295"/>
          </p:nvPr>
        </p:nvSpPr>
        <p:spPr>
          <a:xfrm>
            <a:off x="0" y="1989138"/>
            <a:ext cx="8786813" cy="4076700"/>
          </a:xfrm>
        </p:spPr>
        <p:txBody>
          <a:bodyPr/>
          <a:lstStyle/>
          <a:p>
            <a:pPr eaLnBrk="1" hangingPunct="1">
              <a:buClr>
                <a:srgbClr val="3AFC0C"/>
              </a:buClr>
            </a:pPr>
            <a:r>
              <a:rPr lang="tr-TR" sz="2400" b="1" smtClean="0"/>
              <a:t>2007 yılında 40.357 olan pansiyon kontenjanını 2013 yılında 42.000’e çıkarmak.</a:t>
            </a:r>
          </a:p>
          <a:p>
            <a:pPr eaLnBrk="1" hangingPunct="1">
              <a:buClr>
                <a:srgbClr val="3AFC0C"/>
              </a:buClr>
            </a:pPr>
            <a:r>
              <a:rPr lang="tr-TR" sz="2400" b="1" smtClean="0"/>
              <a:t>2013 yılına kadar Okul aile birliklerinde Uluslararası standartlara uygun bir muhasebe sistemi kurmak. </a:t>
            </a:r>
          </a:p>
          <a:p>
            <a:pPr eaLnBrk="1" hangingPunct="1">
              <a:buFontTx/>
              <a:buNone/>
            </a:pPr>
            <a:r>
              <a:rPr lang="tr-TR" sz="2000" b="1" smtClean="0">
                <a:solidFill>
                  <a:srgbClr val="000000"/>
                </a:solidFill>
              </a:rPr>
              <a:t>(PG: Standartlara uygun okul aile birliklerinin oranı.)</a:t>
            </a:r>
          </a:p>
          <a:p>
            <a:pPr eaLnBrk="1" hangingPunct="1">
              <a:buClr>
                <a:srgbClr val="3AFC0C"/>
              </a:buClr>
            </a:pPr>
            <a:r>
              <a:rPr lang="tr-TR" sz="2400" b="1" smtClean="0"/>
              <a:t>Politika belirleme ve karar alma süreçleri için kaynak teşkil edecek istatistiki verilerden AB tanımlarına uygun, ulusal ve uluslararası kurumlarca ihtiyaç duyulan göstergeler geliştirilmesini sağlamak.</a:t>
            </a:r>
          </a:p>
          <a:p>
            <a:pPr eaLnBrk="1" hangingPunct="1">
              <a:buFontTx/>
              <a:buNone/>
            </a:pPr>
            <a:r>
              <a:rPr lang="tr-TR" sz="2000" b="1" smtClean="0">
                <a:solidFill>
                  <a:srgbClr val="000000"/>
                </a:solidFill>
              </a:rPr>
              <a:t>PG: AB Tanımlarına uygun gösterge sayısı</a:t>
            </a:r>
          </a:p>
        </p:txBody>
      </p:sp>
      <p:sp>
        <p:nvSpPr>
          <p:cNvPr id="5"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109</a:t>
            </a:fld>
            <a:endParaRPr lang="tr-TR" sz="1200" b="0">
              <a:cs typeface="Arial" pitchFamily="34" charset="0"/>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Grp="1" noChangeArrowheads="1"/>
          </p:cNvSpPr>
          <p:nvPr>
            <p:ph type="title"/>
          </p:nvPr>
        </p:nvSpPr>
        <p:spPr>
          <a:xfrm>
            <a:off x="685800" y="0"/>
            <a:ext cx="7842250" cy="609600"/>
          </a:xfrm>
        </p:spPr>
        <p:txBody>
          <a:bodyPr/>
          <a:lstStyle/>
          <a:p>
            <a:pPr eaLnBrk="1" hangingPunct="1">
              <a:defRPr/>
            </a:pPr>
            <a:r>
              <a:rPr lang="tr-TR" sz="3000" b="1" smtClean="0">
                <a:solidFill>
                  <a:srgbClr val="FF9900"/>
                </a:solidFill>
              </a:rPr>
              <a:t>ÖNCEKİ SİSTEMDE ÖN MALİ</a:t>
            </a:r>
            <a:r>
              <a:rPr lang="tr-TR" sz="4000" smtClean="0">
                <a:solidFill>
                  <a:srgbClr val="FF9900"/>
                </a:solidFill>
              </a:rPr>
              <a:t> </a:t>
            </a:r>
            <a:r>
              <a:rPr lang="tr-TR" sz="3000" b="1" smtClean="0">
                <a:solidFill>
                  <a:srgbClr val="FF9900"/>
                </a:solidFill>
              </a:rPr>
              <a:t>KONTROL</a:t>
            </a:r>
          </a:p>
        </p:txBody>
      </p:sp>
      <p:sp>
        <p:nvSpPr>
          <p:cNvPr id="33796" name="Rectangle 3"/>
          <p:cNvSpPr>
            <a:spLocks noChangeArrowheads="1"/>
          </p:cNvSpPr>
          <p:nvPr/>
        </p:nvSpPr>
        <p:spPr bwMode="auto">
          <a:xfrm>
            <a:off x="323850" y="765175"/>
            <a:ext cx="2343150" cy="1008063"/>
          </a:xfrm>
          <a:prstGeom prst="rect">
            <a:avLst/>
          </a:prstGeom>
          <a:solidFill>
            <a:srgbClr val="FF0000"/>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800">
                <a:solidFill>
                  <a:schemeClr val="bg1"/>
                </a:solidFill>
                <a:latin typeface="Arial" pitchFamily="34" charset="0"/>
              </a:rPr>
              <a:t>SAYIŞTAY</a:t>
            </a:r>
          </a:p>
        </p:txBody>
      </p:sp>
      <p:sp>
        <p:nvSpPr>
          <p:cNvPr id="33797" name="Rectangle 4"/>
          <p:cNvSpPr>
            <a:spLocks noChangeArrowheads="1"/>
          </p:cNvSpPr>
          <p:nvPr/>
        </p:nvSpPr>
        <p:spPr bwMode="auto">
          <a:xfrm>
            <a:off x="6443663" y="765175"/>
            <a:ext cx="2447925" cy="1079500"/>
          </a:xfrm>
          <a:prstGeom prst="rect">
            <a:avLst/>
          </a:prstGeom>
          <a:solidFill>
            <a:srgbClr val="000080"/>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800">
                <a:solidFill>
                  <a:schemeClr val="bg1"/>
                </a:solidFill>
                <a:latin typeface="Arial" pitchFamily="34" charset="0"/>
              </a:rPr>
              <a:t>MALİYE BAKANLIĞI</a:t>
            </a:r>
          </a:p>
          <a:p>
            <a:pPr algn="ctr">
              <a:lnSpc>
                <a:spcPct val="100000"/>
              </a:lnSpc>
              <a:spcBef>
                <a:spcPct val="0"/>
              </a:spcBef>
              <a:buClrTx/>
              <a:buSzTx/>
              <a:buFontTx/>
              <a:buNone/>
            </a:pPr>
            <a:r>
              <a:rPr lang="tr-TR" sz="1800">
                <a:solidFill>
                  <a:schemeClr val="bg1"/>
                </a:solidFill>
                <a:latin typeface="Arial" pitchFamily="34" charset="0"/>
              </a:rPr>
              <a:t>(BÜMKO)</a:t>
            </a:r>
          </a:p>
        </p:txBody>
      </p:sp>
      <p:sp>
        <p:nvSpPr>
          <p:cNvPr id="33798" name="Rectangle 5"/>
          <p:cNvSpPr>
            <a:spLocks noChangeArrowheads="1"/>
          </p:cNvSpPr>
          <p:nvPr/>
        </p:nvSpPr>
        <p:spPr bwMode="auto">
          <a:xfrm>
            <a:off x="323850" y="3141663"/>
            <a:ext cx="2419350" cy="1008062"/>
          </a:xfrm>
          <a:prstGeom prst="rect">
            <a:avLst/>
          </a:prstGeom>
          <a:solidFill>
            <a:srgbClr val="FF00FF"/>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800">
                <a:solidFill>
                  <a:schemeClr val="bg1"/>
                </a:solidFill>
                <a:latin typeface="Arial" pitchFamily="34" charset="0"/>
              </a:rPr>
              <a:t>BAKANLIKLAR</a:t>
            </a:r>
          </a:p>
        </p:txBody>
      </p:sp>
      <p:sp>
        <p:nvSpPr>
          <p:cNvPr id="33799" name="Rectangle 6"/>
          <p:cNvSpPr>
            <a:spLocks noChangeArrowheads="1"/>
          </p:cNvSpPr>
          <p:nvPr/>
        </p:nvSpPr>
        <p:spPr bwMode="auto">
          <a:xfrm>
            <a:off x="395288" y="5445125"/>
            <a:ext cx="2447925" cy="1225550"/>
          </a:xfrm>
          <a:prstGeom prst="rect">
            <a:avLst/>
          </a:prstGeom>
          <a:solidFill>
            <a:srgbClr val="993366"/>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800">
                <a:solidFill>
                  <a:schemeClr val="bg1"/>
                </a:solidFill>
                <a:latin typeface="Arial" pitchFamily="34" charset="0"/>
              </a:rPr>
              <a:t>TAŞRA BİRİMİ</a:t>
            </a:r>
          </a:p>
        </p:txBody>
      </p:sp>
      <p:sp>
        <p:nvSpPr>
          <p:cNvPr id="33800" name="Rectangle 7"/>
          <p:cNvSpPr>
            <a:spLocks noChangeArrowheads="1"/>
          </p:cNvSpPr>
          <p:nvPr/>
        </p:nvSpPr>
        <p:spPr bwMode="auto">
          <a:xfrm>
            <a:off x="6516688" y="3068638"/>
            <a:ext cx="2447925" cy="1081087"/>
          </a:xfrm>
          <a:prstGeom prst="rect">
            <a:avLst/>
          </a:prstGeom>
          <a:solidFill>
            <a:srgbClr val="0000FF"/>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800">
                <a:solidFill>
                  <a:schemeClr val="bg1"/>
                </a:solidFill>
                <a:latin typeface="Arial" pitchFamily="34" charset="0"/>
              </a:rPr>
              <a:t>BÜTÇE </a:t>
            </a:r>
          </a:p>
          <a:p>
            <a:pPr algn="ctr">
              <a:lnSpc>
                <a:spcPct val="100000"/>
              </a:lnSpc>
              <a:spcBef>
                <a:spcPct val="0"/>
              </a:spcBef>
              <a:buClrTx/>
              <a:buSzTx/>
              <a:buFontTx/>
              <a:buNone/>
            </a:pPr>
            <a:r>
              <a:rPr lang="tr-TR" sz="1800">
                <a:solidFill>
                  <a:schemeClr val="bg1"/>
                </a:solidFill>
                <a:latin typeface="Arial" pitchFamily="34" charset="0"/>
              </a:rPr>
              <a:t>DAİ.BŞK.</a:t>
            </a:r>
          </a:p>
        </p:txBody>
      </p:sp>
      <p:sp>
        <p:nvSpPr>
          <p:cNvPr id="33801" name="Rectangle 8"/>
          <p:cNvSpPr>
            <a:spLocks noChangeArrowheads="1"/>
          </p:cNvSpPr>
          <p:nvPr/>
        </p:nvSpPr>
        <p:spPr bwMode="auto">
          <a:xfrm>
            <a:off x="6516688" y="5084763"/>
            <a:ext cx="2447925" cy="1225550"/>
          </a:xfrm>
          <a:prstGeom prst="rect">
            <a:avLst/>
          </a:prstGeom>
          <a:solidFill>
            <a:srgbClr val="3366FF"/>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800">
                <a:solidFill>
                  <a:schemeClr val="bg1"/>
                </a:solidFill>
                <a:latin typeface="Arial" pitchFamily="34" charset="0"/>
              </a:rPr>
              <a:t>SAYMANLIK</a:t>
            </a:r>
          </a:p>
        </p:txBody>
      </p:sp>
      <p:sp>
        <p:nvSpPr>
          <p:cNvPr id="33802" name="Text Box 9"/>
          <p:cNvSpPr txBox="1">
            <a:spLocks noChangeArrowheads="1"/>
          </p:cNvSpPr>
          <p:nvPr/>
        </p:nvSpPr>
        <p:spPr bwMode="auto">
          <a:xfrm rot="-5400000">
            <a:off x="137319" y="2247106"/>
            <a:ext cx="10795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Söz.Tescili</a:t>
            </a:r>
          </a:p>
        </p:txBody>
      </p:sp>
      <p:sp>
        <p:nvSpPr>
          <p:cNvPr id="366602" name="Line 10"/>
          <p:cNvSpPr>
            <a:spLocks noChangeShapeType="1"/>
          </p:cNvSpPr>
          <p:nvPr/>
        </p:nvSpPr>
        <p:spPr bwMode="auto">
          <a:xfrm>
            <a:off x="900113" y="1844675"/>
            <a:ext cx="0" cy="1152525"/>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3804" name="Text Box 11"/>
          <p:cNvSpPr txBox="1">
            <a:spLocks noChangeArrowheads="1"/>
          </p:cNvSpPr>
          <p:nvPr/>
        </p:nvSpPr>
        <p:spPr bwMode="auto">
          <a:xfrm rot="-5400000">
            <a:off x="1226344" y="2164557"/>
            <a:ext cx="120967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Sözleşmeler</a:t>
            </a:r>
          </a:p>
        </p:txBody>
      </p:sp>
      <p:sp>
        <p:nvSpPr>
          <p:cNvPr id="366604" name="Line 12"/>
          <p:cNvSpPr>
            <a:spLocks noChangeShapeType="1"/>
          </p:cNvSpPr>
          <p:nvPr/>
        </p:nvSpPr>
        <p:spPr bwMode="auto">
          <a:xfrm flipV="1">
            <a:off x="2125663" y="1844675"/>
            <a:ext cx="0" cy="1152525"/>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3806" name="Text Box 13"/>
          <p:cNvSpPr txBox="1">
            <a:spLocks noChangeArrowheads="1"/>
          </p:cNvSpPr>
          <p:nvPr/>
        </p:nvSpPr>
        <p:spPr bwMode="auto">
          <a:xfrm rot="1613275">
            <a:off x="2905125" y="1627188"/>
            <a:ext cx="2411413"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Ödeme Emrinin Vizesi</a:t>
            </a:r>
          </a:p>
        </p:txBody>
      </p:sp>
      <p:sp>
        <p:nvSpPr>
          <p:cNvPr id="366606" name="Line 14"/>
          <p:cNvSpPr>
            <a:spLocks noChangeShapeType="1"/>
          </p:cNvSpPr>
          <p:nvPr/>
        </p:nvSpPr>
        <p:spPr bwMode="auto">
          <a:xfrm>
            <a:off x="2627313" y="1196975"/>
            <a:ext cx="3889375" cy="1871663"/>
          </a:xfrm>
          <a:prstGeom prst="line">
            <a:avLst/>
          </a:prstGeom>
          <a:noFill/>
          <a:ln w="9525">
            <a:solidFill>
              <a:schemeClr val="tx1"/>
            </a:solidFill>
            <a:round/>
            <a:headEnd type="triangle" w="med" len="me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66607" name="Line 15"/>
          <p:cNvSpPr>
            <a:spLocks noChangeShapeType="1"/>
          </p:cNvSpPr>
          <p:nvPr/>
        </p:nvSpPr>
        <p:spPr bwMode="auto">
          <a:xfrm flipH="1">
            <a:off x="2341563" y="1268413"/>
            <a:ext cx="4102100" cy="1800225"/>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3809" name="Text Box 16"/>
          <p:cNvSpPr txBox="1">
            <a:spLocks noChangeArrowheads="1"/>
          </p:cNvSpPr>
          <p:nvPr/>
        </p:nvSpPr>
        <p:spPr bwMode="auto">
          <a:xfrm rot="-1484773">
            <a:off x="2351088" y="2349500"/>
            <a:ext cx="20145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Sözleşme Tasarısı Vizesi</a:t>
            </a:r>
          </a:p>
        </p:txBody>
      </p:sp>
      <p:sp>
        <p:nvSpPr>
          <p:cNvPr id="366609" name="Line 17"/>
          <p:cNvSpPr>
            <a:spLocks noChangeShapeType="1"/>
          </p:cNvSpPr>
          <p:nvPr/>
        </p:nvSpPr>
        <p:spPr bwMode="auto">
          <a:xfrm flipV="1">
            <a:off x="2773363" y="1628775"/>
            <a:ext cx="3670300" cy="1655763"/>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3811" name="Text Box 18"/>
          <p:cNvSpPr txBox="1">
            <a:spLocks noChangeArrowheads="1"/>
          </p:cNvSpPr>
          <p:nvPr/>
        </p:nvSpPr>
        <p:spPr bwMode="auto">
          <a:xfrm rot="-1442680">
            <a:off x="2851150" y="2505075"/>
            <a:ext cx="194627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Sözleşme Tasarıları</a:t>
            </a:r>
          </a:p>
        </p:txBody>
      </p:sp>
      <p:sp>
        <p:nvSpPr>
          <p:cNvPr id="366611" name="Line 19"/>
          <p:cNvSpPr>
            <a:spLocks noChangeShapeType="1"/>
          </p:cNvSpPr>
          <p:nvPr/>
        </p:nvSpPr>
        <p:spPr bwMode="auto">
          <a:xfrm>
            <a:off x="2773363" y="3357563"/>
            <a:ext cx="4032250" cy="0"/>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66612" name="Line 20"/>
          <p:cNvSpPr>
            <a:spLocks noChangeShapeType="1"/>
          </p:cNvSpPr>
          <p:nvPr/>
        </p:nvSpPr>
        <p:spPr bwMode="auto">
          <a:xfrm flipV="1">
            <a:off x="6805613" y="1844675"/>
            <a:ext cx="0" cy="1512888"/>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66613" name="Line 21"/>
          <p:cNvSpPr>
            <a:spLocks noChangeShapeType="1"/>
          </p:cNvSpPr>
          <p:nvPr/>
        </p:nvSpPr>
        <p:spPr bwMode="auto">
          <a:xfrm>
            <a:off x="7021513" y="1916113"/>
            <a:ext cx="0" cy="1728787"/>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66614" name="Line 22"/>
          <p:cNvSpPr>
            <a:spLocks noChangeShapeType="1"/>
          </p:cNvSpPr>
          <p:nvPr/>
        </p:nvSpPr>
        <p:spPr bwMode="auto">
          <a:xfrm flipH="1">
            <a:off x="2773363" y="3644900"/>
            <a:ext cx="4248150" cy="0"/>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66615" name="Line 23"/>
          <p:cNvSpPr>
            <a:spLocks noChangeShapeType="1"/>
          </p:cNvSpPr>
          <p:nvPr/>
        </p:nvSpPr>
        <p:spPr bwMode="auto">
          <a:xfrm>
            <a:off x="2773363" y="3933825"/>
            <a:ext cx="3743325" cy="0"/>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66616" name="Line 24"/>
          <p:cNvSpPr>
            <a:spLocks noChangeShapeType="1"/>
          </p:cNvSpPr>
          <p:nvPr/>
        </p:nvSpPr>
        <p:spPr bwMode="auto">
          <a:xfrm flipH="1">
            <a:off x="2773363" y="4149725"/>
            <a:ext cx="3671887" cy="0"/>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66617" name="Line 25"/>
          <p:cNvSpPr>
            <a:spLocks noChangeShapeType="1"/>
          </p:cNvSpPr>
          <p:nvPr/>
        </p:nvSpPr>
        <p:spPr bwMode="auto">
          <a:xfrm flipH="1">
            <a:off x="2843213" y="4149725"/>
            <a:ext cx="3673475" cy="1293813"/>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66618" name="Line 26"/>
          <p:cNvSpPr>
            <a:spLocks noChangeShapeType="1"/>
          </p:cNvSpPr>
          <p:nvPr/>
        </p:nvSpPr>
        <p:spPr bwMode="auto">
          <a:xfrm flipV="1">
            <a:off x="971550" y="4149725"/>
            <a:ext cx="0" cy="1223963"/>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66619" name="Line 27"/>
          <p:cNvSpPr>
            <a:spLocks noChangeShapeType="1"/>
          </p:cNvSpPr>
          <p:nvPr/>
        </p:nvSpPr>
        <p:spPr bwMode="auto">
          <a:xfrm>
            <a:off x="7380288" y="4149725"/>
            <a:ext cx="0" cy="935038"/>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66620" name="Line 28"/>
          <p:cNvSpPr>
            <a:spLocks noChangeShapeType="1"/>
          </p:cNvSpPr>
          <p:nvPr/>
        </p:nvSpPr>
        <p:spPr bwMode="auto">
          <a:xfrm>
            <a:off x="7524750" y="6308725"/>
            <a:ext cx="0" cy="215900"/>
          </a:xfrm>
          <a:prstGeom prst="line">
            <a:avLst/>
          </a:prstGeom>
          <a:noFill/>
          <a:ln w="9525">
            <a:solidFill>
              <a:schemeClr val="tx1"/>
            </a:solidFill>
            <a:round/>
            <a:headEnd/>
            <a:tailEnd type="triangle" w="med" len="me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3822" name="Text Box 29"/>
          <p:cNvSpPr txBox="1">
            <a:spLocks noChangeArrowheads="1"/>
          </p:cNvSpPr>
          <p:nvPr/>
        </p:nvSpPr>
        <p:spPr bwMode="auto">
          <a:xfrm>
            <a:off x="3636963" y="3068638"/>
            <a:ext cx="21590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Harcama programı</a:t>
            </a:r>
          </a:p>
        </p:txBody>
      </p:sp>
      <p:sp>
        <p:nvSpPr>
          <p:cNvPr id="33823" name="Text Box 30"/>
          <p:cNvSpPr txBox="1">
            <a:spLocks noChangeArrowheads="1"/>
          </p:cNvSpPr>
          <p:nvPr/>
        </p:nvSpPr>
        <p:spPr bwMode="auto">
          <a:xfrm rot="-5400000">
            <a:off x="6066632" y="2150269"/>
            <a:ext cx="9318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Harcama programı</a:t>
            </a:r>
          </a:p>
        </p:txBody>
      </p:sp>
      <p:sp>
        <p:nvSpPr>
          <p:cNvPr id="33824" name="Text Box 31"/>
          <p:cNvSpPr txBox="1">
            <a:spLocks noChangeArrowheads="1"/>
          </p:cNvSpPr>
          <p:nvPr/>
        </p:nvSpPr>
        <p:spPr bwMode="auto">
          <a:xfrm rot="5400000">
            <a:off x="6828631" y="2304257"/>
            <a:ext cx="9350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Program Vizesi</a:t>
            </a:r>
          </a:p>
        </p:txBody>
      </p:sp>
      <p:sp>
        <p:nvSpPr>
          <p:cNvPr id="33825" name="Text Box 32"/>
          <p:cNvSpPr txBox="1">
            <a:spLocks noChangeArrowheads="1"/>
          </p:cNvSpPr>
          <p:nvPr/>
        </p:nvSpPr>
        <p:spPr bwMode="auto">
          <a:xfrm>
            <a:off x="3348038" y="3357563"/>
            <a:ext cx="2087562"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Vize Edilen Program</a:t>
            </a:r>
          </a:p>
        </p:txBody>
      </p:sp>
      <p:sp>
        <p:nvSpPr>
          <p:cNvPr id="33826" name="Text Box 33"/>
          <p:cNvSpPr txBox="1">
            <a:spLocks noChangeArrowheads="1"/>
          </p:cNvSpPr>
          <p:nvPr/>
        </p:nvSpPr>
        <p:spPr bwMode="auto">
          <a:xfrm>
            <a:off x="3348038" y="3716338"/>
            <a:ext cx="2447925"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Ödeme Emri Düzenleme Talebi</a:t>
            </a:r>
          </a:p>
        </p:txBody>
      </p:sp>
      <p:sp>
        <p:nvSpPr>
          <p:cNvPr id="33827" name="Text Box 34"/>
          <p:cNvSpPr txBox="1">
            <a:spLocks noChangeArrowheads="1"/>
          </p:cNvSpPr>
          <p:nvPr/>
        </p:nvSpPr>
        <p:spPr bwMode="auto">
          <a:xfrm>
            <a:off x="3563938" y="3933825"/>
            <a:ext cx="27368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Ödeme Emri Gönderilmesi</a:t>
            </a:r>
          </a:p>
        </p:txBody>
      </p:sp>
      <p:sp>
        <p:nvSpPr>
          <p:cNvPr id="33828" name="Text Box 35"/>
          <p:cNvSpPr txBox="1">
            <a:spLocks noChangeArrowheads="1"/>
          </p:cNvSpPr>
          <p:nvPr/>
        </p:nvSpPr>
        <p:spPr bwMode="auto">
          <a:xfrm rot="-1175343">
            <a:off x="3179763" y="4489450"/>
            <a:ext cx="277495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Ödeme Emri Gönderilmesi</a:t>
            </a:r>
          </a:p>
        </p:txBody>
      </p:sp>
      <p:sp>
        <p:nvSpPr>
          <p:cNvPr id="33829" name="Text Box 36"/>
          <p:cNvSpPr txBox="1">
            <a:spLocks noChangeArrowheads="1"/>
          </p:cNvSpPr>
          <p:nvPr/>
        </p:nvSpPr>
        <p:spPr bwMode="auto">
          <a:xfrm rot="-5400000">
            <a:off x="6916738" y="4403725"/>
            <a:ext cx="12144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Gönderilmesi</a:t>
            </a:r>
          </a:p>
        </p:txBody>
      </p:sp>
      <p:sp>
        <p:nvSpPr>
          <p:cNvPr id="33830" name="Rectangle 37"/>
          <p:cNvSpPr>
            <a:spLocks noChangeArrowheads="1"/>
          </p:cNvSpPr>
          <p:nvPr/>
        </p:nvSpPr>
        <p:spPr bwMode="auto">
          <a:xfrm rot="-5400000">
            <a:off x="6620669" y="4406107"/>
            <a:ext cx="827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00000"/>
              </a:lnSpc>
              <a:spcBef>
                <a:spcPct val="0"/>
              </a:spcBef>
              <a:buClrTx/>
              <a:buSzTx/>
              <a:buFontTx/>
              <a:buNone/>
            </a:pPr>
            <a:r>
              <a:rPr lang="tr-TR" sz="1200">
                <a:latin typeface="Arial" pitchFamily="34" charset="0"/>
              </a:rPr>
              <a:t>Ödeme Emri</a:t>
            </a:r>
          </a:p>
        </p:txBody>
      </p:sp>
      <p:sp>
        <p:nvSpPr>
          <p:cNvPr id="33831" name="Text Box 38"/>
          <p:cNvSpPr txBox="1">
            <a:spLocks noChangeArrowheads="1"/>
          </p:cNvSpPr>
          <p:nvPr/>
        </p:nvSpPr>
        <p:spPr bwMode="auto">
          <a:xfrm rot="-5400000">
            <a:off x="457994" y="4660106"/>
            <a:ext cx="1295400"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Bildirilmesi</a:t>
            </a:r>
          </a:p>
        </p:txBody>
      </p:sp>
      <p:sp>
        <p:nvSpPr>
          <p:cNvPr id="33832" name="Rectangle 39"/>
          <p:cNvSpPr>
            <a:spLocks noChangeArrowheads="1"/>
          </p:cNvSpPr>
          <p:nvPr/>
        </p:nvSpPr>
        <p:spPr bwMode="auto">
          <a:xfrm rot="-5400000">
            <a:off x="102394" y="4515644"/>
            <a:ext cx="1189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00000"/>
              </a:lnSpc>
              <a:spcBef>
                <a:spcPct val="0"/>
              </a:spcBef>
              <a:buClrTx/>
              <a:buSzTx/>
              <a:buFontTx/>
              <a:buNone/>
            </a:pPr>
            <a:r>
              <a:rPr lang="tr-TR" sz="1200">
                <a:latin typeface="Arial" pitchFamily="34" charset="0"/>
              </a:rPr>
              <a:t>Ödenek İhtiyacının</a:t>
            </a:r>
          </a:p>
        </p:txBody>
      </p:sp>
      <p:sp>
        <p:nvSpPr>
          <p:cNvPr id="33833" name="Text Box 40"/>
          <p:cNvSpPr txBox="1">
            <a:spLocks noChangeArrowheads="1"/>
          </p:cNvSpPr>
          <p:nvPr/>
        </p:nvSpPr>
        <p:spPr bwMode="auto">
          <a:xfrm>
            <a:off x="6732588" y="6521450"/>
            <a:ext cx="1800225"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50000"/>
              </a:spcBef>
              <a:buClrTx/>
              <a:buSzTx/>
              <a:buFontTx/>
              <a:buNone/>
            </a:pPr>
            <a:r>
              <a:rPr lang="tr-TR" sz="1200">
                <a:latin typeface="Arial" pitchFamily="34" charset="0"/>
              </a:rPr>
              <a:t>ÖDEME İŞLEMİ</a:t>
            </a:r>
          </a:p>
        </p:txBody>
      </p:sp>
      <p:pic>
        <p:nvPicPr>
          <p:cNvPr id="42"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10254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1 Başlık"/>
          <p:cNvSpPr>
            <a:spLocks noGrp="1"/>
          </p:cNvSpPr>
          <p:nvPr>
            <p:ph type="title" idx="4294967295"/>
          </p:nvPr>
        </p:nvSpPr>
        <p:spPr>
          <a:xfrm>
            <a:off x="179388" y="1125538"/>
            <a:ext cx="7993062" cy="795337"/>
          </a:xfrm>
        </p:spPr>
        <p:txBody>
          <a:bodyPr/>
          <a:lstStyle/>
          <a:p>
            <a:pPr eaLnBrk="1" hangingPunct="1">
              <a:defRPr/>
            </a:pPr>
            <a:r>
              <a:rPr lang="tr-TR" b="1" smtClean="0">
                <a:solidFill>
                  <a:srgbClr val="000000"/>
                </a:solidFill>
                <a:effectLst>
                  <a:outerShdw blurRad="38100" dist="38100" dir="2700000" algn="tl">
                    <a:srgbClr val="C0C0C0"/>
                  </a:outerShdw>
                </a:effectLst>
              </a:rPr>
              <a:t>SSÖÖG-Z Kuralına uyulamazsa?</a:t>
            </a:r>
          </a:p>
        </p:txBody>
      </p:sp>
      <p:sp>
        <p:nvSpPr>
          <p:cNvPr id="87043" name="2 İçerik Yer Tutucusu"/>
          <p:cNvSpPr>
            <a:spLocks noGrp="1"/>
          </p:cNvSpPr>
          <p:nvPr>
            <p:ph idx="4294967295"/>
          </p:nvPr>
        </p:nvSpPr>
        <p:spPr>
          <a:xfrm>
            <a:off x="0" y="1916113"/>
            <a:ext cx="9144000" cy="1439862"/>
          </a:xfrm>
        </p:spPr>
        <p:txBody>
          <a:bodyPr/>
          <a:lstStyle/>
          <a:p>
            <a:pPr eaLnBrk="1" hangingPunct="1">
              <a:buClr>
                <a:srgbClr val="3AFC0C"/>
              </a:buClr>
              <a:buFont typeface="Wingdings" pitchFamily="2" charset="2"/>
              <a:buChar char="v"/>
            </a:pPr>
            <a:r>
              <a:rPr lang="tr-TR" smtClean="0">
                <a:solidFill>
                  <a:srgbClr val="EB1B0B"/>
                </a:solidFill>
              </a:rPr>
              <a:t>Kurala uygun hale getirilmelidir.</a:t>
            </a:r>
          </a:p>
          <a:p>
            <a:pPr eaLnBrk="1" hangingPunct="1">
              <a:buClr>
                <a:srgbClr val="3AFC0C"/>
              </a:buClr>
              <a:buFont typeface="Wingdings" pitchFamily="2" charset="2"/>
              <a:buChar char="v"/>
            </a:pPr>
            <a:r>
              <a:rPr lang="tr-TR" smtClean="0">
                <a:solidFill>
                  <a:srgbClr val="EB1B0B"/>
                </a:solidFill>
              </a:rPr>
              <a:t>Bunun için performans göstergesi/göstergeleri belirlenir.</a:t>
            </a:r>
            <a:r>
              <a:rPr lang="tr-TR" sz="2700" smtClean="0"/>
              <a:t>		</a:t>
            </a:r>
            <a:endParaRPr lang="tr-TR" sz="1600" smtClean="0"/>
          </a:p>
        </p:txBody>
      </p:sp>
      <p:sp>
        <p:nvSpPr>
          <p:cNvPr id="87045" name="Rectangle 6"/>
          <p:cNvSpPr>
            <a:spLocks noChangeArrowheads="1"/>
          </p:cNvSpPr>
          <p:nvPr/>
        </p:nvSpPr>
        <p:spPr bwMode="auto">
          <a:xfrm>
            <a:off x="0" y="3644900"/>
            <a:ext cx="8964613" cy="781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lvl="1">
              <a:lnSpc>
                <a:spcPct val="80000"/>
              </a:lnSpc>
              <a:spcBef>
                <a:spcPct val="20000"/>
              </a:spcBef>
              <a:buClr>
                <a:schemeClr val="accent1"/>
              </a:buClr>
              <a:buSzPct val="70000"/>
              <a:buFont typeface="Wingdings" pitchFamily="2" charset="2"/>
              <a:buNone/>
            </a:pPr>
            <a:r>
              <a:rPr lang="tr-TR" sz="2800" b="0">
                <a:solidFill>
                  <a:srgbClr val="000000"/>
                </a:solidFill>
              </a:rPr>
              <a:t>SH 1.3 İlimizde okul öncesi eğitimdeki okullaşma oranı plan dönemi sonunda iki katına çıkarılacaktır. </a:t>
            </a:r>
          </a:p>
        </p:txBody>
      </p:sp>
      <p:sp>
        <p:nvSpPr>
          <p:cNvPr id="87046" name="2 İçerik Yer Tutucusu"/>
          <p:cNvSpPr>
            <a:spLocks/>
          </p:cNvSpPr>
          <p:nvPr/>
        </p:nvSpPr>
        <p:spPr bwMode="auto">
          <a:xfrm>
            <a:off x="0" y="4724400"/>
            <a:ext cx="914400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buFont typeface="Wingdings" pitchFamily="2" charset="2"/>
              <a:buNone/>
            </a:pPr>
            <a:r>
              <a:rPr lang="tr-TR" b="0">
                <a:solidFill>
                  <a:srgbClr val="370EE4"/>
                </a:solidFill>
              </a:rPr>
              <a:t>Belirsizlikler :</a:t>
            </a:r>
            <a:r>
              <a:rPr lang="tr-TR" b="0">
                <a:solidFill>
                  <a:srgbClr val="EB1B0B"/>
                </a:solidFill>
              </a:rPr>
              <a:t> </a:t>
            </a:r>
            <a:r>
              <a:rPr lang="tr-TR" b="0"/>
              <a:t>Mevcut ve beklenen okullaşma oranı</a:t>
            </a:r>
            <a:endParaRPr lang="tr-TR" sz="1400" b="0"/>
          </a:p>
        </p:txBody>
      </p:sp>
      <p:sp>
        <p:nvSpPr>
          <p:cNvPr id="176136" name="2 İçerik Yer Tutucusu"/>
          <p:cNvSpPr>
            <a:spLocks/>
          </p:cNvSpPr>
          <p:nvPr/>
        </p:nvSpPr>
        <p:spPr bwMode="auto">
          <a:xfrm>
            <a:off x="0" y="5373688"/>
            <a:ext cx="8964613" cy="1127125"/>
          </a:xfrm>
          <a:prstGeom prst="rect">
            <a:avLst/>
          </a:prstGeom>
          <a:noFill/>
          <a:ln w="9525">
            <a:noFill/>
            <a:miter lim="800000"/>
            <a:headEnd/>
            <a:tailEnd/>
          </a:ln>
        </p:spPr>
        <p:txBody>
          <a:bodyPr/>
          <a:lstStyle/>
          <a:p>
            <a:pPr marL="342900" indent="-342900">
              <a:spcBef>
                <a:spcPct val="20000"/>
              </a:spcBef>
              <a:buFont typeface="Wingdings" pitchFamily="2" charset="2"/>
              <a:buNone/>
              <a:defRPr/>
            </a:pPr>
            <a:r>
              <a:rPr lang="tr-TR" sz="2800" dirty="0">
                <a:solidFill>
                  <a:srgbClr val="D448A2"/>
                </a:solidFill>
                <a:effectLst>
                  <a:outerShdw blurRad="38100" dist="38100" dir="2700000" algn="tl">
                    <a:srgbClr val="C0C0C0"/>
                  </a:outerShdw>
                </a:effectLst>
              </a:rPr>
              <a:t>Performans Göstergeleri:</a:t>
            </a:r>
          </a:p>
          <a:p>
            <a:pPr marL="342900" indent="-342900">
              <a:spcBef>
                <a:spcPct val="20000"/>
              </a:spcBef>
              <a:buFont typeface="Wingdings" pitchFamily="2" charset="2"/>
              <a:buNone/>
              <a:defRPr/>
            </a:pPr>
            <a:r>
              <a:rPr lang="tr-TR" b="0" dirty="0">
                <a:solidFill>
                  <a:schemeClr val="bg2"/>
                </a:solidFill>
              </a:rPr>
              <a:t>PG 1:</a:t>
            </a:r>
            <a:r>
              <a:rPr lang="tr-TR" b="0" dirty="0"/>
              <a:t> Okul öncesi eğitimdeki okullaşma oranı</a:t>
            </a:r>
          </a:p>
          <a:p>
            <a:pPr marL="342900" indent="-342900">
              <a:spcBef>
                <a:spcPct val="20000"/>
              </a:spcBef>
              <a:buFont typeface="Wingdings" pitchFamily="2" charset="2"/>
              <a:buNone/>
              <a:defRPr/>
            </a:pPr>
            <a:r>
              <a:rPr lang="tr-TR" b="0" dirty="0"/>
              <a:t>	</a:t>
            </a:r>
          </a:p>
        </p:txBody>
      </p:sp>
      <p:sp>
        <p:nvSpPr>
          <p:cNvPr id="8"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110</a:t>
            </a:fld>
            <a:endParaRPr lang="tr-TR" sz="1200" b="0">
              <a:cs typeface="Arial" pitchFamily="34" charset="0"/>
            </a:endParaRPr>
          </a:p>
        </p:txBody>
      </p:sp>
      <p:pic>
        <p:nvPicPr>
          <p:cNvPr id="9"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1 Başlık"/>
          <p:cNvSpPr>
            <a:spLocks noGrp="1"/>
          </p:cNvSpPr>
          <p:nvPr>
            <p:ph type="title" idx="4294967295"/>
          </p:nvPr>
        </p:nvSpPr>
        <p:spPr>
          <a:xfrm>
            <a:off x="0" y="836613"/>
            <a:ext cx="9144000" cy="600075"/>
          </a:xfrm>
        </p:spPr>
        <p:txBody>
          <a:bodyPr/>
          <a:lstStyle/>
          <a:p>
            <a:pPr eaLnBrk="1" hangingPunct="1"/>
            <a:r>
              <a:rPr lang="tr-TR" smtClean="0">
                <a:solidFill>
                  <a:srgbClr val="000000"/>
                </a:solidFill>
              </a:rPr>
              <a:t>PERFORMANS GÖSTERGESİ</a:t>
            </a:r>
          </a:p>
        </p:txBody>
      </p:sp>
      <p:sp>
        <p:nvSpPr>
          <p:cNvPr id="88067" name="2 İçerik Yer Tutucusu"/>
          <p:cNvSpPr>
            <a:spLocks noGrp="1"/>
          </p:cNvSpPr>
          <p:nvPr>
            <p:ph idx="4294967295"/>
          </p:nvPr>
        </p:nvSpPr>
        <p:spPr>
          <a:xfrm>
            <a:off x="214313" y="1500188"/>
            <a:ext cx="8929687" cy="4449762"/>
          </a:xfrm>
        </p:spPr>
        <p:txBody>
          <a:bodyPr/>
          <a:lstStyle/>
          <a:p>
            <a:pPr eaLnBrk="1" hangingPunct="1">
              <a:buClr>
                <a:srgbClr val="3AFC0C"/>
              </a:buClr>
              <a:buFont typeface="Wingdings" pitchFamily="2" charset="2"/>
              <a:buChar char="ü"/>
            </a:pPr>
            <a:r>
              <a:rPr lang="tr-TR" sz="2500" smtClean="0"/>
              <a:t>Performans göstergesi, gerçekleşen sonuçların önceden belirlenen stratejik amaç ve hedeflerle ne ölçüde örtüştüğünün ortaya konulmasında kullanılır. Yani hedeflere ulaşmadaki başarımızı ölçebileceğimiz temel değerlerdir.</a:t>
            </a:r>
          </a:p>
          <a:p>
            <a:pPr eaLnBrk="1" hangingPunct="1">
              <a:buClr>
                <a:srgbClr val="3AFC0C"/>
              </a:buClr>
              <a:buFont typeface="Wingdings" pitchFamily="2" charset="2"/>
              <a:buChar char="ü"/>
            </a:pPr>
            <a:r>
              <a:rPr lang="tr-TR" sz="2500" smtClean="0"/>
              <a:t>Stratejik planda hedefe yönelik performans göstergelerine yer verilmesi gereklidir. </a:t>
            </a:r>
          </a:p>
          <a:p>
            <a:pPr eaLnBrk="1" hangingPunct="1">
              <a:buClr>
                <a:srgbClr val="3AFC0C"/>
              </a:buClr>
              <a:buFont typeface="Wingdings" pitchFamily="2" charset="2"/>
              <a:buChar char="ü"/>
            </a:pPr>
            <a:r>
              <a:rPr lang="tr-TR" sz="2500" smtClean="0"/>
              <a:t>Stratejik Hedefler için oluşturulan Performans Göstergeleri kurum düzeyinde, Performans Hedefleri için oluşturulan Performans Göstergeleri Harcama Birimi düzeyinde değerlendirilir ve raporlanır.</a:t>
            </a:r>
            <a:r>
              <a:rPr lang="tr-TR" sz="2400" smtClean="0"/>
              <a:t>	</a:t>
            </a:r>
            <a:r>
              <a:rPr lang="tr-TR" smtClean="0"/>
              <a:t>	</a:t>
            </a:r>
          </a:p>
        </p:txBody>
      </p:sp>
      <p:sp>
        <p:nvSpPr>
          <p:cNvPr id="88068" name="3 Metin kutusu"/>
          <p:cNvSpPr txBox="1">
            <a:spLocks noChangeArrowheads="1"/>
          </p:cNvSpPr>
          <p:nvPr/>
        </p:nvSpPr>
        <p:spPr bwMode="auto">
          <a:xfrm>
            <a:off x="5000625" y="5572125"/>
            <a:ext cx="3714750" cy="107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Tx/>
              <a:buNone/>
            </a:pPr>
            <a:r>
              <a:rPr lang="tr-TR" sz="1600" b="0" dirty="0">
                <a:solidFill>
                  <a:srgbClr val="00B050"/>
                </a:solidFill>
                <a:latin typeface="Times New Roman" pitchFamily="18" charset="0"/>
              </a:rPr>
              <a:t>ÖRNEĞİN;</a:t>
            </a:r>
          </a:p>
          <a:p>
            <a:pPr eaLnBrk="1" hangingPunct="1">
              <a:buFontTx/>
              <a:buNone/>
            </a:pPr>
            <a:r>
              <a:rPr lang="tr-TR" sz="1600" dirty="0">
                <a:solidFill>
                  <a:schemeClr val="hlink"/>
                </a:solidFill>
                <a:latin typeface="Times New Roman" pitchFamily="18" charset="0"/>
              </a:rPr>
              <a:t>-Derslik Başına Düşen Öğrenci Sayısı</a:t>
            </a:r>
          </a:p>
          <a:p>
            <a:pPr eaLnBrk="1" hangingPunct="1">
              <a:buFontTx/>
              <a:buNone/>
            </a:pPr>
            <a:r>
              <a:rPr lang="tr-TR" sz="1600" dirty="0">
                <a:solidFill>
                  <a:schemeClr val="hlink"/>
                </a:solidFill>
                <a:latin typeface="Times New Roman" pitchFamily="18" charset="0"/>
              </a:rPr>
              <a:t>-Basımı yapılan Kitap Sayısı</a:t>
            </a:r>
          </a:p>
          <a:p>
            <a:pPr eaLnBrk="1" hangingPunct="1">
              <a:buFontTx/>
              <a:buNone/>
            </a:pPr>
            <a:r>
              <a:rPr lang="tr-TR" sz="1600" dirty="0">
                <a:solidFill>
                  <a:schemeClr val="hlink"/>
                </a:solidFill>
                <a:latin typeface="Times New Roman" pitchFamily="18" charset="0"/>
              </a:rPr>
              <a:t>-Düzenlenen Toplantı Sayısı vb.</a:t>
            </a:r>
          </a:p>
        </p:txBody>
      </p:sp>
      <p:sp>
        <p:nvSpPr>
          <p:cNvPr id="6"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111</a:t>
            </a:fld>
            <a:endParaRPr lang="tr-TR" sz="1200" b="0">
              <a:cs typeface="Arial" pitchFamily="34" charset="0"/>
            </a:endParaRPr>
          </a:p>
        </p:txBody>
      </p:sp>
      <p:pic>
        <p:nvPicPr>
          <p:cNvPr id="7"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357188" y="283648"/>
            <a:ext cx="8229600" cy="500063"/>
          </a:xfrm>
          <a:prstGeom prst="rect">
            <a:avLst/>
          </a:prstGeom>
        </p:spPr>
        <p:txBody>
          <a:bodyPr/>
          <a:lstStyle/>
          <a:p>
            <a:pPr>
              <a:buNone/>
              <a:defRPr/>
            </a:pPr>
            <a:endParaRPr lang="tr-TR" sz="2000" dirty="0">
              <a:solidFill>
                <a:schemeClr val="bg2"/>
              </a:solidFill>
              <a:latin typeface="+mj-lt"/>
              <a:ea typeface="+mj-ea"/>
              <a:cs typeface="+mj-cs"/>
            </a:endParaRPr>
          </a:p>
        </p:txBody>
      </p:sp>
      <p:sp>
        <p:nvSpPr>
          <p:cNvPr id="7" name="Rectangle 3"/>
          <p:cNvSpPr txBox="1">
            <a:spLocks noChangeArrowheads="1"/>
          </p:cNvSpPr>
          <p:nvPr/>
        </p:nvSpPr>
        <p:spPr>
          <a:xfrm>
            <a:off x="214313" y="283649"/>
            <a:ext cx="8715375" cy="6074290"/>
          </a:xfrm>
          <a:prstGeom prst="rect">
            <a:avLst/>
          </a:prstGeom>
        </p:spPr>
        <p:txBody>
          <a:bodyPr/>
          <a:lstStyle/>
          <a:p>
            <a:pPr algn="just">
              <a:lnSpc>
                <a:spcPct val="90000"/>
              </a:lnSpc>
              <a:spcBef>
                <a:spcPct val="20000"/>
              </a:spcBef>
              <a:buNone/>
              <a:defRPr/>
            </a:pPr>
            <a:r>
              <a:rPr lang="tr-TR" sz="3200" dirty="0">
                <a:solidFill>
                  <a:srgbClr val="080808"/>
                </a:solidFill>
                <a:effectLst>
                  <a:outerShdw blurRad="38100" dist="38100" dir="2700000" algn="tl">
                    <a:srgbClr val="000000">
                      <a:alpha val="43137"/>
                    </a:srgbClr>
                  </a:outerShdw>
                </a:effectLst>
              </a:rPr>
              <a:t>Performans Göstergelerinin Nitelikleri</a:t>
            </a:r>
            <a:endParaRPr lang="tr-TR" sz="2800" dirty="0">
              <a:solidFill>
                <a:srgbClr val="080808"/>
              </a:solidFill>
              <a:effectLst>
                <a:outerShdw blurRad="38100" dist="38100" dir="2700000" algn="tl">
                  <a:srgbClr val="000000">
                    <a:alpha val="43137"/>
                  </a:srgbClr>
                </a:outerShdw>
              </a:effectLst>
            </a:endParaRPr>
          </a:p>
          <a:p>
            <a:pPr algn="just">
              <a:lnSpc>
                <a:spcPct val="90000"/>
              </a:lnSpc>
              <a:spcBef>
                <a:spcPct val="20000"/>
              </a:spcBef>
              <a:buNone/>
              <a:defRPr/>
            </a:pPr>
            <a:endParaRPr lang="tr-TR" sz="800" b="1" dirty="0" smtClean="0">
              <a:solidFill>
                <a:srgbClr val="FF0000"/>
              </a:solidFill>
              <a:latin typeface="+mn-lt"/>
            </a:endParaRPr>
          </a:p>
          <a:p>
            <a:pPr marL="342900" indent="-342900" algn="just">
              <a:lnSpc>
                <a:spcPct val="90000"/>
              </a:lnSpc>
              <a:spcBef>
                <a:spcPct val="20000"/>
              </a:spcBef>
              <a:buClr>
                <a:srgbClr val="80FD63"/>
              </a:buClr>
              <a:defRPr/>
            </a:pPr>
            <a:r>
              <a:rPr lang="tr-TR" sz="2300" b="1" dirty="0" smtClean="0">
                <a:solidFill>
                  <a:schemeClr val="bg1">
                    <a:lumMod val="50000"/>
                  </a:schemeClr>
                </a:solidFill>
                <a:latin typeface="+mn-lt"/>
              </a:rPr>
              <a:t>Anlamlılık</a:t>
            </a:r>
            <a:r>
              <a:rPr lang="tr-TR" sz="2300" dirty="0" smtClean="0">
                <a:solidFill>
                  <a:schemeClr val="bg1">
                    <a:lumMod val="50000"/>
                  </a:schemeClr>
                </a:solidFill>
                <a:latin typeface="+mn-lt"/>
              </a:rPr>
              <a:t>: Hedeflerle ilgi kurabilme</a:t>
            </a:r>
            <a:endParaRPr lang="tr-TR" sz="2300" b="1" dirty="0">
              <a:solidFill>
                <a:schemeClr val="bg1">
                  <a:lumMod val="50000"/>
                </a:schemeClr>
              </a:solidFill>
              <a:latin typeface="+mn-lt"/>
            </a:endParaRPr>
          </a:p>
          <a:p>
            <a:pPr marL="342900" indent="-342900" algn="just">
              <a:lnSpc>
                <a:spcPct val="90000"/>
              </a:lnSpc>
              <a:spcBef>
                <a:spcPct val="20000"/>
              </a:spcBef>
              <a:buClr>
                <a:srgbClr val="80FD63"/>
              </a:buClr>
              <a:defRPr/>
            </a:pPr>
            <a:r>
              <a:rPr lang="tr-TR" sz="2300" b="1" dirty="0" smtClean="0">
                <a:solidFill>
                  <a:schemeClr val="bg1">
                    <a:lumMod val="50000"/>
                  </a:schemeClr>
                </a:solidFill>
                <a:latin typeface="+mn-lt"/>
              </a:rPr>
              <a:t>Kapsamlılık</a:t>
            </a:r>
            <a:r>
              <a:rPr lang="tr-TR" sz="2300" dirty="0">
                <a:solidFill>
                  <a:schemeClr val="bg1">
                    <a:lumMod val="50000"/>
                  </a:schemeClr>
                </a:solidFill>
              </a:rPr>
              <a:t> : Hedefi </a:t>
            </a:r>
            <a:r>
              <a:rPr lang="tr-TR" sz="2300" dirty="0" smtClean="0">
                <a:solidFill>
                  <a:schemeClr val="bg1">
                    <a:lumMod val="50000"/>
                  </a:schemeClr>
                </a:solidFill>
              </a:rPr>
              <a:t>kapsama</a:t>
            </a:r>
            <a:endParaRPr lang="tr-TR" sz="2300" b="1" dirty="0">
              <a:solidFill>
                <a:schemeClr val="bg1">
                  <a:lumMod val="50000"/>
                </a:schemeClr>
              </a:solidFill>
              <a:latin typeface="+mn-lt"/>
            </a:endParaRPr>
          </a:p>
          <a:p>
            <a:pPr marL="342900" indent="-342900" algn="just">
              <a:lnSpc>
                <a:spcPct val="90000"/>
              </a:lnSpc>
              <a:spcBef>
                <a:spcPct val="20000"/>
              </a:spcBef>
              <a:buClr>
                <a:srgbClr val="80FD63"/>
              </a:buClr>
              <a:defRPr/>
            </a:pPr>
            <a:r>
              <a:rPr lang="tr-TR" sz="2300" b="1" dirty="0" smtClean="0">
                <a:solidFill>
                  <a:schemeClr val="bg1">
                    <a:lumMod val="50000"/>
                  </a:schemeClr>
                </a:solidFill>
                <a:latin typeface="+mn-lt"/>
              </a:rPr>
              <a:t>Geçerlilik: Ölçmeye </a:t>
            </a:r>
            <a:r>
              <a:rPr lang="tr-TR" sz="2300" b="1" dirty="0">
                <a:solidFill>
                  <a:schemeClr val="bg1">
                    <a:lumMod val="50000"/>
                  </a:schemeClr>
                </a:solidFill>
                <a:latin typeface="+mn-lt"/>
              </a:rPr>
              <a:t>çalıştığı hedefi </a:t>
            </a:r>
            <a:r>
              <a:rPr lang="tr-TR" sz="2300" b="1" dirty="0" smtClean="0">
                <a:solidFill>
                  <a:schemeClr val="bg1">
                    <a:lumMod val="50000"/>
                  </a:schemeClr>
                </a:solidFill>
                <a:latin typeface="+mn-lt"/>
              </a:rPr>
              <a:t>temsili</a:t>
            </a:r>
            <a:endParaRPr lang="tr-TR" sz="2300" b="1" dirty="0">
              <a:solidFill>
                <a:schemeClr val="bg1">
                  <a:lumMod val="50000"/>
                </a:schemeClr>
              </a:solidFill>
              <a:latin typeface="+mn-lt"/>
            </a:endParaRPr>
          </a:p>
          <a:p>
            <a:pPr marL="342900" indent="-342900" algn="just">
              <a:lnSpc>
                <a:spcPct val="90000"/>
              </a:lnSpc>
              <a:spcBef>
                <a:spcPct val="20000"/>
              </a:spcBef>
              <a:buClr>
                <a:srgbClr val="80FD63"/>
              </a:buClr>
              <a:defRPr/>
            </a:pPr>
            <a:r>
              <a:rPr lang="tr-TR" sz="2300" b="1" dirty="0" smtClean="0">
                <a:solidFill>
                  <a:schemeClr val="bg1">
                    <a:lumMod val="50000"/>
                  </a:schemeClr>
                </a:solidFill>
                <a:latin typeface="+mn-lt"/>
              </a:rPr>
              <a:t>Sorumluluk: Doğrudan birim sorumluluğuna verilebilme</a:t>
            </a:r>
            <a:endParaRPr lang="tr-TR" sz="2300" b="1" dirty="0">
              <a:solidFill>
                <a:schemeClr val="bg1">
                  <a:lumMod val="50000"/>
                </a:schemeClr>
              </a:solidFill>
              <a:latin typeface="+mn-lt"/>
            </a:endParaRPr>
          </a:p>
          <a:p>
            <a:pPr marL="342900" indent="-342900" algn="just">
              <a:lnSpc>
                <a:spcPct val="90000"/>
              </a:lnSpc>
              <a:spcBef>
                <a:spcPct val="20000"/>
              </a:spcBef>
              <a:buClr>
                <a:srgbClr val="80FD63"/>
              </a:buClr>
              <a:defRPr/>
            </a:pPr>
            <a:r>
              <a:rPr lang="tr-TR" sz="2300" b="1" dirty="0" smtClean="0">
                <a:solidFill>
                  <a:schemeClr val="bg1">
                    <a:lumMod val="50000"/>
                  </a:schemeClr>
                </a:solidFill>
                <a:latin typeface="+mn-lt"/>
              </a:rPr>
              <a:t>Dengelilik: Göstergeler arası uyum.</a:t>
            </a:r>
          </a:p>
          <a:p>
            <a:pPr marL="342900" indent="-342900" algn="just">
              <a:lnSpc>
                <a:spcPct val="90000"/>
              </a:lnSpc>
              <a:spcBef>
                <a:spcPct val="20000"/>
              </a:spcBef>
              <a:buClr>
                <a:srgbClr val="80FD63"/>
              </a:buClr>
              <a:defRPr/>
            </a:pPr>
            <a:r>
              <a:rPr lang="tr-TR" sz="2300" b="1" dirty="0" smtClean="0">
                <a:solidFill>
                  <a:schemeClr val="bg1">
                    <a:lumMod val="50000"/>
                  </a:schemeClr>
                </a:solidFill>
                <a:latin typeface="+mn-lt"/>
              </a:rPr>
              <a:t>Nesnellik: Tanımının net ve açık olması</a:t>
            </a:r>
          </a:p>
          <a:p>
            <a:pPr marL="342900" indent="-342900" algn="just">
              <a:lnSpc>
                <a:spcPct val="90000"/>
              </a:lnSpc>
              <a:spcBef>
                <a:spcPct val="20000"/>
              </a:spcBef>
              <a:buClr>
                <a:srgbClr val="80FD63"/>
              </a:buClr>
              <a:defRPr/>
            </a:pPr>
            <a:r>
              <a:rPr lang="tr-TR" sz="2300" b="1" dirty="0" smtClean="0">
                <a:solidFill>
                  <a:schemeClr val="bg1">
                    <a:lumMod val="50000"/>
                  </a:schemeClr>
                </a:solidFill>
                <a:latin typeface="+mn-lt"/>
              </a:rPr>
              <a:t>Basitlik</a:t>
            </a:r>
            <a:r>
              <a:rPr lang="tr-TR" sz="2300" dirty="0" smtClean="0">
                <a:solidFill>
                  <a:schemeClr val="bg1">
                    <a:lumMod val="50000"/>
                  </a:schemeClr>
                </a:solidFill>
                <a:latin typeface="+mn-lt"/>
              </a:rPr>
              <a:t>: Hesaplanabilme, verilerin elde edilebilmesinin kolaylığı.</a:t>
            </a:r>
            <a:endParaRPr lang="tr-TR" sz="2300" b="1" dirty="0">
              <a:solidFill>
                <a:schemeClr val="bg1">
                  <a:lumMod val="50000"/>
                </a:schemeClr>
              </a:solidFill>
              <a:latin typeface="+mn-lt"/>
            </a:endParaRPr>
          </a:p>
          <a:p>
            <a:pPr marL="342900" indent="-342900" algn="just">
              <a:lnSpc>
                <a:spcPct val="90000"/>
              </a:lnSpc>
              <a:spcBef>
                <a:spcPct val="20000"/>
              </a:spcBef>
              <a:buClr>
                <a:srgbClr val="80FD63"/>
              </a:buClr>
              <a:defRPr/>
            </a:pPr>
            <a:r>
              <a:rPr lang="tr-TR" sz="2300" b="1" dirty="0" smtClean="0">
                <a:solidFill>
                  <a:schemeClr val="bg1">
                    <a:lumMod val="50000"/>
                  </a:schemeClr>
                </a:solidFill>
                <a:latin typeface="+mn-lt"/>
              </a:rPr>
              <a:t>Güvenilirlik: Verilerin tutarlılığı </a:t>
            </a:r>
            <a:r>
              <a:rPr lang="tr-TR" sz="2300" b="1" dirty="0">
                <a:solidFill>
                  <a:schemeClr val="bg1">
                    <a:lumMod val="50000"/>
                  </a:schemeClr>
                </a:solidFill>
                <a:latin typeface="+mn-lt"/>
              </a:rPr>
              <a:t>ve </a:t>
            </a:r>
            <a:r>
              <a:rPr lang="tr-TR" sz="2300" dirty="0" smtClean="0">
                <a:solidFill>
                  <a:schemeClr val="bg1">
                    <a:lumMod val="50000"/>
                  </a:schemeClr>
                </a:solidFill>
                <a:latin typeface="+mn-lt"/>
              </a:rPr>
              <a:t>karşılaştırılabilir olması</a:t>
            </a:r>
            <a:endParaRPr lang="tr-TR" sz="2300" b="1" dirty="0">
              <a:solidFill>
                <a:schemeClr val="bg1">
                  <a:lumMod val="50000"/>
                </a:schemeClr>
              </a:solidFill>
              <a:latin typeface="+mn-lt"/>
            </a:endParaRPr>
          </a:p>
          <a:p>
            <a:pPr marL="342900" indent="-342900" algn="just">
              <a:lnSpc>
                <a:spcPct val="90000"/>
              </a:lnSpc>
              <a:spcBef>
                <a:spcPct val="20000"/>
              </a:spcBef>
              <a:buClr>
                <a:srgbClr val="80FD63"/>
              </a:buClr>
              <a:defRPr/>
            </a:pPr>
            <a:r>
              <a:rPr lang="tr-TR" sz="2300" b="1" dirty="0" smtClean="0">
                <a:solidFill>
                  <a:schemeClr val="bg1">
                    <a:lumMod val="50000"/>
                  </a:schemeClr>
                </a:solidFill>
                <a:latin typeface="+mn-lt"/>
              </a:rPr>
              <a:t>Ulaşılabilirlik: Verinin ek maliyet getirmeden veya uygun maliyetle toplanabilmesi</a:t>
            </a:r>
            <a:endParaRPr lang="tr-TR" sz="2300" b="1" dirty="0">
              <a:solidFill>
                <a:schemeClr val="bg1">
                  <a:lumMod val="50000"/>
                </a:schemeClr>
              </a:solidFill>
              <a:latin typeface="+mn-lt"/>
            </a:endParaRPr>
          </a:p>
          <a:p>
            <a:pPr marL="342900" indent="-342900" algn="just">
              <a:lnSpc>
                <a:spcPct val="90000"/>
              </a:lnSpc>
              <a:spcBef>
                <a:spcPct val="20000"/>
              </a:spcBef>
              <a:buClr>
                <a:srgbClr val="80FD63"/>
              </a:buClr>
              <a:defRPr/>
            </a:pPr>
            <a:r>
              <a:rPr lang="tr-TR" sz="2300" b="1" dirty="0" smtClean="0">
                <a:solidFill>
                  <a:schemeClr val="bg1">
                    <a:lumMod val="50000"/>
                  </a:schemeClr>
                </a:solidFill>
                <a:latin typeface="+mn-lt"/>
              </a:rPr>
              <a:t>Sahiplenme: İlgili tarafların göstere üzerinde hemfikir olması</a:t>
            </a:r>
            <a:endParaRPr lang="tr-TR" sz="2300" b="1" dirty="0">
              <a:solidFill>
                <a:schemeClr val="bg1">
                  <a:lumMod val="50000"/>
                </a:schemeClr>
              </a:solidFill>
              <a:latin typeface="+mn-lt"/>
            </a:endParaRPr>
          </a:p>
        </p:txBody>
      </p:sp>
      <p:sp>
        <p:nvSpPr>
          <p:cNvPr id="11"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112</a:t>
            </a:fld>
            <a:endParaRPr lang="tr-TR" sz="1200" b="0">
              <a:cs typeface="Arial" pitchFamily="34" charset="0"/>
            </a:endParaRPr>
          </a:p>
        </p:txBody>
      </p:sp>
      <p:pic>
        <p:nvPicPr>
          <p:cNvPr id="8"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059789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1 Başlık"/>
          <p:cNvSpPr>
            <a:spLocks noGrp="1"/>
          </p:cNvSpPr>
          <p:nvPr>
            <p:ph type="title" idx="4294967295"/>
          </p:nvPr>
        </p:nvSpPr>
        <p:spPr>
          <a:xfrm>
            <a:off x="457200" y="274638"/>
            <a:ext cx="8229600" cy="541337"/>
          </a:xfrm>
        </p:spPr>
        <p:txBody>
          <a:bodyPr lIns="91431" tIns="45715" rIns="91431" bIns="45715" anchor="b"/>
          <a:lstStyle/>
          <a:p>
            <a:pPr eaLnBrk="1" hangingPunct="1"/>
            <a:r>
              <a:rPr lang="tr-TR" sz="2600" smtClean="0">
                <a:solidFill>
                  <a:srgbClr val="FF0000"/>
                </a:solidFill>
              </a:rPr>
              <a:t>PERFORMANS GÖSTERGE/HEDEF TABLOSU</a:t>
            </a:r>
          </a:p>
        </p:txBody>
      </p:sp>
      <p:graphicFrame>
        <p:nvGraphicFramePr>
          <p:cNvPr id="177250" name="Group 98"/>
          <p:cNvGraphicFramePr>
            <a:graphicFrameLocks noGrp="1"/>
          </p:cNvGraphicFramePr>
          <p:nvPr>
            <p:ph sz="quarter" idx="4294967295"/>
          </p:nvPr>
        </p:nvGraphicFramePr>
        <p:xfrm>
          <a:off x="250825" y="815975"/>
          <a:ext cx="8893175" cy="2600325"/>
        </p:xfrm>
        <a:graphic>
          <a:graphicData uri="http://schemas.openxmlformats.org/drawingml/2006/table">
            <a:tbl>
              <a:tblPr/>
              <a:tblGrid>
                <a:gridCol w="684213"/>
                <a:gridCol w="682625"/>
                <a:gridCol w="2035175"/>
                <a:gridCol w="701675"/>
                <a:gridCol w="685800"/>
                <a:gridCol w="682625"/>
                <a:gridCol w="684212"/>
                <a:gridCol w="685800"/>
                <a:gridCol w="684213"/>
                <a:gridCol w="682625"/>
                <a:gridCol w="684212"/>
              </a:tblGrid>
              <a:tr h="371475">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FFFFFF"/>
                          </a:solidFill>
                          <a:effectLst/>
                          <a:latin typeface="Arial" pitchFamily="34" charset="0"/>
                        </a:rPr>
                        <a:t>SAM</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700" b="1" i="0" u="none" strike="noStrike" cap="none" normalizeH="0" baseline="0" smtClean="0">
                          <a:ln>
                            <a:noFill/>
                          </a:ln>
                          <a:solidFill>
                            <a:srgbClr val="FFFFFF"/>
                          </a:solidFill>
                          <a:effectLst/>
                          <a:latin typeface="Arial" pitchFamily="34" charset="0"/>
                        </a:rPr>
                        <a:t>4</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rowSpan="3">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rgbClr val="FFFFFF"/>
                          </a:solidFill>
                          <a:effectLst/>
                          <a:latin typeface="Arial" pitchFamily="34" charset="0"/>
                        </a:rPr>
                        <a:t>Performans Göstergeleri</a:t>
                      </a:r>
                      <a:endParaRPr kumimoji="0" lang="tr-TR" sz="1100" b="1" i="0" u="none" strike="noStrike" cap="none" normalizeH="0" baseline="0" smtClean="0">
                        <a:ln>
                          <a:noFill/>
                        </a:ln>
                        <a:solidFill>
                          <a:srgbClr val="000000"/>
                        </a:solidFill>
                        <a:effectLst/>
                        <a:latin typeface="Calibri" pitchFamily="34" charset="0"/>
                      </a:endParaRPr>
                    </a:p>
                  </a:txBody>
                  <a:tcPr marL="8466" marR="8466" marT="846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5">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rgbClr val="FFFFFF"/>
                          </a:solidFill>
                          <a:effectLst/>
                          <a:latin typeface="Arial" pitchFamily="34" charset="0"/>
                        </a:rPr>
                        <a:t>PERFORMANS HEDEFLERİ</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rgbClr val="FFFFFF"/>
                          </a:solidFill>
                          <a:effectLst/>
                          <a:latin typeface="Arial" pitchFamily="34" charset="0"/>
                        </a:rPr>
                        <a:t> </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vMerge="1">
                  <a:txBody>
                    <a:bodyPr/>
                    <a:lstStyle/>
                    <a:p>
                      <a:endParaRPr lang="tr-TR"/>
                    </a:p>
                  </a:txBody>
                  <a:tcPr/>
                </a:tc>
                <a:tc vMerge="1">
                  <a:txBody>
                    <a:bodyPr/>
                    <a:lstStyle/>
                    <a:p>
                      <a:endParaRPr lang="tr-TR"/>
                    </a:p>
                  </a:txBody>
                  <a:tcPr/>
                </a:tc>
                <a:tc vMerge="1">
                  <a:txBody>
                    <a:bodyPr/>
                    <a:lstStyle/>
                    <a:p>
                      <a:endParaRPr lang="tr-TR"/>
                    </a:p>
                  </a:txBody>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Önceki Yıllar</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hMerge="1">
                  <a:txBody>
                    <a:bodyPr/>
                    <a:lstStyle/>
                    <a:p>
                      <a:endParaRPr lang="tr-TR"/>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İlk Yıl</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gridSpan="4">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Sonraki Yıl Hedefleri</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hMerge="1">
                  <a:txBody>
                    <a:bodyPr/>
                    <a:lstStyle/>
                    <a:p>
                      <a:endParaRPr lang="tr-TR"/>
                    </a:p>
                  </a:txBody>
                  <a:tcPr/>
                </a:tc>
                <a:tc hMerge="1">
                  <a:txBody>
                    <a:bodyPr/>
                    <a:lstStyle/>
                    <a:p>
                      <a:endParaRPr lang="tr-TR"/>
                    </a:p>
                  </a:txBody>
                  <a:tcPr/>
                </a:tc>
                <a:tc hMerge="1">
                  <a:txBody>
                    <a:bodyPr/>
                    <a:lstStyle/>
                    <a:p>
                      <a:endParaRPr lang="tr-TR"/>
                    </a:p>
                  </a:txBody>
                  <a:tcPr/>
                </a:tc>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pitchFamily="34" charset="0"/>
                        </a:rPr>
                        <a:t>SP Dönemi P. Hedefi</a:t>
                      </a:r>
                      <a:endParaRPr kumimoji="0" lang="tr-TR" sz="10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7147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700" b="0" i="0" u="none" strike="noStrike" cap="none" normalizeH="0" baseline="0" smtClean="0">
                          <a:ln>
                            <a:noFill/>
                          </a:ln>
                          <a:solidFill>
                            <a:srgbClr val="000000"/>
                          </a:solidFill>
                          <a:effectLst/>
                          <a:latin typeface="Arial" pitchFamily="34" charset="0"/>
                        </a:rPr>
                        <a:t>SH</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700" b="0" i="0" u="none" strike="noStrike" cap="none" normalizeH="0" baseline="0" smtClean="0">
                          <a:ln>
                            <a:noFill/>
                          </a:ln>
                          <a:solidFill>
                            <a:srgbClr val="000000"/>
                          </a:solidFill>
                          <a:effectLst/>
                          <a:latin typeface="Arial" pitchFamily="34" charset="0"/>
                        </a:rPr>
                        <a:t>4</a:t>
                      </a:r>
                    </a:p>
                  </a:txBody>
                  <a:tcPr marL="8466" marR="8466" marT="8466" marB="0" anchor="b" horzOverflow="overflow">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vMerge="1">
                  <a:txBody>
                    <a:bodyPr/>
                    <a:lstStyle/>
                    <a:p>
                      <a:endParaRPr lang="tr-TR"/>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2008</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2009</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2010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2011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2012</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2013</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2014</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vMerge="1">
                  <a:txBody>
                    <a:bodyPr/>
                    <a:lstStyle/>
                    <a:p>
                      <a:endParaRPr lang="tr-TR"/>
                    </a:p>
                  </a:txBody>
                  <a:tcPr/>
                </a:tc>
              </a:tr>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Düzenlenen Konferans Sayısı</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7</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İşyeri Ziyaretleri Sayısı</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600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r>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3</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Toplantı Sayısı</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3</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3</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5</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5</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5</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5</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5</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25</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r>
            </a:tbl>
          </a:graphicData>
        </a:graphic>
      </p:graphicFrame>
      <p:sp>
        <p:nvSpPr>
          <p:cNvPr id="89184" name="4 Metin kutusu"/>
          <p:cNvSpPr txBox="1">
            <a:spLocks noChangeArrowheads="1"/>
          </p:cNvSpPr>
          <p:nvPr/>
        </p:nvSpPr>
        <p:spPr bwMode="auto">
          <a:xfrm>
            <a:off x="249238" y="3646488"/>
            <a:ext cx="8894762" cy="310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72" tIns="40636" rIns="81272" bIns="40636">
            <a:spAutoFit/>
          </a:bodyPr>
          <a:lstStyle>
            <a:lvl1pPr defTabSz="812800" eaLnBrk="0" hangingPunct="0">
              <a:defRPr sz="2400" b="1">
                <a:solidFill>
                  <a:schemeClr val="tx1"/>
                </a:solidFill>
                <a:latin typeface="Arial" pitchFamily="34" charset="0"/>
              </a:defRPr>
            </a:lvl1pPr>
            <a:lvl2pPr marL="742950" indent="-285750" defTabSz="812800" eaLnBrk="0" hangingPunct="0">
              <a:defRPr sz="2400" b="1">
                <a:solidFill>
                  <a:schemeClr val="tx1"/>
                </a:solidFill>
                <a:latin typeface="Arial" pitchFamily="34" charset="0"/>
              </a:defRPr>
            </a:lvl2pPr>
            <a:lvl3pPr marL="1143000" indent="-228600" defTabSz="812800" eaLnBrk="0" hangingPunct="0">
              <a:defRPr sz="2400" b="1">
                <a:solidFill>
                  <a:schemeClr val="tx1"/>
                </a:solidFill>
                <a:latin typeface="Arial" pitchFamily="34" charset="0"/>
              </a:defRPr>
            </a:lvl3pPr>
            <a:lvl4pPr marL="1600200" indent="-228600" defTabSz="812800" eaLnBrk="0" hangingPunct="0">
              <a:defRPr sz="2400" b="1">
                <a:solidFill>
                  <a:schemeClr val="tx1"/>
                </a:solidFill>
                <a:latin typeface="Arial" pitchFamily="34" charset="0"/>
              </a:defRPr>
            </a:lvl4pPr>
            <a:lvl5pPr marL="2057400" indent="-228600" defTabSz="812800" eaLnBrk="0" hangingPunct="0">
              <a:defRPr sz="2400" b="1">
                <a:solidFill>
                  <a:schemeClr val="tx1"/>
                </a:solidFill>
                <a:latin typeface="Arial" pitchFamily="34" charset="0"/>
              </a:defRPr>
            </a:lvl5pPr>
            <a:lvl6pPr marL="2514600" indent="-228600" defTabSz="8128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defTabSz="8128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defTabSz="8128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defTabSz="8128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Tx/>
              <a:buNone/>
            </a:pPr>
            <a:r>
              <a:rPr lang="tr-TR" sz="1600" b="0"/>
              <a:t>SH 4.4 </a:t>
            </a:r>
            <a:r>
              <a:rPr lang="tr-TR" sz="1800"/>
              <a:t>Meslek liselerinde okuyan öğrencilerimizin daha bilinçli olmaları için toplantı ve konferanslar düzenlenecek ve kendi alanlarındaki işyerleri ziyaret edilecektir.</a:t>
            </a:r>
          </a:p>
          <a:p>
            <a:pPr eaLnBrk="1" hangingPunct="1">
              <a:buFontTx/>
              <a:buNone/>
            </a:pPr>
            <a:r>
              <a:rPr lang="tr-TR" sz="1600" b="0"/>
              <a:t>Stratejik hedef 4.4 için 3 adet Performans göstergesinin olduğu düşünülmüştür.</a:t>
            </a:r>
          </a:p>
          <a:p>
            <a:pPr eaLnBrk="1" hangingPunct="1">
              <a:buFontTx/>
              <a:buNone/>
            </a:pPr>
            <a:r>
              <a:rPr lang="tr-TR" sz="1600" b="0"/>
              <a:t>Önceki 2 yıllık dönem performans gelişimini göstermek için ele alınmıştır.</a:t>
            </a:r>
          </a:p>
          <a:p>
            <a:pPr eaLnBrk="1" hangingPunct="1">
              <a:buFontTx/>
              <a:buNone/>
            </a:pPr>
            <a:endParaRPr lang="tr-TR" sz="1600" b="0"/>
          </a:p>
          <a:p>
            <a:pPr eaLnBrk="1" hangingPunct="1">
              <a:buFontTx/>
              <a:buNone/>
            </a:pPr>
            <a:r>
              <a:rPr lang="tr-TR" sz="1600" b="0"/>
              <a:t>Sp Dönem Hedefi ise Stratejik Hedefimiz için koymuş olduğumuz performans hedefini göstermektedir. </a:t>
            </a:r>
          </a:p>
          <a:p>
            <a:pPr eaLnBrk="1" hangingPunct="1">
              <a:buFontTx/>
              <a:buNone/>
            </a:pPr>
            <a:r>
              <a:rPr lang="tr-TR" sz="1600" b="0"/>
              <a:t>Örnekte:</a:t>
            </a:r>
          </a:p>
          <a:p>
            <a:pPr eaLnBrk="1" hangingPunct="1">
              <a:buFontTx/>
              <a:buNone/>
            </a:pPr>
            <a:r>
              <a:rPr lang="tr-TR" sz="1600" b="0"/>
              <a:t>PH 1: 2014 yılı sonuna kadar 7 Konferans Düzenlenmesi düşünülmektedir.</a:t>
            </a:r>
          </a:p>
          <a:p>
            <a:pPr eaLnBrk="1" hangingPunct="1">
              <a:buFontTx/>
              <a:buNone/>
            </a:pPr>
            <a:r>
              <a:rPr lang="tr-TR" sz="1600" b="0"/>
              <a:t>PH 2: 2014 Yılı sonuna kadar 600 işyeri sahibi ziyaret edilecektir.</a:t>
            </a:r>
          </a:p>
          <a:p>
            <a:pPr eaLnBrk="1" hangingPunct="1">
              <a:buFontTx/>
              <a:buNone/>
            </a:pPr>
            <a:r>
              <a:rPr lang="tr-TR" sz="1600" b="0"/>
              <a:t>PH 3: 2014 Yılı sonuna kadar 25 adet toplantı düzenlenecektir.</a:t>
            </a:r>
          </a:p>
        </p:txBody>
      </p:sp>
      <p:sp>
        <p:nvSpPr>
          <p:cNvPr id="89186" name="Text Box 99"/>
          <p:cNvSpPr txBox="1">
            <a:spLocks noChangeArrowheads="1"/>
          </p:cNvSpPr>
          <p:nvPr/>
        </p:nvSpPr>
        <p:spPr bwMode="auto">
          <a:xfrm>
            <a:off x="8424863" y="836613"/>
            <a:ext cx="71913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ctr" eaLnBrk="1" hangingPunct="1">
              <a:buFontTx/>
              <a:buNone/>
            </a:pPr>
            <a:r>
              <a:rPr lang="tr-TR" sz="1200">
                <a:solidFill>
                  <a:srgbClr val="080808"/>
                </a:solidFill>
              </a:rPr>
              <a:t>Tablo 1</a:t>
            </a:r>
          </a:p>
        </p:txBody>
      </p:sp>
      <p:sp>
        <p:nvSpPr>
          <p:cNvPr id="7"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113</a:t>
            </a:fld>
            <a:endParaRPr lang="tr-TR" sz="1200" b="0">
              <a:cs typeface="Arial" pitchFamily="34" charset="0"/>
            </a:endParaRPr>
          </a:p>
        </p:txBody>
      </p:sp>
      <p:pic>
        <p:nvPicPr>
          <p:cNvPr id="8"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1 Başlık"/>
          <p:cNvSpPr>
            <a:spLocks noGrp="1"/>
          </p:cNvSpPr>
          <p:nvPr>
            <p:ph type="title" idx="4294967295"/>
          </p:nvPr>
        </p:nvSpPr>
        <p:spPr>
          <a:xfrm>
            <a:off x="250825" y="981075"/>
            <a:ext cx="8001000" cy="571500"/>
          </a:xfrm>
        </p:spPr>
        <p:txBody>
          <a:bodyPr/>
          <a:lstStyle/>
          <a:p>
            <a:pPr eaLnBrk="1" hangingPunct="1"/>
            <a:r>
              <a:rPr lang="tr-TR" sz="2800" b="1" smtClean="0">
                <a:solidFill>
                  <a:srgbClr val="000000"/>
                </a:solidFill>
                <a:latin typeface="Times New Roman" pitchFamily="18" charset="0"/>
              </a:rPr>
              <a:t>ÖRNEK PERFORMANS GÖSTERGELERİ</a:t>
            </a:r>
          </a:p>
        </p:txBody>
      </p:sp>
      <p:sp>
        <p:nvSpPr>
          <p:cNvPr id="90115" name="3 Metin kutusu"/>
          <p:cNvSpPr txBox="1">
            <a:spLocks noChangeArrowheads="1"/>
          </p:cNvSpPr>
          <p:nvPr/>
        </p:nvSpPr>
        <p:spPr bwMode="auto">
          <a:xfrm>
            <a:off x="0" y="1571625"/>
            <a:ext cx="8001000" cy="314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Tx/>
              <a:buChar char="-"/>
            </a:pPr>
            <a:r>
              <a:rPr lang="tr-TR" sz="2000" b="0">
                <a:latin typeface="Times New Roman" pitchFamily="18" charset="0"/>
              </a:rPr>
              <a:t>Öğrenci başına düşen öğretmen Sayısı,</a:t>
            </a:r>
          </a:p>
          <a:p>
            <a:pPr eaLnBrk="1" hangingPunct="1">
              <a:buFontTx/>
              <a:buChar char="-"/>
            </a:pPr>
            <a:r>
              <a:rPr lang="tr-TR" sz="2000" b="0">
                <a:latin typeface="Times New Roman" pitchFamily="18" charset="0"/>
              </a:rPr>
              <a:t>Öğretmen başına düşen ders saati,</a:t>
            </a:r>
          </a:p>
          <a:p>
            <a:pPr eaLnBrk="1" hangingPunct="1">
              <a:buFontTx/>
              <a:buNone/>
            </a:pPr>
            <a:r>
              <a:rPr lang="tr-TR" sz="2000" b="0">
                <a:latin typeface="Times New Roman" pitchFamily="18" charset="0"/>
              </a:rPr>
              <a:t>-Okullara yapılan ön başvuru ve kayıt sayıları,</a:t>
            </a:r>
          </a:p>
          <a:p>
            <a:pPr eaLnBrk="1" hangingPunct="1">
              <a:buFontTx/>
              <a:buNone/>
            </a:pPr>
            <a:r>
              <a:rPr lang="tr-TR" sz="2000" b="0">
                <a:latin typeface="Times New Roman" pitchFamily="18" charset="0"/>
              </a:rPr>
              <a:t>-Yeni açılan okul/derslik Sayıları,</a:t>
            </a:r>
          </a:p>
          <a:p>
            <a:pPr eaLnBrk="1" hangingPunct="1">
              <a:buFontTx/>
              <a:buChar char="-"/>
            </a:pPr>
            <a:r>
              <a:rPr lang="tr-TR" sz="2000" b="0">
                <a:latin typeface="Times New Roman" pitchFamily="18" charset="0"/>
              </a:rPr>
              <a:t>Açılan modül sayısı,</a:t>
            </a:r>
          </a:p>
          <a:p>
            <a:pPr eaLnBrk="1" hangingPunct="1">
              <a:buFontTx/>
              <a:buChar char="-"/>
            </a:pPr>
            <a:r>
              <a:rPr lang="tr-TR" sz="2000" b="0">
                <a:latin typeface="Times New Roman" pitchFamily="18" charset="0"/>
              </a:rPr>
              <a:t>Düzenlenen konferans, seminer ve çalıştay sayısı,</a:t>
            </a:r>
          </a:p>
          <a:p>
            <a:pPr eaLnBrk="1" hangingPunct="1">
              <a:buFontTx/>
              <a:buChar char="-"/>
            </a:pPr>
            <a:r>
              <a:rPr lang="tr-TR" sz="2000" b="0">
                <a:latin typeface="Times New Roman" pitchFamily="18" charset="0"/>
              </a:rPr>
              <a:t>Üniversiteyi kazanan öğrenci sayısı,</a:t>
            </a:r>
          </a:p>
          <a:p>
            <a:pPr eaLnBrk="1" hangingPunct="1">
              <a:buFontTx/>
              <a:buChar char="-"/>
            </a:pPr>
            <a:r>
              <a:rPr lang="tr-TR" sz="2000" b="0">
                <a:latin typeface="Times New Roman" pitchFamily="18" charset="0"/>
              </a:rPr>
              <a:t>Stratejik yönetim sürecine ilişkin oluşturulan doküman sayısı,</a:t>
            </a:r>
          </a:p>
          <a:p>
            <a:pPr eaLnBrk="1" hangingPunct="1">
              <a:buFontTx/>
              <a:buChar char="-"/>
            </a:pPr>
            <a:r>
              <a:rPr lang="tr-TR" sz="2000" b="0">
                <a:latin typeface="Times New Roman" pitchFamily="18" charset="0"/>
              </a:rPr>
              <a:t>KPDS C seviyesindeki çalışan sayısı,</a:t>
            </a:r>
          </a:p>
          <a:p>
            <a:pPr eaLnBrk="1" hangingPunct="1">
              <a:buFontTx/>
              <a:buChar char="-"/>
            </a:pPr>
            <a:r>
              <a:rPr lang="tr-TR" sz="2000" b="0">
                <a:latin typeface="Times New Roman" pitchFamily="18" charset="0"/>
              </a:rPr>
              <a:t>Çalışan başına düşen hizmetiçi eğitim sayısı/saati </a:t>
            </a:r>
          </a:p>
        </p:txBody>
      </p:sp>
      <p:sp>
        <p:nvSpPr>
          <p:cNvPr id="90116" name="4 Metin kutusu"/>
          <p:cNvSpPr txBox="1">
            <a:spLocks noChangeArrowheads="1"/>
          </p:cNvSpPr>
          <p:nvPr/>
        </p:nvSpPr>
        <p:spPr bwMode="auto">
          <a:xfrm>
            <a:off x="2428875" y="4857750"/>
            <a:ext cx="6429375"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Tx/>
              <a:buNone/>
            </a:pPr>
            <a:r>
              <a:rPr lang="tr-TR" sz="1600" b="0">
                <a:solidFill>
                  <a:srgbClr val="00B050"/>
                </a:solidFill>
                <a:latin typeface="Times New Roman" pitchFamily="18" charset="0"/>
              </a:rPr>
              <a:t>ÖRNEĞİN;</a:t>
            </a:r>
          </a:p>
          <a:p>
            <a:pPr eaLnBrk="1" hangingPunct="1">
              <a:buFontTx/>
              <a:buNone/>
            </a:pPr>
            <a:r>
              <a:rPr lang="tr-TR" sz="1600">
                <a:solidFill>
                  <a:schemeClr val="hlink"/>
                </a:solidFill>
                <a:latin typeface="Times New Roman" pitchFamily="18" charset="0"/>
              </a:rPr>
              <a:t>PH:MEB Kaynaklarının Bakanlık amaçlarına göre etkin dağıtım ve kullanımı %95 oranında gerçekleştirilecektir.</a:t>
            </a:r>
          </a:p>
          <a:p>
            <a:pPr eaLnBrk="1" hangingPunct="1">
              <a:buFontTx/>
              <a:buNone/>
            </a:pPr>
            <a:r>
              <a:rPr lang="tr-TR" sz="1600">
                <a:solidFill>
                  <a:schemeClr val="hlink"/>
                </a:solidFill>
                <a:latin typeface="Times New Roman" pitchFamily="18" charset="0"/>
              </a:rPr>
              <a:t>PG: Teklif-Tahsis Sapma Oranı ( 2008-%5, 2009-%5, 2010-%5)</a:t>
            </a:r>
          </a:p>
          <a:p>
            <a:pPr eaLnBrk="1" hangingPunct="1">
              <a:buFontTx/>
              <a:buNone/>
            </a:pPr>
            <a:r>
              <a:rPr lang="tr-TR" sz="1600">
                <a:solidFill>
                  <a:schemeClr val="hlink"/>
                </a:solidFill>
                <a:latin typeface="Times New Roman" pitchFamily="18" charset="0"/>
              </a:rPr>
              <a:t>PG:  Tahsis Gerçekleşme Sapma Oranı ( 2008-%5, 2009-%5, 2010-%5)</a:t>
            </a:r>
          </a:p>
          <a:p>
            <a:pPr eaLnBrk="1" hangingPunct="1">
              <a:buFontTx/>
              <a:buNone/>
            </a:pPr>
            <a:r>
              <a:rPr lang="tr-TR" sz="1600">
                <a:solidFill>
                  <a:schemeClr val="hlink"/>
                </a:solidFill>
                <a:latin typeface="Times New Roman" pitchFamily="18" charset="0"/>
              </a:rPr>
              <a:t>PG: PEB hazırlama yönergesi oluşturulması. (2008 yılında)</a:t>
            </a:r>
          </a:p>
          <a:p>
            <a:pPr eaLnBrk="1" hangingPunct="1">
              <a:buFontTx/>
              <a:buNone/>
            </a:pPr>
            <a:r>
              <a:rPr lang="tr-TR" sz="1600">
                <a:solidFill>
                  <a:schemeClr val="hlink"/>
                </a:solidFill>
                <a:latin typeface="Times New Roman" pitchFamily="18" charset="0"/>
              </a:rPr>
              <a:t>PG: Taşınır Mallara İlişkin Yayınlanan Rapor Sayısı( 2008-1,2009-2 ..)</a:t>
            </a:r>
          </a:p>
        </p:txBody>
      </p:sp>
      <p:sp>
        <p:nvSpPr>
          <p:cNvPr id="6"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114</a:t>
            </a:fld>
            <a:endParaRPr lang="tr-TR" sz="1200" b="0">
              <a:cs typeface="Arial" pitchFamily="34" charset="0"/>
            </a:endParaRPr>
          </a:p>
        </p:txBody>
      </p:sp>
      <p:pic>
        <p:nvPicPr>
          <p:cNvPr id="7"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0" y="1071563"/>
          <a:ext cx="3714750" cy="5789615"/>
        </p:xfrm>
        <a:graphic>
          <a:graphicData uri="http://schemas.openxmlformats.org/drawingml/2006/table">
            <a:tbl>
              <a:tblPr/>
              <a:tblGrid>
                <a:gridCol w="3714750"/>
              </a:tblGrid>
              <a:tr h="77470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080808"/>
                          </a:solidFill>
                          <a:effectLst>
                            <a:outerShdw blurRad="38100" dist="38100" dir="2700000" algn="tl">
                              <a:srgbClr val="C0C0C0"/>
                            </a:outerShdw>
                          </a:effectLst>
                          <a:latin typeface="Garamond" pitchFamily="18" charset="0"/>
                          <a:cs typeface="Times New Roman" pitchFamily="18" charset="0"/>
                        </a:rPr>
                        <a:t>Çağ nüfusunun okullaşma oranı (cinsiyete ve yerleşim birimine göre %)</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38163">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080808"/>
                          </a:solidFill>
                          <a:effectLst>
                            <a:outerShdw blurRad="38100" dist="38100" dir="2700000" algn="tl">
                              <a:srgbClr val="C0C0C0"/>
                            </a:outerShdw>
                          </a:effectLst>
                          <a:latin typeface="Garamond" pitchFamily="18" charset="0"/>
                          <a:cs typeface="Times New Roman" pitchFamily="18" charset="0"/>
                        </a:rPr>
                        <a:t>Derslik başına düşen öğrenci sayısı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080808"/>
                          </a:solidFill>
                          <a:effectLst>
                            <a:outerShdw blurRad="38100" dist="38100" dir="2700000" algn="tl">
                              <a:srgbClr val="C0C0C0"/>
                            </a:outerShdw>
                          </a:effectLst>
                          <a:latin typeface="Garamond" pitchFamily="18" charset="0"/>
                          <a:cs typeface="Times New Roman" pitchFamily="18" charset="0"/>
                        </a:rPr>
                        <a:t>Geliştirilen/değerlendirilen program sayısı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080808"/>
                          </a:solidFill>
                          <a:effectLst>
                            <a:outerShdw blurRad="38100" dist="38100" dir="2700000" algn="tl">
                              <a:srgbClr val="C0C0C0"/>
                            </a:outerShdw>
                          </a:effectLst>
                          <a:latin typeface="Garamond" pitchFamily="18" charset="0"/>
                          <a:cs typeface="Times New Roman" pitchFamily="18" charset="0"/>
                        </a:rPr>
                        <a:t>Hizmet içi eğitim çeşidi ve adam gün sayısı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38163">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080808"/>
                          </a:solidFill>
                          <a:effectLst>
                            <a:outerShdw blurRad="38100" dist="38100" dir="2700000" algn="tl">
                              <a:srgbClr val="C0C0C0"/>
                            </a:outerShdw>
                          </a:effectLst>
                          <a:latin typeface="Garamond" pitchFamily="18" charset="0"/>
                          <a:cs typeface="Times New Roman" pitchFamily="18" charset="0"/>
                        </a:rPr>
                        <a:t>Başarı değerlendirme sınav sonuçları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7470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080808"/>
                          </a:solidFill>
                          <a:effectLst>
                            <a:outerShdw blurRad="38100" dist="38100" dir="2700000" algn="tl">
                              <a:srgbClr val="C0C0C0"/>
                            </a:outerShdw>
                          </a:effectLst>
                          <a:latin typeface="Garamond" pitchFamily="18" charset="0"/>
                          <a:cs typeface="Times New Roman" pitchFamily="18" charset="0"/>
                        </a:rPr>
                        <a:t>Uluslararası sınavlarda ülke başarı düzeyi</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38163">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080808"/>
                          </a:solidFill>
                          <a:effectLst>
                            <a:outerShdw blurRad="38100" dist="38100" dir="2700000" algn="tl">
                              <a:srgbClr val="C0C0C0"/>
                            </a:outerShdw>
                          </a:effectLst>
                          <a:latin typeface="Garamond" pitchFamily="18" charset="0"/>
                          <a:cs typeface="Times New Roman" pitchFamily="18" charset="0"/>
                        </a:rPr>
                        <a:t>Yetiştirilen öğrenci sayısı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38163">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080808"/>
                          </a:solidFill>
                          <a:effectLst>
                            <a:outerShdw blurRad="38100" dist="38100" dir="2700000" algn="tl">
                              <a:srgbClr val="C0C0C0"/>
                            </a:outerShdw>
                          </a:effectLst>
                          <a:latin typeface="Garamond" pitchFamily="18" charset="0"/>
                          <a:cs typeface="Times New Roman" pitchFamily="18" charset="0"/>
                        </a:rPr>
                        <a:t>Öğretmen başına düşen öğrenci sayısı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38163">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080808"/>
                          </a:solidFill>
                          <a:effectLst>
                            <a:outerShdw blurRad="38100" dist="38100" dir="2700000" algn="tl">
                              <a:srgbClr val="C0C0C0"/>
                            </a:outerShdw>
                          </a:effectLst>
                          <a:latin typeface="Garamond" pitchFamily="18" charset="0"/>
                          <a:cs typeface="Times New Roman" pitchFamily="18" charset="0"/>
                        </a:rPr>
                        <a:t>Geliştirilen mevzuat sayısı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3" name="2 Tablo"/>
          <p:cNvGraphicFramePr>
            <a:graphicFrameLocks noGrp="1"/>
          </p:cNvGraphicFramePr>
          <p:nvPr/>
        </p:nvGraphicFramePr>
        <p:xfrm>
          <a:off x="3714750" y="1071563"/>
          <a:ext cx="5429250" cy="5978525"/>
        </p:xfrm>
        <a:graphic>
          <a:graphicData uri="http://schemas.openxmlformats.org/drawingml/2006/table">
            <a:tbl>
              <a:tblPr/>
              <a:tblGrid>
                <a:gridCol w="5429250"/>
              </a:tblGrid>
              <a:tr h="777875">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FF0000"/>
                          </a:solidFill>
                          <a:effectLst>
                            <a:outerShdw blurRad="38100" dist="38100" dir="2700000" algn="tl">
                              <a:srgbClr val="C0C0C0"/>
                            </a:outerShdw>
                          </a:effectLst>
                          <a:latin typeface="Garamond" pitchFamily="18" charset="0"/>
                          <a:cs typeface="Times New Roman" pitchFamily="18" charset="0"/>
                        </a:rPr>
                        <a:t>Üniversiteyi kazanma oranı, öğrencilerin okuldaki başarı ile üniversite sınavındaki başarısı arasındaki ilişki (istediği bölümü kazanma yüzdesi) </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785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FF0000"/>
                          </a:solidFill>
                          <a:effectLst>
                            <a:outerShdw blurRad="38100" dist="38100" dir="2700000" algn="tl">
                              <a:srgbClr val="C0C0C0"/>
                            </a:outerShdw>
                          </a:effectLst>
                          <a:latin typeface="Garamond" pitchFamily="18" charset="0"/>
                          <a:cs typeface="Times New Roman" pitchFamily="18" charset="0"/>
                        </a:rPr>
                        <a:t>Orta öğretim kurumları öğrenci seçme sınavından ilk 1000’e giren öğrencilerin bağlı okulları tercih etme/yerleşme oranı%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785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FF0000"/>
                          </a:solidFill>
                          <a:effectLst>
                            <a:outerShdw blurRad="38100" dist="38100" dir="2700000" algn="tl">
                              <a:srgbClr val="C0C0C0"/>
                            </a:outerShdw>
                          </a:effectLst>
                          <a:latin typeface="Garamond" pitchFamily="18" charset="0"/>
                          <a:cs typeface="Times New Roman" pitchFamily="18" charset="0"/>
                        </a:rPr>
                        <a:t>Geliştirdiği program ve ders kitabı sayısı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785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FF0000"/>
                          </a:solidFill>
                          <a:effectLst>
                            <a:outerShdw blurRad="38100" dist="38100" dir="2700000" algn="tl">
                              <a:srgbClr val="C0C0C0"/>
                            </a:outerShdw>
                          </a:effectLst>
                          <a:latin typeface="Garamond" pitchFamily="18" charset="0"/>
                          <a:cs typeface="Times New Roman" pitchFamily="18" charset="0"/>
                        </a:rPr>
                        <a:t>Mezun olan öğrencilerin okul türlerine göre oranı (kişi/yıl, okul) </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785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FF0000"/>
                          </a:solidFill>
                          <a:effectLst>
                            <a:outerShdw blurRad="38100" dist="38100" dir="2700000" algn="tl">
                              <a:srgbClr val="C0C0C0"/>
                            </a:outerShdw>
                          </a:effectLst>
                          <a:latin typeface="Garamond" pitchFamily="18" charset="0"/>
                          <a:cs typeface="Times New Roman" pitchFamily="18" charset="0"/>
                        </a:rPr>
                        <a:t>Ulusal ve uluslar arası yarışmalarda ödül alan öğrencilerin sayısı (yıl/sayı)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785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FF0000"/>
                          </a:solidFill>
                          <a:effectLst>
                            <a:outerShdw blurRad="38100" dist="38100" dir="2700000" algn="tl">
                              <a:srgbClr val="C0C0C0"/>
                            </a:outerShdw>
                          </a:effectLst>
                          <a:latin typeface="Garamond" pitchFamily="18" charset="0"/>
                          <a:cs typeface="Times New Roman" pitchFamily="18" charset="0"/>
                        </a:rPr>
                        <a:t>ÖSS de ilk 1000’e giren öğrencilerin içindeki bağlı okulların/öğrencilerin oranı %</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785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FF0000"/>
                          </a:solidFill>
                          <a:effectLst>
                            <a:outerShdw blurRad="38100" dist="38100" dir="2700000" algn="tl">
                              <a:srgbClr val="C0C0C0"/>
                            </a:outerShdw>
                          </a:effectLst>
                          <a:latin typeface="Garamond" pitchFamily="18" charset="0"/>
                          <a:cs typeface="Times New Roman" pitchFamily="18" charset="0"/>
                        </a:rPr>
                        <a:t>Öğrencilerin takdir/teşekkür/onur belgesi alma oranı %</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785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FF0000"/>
                          </a:solidFill>
                          <a:effectLst>
                            <a:outerShdw blurRad="38100" dist="38100" dir="2700000" algn="tl">
                              <a:srgbClr val="C0C0C0"/>
                            </a:outerShdw>
                          </a:effectLst>
                          <a:latin typeface="Garamond" pitchFamily="18" charset="0"/>
                          <a:cs typeface="Times New Roman" pitchFamily="18" charset="0"/>
                        </a:rPr>
                        <a:t>Öğretim programlarının uygulayıcılar (öğretmen, öğrenci veli, öğretim üyesi)  tarafından beğenilme oranı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785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FF0000"/>
                          </a:solidFill>
                          <a:effectLst>
                            <a:outerShdw blurRad="38100" dist="38100" dir="2700000" algn="tl">
                              <a:srgbClr val="C0C0C0"/>
                            </a:outerShdw>
                          </a:effectLst>
                          <a:latin typeface="Garamond" pitchFamily="18" charset="0"/>
                          <a:cs typeface="Times New Roman" pitchFamily="18" charset="0"/>
                        </a:rPr>
                        <a:t>Derslik başına düşen öğrenci sayısı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77850">
                <a:tc>
                  <a:txBody>
                    <a:bodyPr/>
                    <a:lstStyle/>
                    <a:p>
                      <a:pPr marL="0" marR="0" lvl="0" indent="0" algn="l" defTabSz="914400" rtl="0" eaLnBrk="1" fontAlgn="base" latinLnBrk="0" hangingPunct="1">
                        <a:lnSpc>
                          <a:spcPct val="100000"/>
                        </a:lnSpc>
                        <a:spcBef>
                          <a:spcPts val="363"/>
                        </a:spcBef>
                        <a:spcAft>
                          <a:spcPts val="363"/>
                        </a:spcAft>
                        <a:buClrTx/>
                        <a:buSzTx/>
                        <a:buFontTx/>
                        <a:buNone/>
                        <a:tabLst/>
                      </a:pPr>
                      <a:r>
                        <a:rPr kumimoji="0" lang="tr-TR" sz="1600" b="1" i="0" u="none" strike="noStrike" cap="none" normalizeH="0" baseline="0" smtClean="0">
                          <a:ln>
                            <a:noFill/>
                          </a:ln>
                          <a:solidFill>
                            <a:srgbClr val="FF0000"/>
                          </a:solidFill>
                          <a:effectLst>
                            <a:outerShdw blurRad="38100" dist="38100" dir="2700000" algn="tl">
                              <a:srgbClr val="C0C0C0"/>
                            </a:outerShdw>
                          </a:effectLst>
                          <a:latin typeface="Garamond" pitchFamily="18" charset="0"/>
                          <a:cs typeface="Times New Roman" pitchFamily="18" charset="0"/>
                        </a:rPr>
                        <a:t>Öğretmen başına düşen öğrenci sayısı</a:t>
                      </a:r>
                    </a:p>
                  </a:txBody>
                  <a:tcPr marL="44174" marR="4417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91184" name="3 Metin kutusu"/>
          <p:cNvSpPr txBox="1">
            <a:spLocks noChangeArrowheads="1"/>
          </p:cNvSpPr>
          <p:nvPr/>
        </p:nvSpPr>
        <p:spPr bwMode="auto">
          <a:xfrm>
            <a:off x="285750" y="428625"/>
            <a:ext cx="7929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 typeface="Wingdings" pitchFamily="2" charset="2"/>
              <a:buNone/>
            </a:pPr>
            <a:r>
              <a:rPr lang="tr-TR" dirty="0" smtClean="0">
                <a:solidFill>
                  <a:srgbClr val="080808"/>
                </a:solidFill>
              </a:rPr>
              <a:t>Temel Eğitim</a:t>
            </a:r>
            <a:r>
              <a:rPr lang="tr-TR" dirty="0" smtClean="0"/>
              <a:t>                          </a:t>
            </a:r>
            <a:r>
              <a:rPr lang="tr-TR" dirty="0">
                <a:solidFill>
                  <a:srgbClr val="FF0000"/>
                </a:solidFill>
              </a:rPr>
              <a:t>Ortaöğretim</a:t>
            </a:r>
          </a:p>
        </p:txBody>
      </p:sp>
      <p:pic>
        <p:nvPicPr>
          <p:cNvPr id="9118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1 Başlık"/>
          <p:cNvSpPr>
            <a:spLocks noGrp="1"/>
          </p:cNvSpPr>
          <p:nvPr>
            <p:ph type="title" idx="4294967295"/>
          </p:nvPr>
        </p:nvSpPr>
        <p:spPr>
          <a:xfrm>
            <a:off x="250825" y="981075"/>
            <a:ext cx="8001000" cy="571500"/>
          </a:xfrm>
        </p:spPr>
        <p:txBody>
          <a:bodyPr/>
          <a:lstStyle/>
          <a:p>
            <a:pPr eaLnBrk="1" hangingPunct="1"/>
            <a:r>
              <a:rPr lang="tr-TR" sz="2800" b="1" smtClean="0">
                <a:solidFill>
                  <a:srgbClr val="000000"/>
                </a:solidFill>
                <a:latin typeface="Times New Roman" pitchFamily="18" charset="0"/>
              </a:rPr>
              <a:t>ÖRNEK PERFORMANS GÖSTERGELERİ</a:t>
            </a:r>
          </a:p>
        </p:txBody>
      </p:sp>
      <p:sp>
        <p:nvSpPr>
          <p:cNvPr id="92163" name="3 Metin kutusu"/>
          <p:cNvSpPr txBox="1">
            <a:spLocks noChangeArrowheads="1"/>
          </p:cNvSpPr>
          <p:nvPr/>
        </p:nvSpPr>
        <p:spPr bwMode="auto">
          <a:xfrm>
            <a:off x="0" y="1571625"/>
            <a:ext cx="8964613"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Tx/>
              <a:buChar char="-"/>
            </a:pPr>
            <a:r>
              <a:rPr lang="tr-TR" sz="2200" b="0"/>
              <a:t>Taşımalı eğitimde öğrenci başına ayrılan kaynak miktarı</a:t>
            </a:r>
          </a:p>
          <a:p>
            <a:pPr eaLnBrk="1" hangingPunct="1">
              <a:buFontTx/>
              <a:buChar char="-"/>
            </a:pPr>
            <a:r>
              <a:rPr lang="tr-TR" sz="2200" b="0"/>
              <a:t>Taşımalı eğitimden yararlanan öğrencilerin genel öğrenci sayısına oranı</a:t>
            </a:r>
          </a:p>
          <a:p>
            <a:pPr eaLnBrk="1" hangingPunct="1">
              <a:buFontTx/>
              <a:buChar char="-"/>
            </a:pPr>
            <a:r>
              <a:rPr lang="tr-TR" sz="2200" b="0"/>
              <a:t>Uluslar arası sınavlarda ülke sayısına göre başarı sırası </a:t>
            </a:r>
          </a:p>
          <a:p>
            <a:pPr eaLnBrk="1" hangingPunct="1">
              <a:buFontTx/>
              <a:buChar char="-"/>
            </a:pPr>
            <a:r>
              <a:rPr lang="tr-TR" sz="2200" b="0"/>
              <a:t>Genel Öğretmen başına düşen öğrenci sayısı</a:t>
            </a:r>
          </a:p>
          <a:p>
            <a:pPr eaLnBrk="1" hangingPunct="1">
              <a:buFontTx/>
              <a:buChar char="-"/>
            </a:pPr>
            <a:r>
              <a:rPr lang="tr-TR" sz="2200" b="0"/>
              <a:t>Sınıf öğretmeni başına düşen öğrenci sayısı</a:t>
            </a:r>
          </a:p>
          <a:p>
            <a:pPr eaLnBrk="1" hangingPunct="1">
              <a:buFontTx/>
              <a:buChar char="-"/>
            </a:pPr>
            <a:r>
              <a:rPr lang="tr-TR" sz="2200" b="0"/>
              <a:t>Branş öğretmen başına düşen öğrenci sayısı</a:t>
            </a:r>
          </a:p>
          <a:p>
            <a:pPr eaLnBrk="1" hangingPunct="1">
              <a:buFontTx/>
              <a:buChar char="-"/>
            </a:pPr>
            <a:r>
              <a:rPr lang="tr-TR" sz="2200" b="0"/>
              <a:t>Üniversiteyi kazanma oranı (Lisans)</a:t>
            </a:r>
          </a:p>
          <a:p>
            <a:pPr eaLnBrk="1" hangingPunct="1">
              <a:buFontTx/>
              <a:buChar char="-"/>
            </a:pPr>
            <a:r>
              <a:rPr lang="tr-TR" sz="2200" b="0"/>
              <a:t>Üniversiteyi kazanma oranı (Yüksekokul)</a:t>
            </a:r>
          </a:p>
          <a:p>
            <a:pPr eaLnBrk="1" hangingPunct="1">
              <a:buFontTx/>
              <a:buChar char="-"/>
            </a:pPr>
            <a:r>
              <a:rPr lang="tr-TR" sz="2200" b="0"/>
              <a:t>Üniversiteyi kazanma oranı (Açık öğretim)</a:t>
            </a:r>
          </a:p>
          <a:p>
            <a:pPr eaLnBrk="1" hangingPunct="1">
              <a:buFontTx/>
              <a:buChar char="-"/>
            </a:pPr>
            <a:r>
              <a:rPr lang="tr-TR" sz="2200" b="0"/>
              <a:t>Ulusal yarışmalarda ödül alan öğrencilerin sayısı (yıl/sayı)</a:t>
            </a:r>
          </a:p>
          <a:p>
            <a:pPr eaLnBrk="1" hangingPunct="1">
              <a:buFontTx/>
              <a:buChar char="-"/>
            </a:pPr>
            <a:r>
              <a:rPr lang="tr-TR" sz="2200" b="0"/>
              <a:t>Ulusal yarışmalara katılan öğrencilerin sayısı (yıl/sayı)</a:t>
            </a:r>
          </a:p>
          <a:p>
            <a:pPr eaLnBrk="1" hangingPunct="1">
              <a:buFontTx/>
              <a:buChar char="-"/>
            </a:pPr>
            <a:r>
              <a:rPr lang="tr-TR" sz="2200" b="0"/>
              <a:t>Uluslar arası yarışmalarda ödül alan öğrencilerin sayısı (yıl/sayı)</a:t>
            </a:r>
          </a:p>
          <a:p>
            <a:pPr eaLnBrk="1" hangingPunct="1">
              <a:buFontTx/>
              <a:buChar char="-"/>
            </a:pPr>
            <a:r>
              <a:rPr lang="tr-TR" sz="2200" b="0"/>
              <a:t>Uluslar arası yarışmalara katılan öğrencilerin sayısı (yıl/sayı)</a:t>
            </a: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4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47BAB0E7-96A1-4380-A8BE-6D20B8B4560B}" type="slidenum">
              <a:rPr lang="tr-TR" sz="1200" b="0">
                <a:solidFill>
                  <a:schemeClr val="tx2"/>
                </a:solidFill>
              </a:rPr>
              <a:pPr algn="r" eaLnBrk="1" hangingPunct="1">
                <a:buFontTx/>
                <a:buNone/>
              </a:pPr>
              <a:t>117</a:t>
            </a:fld>
            <a:endParaRPr lang="tr-TR" sz="1200" b="0">
              <a:solidFill>
                <a:schemeClr val="tx2"/>
              </a:solidFill>
            </a:endParaRPr>
          </a:p>
        </p:txBody>
      </p:sp>
      <p:sp>
        <p:nvSpPr>
          <p:cNvPr id="182275" name="Rectangle 2"/>
          <p:cNvSpPr>
            <a:spLocks noGrp="1" noChangeArrowheads="1"/>
          </p:cNvSpPr>
          <p:nvPr>
            <p:ph type="title" idx="4294967295"/>
          </p:nvPr>
        </p:nvSpPr>
        <p:spPr>
          <a:xfrm>
            <a:off x="250825" y="981075"/>
            <a:ext cx="8569325" cy="1152525"/>
          </a:xfrm>
        </p:spPr>
        <p:txBody>
          <a:bodyPr/>
          <a:lstStyle/>
          <a:p>
            <a:pPr eaLnBrk="1" hangingPunct="1">
              <a:defRPr/>
            </a:pPr>
            <a:r>
              <a:rPr lang="tr-TR" b="1" smtClean="0">
                <a:solidFill>
                  <a:srgbClr val="000000"/>
                </a:solidFill>
                <a:effectLst>
                  <a:outerShdw blurRad="38100" dist="38100" dir="2700000" algn="tl">
                    <a:srgbClr val="C0C0C0"/>
                  </a:outerShdw>
                </a:effectLst>
              </a:rPr>
              <a:t>PG Tespitinde dikkat edilmesi gereken hususlar</a:t>
            </a:r>
          </a:p>
        </p:txBody>
      </p:sp>
      <p:sp>
        <p:nvSpPr>
          <p:cNvPr id="93188" name="Rectangle 3"/>
          <p:cNvSpPr>
            <a:spLocks noGrp="1" noChangeArrowheads="1"/>
          </p:cNvSpPr>
          <p:nvPr>
            <p:ph type="body" idx="4294967295"/>
          </p:nvPr>
        </p:nvSpPr>
        <p:spPr>
          <a:xfrm>
            <a:off x="468313" y="2205038"/>
            <a:ext cx="8424862" cy="4248150"/>
          </a:xfrm>
        </p:spPr>
        <p:txBody>
          <a:bodyPr/>
          <a:lstStyle/>
          <a:p>
            <a:pPr eaLnBrk="1" hangingPunct="1">
              <a:lnSpc>
                <a:spcPct val="80000"/>
              </a:lnSpc>
              <a:buFontTx/>
              <a:buNone/>
            </a:pPr>
            <a:r>
              <a:rPr lang="tr-TR" sz="2400" smtClean="0">
                <a:solidFill>
                  <a:srgbClr val="000000"/>
                </a:solidFill>
              </a:rPr>
              <a:t>Performans Göstergeleri;</a:t>
            </a:r>
          </a:p>
          <a:p>
            <a:pPr eaLnBrk="1" hangingPunct="1">
              <a:lnSpc>
                <a:spcPct val="80000"/>
              </a:lnSpc>
              <a:buClr>
                <a:srgbClr val="3AFC0C"/>
              </a:buClr>
            </a:pPr>
            <a:r>
              <a:rPr lang="tr-TR" sz="2400" smtClean="0"/>
              <a:t>İstatistiklerden,</a:t>
            </a:r>
          </a:p>
          <a:p>
            <a:pPr eaLnBrk="1" hangingPunct="1">
              <a:lnSpc>
                <a:spcPct val="80000"/>
              </a:lnSpc>
              <a:buClr>
                <a:srgbClr val="3AFC0C"/>
              </a:buClr>
            </a:pPr>
            <a:r>
              <a:rPr lang="tr-TR" sz="2400" smtClean="0"/>
              <a:t>Veri tabanlarından.</a:t>
            </a:r>
          </a:p>
          <a:p>
            <a:pPr eaLnBrk="1" hangingPunct="1">
              <a:lnSpc>
                <a:spcPct val="80000"/>
              </a:lnSpc>
              <a:buClr>
                <a:srgbClr val="3AFC0C"/>
              </a:buClr>
            </a:pPr>
            <a:r>
              <a:rPr lang="tr-TR" sz="2400" smtClean="0"/>
              <a:t>Birim tarafından oluşturulacak formüllerden.</a:t>
            </a:r>
          </a:p>
          <a:p>
            <a:pPr eaLnBrk="1" hangingPunct="1">
              <a:lnSpc>
                <a:spcPct val="80000"/>
              </a:lnSpc>
              <a:buClr>
                <a:srgbClr val="3AFC0C"/>
              </a:buClr>
            </a:pPr>
            <a:r>
              <a:rPr lang="tr-TR" sz="2400" smtClean="0"/>
              <a:t>Varsayımlardan ve geçici tahminlerden.</a:t>
            </a:r>
          </a:p>
          <a:p>
            <a:pPr eaLnBrk="1" hangingPunct="1">
              <a:lnSpc>
                <a:spcPct val="80000"/>
              </a:lnSpc>
              <a:buClr>
                <a:srgbClr val="3AFC0C"/>
              </a:buClr>
            </a:pPr>
            <a:r>
              <a:rPr lang="tr-TR" sz="2400" smtClean="0"/>
              <a:t>Hesaplamalardan</a:t>
            </a:r>
          </a:p>
          <a:p>
            <a:pPr eaLnBrk="1" hangingPunct="1">
              <a:lnSpc>
                <a:spcPct val="80000"/>
              </a:lnSpc>
              <a:buFontTx/>
              <a:buNone/>
            </a:pPr>
            <a:r>
              <a:rPr lang="tr-TR" sz="2400" smtClean="0">
                <a:solidFill>
                  <a:srgbClr val="000000"/>
                </a:solidFill>
              </a:rPr>
              <a:t>yararlanılarak belirlenebilirler.</a:t>
            </a:r>
          </a:p>
          <a:p>
            <a:pPr eaLnBrk="1" hangingPunct="1">
              <a:lnSpc>
                <a:spcPct val="80000"/>
              </a:lnSpc>
              <a:buFontTx/>
              <a:buNone/>
            </a:pPr>
            <a:endParaRPr lang="tr-TR" sz="2400" smtClean="0">
              <a:solidFill>
                <a:srgbClr val="000000"/>
              </a:solidFill>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71FE98B-FC38-4186-8CC7-E3136A71363F}" type="slidenum">
              <a:rPr lang="tr-TR" sz="1200" b="0">
                <a:cs typeface="Arial" pitchFamily="34" charset="0"/>
              </a:rPr>
              <a:pPr algn="r" eaLnBrk="1" hangingPunct="1">
                <a:buFontTx/>
                <a:buNone/>
              </a:pPr>
              <a:t>118</a:t>
            </a:fld>
            <a:endParaRPr lang="tr-TR" sz="1200" b="0">
              <a:cs typeface="Arial" pitchFamily="34" charset="0"/>
            </a:endParaRPr>
          </a:p>
        </p:txBody>
      </p:sp>
      <p:sp>
        <p:nvSpPr>
          <p:cNvPr id="518146" name="Rectangle 2"/>
          <p:cNvSpPr>
            <a:spLocks noGrp="1" noRot="1" noChangeArrowheads="1"/>
          </p:cNvSpPr>
          <p:nvPr>
            <p:ph type="title" idx="4294967295"/>
          </p:nvPr>
        </p:nvSpPr>
        <p:spPr>
          <a:xfrm>
            <a:off x="0" y="549275"/>
            <a:ext cx="8686800" cy="1447800"/>
          </a:xfrm>
        </p:spPr>
        <p:txBody>
          <a:bodyPr/>
          <a:lstStyle/>
          <a:p>
            <a:pPr eaLnBrk="1" hangingPunct="1">
              <a:defRPr/>
            </a:pPr>
            <a:r>
              <a:rPr lang="tr-TR" b="1" smtClean="0">
                <a:solidFill>
                  <a:srgbClr val="000000"/>
                </a:solidFill>
                <a:effectLst>
                  <a:outerShdw blurRad="38100" dist="38100" dir="2700000" algn="tl">
                    <a:srgbClr val="C0C0C0"/>
                  </a:outerShdw>
                </a:effectLst>
              </a:rPr>
              <a:t>PG Tespitinde dikkat edilmesi gereken hususlar</a:t>
            </a:r>
          </a:p>
        </p:txBody>
      </p:sp>
      <p:sp>
        <p:nvSpPr>
          <p:cNvPr id="518147" name="Rectangle 3"/>
          <p:cNvSpPr>
            <a:spLocks noGrp="1" noChangeArrowheads="1"/>
          </p:cNvSpPr>
          <p:nvPr>
            <p:ph type="body" idx="4294967295"/>
          </p:nvPr>
        </p:nvSpPr>
        <p:spPr>
          <a:xfrm>
            <a:off x="0" y="1916113"/>
            <a:ext cx="9144000" cy="4752975"/>
          </a:xfrm>
        </p:spPr>
        <p:txBody>
          <a:bodyPr/>
          <a:lstStyle/>
          <a:p>
            <a:pPr eaLnBrk="1" hangingPunct="1">
              <a:spcBef>
                <a:spcPct val="0"/>
              </a:spcBef>
              <a:buClr>
                <a:srgbClr val="3AFC0C"/>
              </a:buClr>
              <a:buFont typeface="Wingdings" pitchFamily="2" charset="2"/>
              <a:buChar char="v"/>
              <a:defRPr/>
            </a:pPr>
            <a:r>
              <a:rPr lang="tr-TR" sz="2400" smtClean="0">
                <a:effectLst>
                  <a:outerShdw blurRad="38100" dist="38100" dir="2700000" algn="tl">
                    <a:srgbClr val="C0C0C0"/>
                  </a:outerShdw>
                </a:effectLst>
              </a:rPr>
              <a:t>Dışarıdan bir gözle bakar gibi o işin o birimce yapılıp yapılmadığının kontrolünün, geliştirilen gösterge ile yapılıp yapılamayacağına dikkat edilmelidir.</a:t>
            </a:r>
          </a:p>
          <a:p>
            <a:pPr eaLnBrk="1" hangingPunct="1">
              <a:spcBef>
                <a:spcPct val="0"/>
              </a:spcBef>
              <a:buClr>
                <a:srgbClr val="3AFC0C"/>
              </a:buClr>
              <a:buFont typeface="Wingdings" pitchFamily="2" charset="2"/>
              <a:buNone/>
              <a:defRPr/>
            </a:pPr>
            <a:endParaRPr lang="tr-TR" sz="800" smtClean="0">
              <a:effectLst>
                <a:outerShdw blurRad="38100" dist="38100" dir="2700000" algn="tl">
                  <a:srgbClr val="C0C0C0"/>
                </a:outerShdw>
              </a:effectLst>
            </a:endParaRPr>
          </a:p>
          <a:p>
            <a:pPr eaLnBrk="1" hangingPunct="1">
              <a:spcBef>
                <a:spcPct val="0"/>
              </a:spcBef>
              <a:buClr>
                <a:srgbClr val="3AFC0C"/>
              </a:buClr>
              <a:buFont typeface="Wingdings" pitchFamily="2" charset="2"/>
              <a:buChar char="v"/>
              <a:defRPr/>
            </a:pPr>
            <a:r>
              <a:rPr lang="tr-TR" sz="2400" smtClean="0">
                <a:effectLst>
                  <a:outerShdw blurRad="38100" dist="38100" dir="2700000" algn="tl">
                    <a:srgbClr val="C0C0C0"/>
                  </a:outerShdw>
                </a:effectLst>
              </a:rPr>
              <a:t>Hedef sayısal veriler içerse bile içerisinde geçebilecek diğer kavramlarında ölçülmesi gerektiği unutulmamalıdır. </a:t>
            </a:r>
            <a:r>
              <a:rPr lang="tr-TR" sz="1000" smtClean="0">
                <a:solidFill>
                  <a:srgbClr val="000000"/>
                </a:solidFill>
                <a:effectLst>
                  <a:outerShdw blurRad="38100" dist="38100" dir="2700000" algn="tl">
                    <a:srgbClr val="C0C0C0"/>
                  </a:outerShdw>
                </a:effectLst>
              </a:rPr>
              <a:t>(u.arası standartlar gibi…)</a:t>
            </a:r>
          </a:p>
          <a:p>
            <a:pPr eaLnBrk="1" hangingPunct="1">
              <a:spcBef>
                <a:spcPct val="0"/>
              </a:spcBef>
              <a:buClr>
                <a:srgbClr val="3AFC0C"/>
              </a:buClr>
              <a:buFont typeface="Wingdings" pitchFamily="2" charset="2"/>
              <a:buChar char="v"/>
              <a:defRPr/>
            </a:pPr>
            <a:endParaRPr lang="tr-TR" sz="800" smtClean="0">
              <a:solidFill>
                <a:srgbClr val="000000"/>
              </a:solidFill>
              <a:effectLst>
                <a:outerShdw blurRad="38100" dist="38100" dir="2700000" algn="tl">
                  <a:srgbClr val="C0C0C0"/>
                </a:outerShdw>
              </a:effectLst>
            </a:endParaRPr>
          </a:p>
          <a:p>
            <a:pPr eaLnBrk="1" hangingPunct="1">
              <a:spcBef>
                <a:spcPct val="0"/>
              </a:spcBef>
              <a:buClr>
                <a:srgbClr val="3AFC0C"/>
              </a:buClr>
              <a:buFont typeface="Wingdings" pitchFamily="2" charset="2"/>
              <a:buChar char="v"/>
              <a:defRPr/>
            </a:pPr>
            <a:r>
              <a:rPr lang="tr-TR" sz="2400" smtClean="0">
                <a:effectLst>
                  <a:outerShdw blurRad="38100" dist="38100" dir="2700000" algn="tl">
                    <a:srgbClr val="C0C0C0"/>
                  </a:outerShdw>
                </a:effectLst>
              </a:rPr>
              <a:t>Performans göstergeleri için tablo hazırlanmalıdır. Hazırlanacak tabloda her bir gösterge için numaralandırma yapılarak hedeflerin altına ilgili numara yazılır. Ayrıca tabloda ilgili göstergenin yanına hangi stratejik hedeflerle ilişkili olduğu belirtilir. Bu sayede ortak göstergeler kullanılarak ölçüm yapılabilir.</a:t>
            </a: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a:xfrm>
            <a:off x="250825" y="1268413"/>
            <a:ext cx="7921625" cy="508000"/>
          </a:xfrm>
        </p:spPr>
        <p:txBody>
          <a:bodyPr/>
          <a:lstStyle/>
          <a:p>
            <a:pPr eaLnBrk="1" hangingPunct="1">
              <a:defRPr/>
            </a:pPr>
            <a:r>
              <a:rPr lang="tr-TR" sz="3200" b="1" smtClean="0">
                <a:solidFill>
                  <a:srgbClr val="000000"/>
                </a:solidFill>
                <a:effectLst>
                  <a:outerShdw blurRad="38100" dist="38100" dir="2700000" algn="tl">
                    <a:srgbClr val="C0C0C0"/>
                  </a:outerShdw>
                </a:effectLst>
              </a:rPr>
              <a:t>Performans Göstergeleri</a:t>
            </a:r>
          </a:p>
        </p:txBody>
      </p:sp>
      <p:sp>
        <p:nvSpPr>
          <p:cNvPr id="181251" name="Rectangle 3"/>
          <p:cNvSpPr>
            <a:spLocks noGrp="1" noChangeArrowheads="1"/>
          </p:cNvSpPr>
          <p:nvPr>
            <p:ph type="body" idx="1"/>
          </p:nvPr>
        </p:nvSpPr>
        <p:spPr>
          <a:xfrm>
            <a:off x="468313" y="1989138"/>
            <a:ext cx="8351837" cy="4462462"/>
          </a:xfrm>
        </p:spPr>
        <p:txBody>
          <a:bodyPr/>
          <a:lstStyle/>
          <a:p>
            <a:pPr eaLnBrk="1" hangingPunct="1">
              <a:buClr>
                <a:srgbClr val="3AFC0C"/>
              </a:buClr>
              <a:buFont typeface="Wingdings" pitchFamily="2" charset="2"/>
              <a:buChar char="Ø"/>
              <a:defRPr/>
            </a:pPr>
            <a:r>
              <a:rPr lang="tr-TR" b="1" smtClean="0">
                <a:solidFill>
                  <a:srgbClr val="000000"/>
                </a:solidFill>
                <a:effectLst>
                  <a:outerShdw blurRad="38100" dist="38100" dir="2700000" algn="tl">
                    <a:srgbClr val="C0C0C0"/>
                  </a:outerShdw>
                </a:effectLst>
              </a:rPr>
              <a:t>Girdi, Çıktı, Verimlilik, Sonuç </a:t>
            </a:r>
            <a:r>
              <a:rPr lang="tr-TR" smtClean="0"/>
              <a:t>ve</a:t>
            </a:r>
            <a:r>
              <a:rPr lang="tr-TR" b="1" smtClean="0">
                <a:solidFill>
                  <a:srgbClr val="000000"/>
                </a:solidFill>
                <a:effectLst>
                  <a:outerShdw blurRad="38100" dist="38100" dir="2700000" algn="tl">
                    <a:srgbClr val="C0C0C0"/>
                  </a:outerShdw>
                </a:effectLst>
              </a:rPr>
              <a:t> Kalite</a:t>
            </a:r>
            <a:r>
              <a:rPr lang="tr-TR" smtClean="0"/>
              <a:t>’den</a:t>
            </a:r>
            <a:r>
              <a:rPr lang="tr-TR" smtClean="0">
                <a:solidFill>
                  <a:srgbClr val="000000"/>
                </a:solidFill>
              </a:rPr>
              <a:t> </a:t>
            </a:r>
            <a:r>
              <a:rPr lang="tr-TR" smtClean="0"/>
              <a:t>oluşan 5 türü vardır.</a:t>
            </a:r>
          </a:p>
          <a:p>
            <a:pPr eaLnBrk="1" hangingPunct="1">
              <a:buClr>
                <a:srgbClr val="3AFC0C"/>
              </a:buClr>
              <a:buFont typeface="Wingdings" pitchFamily="2" charset="2"/>
              <a:buChar char="Ø"/>
              <a:defRPr/>
            </a:pPr>
            <a:r>
              <a:rPr lang="tr-TR" smtClean="0"/>
              <a:t>Bir hedef için herhangi bir sınıfa ait olmak üzere birden fazla performans göstergesi belirlemek mümkündür.</a:t>
            </a:r>
          </a:p>
          <a:p>
            <a:pPr eaLnBrk="1" hangingPunct="1">
              <a:buClr>
                <a:srgbClr val="3AFC0C"/>
              </a:buClr>
              <a:buFont typeface="Wingdings" pitchFamily="2" charset="2"/>
              <a:buChar char="Ø"/>
              <a:defRPr/>
            </a:pPr>
            <a:r>
              <a:rPr lang="tr-TR" smtClean="0"/>
              <a:t>Hedeflerin niteliği </a:t>
            </a:r>
            <a:r>
              <a:rPr lang="tr-TR" sz="2000" smtClean="0"/>
              <a:t>(girdi, çıktı, verimlilik, sonuç veya kaliteye yönelik olması)</a:t>
            </a:r>
            <a:r>
              <a:rPr lang="tr-TR" smtClean="0"/>
              <a:t> performans göstergelerinin niteliğini de etkiler.</a:t>
            </a: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5 Altbilgi Yer Tutucusu"/>
          <p:cNvSpPr>
            <a:spLocks noGrp="1"/>
          </p:cNvSpPr>
          <p:nvPr>
            <p:ph type="ftr" sz="quarter" idx="4294967295"/>
          </p:nvPr>
        </p:nvSpPr>
        <p:spPr>
          <a:xfrm>
            <a:off x="3124200" y="6248400"/>
            <a:ext cx="2895600" cy="47625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r>
              <a:rPr lang="tr-TR" sz="1200" b="0" smtClean="0">
                <a:latin typeface="Arial" pitchFamily="34" charset="0"/>
              </a:rPr>
              <a:t>Strateji Geliştirme Başkanlığı MEB</a:t>
            </a:r>
          </a:p>
        </p:txBody>
      </p:sp>
      <p:sp>
        <p:nvSpPr>
          <p:cNvPr id="626690" name="Rectangle 2"/>
          <p:cNvSpPr>
            <a:spLocks noGrp="1" noRot="1" noChangeArrowheads="1"/>
          </p:cNvSpPr>
          <p:nvPr>
            <p:ph type="title"/>
          </p:nvPr>
        </p:nvSpPr>
        <p:spPr>
          <a:xfrm>
            <a:off x="457200" y="274638"/>
            <a:ext cx="8229600" cy="715962"/>
          </a:xfrm>
        </p:spPr>
        <p:txBody>
          <a:bodyPr/>
          <a:lstStyle/>
          <a:p>
            <a:pPr eaLnBrk="1" hangingPunct="1">
              <a:defRPr/>
            </a:pPr>
            <a:r>
              <a:rPr lang="tr-TR" sz="4000" smtClean="0">
                <a:solidFill>
                  <a:srgbClr val="FF9900"/>
                </a:solidFill>
              </a:rPr>
              <a:t>YENİ HARCAMA SÜRECİ</a:t>
            </a:r>
          </a:p>
        </p:txBody>
      </p:sp>
      <p:grpSp>
        <p:nvGrpSpPr>
          <p:cNvPr id="34820" name="Group 3"/>
          <p:cNvGrpSpPr>
            <a:grpSpLocks/>
          </p:cNvGrpSpPr>
          <p:nvPr/>
        </p:nvGrpSpPr>
        <p:grpSpPr bwMode="auto">
          <a:xfrm>
            <a:off x="76200" y="1219200"/>
            <a:ext cx="8763000" cy="5475288"/>
            <a:chOff x="48" y="754"/>
            <a:chExt cx="5417" cy="3463"/>
          </a:xfrm>
        </p:grpSpPr>
        <p:sp>
          <p:nvSpPr>
            <p:cNvPr id="626692" name="Rectangle 4"/>
            <p:cNvSpPr>
              <a:spLocks noChangeArrowheads="1"/>
            </p:cNvSpPr>
            <p:nvPr/>
          </p:nvSpPr>
          <p:spPr bwMode="auto">
            <a:xfrm>
              <a:off x="48" y="754"/>
              <a:ext cx="3560" cy="2268"/>
            </a:xfrm>
            <a:prstGeom prst="rect">
              <a:avLst/>
            </a:prstGeom>
            <a:solidFill>
              <a:schemeClr val="accent1"/>
            </a:solidFill>
            <a:ln w="9525">
              <a:solidFill>
                <a:schemeClr val="tx1"/>
              </a:solidFill>
              <a:miter lim="800000"/>
              <a:headEnd/>
              <a:tailEnd/>
            </a:ln>
            <a:effectLst/>
          </p:spPr>
          <p:txBody>
            <a:bodyPr wrap="none" anchor="ctr"/>
            <a:lstStyle/>
            <a:p>
              <a:pPr>
                <a:defRPr/>
              </a:pPr>
              <a:endParaRPr lang="tr-TR">
                <a:effectLst>
                  <a:outerShdw blurRad="38100" dist="38100" dir="2700000" algn="tl">
                    <a:srgbClr val="000000">
                      <a:alpha val="43137"/>
                    </a:srgbClr>
                  </a:outerShdw>
                </a:effectLst>
                <a:cs typeface="Arial" charset="0"/>
              </a:endParaRPr>
            </a:p>
          </p:txBody>
        </p:sp>
        <p:sp>
          <p:nvSpPr>
            <p:cNvPr id="34822" name="Text Box 5"/>
            <p:cNvSpPr txBox="1">
              <a:spLocks noChangeArrowheads="1"/>
            </p:cNvSpPr>
            <p:nvPr/>
          </p:nvSpPr>
          <p:spPr bwMode="auto">
            <a:xfrm>
              <a:off x="240" y="935"/>
              <a:ext cx="843"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0"/>
                </a:spcBef>
                <a:buClrTx/>
                <a:buSzTx/>
                <a:buFontTx/>
                <a:buNone/>
              </a:pPr>
              <a:r>
                <a:rPr lang="tr-TR" sz="2200" u="sng">
                  <a:latin typeface="Arial" pitchFamily="34" charset="0"/>
                </a:rPr>
                <a:t>MERKEZ</a:t>
              </a:r>
            </a:p>
          </p:txBody>
        </p:sp>
        <p:sp>
          <p:nvSpPr>
            <p:cNvPr id="34823" name="Rectangle 6"/>
            <p:cNvSpPr>
              <a:spLocks noChangeArrowheads="1"/>
            </p:cNvSpPr>
            <p:nvPr/>
          </p:nvSpPr>
          <p:spPr bwMode="auto">
            <a:xfrm>
              <a:off x="339" y="1456"/>
              <a:ext cx="912" cy="432"/>
            </a:xfrm>
            <a:prstGeom prst="rect">
              <a:avLst/>
            </a:prstGeom>
            <a:solidFill>
              <a:srgbClr val="FF0000"/>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800">
                  <a:solidFill>
                    <a:schemeClr val="bg1"/>
                  </a:solidFill>
                  <a:latin typeface="Arial" pitchFamily="34" charset="0"/>
                </a:rPr>
                <a:t>Harcama</a:t>
              </a:r>
            </a:p>
            <a:p>
              <a:pPr algn="ctr">
                <a:lnSpc>
                  <a:spcPct val="100000"/>
                </a:lnSpc>
                <a:spcBef>
                  <a:spcPct val="0"/>
                </a:spcBef>
                <a:buClrTx/>
                <a:buSzTx/>
                <a:buFontTx/>
                <a:buNone/>
              </a:pPr>
              <a:r>
                <a:rPr lang="tr-TR" sz="1800">
                  <a:solidFill>
                    <a:schemeClr val="bg1"/>
                  </a:solidFill>
                  <a:latin typeface="Arial" pitchFamily="34" charset="0"/>
                </a:rPr>
                <a:t>Yetkilisi</a:t>
              </a:r>
            </a:p>
          </p:txBody>
        </p:sp>
        <p:sp>
          <p:nvSpPr>
            <p:cNvPr id="34824" name="Rectangle 7"/>
            <p:cNvSpPr>
              <a:spLocks noChangeArrowheads="1"/>
            </p:cNvSpPr>
            <p:nvPr/>
          </p:nvSpPr>
          <p:spPr bwMode="auto">
            <a:xfrm>
              <a:off x="2744" y="1153"/>
              <a:ext cx="726" cy="1043"/>
            </a:xfrm>
            <a:prstGeom prst="rect">
              <a:avLst/>
            </a:prstGeom>
            <a:solidFill>
              <a:srgbClr val="0000FF"/>
            </a:solidFill>
            <a:ln w="9525">
              <a:solidFill>
                <a:schemeClr val="tx1"/>
              </a:solidFill>
              <a:miter lim="800000"/>
              <a:headEnd/>
              <a:tailEnd/>
            </a:ln>
          </p:spPr>
          <p:txBody>
            <a:bodyPr wrap="none"/>
            <a:lstStyle/>
            <a:p>
              <a:pPr algn="ctr">
                <a:lnSpc>
                  <a:spcPct val="100000"/>
                </a:lnSpc>
                <a:spcBef>
                  <a:spcPct val="0"/>
                </a:spcBef>
                <a:buClrTx/>
                <a:buSzTx/>
                <a:buFontTx/>
                <a:buNone/>
              </a:pPr>
              <a:r>
                <a:rPr lang="tr-TR" sz="1800">
                  <a:solidFill>
                    <a:schemeClr val="bg1"/>
                  </a:solidFill>
                  <a:latin typeface="Arial" pitchFamily="34" charset="0"/>
                </a:rPr>
                <a:t>Mali </a:t>
              </a:r>
            </a:p>
            <a:p>
              <a:pPr algn="ctr">
                <a:lnSpc>
                  <a:spcPct val="100000"/>
                </a:lnSpc>
                <a:spcBef>
                  <a:spcPct val="0"/>
                </a:spcBef>
                <a:buClrTx/>
                <a:buSzTx/>
                <a:buFontTx/>
                <a:buNone/>
              </a:pPr>
              <a:r>
                <a:rPr lang="tr-TR" sz="1800">
                  <a:solidFill>
                    <a:schemeClr val="bg1"/>
                  </a:solidFill>
                  <a:latin typeface="Arial" pitchFamily="34" charset="0"/>
                </a:rPr>
                <a:t>Hizmetler </a:t>
              </a:r>
            </a:p>
            <a:p>
              <a:pPr algn="ctr">
                <a:lnSpc>
                  <a:spcPct val="100000"/>
                </a:lnSpc>
                <a:spcBef>
                  <a:spcPct val="0"/>
                </a:spcBef>
                <a:buClrTx/>
                <a:buSzTx/>
                <a:buFontTx/>
                <a:buNone/>
              </a:pPr>
              <a:r>
                <a:rPr lang="tr-TR" sz="1800">
                  <a:solidFill>
                    <a:schemeClr val="bg1"/>
                  </a:solidFill>
                  <a:latin typeface="Arial" pitchFamily="34" charset="0"/>
                </a:rPr>
                <a:t>Birimi</a:t>
              </a:r>
            </a:p>
          </p:txBody>
        </p:sp>
        <p:sp>
          <p:nvSpPr>
            <p:cNvPr id="34825" name="Rectangle 8"/>
            <p:cNvSpPr>
              <a:spLocks noChangeArrowheads="1"/>
            </p:cNvSpPr>
            <p:nvPr/>
          </p:nvSpPr>
          <p:spPr bwMode="auto">
            <a:xfrm>
              <a:off x="228" y="2524"/>
              <a:ext cx="1147" cy="432"/>
            </a:xfrm>
            <a:prstGeom prst="rect">
              <a:avLst/>
            </a:prstGeom>
            <a:solidFill>
              <a:srgbClr val="CC99FF"/>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800">
                  <a:latin typeface="Arial" pitchFamily="34" charset="0"/>
                </a:rPr>
                <a:t>Gerçekleştirme </a:t>
              </a:r>
            </a:p>
            <a:p>
              <a:pPr algn="ctr">
                <a:lnSpc>
                  <a:spcPct val="100000"/>
                </a:lnSpc>
                <a:spcBef>
                  <a:spcPct val="0"/>
                </a:spcBef>
                <a:buClrTx/>
                <a:buSzTx/>
                <a:buFontTx/>
                <a:buNone/>
              </a:pPr>
              <a:r>
                <a:rPr lang="tr-TR" sz="1800">
                  <a:latin typeface="Arial" pitchFamily="34" charset="0"/>
                </a:rPr>
                <a:t>Görevlileri</a:t>
              </a:r>
            </a:p>
          </p:txBody>
        </p:sp>
        <p:cxnSp>
          <p:nvCxnSpPr>
            <p:cNvPr id="34826" name="AutoShape 9"/>
            <p:cNvCxnSpPr>
              <a:cxnSpLocks noChangeShapeType="1"/>
              <a:stCxn id="34823" idx="2"/>
              <a:endCxn id="34825" idx="0"/>
            </p:cNvCxnSpPr>
            <p:nvPr/>
          </p:nvCxnSpPr>
          <p:spPr bwMode="auto">
            <a:xfrm>
              <a:off x="795" y="1888"/>
              <a:ext cx="7" cy="636"/>
            </a:xfrm>
            <a:prstGeom prst="straightConnector1">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34827" name="Text Box 10"/>
            <p:cNvSpPr txBox="1">
              <a:spLocks noChangeArrowheads="1"/>
            </p:cNvSpPr>
            <p:nvPr/>
          </p:nvSpPr>
          <p:spPr bwMode="auto">
            <a:xfrm rot="10800000">
              <a:off x="455" y="1776"/>
              <a:ext cx="377"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0"/>
                </a:spcBef>
                <a:buClrTx/>
                <a:buSzTx/>
                <a:buFontTx/>
                <a:buNone/>
              </a:pPr>
              <a:r>
                <a:rPr lang="tr-TR" sz="1400" b="0">
                  <a:latin typeface="Arial" pitchFamily="34" charset="0"/>
                </a:rPr>
                <a:t>Harcama Talimatı</a:t>
              </a:r>
            </a:p>
          </p:txBody>
        </p:sp>
        <p:cxnSp>
          <p:nvCxnSpPr>
            <p:cNvPr id="34828" name="AutoShape 11"/>
            <p:cNvCxnSpPr>
              <a:cxnSpLocks noChangeShapeType="1"/>
              <a:stCxn id="34823" idx="3"/>
              <a:endCxn id="34824" idx="1"/>
            </p:cNvCxnSpPr>
            <p:nvPr/>
          </p:nvCxnSpPr>
          <p:spPr bwMode="auto">
            <a:xfrm>
              <a:off x="1251" y="1672"/>
              <a:ext cx="1493" cy="3"/>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4829" name="Text Box 12"/>
            <p:cNvSpPr txBox="1">
              <a:spLocks noChangeArrowheads="1"/>
            </p:cNvSpPr>
            <p:nvPr/>
          </p:nvSpPr>
          <p:spPr bwMode="auto">
            <a:xfrm rot="-5400000">
              <a:off x="2002" y="1055"/>
              <a:ext cx="250"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0"/>
                </a:spcBef>
                <a:buClrTx/>
                <a:buSzTx/>
                <a:buFontTx/>
                <a:buNone/>
              </a:pPr>
              <a:r>
                <a:rPr lang="tr-TR" sz="1400" b="0">
                  <a:latin typeface="Arial" pitchFamily="34" charset="0"/>
                </a:rPr>
                <a:t>Ödeme Emri</a:t>
              </a:r>
            </a:p>
          </p:txBody>
        </p:sp>
        <p:cxnSp>
          <p:nvCxnSpPr>
            <p:cNvPr id="34830" name="AutoShape 13"/>
            <p:cNvCxnSpPr>
              <a:cxnSpLocks noChangeShapeType="1"/>
              <a:stCxn id="34823" idx="3"/>
              <a:endCxn id="34839" idx="1"/>
            </p:cNvCxnSpPr>
            <p:nvPr/>
          </p:nvCxnSpPr>
          <p:spPr bwMode="auto">
            <a:xfrm>
              <a:off x="1251" y="1672"/>
              <a:ext cx="1538" cy="857"/>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4831" name="Text Box 14"/>
            <p:cNvSpPr txBox="1">
              <a:spLocks noChangeArrowheads="1"/>
            </p:cNvSpPr>
            <p:nvPr/>
          </p:nvSpPr>
          <p:spPr bwMode="auto">
            <a:xfrm rot="-3745285">
              <a:off x="2013" y="1554"/>
              <a:ext cx="250"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0"/>
                </a:spcBef>
                <a:buClrTx/>
                <a:buSzTx/>
                <a:buFontTx/>
                <a:buNone/>
              </a:pPr>
              <a:r>
                <a:rPr lang="tr-TR" sz="1400" b="0">
                  <a:latin typeface="Arial" pitchFamily="34" charset="0"/>
                </a:rPr>
                <a:t>Ödeme Emri</a:t>
              </a:r>
            </a:p>
          </p:txBody>
        </p:sp>
        <p:sp>
          <p:nvSpPr>
            <p:cNvPr id="34832" name="Text Box 15"/>
            <p:cNvSpPr txBox="1">
              <a:spLocks noChangeArrowheads="1"/>
            </p:cNvSpPr>
            <p:nvPr/>
          </p:nvSpPr>
          <p:spPr bwMode="auto">
            <a:xfrm rot="-3745285">
              <a:off x="1812" y="1748"/>
              <a:ext cx="386"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0"/>
                </a:spcBef>
                <a:buClrTx/>
                <a:buSzTx/>
                <a:buFontTx/>
                <a:buNone/>
              </a:pPr>
              <a:r>
                <a:rPr lang="tr-TR" sz="1400" b="0">
                  <a:latin typeface="Arial" pitchFamily="34" charset="0"/>
                </a:rPr>
                <a:t>(Sadece Genel Bütçeli İdarelerde)</a:t>
              </a:r>
            </a:p>
          </p:txBody>
        </p:sp>
        <p:sp>
          <p:nvSpPr>
            <p:cNvPr id="34833" name="Text Box 16"/>
            <p:cNvSpPr txBox="1">
              <a:spLocks noChangeArrowheads="1"/>
            </p:cNvSpPr>
            <p:nvPr/>
          </p:nvSpPr>
          <p:spPr bwMode="auto">
            <a:xfrm rot="-5400000">
              <a:off x="602" y="2715"/>
              <a:ext cx="384" cy="11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algn="ctr" eaLnBrk="1" hangingPunct="1">
                <a:lnSpc>
                  <a:spcPct val="100000"/>
                </a:lnSpc>
                <a:spcBef>
                  <a:spcPct val="0"/>
                </a:spcBef>
                <a:buClrTx/>
                <a:buSzTx/>
                <a:buFontTx/>
                <a:buNone/>
              </a:pPr>
              <a:r>
                <a:rPr lang="tr-TR" sz="1400" b="0">
                  <a:latin typeface="Arial" pitchFamily="34" charset="0"/>
                </a:rPr>
                <a:t>Ödenek Gönderme Belgesi</a:t>
              </a:r>
            </a:p>
          </p:txBody>
        </p:sp>
        <p:sp>
          <p:nvSpPr>
            <p:cNvPr id="34834" name="Rectangle 17"/>
            <p:cNvSpPr>
              <a:spLocks noChangeArrowheads="1"/>
            </p:cNvSpPr>
            <p:nvPr/>
          </p:nvSpPr>
          <p:spPr bwMode="auto">
            <a:xfrm>
              <a:off x="4059" y="845"/>
              <a:ext cx="1406" cy="1678"/>
            </a:xfrm>
            <a:prstGeom prst="rect">
              <a:avLst/>
            </a:prstGeom>
            <a:solidFill>
              <a:srgbClr val="99CCFF"/>
            </a:solidFill>
            <a:ln w="9525">
              <a:solidFill>
                <a:schemeClr val="tx1"/>
              </a:solidFill>
              <a:miter lim="800000"/>
              <a:headEnd/>
              <a:tailEnd/>
            </a:ln>
          </p:spPr>
          <p:txBody>
            <a:bodyPr wrap="none" anchor="ctr"/>
            <a:lstStyle/>
            <a:p>
              <a:pPr>
                <a:lnSpc>
                  <a:spcPct val="100000"/>
                </a:lnSpc>
                <a:spcBef>
                  <a:spcPct val="0"/>
                </a:spcBef>
                <a:buClrTx/>
                <a:buSzTx/>
                <a:buFontTx/>
                <a:buNone/>
              </a:pPr>
              <a:r>
                <a:rPr lang="tr-TR" sz="1800" b="0">
                  <a:latin typeface="Arial" pitchFamily="34" charset="0"/>
                </a:rPr>
                <a:t>Stratejik plan</a:t>
              </a:r>
            </a:p>
            <a:p>
              <a:pPr>
                <a:lnSpc>
                  <a:spcPct val="100000"/>
                </a:lnSpc>
                <a:spcBef>
                  <a:spcPct val="0"/>
                </a:spcBef>
                <a:buClrTx/>
                <a:buSzTx/>
                <a:buFontTx/>
                <a:buNone/>
              </a:pPr>
              <a:r>
                <a:rPr lang="tr-TR" sz="1800" b="0">
                  <a:latin typeface="Arial" pitchFamily="34" charset="0"/>
                </a:rPr>
                <a:t>Performans programı</a:t>
              </a:r>
            </a:p>
            <a:p>
              <a:pPr>
                <a:lnSpc>
                  <a:spcPct val="100000"/>
                </a:lnSpc>
                <a:spcBef>
                  <a:spcPct val="0"/>
                </a:spcBef>
                <a:buClrTx/>
                <a:buSzTx/>
                <a:buFontTx/>
                <a:buNone/>
              </a:pPr>
              <a:r>
                <a:rPr lang="tr-TR" sz="1800" b="0">
                  <a:latin typeface="Arial" pitchFamily="34" charset="0"/>
                </a:rPr>
                <a:t>Bütçe</a:t>
              </a:r>
            </a:p>
            <a:p>
              <a:pPr>
                <a:lnSpc>
                  <a:spcPct val="100000"/>
                </a:lnSpc>
                <a:spcBef>
                  <a:spcPct val="0"/>
                </a:spcBef>
                <a:buClrTx/>
                <a:buSzTx/>
                <a:buFontTx/>
                <a:buNone/>
              </a:pPr>
              <a:r>
                <a:rPr lang="tr-TR" sz="1800" b="0">
                  <a:latin typeface="Arial" pitchFamily="34" charset="0"/>
                </a:rPr>
                <a:t>Kesin hesap</a:t>
              </a:r>
            </a:p>
            <a:p>
              <a:pPr>
                <a:lnSpc>
                  <a:spcPct val="100000"/>
                </a:lnSpc>
                <a:spcBef>
                  <a:spcPct val="0"/>
                </a:spcBef>
                <a:buClrTx/>
                <a:buSzTx/>
                <a:buFontTx/>
                <a:buNone/>
              </a:pPr>
              <a:r>
                <a:rPr lang="tr-TR" sz="1800" b="0">
                  <a:latin typeface="Arial" pitchFamily="34" charset="0"/>
                </a:rPr>
                <a:t>Muhasebe</a:t>
              </a:r>
            </a:p>
            <a:p>
              <a:pPr>
                <a:lnSpc>
                  <a:spcPct val="100000"/>
                </a:lnSpc>
                <a:spcBef>
                  <a:spcPct val="0"/>
                </a:spcBef>
                <a:buClrTx/>
                <a:buSzTx/>
                <a:buFontTx/>
                <a:buNone/>
              </a:pPr>
              <a:r>
                <a:rPr lang="tr-TR" sz="1800" b="0">
                  <a:latin typeface="Arial" pitchFamily="34" charset="0"/>
                </a:rPr>
                <a:t>Ön mali kontrol</a:t>
              </a:r>
            </a:p>
            <a:p>
              <a:pPr>
                <a:lnSpc>
                  <a:spcPct val="100000"/>
                </a:lnSpc>
                <a:spcBef>
                  <a:spcPct val="0"/>
                </a:spcBef>
                <a:buClrTx/>
                <a:buSzTx/>
                <a:buFontTx/>
                <a:buNone/>
              </a:pPr>
              <a:r>
                <a:rPr lang="tr-TR" sz="1800" b="0">
                  <a:latin typeface="Arial" pitchFamily="34" charset="0"/>
                </a:rPr>
                <a:t>Faaliyet raporu</a:t>
              </a:r>
            </a:p>
            <a:p>
              <a:pPr>
                <a:lnSpc>
                  <a:spcPct val="100000"/>
                </a:lnSpc>
                <a:spcBef>
                  <a:spcPct val="0"/>
                </a:spcBef>
                <a:buClrTx/>
                <a:buSzTx/>
                <a:buFontTx/>
                <a:buNone/>
              </a:pPr>
              <a:r>
                <a:rPr lang="tr-TR" sz="1800" b="0">
                  <a:latin typeface="Arial" pitchFamily="34" charset="0"/>
                </a:rPr>
                <a:t>Mali istatistikler</a:t>
              </a:r>
            </a:p>
            <a:p>
              <a:pPr>
                <a:lnSpc>
                  <a:spcPct val="100000"/>
                </a:lnSpc>
                <a:spcBef>
                  <a:spcPct val="0"/>
                </a:spcBef>
                <a:buClrTx/>
                <a:buSzTx/>
                <a:buFontTx/>
                <a:buNone/>
              </a:pPr>
              <a:r>
                <a:rPr lang="tr-TR" sz="1800" b="0">
                  <a:latin typeface="Arial" pitchFamily="34" charset="0"/>
                </a:rPr>
                <a:t>Diğer Raporlar</a:t>
              </a:r>
            </a:p>
          </p:txBody>
        </p:sp>
        <p:sp>
          <p:nvSpPr>
            <p:cNvPr id="626706" name="Line 18"/>
            <p:cNvSpPr>
              <a:spLocks noChangeShapeType="1"/>
            </p:cNvSpPr>
            <p:nvPr/>
          </p:nvSpPr>
          <p:spPr bwMode="auto">
            <a:xfrm flipV="1">
              <a:off x="3470" y="845"/>
              <a:ext cx="589" cy="294"/>
            </a:xfrm>
            <a:prstGeom prst="line">
              <a:avLst/>
            </a:prstGeom>
            <a:noFill/>
            <a:ln w="9525">
              <a:solidFill>
                <a:schemeClr val="tx1"/>
              </a:solidFill>
              <a:round/>
              <a:headEnd/>
              <a:tailEn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626707" name="Line 19"/>
            <p:cNvSpPr>
              <a:spLocks noChangeShapeType="1"/>
            </p:cNvSpPr>
            <p:nvPr/>
          </p:nvSpPr>
          <p:spPr bwMode="auto">
            <a:xfrm>
              <a:off x="3470" y="2184"/>
              <a:ext cx="589" cy="339"/>
            </a:xfrm>
            <a:prstGeom prst="line">
              <a:avLst/>
            </a:prstGeom>
            <a:noFill/>
            <a:ln w="9525">
              <a:solidFill>
                <a:schemeClr val="tx1"/>
              </a:solidFill>
              <a:round/>
              <a:headEnd/>
              <a:tailEn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4837" name="Text Box 20"/>
            <p:cNvSpPr txBox="1">
              <a:spLocks noChangeArrowheads="1"/>
            </p:cNvSpPr>
            <p:nvPr/>
          </p:nvSpPr>
          <p:spPr bwMode="auto">
            <a:xfrm rot="10800000">
              <a:off x="3742" y="1343"/>
              <a:ext cx="283"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0"/>
                </a:spcBef>
                <a:buClrTx/>
                <a:buSzTx/>
                <a:buFontTx/>
                <a:buNone/>
              </a:pPr>
              <a:r>
                <a:rPr lang="tr-TR" sz="1800">
                  <a:latin typeface="Arial" pitchFamily="34" charset="0"/>
                </a:rPr>
                <a:t>Görevler</a:t>
              </a:r>
            </a:p>
          </p:txBody>
        </p:sp>
        <p:sp>
          <p:nvSpPr>
            <p:cNvPr id="34838" name="Rectangle 21"/>
            <p:cNvSpPr>
              <a:spLocks noChangeArrowheads="1"/>
            </p:cNvSpPr>
            <p:nvPr/>
          </p:nvSpPr>
          <p:spPr bwMode="auto">
            <a:xfrm>
              <a:off x="2789" y="1763"/>
              <a:ext cx="619" cy="352"/>
            </a:xfrm>
            <a:prstGeom prst="rect">
              <a:avLst/>
            </a:prstGeom>
            <a:solidFill>
              <a:srgbClr val="3366FF"/>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400">
                  <a:solidFill>
                    <a:schemeClr val="bg1"/>
                  </a:solidFill>
                  <a:latin typeface="Arial" pitchFamily="34" charset="0"/>
                </a:rPr>
                <a:t>Muhasebe</a:t>
              </a:r>
            </a:p>
            <a:p>
              <a:pPr algn="ctr">
                <a:lnSpc>
                  <a:spcPct val="100000"/>
                </a:lnSpc>
                <a:spcBef>
                  <a:spcPct val="0"/>
                </a:spcBef>
                <a:buClrTx/>
                <a:buSzTx/>
                <a:buFontTx/>
                <a:buNone/>
              </a:pPr>
              <a:r>
                <a:rPr lang="tr-TR" sz="1400">
                  <a:solidFill>
                    <a:schemeClr val="bg1"/>
                  </a:solidFill>
                  <a:latin typeface="Arial" pitchFamily="34" charset="0"/>
                </a:rPr>
                <a:t>Yetkilisi</a:t>
              </a:r>
            </a:p>
          </p:txBody>
        </p:sp>
        <p:sp>
          <p:nvSpPr>
            <p:cNvPr id="34839" name="Rectangle 22"/>
            <p:cNvSpPr>
              <a:spLocks noChangeArrowheads="1"/>
            </p:cNvSpPr>
            <p:nvPr/>
          </p:nvSpPr>
          <p:spPr bwMode="auto">
            <a:xfrm>
              <a:off x="2789" y="2353"/>
              <a:ext cx="619" cy="352"/>
            </a:xfrm>
            <a:prstGeom prst="rect">
              <a:avLst/>
            </a:prstGeom>
            <a:solidFill>
              <a:srgbClr val="3366FF"/>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400">
                  <a:solidFill>
                    <a:schemeClr val="bg1"/>
                  </a:solidFill>
                  <a:latin typeface="Arial" pitchFamily="34" charset="0"/>
                </a:rPr>
                <a:t>Muhasebe</a:t>
              </a:r>
            </a:p>
            <a:p>
              <a:pPr algn="ctr">
                <a:lnSpc>
                  <a:spcPct val="100000"/>
                </a:lnSpc>
                <a:spcBef>
                  <a:spcPct val="0"/>
                </a:spcBef>
                <a:buClrTx/>
                <a:buSzTx/>
                <a:buFontTx/>
                <a:buNone/>
              </a:pPr>
              <a:r>
                <a:rPr lang="tr-TR" sz="1400">
                  <a:solidFill>
                    <a:schemeClr val="bg1"/>
                  </a:solidFill>
                  <a:latin typeface="Arial" pitchFamily="34" charset="0"/>
                </a:rPr>
                <a:t>Yetkilisi</a:t>
              </a:r>
            </a:p>
          </p:txBody>
        </p:sp>
        <p:sp>
          <p:nvSpPr>
            <p:cNvPr id="626711" name="Rectangle 23"/>
            <p:cNvSpPr>
              <a:spLocks noChangeArrowheads="1"/>
            </p:cNvSpPr>
            <p:nvPr/>
          </p:nvSpPr>
          <p:spPr bwMode="auto">
            <a:xfrm>
              <a:off x="1429" y="2766"/>
              <a:ext cx="4036" cy="1451"/>
            </a:xfrm>
            <a:prstGeom prst="rect">
              <a:avLst/>
            </a:prstGeom>
            <a:solidFill>
              <a:srgbClr val="CCFFFF"/>
            </a:solidFill>
            <a:ln w="9525">
              <a:solidFill>
                <a:schemeClr val="tx1"/>
              </a:solidFill>
              <a:miter lim="800000"/>
              <a:headEnd/>
              <a:tailEnd/>
            </a:ln>
            <a:effectLst/>
          </p:spPr>
          <p:txBody>
            <a:bodyPr wrap="none" anchor="ctr"/>
            <a:lstStyle/>
            <a:p>
              <a:pPr>
                <a:defRPr/>
              </a:pPr>
              <a:endParaRPr lang="tr-TR">
                <a:effectLst>
                  <a:outerShdw blurRad="38100" dist="38100" dir="2700000" algn="tl">
                    <a:srgbClr val="000000">
                      <a:alpha val="43137"/>
                    </a:srgbClr>
                  </a:outerShdw>
                </a:effectLst>
                <a:cs typeface="Arial" charset="0"/>
              </a:endParaRPr>
            </a:p>
          </p:txBody>
        </p:sp>
        <p:sp>
          <p:nvSpPr>
            <p:cNvPr id="34841" name="Text Box 24"/>
            <p:cNvSpPr txBox="1">
              <a:spLocks noChangeArrowheads="1"/>
            </p:cNvSpPr>
            <p:nvPr/>
          </p:nvSpPr>
          <p:spPr bwMode="auto">
            <a:xfrm>
              <a:off x="1442" y="3375"/>
              <a:ext cx="709" cy="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0"/>
                </a:spcBef>
                <a:buClrTx/>
                <a:buSzTx/>
                <a:buFontTx/>
                <a:buNone/>
              </a:pPr>
              <a:r>
                <a:rPr lang="tr-TR" sz="2200" u="sng">
                  <a:latin typeface="Arial" pitchFamily="34" charset="0"/>
                </a:rPr>
                <a:t>TAŞRA</a:t>
              </a:r>
            </a:p>
          </p:txBody>
        </p:sp>
        <p:sp>
          <p:nvSpPr>
            <p:cNvPr id="34842" name="Rectangle 25"/>
            <p:cNvSpPr>
              <a:spLocks noChangeArrowheads="1"/>
            </p:cNvSpPr>
            <p:nvPr/>
          </p:nvSpPr>
          <p:spPr bwMode="auto">
            <a:xfrm>
              <a:off x="2298" y="2886"/>
              <a:ext cx="912" cy="432"/>
            </a:xfrm>
            <a:prstGeom prst="rect">
              <a:avLst/>
            </a:prstGeom>
            <a:solidFill>
              <a:srgbClr val="FF0000"/>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800">
                  <a:solidFill>
                    <a:schemeClr val="bg1"/>
                  </a:solidFill>
                  <a:latin typeface="Arial" pitchFamily="34" charset="0"/>
                </a:rPr>
                <a:t>Harcama</a:t>
              </a:r>
            </a:p>
            <a:p>
              <a:pPr algn="ctr">
                <a:lnSpc>
                  <a:spcPct val="100000"/>
                </a:lnSpc>
                <a:spcBef>
                  <a:spcPct val="0"/>
                </a:spcBef>
                <a:buClrTx/>
                <a:buSzTx/>
                <a:buFontTx/>
                <a:buNone/>
              </a:pPr>
              <a:r>
                <a:rPr lang="tr-TR" sz="1800">
                  <a:solidFill>
                    <a:schemeClr val="bg1"/>
                  </a:solidFill>
                  <a:latin typeface="Arial" pitchFamily="34" charset="0"/>
                </a:rPr>
                <a:t>Yetkilisi</a:t>
              </a:r>
            </a:p>
          </p:txBody>
        </p:sp>
        <p:sp>
          <p:nvSpPr>
            <p:cNvPr id="34843" name="Rectangle 26"/>
            <p:cNvSpPr>
              <a:spLocks noChangeArrowheads="1"/>
            </p:cNvSpPr>
            <p:nvPr/>
          </p:nvSpPr>
          <p:spPr bwMode="auto">
            <a:xfrm>
              <a:off x="2208" y="3756"/>
              <a:ext cx="1088" cy="432"/>
            </a:xfrm>
            <a:prstGeom prst="rect">
              <a:avLst/>
            </a:prstGeom>
            <a:solidFill>
              <a:srgbClr val="CC99FF"/>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800">
                  <a:latin typeface="Arial" pitchFamily="34" charset="0"/>
                </a:rPr>
                <a:t>Gerçekleştirme </a:t>
              </a:r>
            </a:p>
            <a:p>
              <a:pPr algn="ctr">
                <a:lnSpc>
                  <a:spcPct val="100000"/>
                </a:lnSpc>
                <a:spcBef>
                  <a:spcPct val="0"/>
                </a:spcBef>
                <a:buClrTx/>
                <a:buSzTx/>
                <a:buFontTx/>
                <a:buNone/>
              </a:pPr>
              <a:r>
                <a:rPr lang="tr-TR" sz="1800">
                  <a:latin typeface="Arial" pitchFamily="34" charset="0"/>
                </a:rPr>
                <a:t>Görevlileri</a:t>
              </a:r>
            </a:p>
          </p:txBody>
        </p:sp>
        <p:cxnSp>
          <p:nvCxnSpPr>
            <p:cNvPr id="34844" name="AutoShape 27"/>
            <p:cNvCxnSpPr>
              <a:cxnSpLocks noChangeShapeType="1"/>
              <a:stCxn id="34842" idx="2"/>
              <a:endCxn id="34843" idx="0"/>
            </p:cNvCxnSpPr>
            <p:nvPr/>
          </p:nvCxnSpPr>
          <p:spPr bwMode="auto">
            <a:xfrm flipH="1">
              <a:off x="2752" y="3318"/>
              <a:ext cx="2" cy="438"/>
            </a:xfrm>
            <a:prstGeom prst="straightConnector1">
              <a:avLst/>
            </a:prstGeom>
            <a:noFill/>
            <a:ln w="28575">
              <a:solidFill>
                <a:schemeClr val="tx1"/>
              </a:solidFill>
              <a:round/>
              <a:headEnd type="triangle" w="med" len="med"/>
              <a:tailEnd type="triangle" w="med" len="med"/>
            </a:ln>
            <a:extLst>
              <a:ext uri="{909E8E84-426E-40DD-AFC4-6F175D3DCCD1}">
                <a14:hiddenFill xmlns:a14="http://schemas.microsoft.com/office/drawing/2010/main">
                  <a:noFill/>
                </a14:hiddenFill>
              </a:ext>
            </a:extLst>
          </p:spPr>
        </p:cxnSp>
        <p:sp>
          <p:nvSpPr>
            <p:cNvPr id="34845" name="Text Box 28"/>
            <p:cNvSpPr txBox="1">
              <a:spLocks noChangeArrowheads="1"/>
            </p:cNvSpPr>
            <p:nvPr/>
          </p:nvSpPr>
          <p:spPr bwMode="auto">
            <a:xfrm rot="-5400000">
              <a:off x="2983" y="3260"/>
              <a:ext cx="384"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0"/>
                </a:spcBef>
                <a:buClrTx/>
                <a:buSzTx/>
                <a:buFontTx/>
                <a:buNone/>
              </a:pPr>
              <a:r>
                <a:rPr lang="tr-TR" sz="1400" b="0">
                  <a:latin typeface="Arial" pitchFamily="34" charset="0"/>
                </a:rPr>
                <a:t>Harcama Talimatı</a:t>
              </a:r>
            </a:p>
          </p:txBody>
        </p:sp>
        <p:cxnSp>
          <p:nvCxnSpPr>
            <p:cNvPr id="34846" name="AutoShape 29"/>
            <p:cNvCxnSpPr>
              <a:cxnSpLocks noChangeShapeType="1"/>
              <a:stCxn id="34842" idx="3"/>
              <a:endCxn id="34848" idx="1"/>
            </p:cNvCxnSpPr>
            <p:nvPr/>
          </p:nvCxnSpPr>
          <p:spPr bwMode="auto">
            <a:xfrm>
              <a:off x="3210" y="3102"/>
              <a:ext cx="1530" cy="627"/>
            </a:xfrm>
            <a:prstGeom prst="straightConnector1">
              <a:avLst/>
            </a:prstGeom>
            <a:noFill/>
            <a:ln w="28575">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34847" name="Text Box 30"/>
            <p:cNvSpPr txBox="1">
              <a:spLocks noChangeArrowheads="1"/>
            </p:cNvSpPr>
            <p:nvPr/>
          </p:nvSpPr>
          <p:spPr bwMode="auto">
            <a:xfrm rot="-3745285">
              <a:off x="3963" y="2786"/>
              <a:ext cx="250" cy="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eaLnBrk="1" hangingPunct="1">
                <a:lnSpc>
                  <a:spcPct val="100000"/>
                </a:lnSpc>
                <a:spcBef>
                  <a:spcPct val="0"/>
                </a:spcBef>
                <a:buClrTx/>
                <a:buSzTx/>
                <a:buFontTx/>
                <a:buNone/>
              </a:pPr>
              <a:r>
                <a:rPr lang="tr-TR" sz="1400" b="0">
                  <a:latin typeface="Arial" pitchFamily="34" charset="0"/>
                </a:rPr>
                <a:t>Ödeme Emri</a:t>
              </a:r>
            </a:p>
          </p:txBody>
        </p:sp>
        <p:sp>
          <p:nvSpPr>
            <p:cNvPr id="34848" name="Rectangle 31"/>
            <p:cNvSpPr>
              <a:spLocks noChangeArrowheads="1"/>
            </p:cNvSpPr>
            <p:nvPr/>
          </p:nvSpPr>
          <p:spPr bwMode="auto">
            <a:xfrm>
              <a:off x="4740" y="3553"/>
              <a:ext cx="619" cy="352"/>
            </a:xfrm>
            <a:prstGeom prst="rect">
              <a:avLst/>
            </a:prstGeom>
            <a:solidFill>
              <a:srgbClr val="3366FF"/>
            </a:solidFill>
            <a:ln w="9525">
              <a:solidFill>
                <a:schemeClr val="tx1"/>
              </a:solidFill>
              <a:miter lim="800000"/>
              <a:headEnd/>
              <a:tailEnd/>
            </a:ln>
          </p:spPr>
          <p:txBody>
            <a:bodyPr wrap="none" anchor="ctr"/>
            <a:lstStyle/>
            <a:p>
              <a:pPr algn="ctr">
                <a:lnSpc>
                  <a:spcPct val="100000"/>
                </a:lnSpc>
                <a:spcBef>
                  <a:spcPct val="0"/>
                </a:spcBef>
                <a:buClrTx/>
                <a:buSzTx/>
                <a:buFontTx/>
                <a:buNone/>
              </a:pPr>
              <a:r>
                <a:rPr lang="tr-TR" sz="1400">
                  <a:solidFill>
                    <a:schemeClr val="bg1"/>
                  </a:solidFill>
                  <a:latin typeface="Arial" pitchFamily="34" charset="0"/>
                </a:rPr>
                <a:t>Muhasebe</a:t>
              </a:r>
            </a:p>
            <a:p>
              <a:pPr algn="ctr">
                <a:lnSpc>
                  <a:spcPct val="100000"/>
                </a:lnSpc>
                <a:spcBef>
                  <a:spcPct val="0"/>
                </a:spcBef>
                <a:buClrTx/>
                <a:buSzTx/>
                <a:buFontTx/>
                <a:buNone/>
              </a:pPr>
              <a:r>
                <a:rPr lang="tr-TR" sz="1400">
                  <a:solidFill>
                    <a:schemeClr val="bg1"/>
                  </a:solidFill>
                  <a:latin typeface="Arial" pitchFamily="34" charset="0"/>
                </a:rPr>
                <a:t>Yetkilisi</a:t>
              </a:r>
            </a:p>
          </p:txBody>
        </p:sp>
        <p:cxnSp>
          <p:nvCxnSpPr>
            <p:cNvPr id="34849" name="AutoShape 32"/>
            <p:cNvCxnSpPr>
              <a:cxnSpLocks noChangeShapeType="1"/>
              <a:endCxn id="34842" idx="1"/>
            </p:cNvCxnSpPr>
            <p:nvPr/>
          </p:nvCxnSpPr>
          <p:spPr bwMode="auto">
            <a:xfrm>
              <a:off x="348" y="1518"/>
              <a:ext cx="1950" cy="1584"/>
            </a:xfrm>
            <a:prstGeom prst="bentConnector3">
              <a:avLst>
                <a:gd name="adj1" fmla="val -11898"/>
              </a:avLst>
            </a:prstGeom>
            <a:noFill/>
            <a:ln w="28575">
              <a:solidFill>
                <a:schemeClr val="tx1"/>
              </a:solidFill>
              <a:miter lim="800000"/>
              <a:headEnd/>
              <a:tailEnd type="triangle" w="med" len="med"/>
            </a:ln>
            <a:extLst>
              <a:ext uri="{909E8E84-426E-40DD-AFC4-6F175D3DCCD1}">
                <a14:hiddenFill xmlns:a14="http://schemas.microsoft.com/office/drawing/2010/main">
                  <a:noFill/>
                </a14:hiddenFill>
              </a:ext>
            </a:extLst>
          </p:spPr>
        </p:cxnSp>
      </p:grpSp>
      <p:pic>
        <p:nvPicPr>
          <p:cNvPr id="34"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72549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a:xfrm>
            <a:off x="250825" y="1268413"/>
            <a:ext cx="7921625" cy="508000"/>
          </a:xfrm>
        </p:spPr>
        <p:txBody>
          <a:bodyPr/>
          <a:lstStyle/>
          <a:p>
            <a:pPr eaLnBrk="1" hangingPunct="1">
              <a:defRPr/>
            </a:pPr>
            <a:r>
              <a:rPr lang="tr-TR" sz="3200" b="1" smtClean="0">
                <a:solidFill>
                  <a:srgbClr val="000000"/>
                </a:solidFill>
                <a:effectLst>
                  <a:outerShdw blurRad="38100" dist="38100" dir="2700000" algn="tl">
                    <a:srgbClr val="C0C0C0"/>
                  </a:outerShdw>
                </a:effectLst>
              </a:rPr>
              <a:t>Performans Göstergelerinin Türleri</a:t>
            </a:r>
          </a:p>
        </p:txBody>
      </p:sp>
      <p:sp>
        <p:nvSpPr>
          <p:cNvPr id="189443" name="Rectangle 3"/>
          <p:cNvSpPr>
            <a:spLocks noGrp="1" noChangeArrowheads="1"/>
          </p:cNvSpPr>
          <p:nvPr>
            <p:ph type="body" idx="1"/>
          </p:nvPr>
        </p:nvSpPr>
        <p:spPr>
          <a:xfrm>
            <a:off x="468313" y="1989138"/>
            <a:ext cx="8351837" cy="4462462"/>
          </a:xfrm>
        </p:spPr>
        <p:txBody>
          <a:bodyPr/>
          <a:lstStyle/>
          <a:p>
            <a:pPr eaLnBrk="1" hangingPunct="1">
              <a:buFontTx/>
              <a:buNone/>
              <a:defRPr/>
            </a:pPr>
            <a:r>
              <a:rPr lang="tr-TR" sz="2400" b="1" smtClean="0">
                <a:solidFill>
                  <a:srgbClr val="000000"/>
                </a:solidFill>
                <a:effectLst>
                  <a:outerShdw blurRad="38100" dist="38100" dir="2700000" algn="tl">
                    <a:srgbClr val="C0C0C0"/>
                  </a:outerShdw>
                </a:effectLst>
              </a:rPr>
              <a:t>Girdi, Çıktı, Verimlilik, Sonuç ve Kalite’den oluşur.</a:t>
            </a:r>
          </a:p>
          <a:p>
            <a:pPr eaLnBrk="1" hangingPunct="1">
              <a:buFontTx/>
              <a:buNone/>
              <a:defRPr/>
            </a:pPr>
            <a:endParaRPr lang="tr-TR" sz="2400" smtClean="0">
              <a:solidFill>
                <a:srgbClr val="EB1B0B"/>
              </a:solidFill>
            </a:endParaRPr>
          </a:p>
          <a:p>
            <a:pPr eaLnBrk="1" hangingPunct="1">
              <a:buFontTx/>
              <a:buNone/>
              <a:defRPr/>
            </a:pPr>
            <a:r>
              <a:rPr lang="tr-TR" sz="2400" b="1" smtClean="0">
                <a:solidFill>
                  <a:srgbClr val="EB1B0B"/>
                </a:solidFill>
                <a:effectLst>
                  <a:outerShdw blurRad="38100" dist="38100" dir="2700000" algn="tl">
                    <a:srgbClr val="C0C0C0"/>
                  </a:outerShdw>
                </a:effectLst>
              </a:rPr>
              <a:t>Girdi:</a:t>
            </a:r>
            <a:r>
              <a:rPr lang="tr-TR" sz="2400" smtClean="0"/>
              <a:t> Bir ürün veya hizmetin üretilebilmesi için gereken kaynaklardır. </a:t>
            </a:r>
          </a:p>
          <a:p>
            <a:pPr eaLnBrk="1" hangingPunct="1">
              <a:buFontTx/>
              <a:buNone/>
              <a:defRPr/>
            </a:pPr>
            <a:endParaRPr lang="tr-TR" sz="2400" smtClean="0"/>
          </a:p>
          <a:p>
            <a:pPr eaLnBrk="1" hangingPunct="1">
              <a:buFontTx/>
              <a:buNone/>
              <a:defRPr/>
            </a:pPr>
            <a:r>
              <a:rPr lang="tr-TR" sz="2400" smtClean="0">
                <a:solidFill>
                  <a:srgbClr val="3AFC0C"/>
                </a:solidFill>
              </a:rPr>
              <a:t>Örneğin :</a:t>
            </a:r>
            <a:r>
              <a:rPr lang="tr-TR" sz="2400" smtClean="0"/>
              <a:t> Kayıt için başvuran öğrenci sayısı, Seminere katılan kişi sayısı, Okuma-yazma seferberliğinin gerektirdiği öğretmen sayısı, aşılama kampanyasında kullanılacak enfeksiyon sayısı vb..</a:t>
            </a: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2"/>
          <p:cNvSpPr>
            <a:spLocks noGrp="1" noChangeArrowheads="1"/>
          </p:cNvSpPr>
          <p:nvPr>
            <p:ph type="title"/>
          </p:nvPr>
        </p:nvSpPr>
        <p:spPr>
          <a:xfrm>
            <a:off x="250825" y="1268413"/>
            <a:ext cx="7921625" cy="508000"/>
          </a:xfrm>
        </p:spPr>
        <p:txBody>
          <a:bodyPr/>
          <a:lstStyle/>
          <a:p>
            <a:pPr eaLnBrk="1" hangingPunct="1">
              <a:defRPr/>
            </a:pPr>
            <a:r>
              <a:rPr lang="tr-TR" sz="3200" b="1" smtClean="0">
                <a:solidFill>
                  <a:srgbClr val="000000"/>
                </a:solidFill>
                <a:effectLst>
                  <a:outerShdw blurRad="38100" dist="38100" dir="2700000" algn="tl">
                    <a:srgbClr val="C0C0C0"/>
                  </a:outerShdw>
                </a:effectLst>
              </a:rPr>
              <a:t>Performans Göstergelerinin Türleri</a:t>
            </a:r>
          </a:p>
        </p:txBody>
      </p:sp>
      <p:sp>
        <p:nvSpPr>
          <p:cNvPr id="183299" name="Rectangle 3"/>
          <p:cNvSpPr>
            <a:spLocks noGrp="1" noChangeArrowheads="1"/>
          </p:cNvSpPr>
          <p:nvPr>
            <p:ph type="body" idx="1"/>
          </p:nvPr>
        </p:nvSpPr>
        <p:spPr>
          <a:xfrm>
            <a:off x="468313" y="1989138"/>
            <a:ext cx="8351837" cy="4462462"/>
          </a:xfrm>
        </p:spPr>
        <p:txBody>
          <a:bodyPr/>
          <a:lstStyle/>
          <a:p>
            <a:pPr eaLnBrk="1" hangingPunct="1">
              <a:buFontTx/>
              <a:buNone/>
              <a:defRPr/>
            </a:pPr>
            <a:r>
              <a:rPr lang="tr-TR" b="1" smtClean="0">
                <a:solidFill>
                  <a:srgbClr val="EB1B0B"/>
                </a:solidFill>
                <a:effectLst>
                  <a:outerShdw blurRad="38100" dist="38100" dir="2700000" algn="tl">
                    <a:srgbClr val="C0C0C0"/>
                  </a:outerShdw>
                </a:effectLst>
              </a:rPr>
              <a:t>Çıktı:</a:t>
            </a:r>
            <a:r>
              <a:rPr lang="tr-TR" smtClean="0"/>
              <a:t> Üretilen ürün veya hizmetlerin miktarıdır. </a:t>
            </a:r>
          </a:p>
          <a:p>
            <a:pPr eaLnBrk="1" hangingPunct="1">
              <a:buFontTx/>
              <a:buNone/>
              <a:defRPr/>
            </a:pPr>
            <a:endParaRPr lang="tr-TR" smtClean="0"/>
          </a:p>
          <a:p>
            <a:pPr eaLnBrk="1" hangingPunct="1">
              <a:buFontTx/>
              <a:buNone/>
              <a:defRPr/>
            </a:pPr>
            <a:r>
              <a:rPr lang="tr-TR" b="1" smtClean="0">
                <a:solidFill>
                  <a:srgbClr val="3AFC0C"/>
                </a:solidFill>
              </a:rPr>
              <a:t>Örneğin :</a:t>
            </a:r>
            <a:r>
              <a:rPr lang="tr-TR" smtClean="0"/>
              <a:t> Okuldan mezun olan öğrenci sayısı, Semineri tamamlayan kişi sayısı, Aşılama kampanyasında aşı yapılan çocuk vb..</a:t>
            </a: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a:xfrm>
            <a:off x="250825" y="1268413"/>
            <a:ext cx="7921625" cy="508000"/>
          </a:xfrm>
        </p:spPr>
        <p:txBody>
          <a:bodyPr/>
          <a:lstStyle/>
          <a:p>
            <a:pPr eaLnBrk="1" hangingPunct="1">
              <a:defRPr/>
            </a:pPr>
            <a:r>
              <a:rPr lang="tr-TR" sz="3200" b="1" smtClean="0">
                <a:solidFill>
                  <a:srgbClr val="000000"/>
                </a:solidFill>
                <a:effectLst>
                  <a:outerShdw blurRad="38100" dist="38100" dir="2700000" algn="tl">
                    <a:srgbClr val="C0C0C0"/>
                  </a:outerShdw>
                </a:effectLst>
              </a:rPr>
              <a:t>Performans Göstergelerinin Türleri</a:t>
            </a:r>
          </a:p>
        </p:txBody>
      </p:sp>
      <p:sp>
        <p:nvSpPr>
          <p:cNvPr id="186371" name="Rectangle 3"/>
          <p:cNvSpPr>
            <a:spLocks noGrp="1" noChangeArrowheads="1"/>
          </p:cNvSpPr>
          <p:nvPr>
            <p:ph type="body" idx="1"/>
          </p:nvPr>
        </p:nvSpPr>
        <p:spPr>
          <a:xfrm>
            <a:off x="468313" y="1989138"/>
            <a:ext cx="8351837" cy="4462462"/>
          </a:xfrm>
        </p:spPr>
        <p:txBody>
          <a:bodyPr/>
          <a:lstStyle/>
          <a:p>
            <a:pPr eaLnBrk="1" hangingPunct="1">
              <a:buFontTx/>
              <a:buNone/>
              <a:defRPr/>
            </a:pPr>
            <a:r>
              <a:rPr lang="tr-TR" b="1" smtClean="0">
                <a:solidFill>
                  <a:srgbClr val="EB1B0B"/>
                </a:solidFill>
                <a:effectLst>
                  <a:outerShdw blurRad="38100" dist="38100" dir="2700000" algn="tl">
                    <a:srgbClr val="C0C0C0"/>
                  </a:outerShdw>
                </a:effectLst>
              </a:rPr>
              <a:t>Verimlilik:</a:t>
            </a:r>
            <a:r>
              <a:rPr lang="tr-TR" smtClean="0"/>
              <a:t> Birim çıktı başına girdi veya maliyettir. Girdi-Çıktı arası ilişkiyi gösterir.</a:t>
            </a:r>
          </a:p>
          <a:p>
            <a:pPr eaLnBrk="1" hangingPunct="1">
              <a:buFontTx/>
              <a:buNone/>
              <a:defRPr/>
            </a:pPr>
            <a:endParaRPr lang="tr-TR" smtClean="0"/>
          </a:p>
          <a:p>
            <a:pPr eaLnBrk="1" hangingPunct="1">
              <a:buFontTx/>
              <a:buNone/>
              <a:defRPr/>
            </a:pPr>
            <a:r>
              <a:rPr lang="tr-TR" b="1" smtClean="0">
                <a:solidFill>
                  <a:srgbClr val="3AFC0C"/>
                </a:solidFill>
              </a:rPr>
              <a:t>Örneğin :</a:t>
            </a:r>
            <a:r>
              <a:rPr lang="tr-TR" smtClean="0"/>
              <a:t> Aşılanan çocuk başına maliyet, Seminere katılan kişi başına düşen maliyet, Mezun olan öğrenci başına maliyet, okuma yazma kampanyasında öğretmen başına düşen okutulan kişi sayısı,Birim karayolu başına maliyet vb..</a:t>
            </a: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250825" y="1268413"/>
            <a:ext cx="7921625" cy="508000"/>
          </a:xfrm>
        </p:spPr>
        <p:txBody>
          <a:bodyPr/>
          <a:lstStyle/>
          <a:p>
            <a:pPr eaLnBrk="1" hangingPunct="1">
              <a:defRPr/>
            </a:pPr>
            <a:r>
              <a:rPr lang="tr-TR" sz="3200" b="1" smtClean="0">
                <a:solidFill>
                  <a:srgbClr val="000000"/>
                </a:solidFill>
                <a:effectLst>
                  <a:outerShdw blurRad="38100" dist="38100" dir="2700000" algn="tl">
                    <a:srgbClr val="C0C0C0"/>
                  </a:outerShdw>
                </a:effectLst>
              </a:rPr>
              <a:t>Performans Göstergelerinin Türleri</a:t>
            </a:r>
          </a:p>
        </p:txBody>
      </p:sp>
      <p:sp>
        <p:nvSpPr>
          <p:cNvPr id="187395" name="Rectangle 3"/>
          <p:cNvSpPr>
            <a:spLocks noGrp="1" noChangeArrowheads="1"/>
          </p:cNvSpPr>
          <p:nvPr>
            <p:ph type="body" idx="1"/>
          </p:nvPr>
        </p:nvSpPr>
        <p:spPr>
          <a:xfrm>
            <a:off x="468313" y="1989138"/>
            <a:ext cx="8351837" cy="4462462"/>
          </a:xfrm>
        </p:spPr>
        <p:txBody>
          <a:bodyPr/>
          <a:lstStyle/>
          <a:p>
            <a:pPr algn="just" eaLnBrk="1" hangingPunct="1">
              <a:lnSpc>
                <a:spcPct val="80000"/>
              </a:lnSpc>
              <a:buFontTx/>
              <a:buNone/>
              <a:defRPr/>
            </a:pPr>
            <a:r>
              <a:rPr lang="tr-TR" b="1" smtClean="0">
                <a:solidFill>
                  <a:srgbClr val="EB1B0B"/>
                </a:solidFill>
                <a:effectLst>
                  <a:outerShdw blurRad="38100" dist="38100" dir="2700000" algn="tl">
                    <a:srgbClr val="C0C0C0"/>
                  </a:outerShdw>
                </a:effectLst>
              </a:rPr>
              <a:t>Sonuç:</a:t>
            </a:r>
            <a:r>
              <a:rPr lang="tr-TR" sz="2400" smtClean="0"/>
              <a:t> Elde edilen çıktıların </a:t>
            </a:r>
            <a:r>
              <a:rPr lang="tr-TR" sz="2400" b="1" smtClean="0">
                <a:effectLst>
                  <a:outerShdw blurRad="38100" dist="38100" dir="2700000" algn="tl">
                    <a:srgbClr val="C0C0C0"/>
                  </a:outerShdw>
                </a:effectLst>
              </a:rPr>
              <a:t>amaç </a:t>
            </a:r>
            <a:r>
              <a:rPr lang="tr-TR" sz="2400" smtClean="0"/>
              <a:t>ve hedeflerin gerçekleştirilmesinde nasıl ve ne ölçüde başarılı olduklarını gösterir. Etkililik olarak ifade edilirler ve en önemli performans göstergeleridir. </a:t>
            </a:r>
            <a:r>
              <a:rPr lang="tr-TR" sz="2600" smtClean="0"/>
              <a:t>Toplum için net sonuçlar, yüzde kaça düştü, sorunlar ne ölçüde azaldı, ne ölçüde iyileşme oldu gibi sorulara yanıtlar verirler.</a:t>
            </a:r>
            <a:endParaRPr lang="tr-TR" sz="2400" smtClean="0"/>
          </a:p>
          <a:p>
            <a:pPr eaLnBrk="1" hangingPunct="1">
              <a:lnSpc>
                <a:spcPct val="80000"/>
              </a:lnSpc>
              <a:buFontTx/>
              <a:buNone/>
              <a:defRPr/>
            </a:pPr>
            <a:endParaRPr lang="tr-TR" sz="1400" smtClean="0"/>
          </a:p>
          <a:p>
            <a:pPr algn="just" eaLnBrk="1" hangingPunct="1">
              <a:lnSpc>
                <a:spcPct val="80000"/>
              </a:lnSpc>
              <a:buFontTx/>
              <a:buNone/>
              <a:defRPr/>
            </a:pPr>
            <a:r>
              <a:rPr lang="tr-TR" b="1" smtClean="0">
                <a:solidFill>
                  <a:srgbClr val="3AFC0C"/>
                </a:solidFill>
              </a:rPr>
              <a:t>Örneğin :</a:t>
            </a:r>
            <a:r>
              <a:rPr lang="tr-TR" smtClean="0"/>
              <a:t> Aşıyla önlenebilir hastalıklarda azalma, Bakım onarımı yapılan karayollarındaki ulaşım hizmetlerindeki iyileşme, Okuma yazma oranlarındaki artış, Seminer sonucunda sertifika almaya hak kazananların sayısı, vb..</a:t>
            </a: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250825" y="1268413"/>
            <a:ext cx="7921625" cy="508000"/>
          </a:xfrm>
        </p:spPr>
        <p:txBody>
          <a:bodyPr/>
          <a:lstStyle/>
          <a:p>
            <a:pPr eaLnBrk="1" hangingPunct="1">
              <a:defRPr/>
            </a:pPr>
            <a:r>
              <a:rPr lang="tr-TR" sz="3200" b="1" smtClean="0">
                <a:solidFill>
                  <a:srgbClr val="000000"/>
                </a:solidFill>
                <a:effectLst>
                  <a:outerShdw blurRad="38100" dist="38100" dir="2700000" algn="tl">
                    <a:srgbClr val="C0C0C0"/>
                  </a:outerShdw>
                </a:effectLst>
              </a:rPr>
              <a:t>Performans Göstergelerinin Türleri</a:t>
            </a:r>
          </a:p>
        </p:txBody>
      </p:sp>
      <p:sp>
        <p:nvSpPr>
          <p:cNvPr id="188419" name="Rectangle 3"/>
          <p:cNvSpPr>
            <a:spLocks noGrp="1" noChangeArrowheads="1"/>
          </p:cNvSpPr>
          <p:nvPr>
            <p:ph type="body" idx="1"/>
          </p:nvPr>
        </p:nvSpPr>
        <p:spPr>
          <a:xfrm>
            <a:off x="468313" y="1989138"/>
            <a:ext cx="8351837" cy="4462462"/>
          </a:xfrm>
        </p:spPr>
        <p:txBody>
          <a:bodyPr/>
          <a:lstStyle/>
          <a:p>
            <a:pPr algn="just" eaLnBrk="1" hangingPunct="1">
              <a:buFontTx/>
              <a:buNone/>
              <a:defRPr/>
            </a:pPr>
            <a:r>
              <a:rPr lang="tr-TR" b="1" smtClean="0">
                <a:solidFill>
                  <a:srgbClr val="EB1B0B"/>
                </a:solidFill>
                <a:effectLst>
                  <a:outerShdw blurRad="38100" dist="38100" dir="2700000" algn="tl">
                    <a:srgbClr val="C0C0C0"/>
                  </a:outerShdw>
                </a:effectLst>
              </a:rPr>
              <a:t>Kalite: </a:t>
            </a:r>
            <a:r>
              <a:rPr lang="tr-TR" sz="2400" b="1" smtClean="0">
                <a:effectLst>
                  <a:outerShdw blurRad="38100" dist="38100" dir="2700000" algn="tl">
                    <a:srgbClr val="C0C0C0"/>
                  </a:outerShdw>
                </a:effectLst>
              </a:rPr>
              <a:t>Mal veya hizmetlerden yararlananların veya ilgililerin beklentilerinin karşılanmasında ulaşılan düzeydir.</a:t>
            </a:r>
            <a:endParaRPr lang="tr-TR" sz="2400" smtClean="0"/>
          </a:p>
          <a:p>
            <a:pPr eaLnBrk="1" hangingPunct="1">
              <a:buFontTx/>
              <a:buNone/>
              <a:defRPr/>
            </a:pPr>
            <a:endParaRPr lang="tr-TR" sz="2400" smtClean="0"/>
          </a:p>
          <a:p>
            <a:pPr eaLnBrk="1" hangingPunct="1">
              <a:buFontTx/>
              <a:buNone/>
              <a:defRPr/>
            </a:pPr>
            <a:r>
              <a:rPr lang="tr-TR" b="1" smtClean="0">
                <a:solidFill>
                  <a:srgbClr val="3AFC0C"/>
                </a:solidFill>
              </a:rPr>
              <a:t>Örneğin:</a:t>
            </a:r>
            <a:r>
              <a:rPr lang="tr-TR" smtClean="0"/>
              <a:t> İLSİS verilerinden hatasız olanların yüzdesi, bakım onarımı yapılanlardan tekrar bakım ve onarıma ihtiyaç göstermeyen karayollarının oranı, Okuma yazma kurslarına gidenlerin kurslara devam etme oranı, Seminere katılanların memnuniyet oranı, vb..</a:t>
            </a: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2"/>
          <p:cNvSpPr>
            <a:spLocks noGrp="1" noChangeArrowheads="1"/>
          </p:cNvSpPr>
          <p:nvPr>
            <p:ph type="body" idx="1"/>
          </p:nvPr>
        </p:nvSpPr>
        <p:spPr>
          <a:xfrm>
            <a:off x="250825" y="2636838"/>
            <a:ext cx="8569325" cy="2376487"/>
          </a:xfrm>
        </p:spPr>
        <p:txBody>
          <a:bodyPr/>
          <a:lstStyle/>
          <a:p>
            <a:pPr eaLnBrk="1" hangingPunct="1">
              <a:lnSpc>
                <a:spcPct val="90000"/>
              </a:lnSpc>
              <a:buFontTx/>
              <a:buNone/>
              <a:defRPr/>
            </a:pPr>
            <a:r>
              <a:rPr lang="tr-TR" sz="4000" b="1" smtClean="0">
                <a:solidFill>
                  <a:schemeClr val="accent2"/>
                </a:solidFill>
                <a:effectLst>
                  <a:outerShdw blurRad="38100" dist="38100" dir="2700000" algn="tl">
                    <a:srgbClr val="C0C0C0"/>
                  </a:outerShdw>
                </a:effectLst>
              </a:rPr>
              <a:t>“Problemler yaratıldıkları bilinç içinde düşünülerek çözülemezler.”</a:t>
            </a:r>
          </a:p>
          <a:p>
            <a:pPr eaLnBrk="1" hangingPunct="1">
              <a:lnSpc>
                <a:spcPct val="90000"/>
              </a:lnSpc>
              <a:buFontTx/>
              <a:buNone/>
              <a:defRPr/>
            </a:pPr>
            <a:r>
              <a:rPr lang="tr-TR" smtClean="0"/>
              <a:t>Albert Einstein</a:t>
            </a:r>
          </a:p>
        </p:txBody>
      </p:sp>
      <p:pic>
        <p:nvPicPr>
          <p:cNvPr id="3"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1 Başlık"/>
          <p:cNvSpPr>
            <a:spLocks noGrp="1"/>
          </p:cNvSpPr>
          <p:nvPr>
            <p:ph type="title" idx="4294967295"/>
          </p:nvPr>
        </p:nvSpPr>
        <p:spPr>
          <a:xfrm>
            <a:off x="395288" y="836613"/>
            <a:ext cx="6553200" cy="508000"/>
          </a:xfrm>
        </p:spPr>
        <p:txBody>
          <a:bodyPr/>
          <a:lstStyle/>
          <a:p>
            <a:pPr eaLnBrk="1" hangingPunct="1"/>
            <a:r>
              <a:rPr lang="tr-TR" b="1" smtClean="0">
                <a:solidFill>
                  <a:srgbClr val="000000"/>
                </a:solidFill>
              </a:rPr>
              <a:t>PERFORMANS HEDEFİ</a:t>
            </a:r>
          </a:p>
        </p:txBody>
      </p:sp>
      <p:sp>
        <p:nvSpPr>
          <p:cNvPr id="12291" name="2 İçerik Yer Tutucusu"/>
          <p:cNvSpPr>
            <a:spLocks noGrp="1"/>
          </p:cNvSpPr>
          <p:nvPr>
            <p:ph idx="4294967295"/>
          </p:nvPr>
        </p:nvSpPr>
        <p:spPr>
          <a:xfrm>
            <a:off x="214313" y="1428750"/>
            <a:ext cx="8929687" cy="3944938"/>
          </a:xfrm>
        </p:spPr>
        <p:txBody>
          <a:bodyPr/>
          <a:lstStyle/>
          <a:p>
            <a:pPr eaLnBrk="1" hangingPunct="1">
              <a:buClr>
                <a:srgbClr val="3AFC0C"/>
              </a:buClr>
              <a:buFont typeface="Wingdings" pitchFamily="2" charset="2"/>
              <a:buChar char="ü"/>
              <a:defRPr/>
            </a:pPr>
            <a:r>
              <a:rPr lang="tr-TR" sz="2400" smtClean="0">
                <a:effectLst>
                  <a:outerShdw blurRad="38100" dist="38100" dir="2700000" algn="tl">
                    <a:srgbClr val="C0C0C0"/>
                  </a:outerShdw>
                </a:effectLst>
              </a:rPr>
              <a:t>Stratejik hedeflere ilişkin olarak bir mali yılda ulaşılması gereken </a:t>
            </a:r>
            <a:r>
              <a:rPr lang="tr-TR" sz="2400" smtClean="0">
                <a:solidFill>
                  <a:schemeClr val="hlink"/>
                </a:solidFill>
                <a:effectLst>
                  <a:outerShdw blurRad="38100" dist="38100" dir="2700000" algn="tl">
                    <a:srgbClr val="C0C0C0"/>
                  </a:outerShdw>
                </a:effectLst>
              </a:rPr>
              <a:t>performans seviyeleri</a:t>
            </a:r>
            <a:r>
              <a:rPr lang="tr-TR" sz="2400" smtClean="0">
                <a:effectLst>
                  <a:outerShdw blurRad="38100" dist="38100" dir="2700000" algn="tl">
                    <a:srgbClr val="C0C0C0"/>
                  </a:outerShdw>
                </a:effectLst>
              </a:rPr>
              <a:t>ni gösteren kavramdır.</a:t>
            </a:r>
          </a:p>
          <a:p>
            <a:pPr eaLnBrk="1" hangingPunct="1">
              <a:buClr>
                <a:srgbClr val="3AFC0C"/>
              </a:buClr>
              <a:buFont typeface="Wingdings" pitchFamily="2" charset="2"/>
              <a:buChar char="ü"/>
              <a:defRPr/>
            </a:pPr>
            <a:r>
              <a:rPr lang="tr-TR" sz="2400" smtClean="0"/>
              <a:t>İdarenin stratejik hedeflerine ulaşmak için yıllar itibariyle ulaşmayı öngördüğü performans seviyelerini gösteren belirgin, ölçülebilir ve çıktı-sonuç odaklı performans düzeyleridir.</a:t>
            </a:r>
          </a:p>
          <a:p>
            <a:pPr eaLnBrk="1" hangingPunct="1">
              <a:buClr>
                <a:srgbClr val="3AFC0C"/>
              </a:buClr>
              <a:buFont typeface="Wingdings" pitchFamily="2" charset="2"/>
              <a:buChar char="ü"/>
              <a:defRPr/>
            </a:pPr>
            <a:r>
              <a:rPr lang="tr-TR" sz="2400" smtClean="0"/>
              <a:t>Harcama Birimi düzeyinde tespit edilir ve bir taahhüt içerir.</a:t>
            </a:r>
          </a:p>
          <a:p>
            <a:pPr eaLnBrk="1" hangingPunct="1">
              <a:buClr>
                <a:srgbClr val="3AFC0C"/>
              </a:buClr>
              <a:buFont typeface="Wingdings" pitchFamily="2" charset="2"/>
              <a:buChar char="ü"/>
              <a:defRPr/>
            </a:pPr>
            <a:r>
              <a:rPr lang="tr-TR" sz="2400" smtClean="0">
                <a:cs typeface="Times New Roman" pitchFamily="18" charset="0"/>
              </a:rPr>
              <a:t>Rakamsal hedef konulamadığı durumlarda mevcut durumun iyileştirilmesi de hedef olarak belirlenebilir. Bu durum çok istisnai olmalıdır. </a:t>
            </a:r>
          </a:p>
        </p:txBody>
      </p:sp>
      <p:sp>
        <p:nvSpPr>
          <p:cNvPr id="102404" name="3 Metin kutusu"/>
          <p:cNvSpPr txBox="1">
            <a:spLocks noChangeArrowheads="1"/>
          </p:cNvSpPr>
          <p:nvPr/>
        </p:nvSpPr>
        <p:spPr bwMode="auto">
          <a:xfrm>
            <a:off x="3214688" y="5786438"/>
            <a:ext cx="53578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Tx/>
              <a:buNone/>
            </a:pPr>
            <a:r>
              <a:rPr lang="tr-TR" sz="1600" b="0">
                <a:solidFill>
                  <a:srgbClr val="00B050"/>
                </a:solidFill>
                <a:latin typeface="Times New Roman" pitchFamily="18" charset="0"/>
              </a:rPr>
              <a:t>ÖRNEĞİN;</a:t>
            </a:r>
          </a:p>
          <a:p>
            <a:pPr eaLnBrk="1" hangingPunct="1">
              <a:buFontTx/>
              <a:buNone/>
            </a:pPr>
            <a:r>
              <a:rPr lang="tr-TR" sz="1600">
                <a:solidFill>
                  <a:schemeClr val="hlink"/>
                </a:solidFill>
                <a:latin typeface="Times New Roman" pitchFamily="18" charset="0"/>
              </a:rPr>
              <a:t>2007 yılında 40.357 olan pansiyon kontenjanını 2008 yılı sonunda 40.900’e çıkarmak.</a:t>
            </a:r>
          </a:p>
        </p:txBody>
      </p:sp>
      <p:pic>
        <p:nvPicPr>
          <p:cNvPr id="102405"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1 Başlık"/>
          <p:cNvSpPr>
            <a:spLocks noGrp="1"/>
          </p:cNvSpPr>
          <p:nvPr>
            <p:ph type="title" idx="4294967295"/>
          </p:nvPr>
        </p:nvSpPr>
        <p:spPr>
          <a:xfrm>
            <a:off x="395288" y="836613"/>
            <a:ext cx="6553200" cy="508000"/>
          </a:xfrm>
        </p:spPr>
        <p:txBody>
          <a:bodyPr/>
          <a:lstStyle/>
          <a:p>
            <a:pPr eaLnBrk="1" hangingPunct="1"/>
            <a:r>
              <a:rPr lang="tr-TR" b="1" smtClean="0">
                <a:solidFill>
                  <a:srgbClr val="000000"/>
                </a:solidFill>
              </a:rPr>
              <a:t>PERFORMANS HEDEFİ</a:t>
            </a:r>
          </a:p>
        </p:txBody>
      </p:sp>
      <p:sp>
        <p:nvSpPr>
          <p:cNvPr id="190467" name="2 İçerik Yer Tutucusu"/>
          <p:cNvSpPr>
            <a:spLocks noGrp="1"/>
          </p:cNvSpPr>
          <p:nvPr>
            <p:ph idx="4294967295"/>
          </p:nvPr>
        </p:nvSpPr>
        <p:spPr>
          <a:xfrm>
            <a:off x="214313" y="1428750"/>
            <a:ext cx="8929687" cy="3440113"/>
          </a:xfrm>
        </p:spPr>
        <p:txBody>
          <a:bodyPr/>
          <a:lstStyle/>
          <a:p>
            <a:pPr eaLnBrk="1" hangingPunct="1">
              <a:buClr>
                <a:srgbClr val="3AFC0C"/>
              </a:buClr>
              <a:buFont typeface="Wingdings" pitchFamily="2" charset="2"/>
              <a:buChar char="ü"/>
              <a:defRPr/>
            </a:pPr>
            <a:r>
              <a:rPr lang="tr-TR" sz="2400" smtClean="0">
                <a:effectLst>
                  <a:outerShdw blurRad="38100" dist="38100" dir="2700000" algn="tl">
                    <a:srgbClr val="C0C0C0"/>
                  </a:outerShdw>
                </a:effectLst>
              </a:rPr>
              <a:t>Her stratejik hedefin en az bir performans hedefi olmalıdır.</a:t>
            </a:r>
          </a:p>
          <a:p>
            <a:pPr eaLnBrk="1" hangingPunct="1">
              <a:buClr>
                <a:srgbClr val="3AFC0C"/>
              </a:buClr>
              <a:buFont typeface="Wingdings" pitchFamily="2" charset="2"/>
              <a:buChar char="ü"/>
              <a:defRPr/>
            </a:pPr>
            <a:r>
              <a:rPr lang="tr-TR" sz="2400" smtClean="0">
                <a:effectLst>
                  <a:outerShdw blurRad="38100" dist="38100" dir="2700000" algn="tl">
                    <a:srgbClr val="C0C0C0"/>
                  </a:outerShdw>
                </a:effectLst>
              </a:rPr>
              <a:t>Stratejik hedeflerin yıllar itibariyle yazılmasıdır.</a:t>
            </a:r>
          </a:p>
          <a:p>
            <a:pPr eaLnBrk="1" hangingPunct="1">
              <a:buClr>
                <a:srgbClr val="3AFC0C"/>
              </a:buClr>
              <a:buFont typeface="Wingdings" pitchFamily="2" charset="2"/>
              <a:buChar char="ü"/>
              <a:defRPr/>
            </a:pPr>
            <a:r>
              <a:rPr lang="tr-TR" sz="2400" smtClean="0">
                <a:effectLst>
                  <a:outerShdw blurRad="38100" dist="38100" dir="2700000" algn="tl">
                    <a:srgbClr val="C0C0C0"/>
                  </a:outerShdw>
                </a:effectLst>
              </a:rPr>
              <a:t>SSÖÖK-Z kuralına uygun olmayan hedefler için belirlenen performans gösterge veya göstergelerinden yola çıkılarak yıllık hedefler belirlenir.</a:t>
            </a:r>
          </a:p>
          <a:p>
            <a:pPr eaLnBrk="1" hangingPunct="1">
              <a:buClr>
                <a:srgbClr val="3AFC0C"/>
              </a:buClr>
              <a:buFont typeface="Wingdings" pitchFamily="2" charset="2"/>
              <a:buChar char="ü"/>
              <a:defRPr/>
            </a:pPr>
            <a:r>
              <a:rPr lang="tr-TR" sz="2400" smtClean="0">
                <a:effectLst>
                  <a:outerShdw blurRad="38100" dist="38100" dir="2700000" algn="tl">
                    <a:srgbClr val="C0C0C0"/>
                  </a:outerShdw>
                </a:effectLst>
              </a:rPr>
              <a:t>Sayısal ifadeler içermelidir. Yüzde, sayı, miktar vb.</a:t>
            </a:r>
          </a:p>
          <a:p>
            <a:pPr eaLnBrk="1" hangingPunct="1">
              <a:buClr>
                <a:srgbClr val="3AFC0C"/>
              </a:buClr>
              <a:buFont typeface="Wingdings" pitchFamily="2" charset="2"/>
              <a:buChar char="ü"/>
              <a:defRPr/>
            </a:pPr>
            <a:r>
              <a:rPr lang="tr-TR" sz="2400" smtClean="0">
                <a:effectLst>
                  <a:outerShdw blurRad="38100" dist="38100" dir="2700000" algn="tl">
                    <a:srgbClr val="C0C0C0"/>
                  </a:outerShdw>
                </a:effectLst>
              </a:rPr>
              <a:t>Stratejik hedefte ilgili yılda işlem yapılmayacaksa performans hedefi yazılmayabilir.</a:t>
            </a:r>
            <a:endParaRPr lang="tr-TR" sz="2400" smtClean="0">
              <a:cs typeface="Times New Roman" pitchFamily="18" charset="0"/>
            </a:endParaRPr>
          </a:p>
        </p:txBody>
      </p:sp>
      <p:sp>
        <p:nvSpPr>
          <p:cNvPr id="190468" name="3 Metin kutusu"/>
          <p:cNvSpPr txBox="1">
            <a:spLocks noChangeArrowheads="1"/>
          </p:cNvSpPr>
          <p:nvPr/>
        </p:nvSpPr>
        <p:spPr bwMode="auto">
          <a:xfrm>
            <a:off x="250825" y="4724400"/>
            <a:ext cx="8569325" cy="1803400"/>
          </a:xfrm>
          <a:prstGeom prst="rect">
            <a:avLst/>
          </a:prstGeom>
          <a:noFill/>
          <a:ln w="9525">
            <a:noFill/>
            <a:miter lim="800000"/>
            <a:headEnd/>
            <a:tailEnd/>
          </a:ln>
        </p:spPr>
        <p:txBody>
          <a:bodyPr>
            <a:spAutoFit/>
          </a:bodyPr>
          <a:lstStyle/>
          <a:p>
            <a:pPr>
              <a:buFontTx/>
              <a:buNone/>
              <a:defRPr/>
            </a:pPr>
            <a:r>
              <a:rPr lang="tr-TR" sz="1600">
                <a:solidFill>
                  <a:srgbClr val="3AFC0C"/>
                </a:solidFill>
                <a:effectLst>
                  <a:outerShdw blurRad="38100" dist="38100" dir="2700000" algn="tl">
                    <a:srgbClr val="C0C0C0"/>
                  </a:outerShdw>
                </a:effectLst>
                <a:latin typeface="Times New Roman" pitchFamily="18" charset="0"/>
              </a:rPr>
              <a:t>ÖRNEĞİN;</a:t>
            </a:r>
          </a:p>
          <a:p>
            <a:pPr>
              <a:buFontTx/>
              <a:buNone/>
              <a:defRPr/>
            </a:pPr>
            <a:r>
              <a:rPr lang="tr-TR" sz="1600">
                <a:latin typeface="Times New Roman" pitchFamily="18" charset="0"/>
              </a:rPr>
              <a:t>SH 3.2</a:t>
            </a:r>
            <a:r>
              <a:rPr lang="tr-TR" sz="1600">
                <a:solidFill>
                  <a:schemeClr val="hlink"/>
                </a:solidFill>
                <a:latin typeface="Times New Roman" pitchFamily="18" charset="0"/>
              </a:rPr>
              <a:t> 2007 yılında 40.357 olan pansiyon kontenjanını 2013 yılı sonunda 45.900’e çıkarmak.</a:t>
            </a:r>
          </a:p>
          <a:p>
            <a:pPr>
              <a:buFontTx/>
              <a:buNone/>
              <a:defRPr/>
            </a:pPr>
            <a:r>
              <a:rPr lang="tr-TR" sz="1600">
                <a:solidFill>
                  <a:schemeClr val="hlink"/>
                </a:solidFill>
                <a:latin typeface="Times New Roman" pitchFamily="18" charset="0"/>
              </a:rPr>
              <a:t>Örnek ölçülebilir olmasına rağmen planlamanın şu şekilde yapıldığını varsayalım;</a:t>
            </a:r>
          </a:p>
          <a:p>
            <a:pPr>
              <a:buFontTx/>
              <a:buNone/>
              <a:defRPr/>
            </a:pPr>
            <a:r>
              <a:rPr lang="tr-TR" sz="1600">
                <a:solidFill>
                  <a:schemeClr val="hlink"/>
                </a:solidFill>
                <a:latin typeface="Times New Roman" pitchFamily="18" charset="0"/>
              </a:rPr>
              <a:t>2010 yılı okul yapımı,</a:t>
            </a:r>
          </a:p>
          <a:p>
            <a:pPr>
              <a:buFontTx/>
              <a:buNone/>
              <a:defRPr/>
            </a:pPr>
            <a:r>
              <a:rPr lang="tr-TR" sz="1600">
                <a:solidFill>
                  <a:schemeClr val="hlink"/>
                </a:solidFill>
                <a:latin typeface="Times New Roman" pitchFamily="18" charset="0"/>
              </a:rPr>
              <a:t>2011 yılı okul yapımı ve öğretmen alımı,</a:t>
            </a:r>
          </a:p>
          <a:p>
            <a:pPr>
              <a:buFontTx/>
              <a:buNone/>
              <a:defRPr/>
            </a:pPr>
            <a:r>
              <a:rPr lang="tr-TR" sz="1600">
                <a:solidFill>
                  <a:schemeClr val="hlink"/>
                </a:solidFill>
                <a:latin typeface="Times New Roman" pitchFamily="18" charset="0"/>
              </a:rPr>
              <a:t>2012 yılı </a:t>
            </a:r>
          </a:p>
          <a:p>
            <a:pPr>
              <a:buFontTx/>
              <a:buNone/>
              <a:defRPr/>
            </a:pPr>
            <a:endParaRPr lang="tr-TR" sz="1600">
              <a:solidFill>
                <a:schemeClr val="hlink"/>
              </a:solidFill>
              <a:latin typeface="Times New Roman" pitchFamily="18" charset="0"/>
            </a:endParaRPr>
          </a:p>
        </p:txBody>
      </p:sp>
      <p:pic>
        <p:nvPicPr>
          <p:cNvPr id="103429"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1 Başlık"/>
          <p:cNvSpPr>
            <a:spLocks noGrp="1"/>
          </p:cNvSpPr>
          <p:nvPr>
            <p:ph type="title" idx="4294967295"/>
          </p:nvPr>
        </p:nvSpPr>
        <p:spPr>
          <a:xfrm>
            <a:off x="395288" y="836613"/>
            <a:ext cx="8137525" cy="508000"/>
          </a:xfrm>
        </p:spPr>
        <p:txBody>
          <a:bodyPr/>
          <a:lstStyle/>
          <a:p>
            <a:pPr eaLnBrk="1" hangingPunct="1"/>
            <a:r>
              <a:rPr lang="tr-TR" b="1" smtClean="0">
                <a:solidFill>
                  <a:srgbClr val="000000"/>
                </a:solidFill>
              </a:rPr>
              <a:t>PERFORMANS HEDEFİ</a:t>
            </a:r>
          </a:p>
        </p:txBody>
      </p:sp>
      <p:sp>
        <p:nvSpPr>
          <p:cNvPr id="191492" name="3 Metin kutusu"/>
          <p:cNvSpPr txBox="1">
            <a:spLocks noChangeArrowheads="1"/>
          </p:cNvSpPr>
          <p:nvPr/>
        </p:nvSpPr>
        <p:spPr bwMode="auto">
          <a:xfrm>
            <a:off x="250825" y="1557338"/>
            <a:ext cx="8569325" cy="5145087"/>
          </a:xfrm>
          <a:prstGeom prst="rect">
            <a:avLst/>
          </a:prstGeom>
          <a:noFill/>
          <a:ln w="9525">
            <a:noFill/>
            <a:miter lim="800000"/>
            <a:headEnd/>
            <a:tailEnd/>
          </a:ln>
        </p:spPr>
        <p:txBody>
          <a:bodyPr>
            <a:spAutoFit/>
          </a:bodyPr>
          <a:lstStyle/>
          <a:p>
            <a:pPr>
              <a:buFontTx/>
              <a:buNone/>
              <a:defRPr/>
            </a:pPr>
            <a:r>
              <a:rPr lang="tr-TR" sz="2000">
                <a:solidFill>
                  <a:srgbClr val="3AFC0C"/>
                </a:solidFill>
                <a:effectLst>
                  <a:outerShdw blurRad="38100" dist="38100" dir="2700000" algn="tl">
                    <a:srgbClr val="C0C0C0"/>
                  </a:outerShdw>
                </a:effectLst>
                <a:latin typeface="Times New Roman" pitchFamily="18" charset="0"/>
              </a:rPr>
              <a:t>ÖRNEĞİN;</a:t>
            </a:r>
          </a:p>
          <a:p>
            <a:pPr>
              <a:buFontTx/>
              <a:buNone/>
              <a:defRPr/>
            </a:pPr>
            <a:r>
              <a:rPr lang="tr-TR" sz="2000">
                <a:solidFill>
                  <a:srgbClr val="EB1B0B"/>
                </a:solidFill>
                <a:latin typeface="Times New Roman" pitchFamily="18" charset="0"/>
              </a:rPr>
              <a:t>SH 3.2</a:t>
            </a:r>
            <a:r>
              <a:rPr lang="tr-TR" sz="2000">
                <a:solidFill>
                  <a:schemeClr val="hlink"/>
                </a:solidFill>
                <a:latin typeface="Times New Roman" pitchFamily="18" charset="0"/>
              </a:rPr>
              <a:t> </a:t>
            </a:r>
            <a:r>
              <a:rPr lang="tr-TR" sz="2000">
                <a:solidFill>
                  <a:schemeClr val="bg2"/>
                </a:solidFill>
                <a:latin typeface="Times New Roman" pitchFamily="18" charset="0"/>
              </a:rPr>
              <a:t>2007 yılında 40.357 olan pansiyon kontenjanını 2013 yılı sonunda 45.900’e çıkarmak.</a:t>
            </a:r>
          </a:p>
          <a:p>
            <a:pPr>
              <a:buFontTx/>
              <a:buNone/>
              <a:defRPr/>
            </a:pPr>
            <a:r>
              <a:rPr lang="tr-TR">
                <a:latin typeface="Times New Roman" pitchFamily="18" charset="0"/>
              </a:rPr>
              <a:t>Örnek ölçülebilir olmasına rağmen planlamanın şu şekilde yapıldığını varsayalım;</a:t>
            </a:r>
          </a:p>
          <a:p>
            <a:pPr>
              <a:buFontTx/>
              <a:buNone/>
              <a:defRPr/>
            </a:pPr>
            <a:r>
              <a:rPr lang="tr-TR">
                <a:latin typeface="Times New Roman" pitchFamily="18" charset="0"/>
              </a:rPr>
              <a:t>2010 yılı okul yapımı,</a:t>
            </a:r>
          </a:p>
          <a:p>
            <a:pPr>
              <a:buFontTx/>
              <a:buNone/>
              <a:defRPr/>
            </a:pPr>
            <a:r>
              <a:rPr lang="tr-TR">
                <a:latin typeface="Times New Roman" pitchFamily="18" charset="0"/>
              </a:rPr>
              <a:t>2011 yılı okul yapımı ve öğretmen alımı,</a:t>
            </a:r>
          </a:p>
          <a:p>
            <a:pPr>
              <a:buFontTx/>
              <a:buNone/>
              <a:defRPr/>
            </a:pPr>
            <a:r>
              <a:rPr lang="tr-TR">
                <a:latin typeface="Times New Roman" pitchFamily="18" charset="0"/>
              </a:rPr>
              <a:t>2012 yılından itibaren yapılan okullar bitecek ve okullaşma oranları artacaktır.</a:t>
            </a:r>
          </a:p>
          <a:p>
            <a:pPr>
              <a:buFontTx/>
              <a:buNone/>
              <a:defRPr/>
            </a:pPr>
            <a:endParaRPr lang="tr-TR" sz="800">
              <a:latin typeface="Times New Roman" pitchFamily="18" charset="0"/>
            </a:endParaRPr>
          </a:p>
          <a:p>
            <a:pPr>
              <a:buFontTx/>
              <a:buNone/>
              <a:defRPr/>
            </a:pPr>
            <a:r>
              <a:rPr lang="tr-TR">
                <a:latin typeface="Times New Roman" pitchFamily="18" charset="0"/>
              </a:rPr>
              <a:t>Bu durumda 2010 yılı ve 2011 yılında pansiyon kontenjanına ilişkin performans hedefleri koyulamaz.</a:t>
            </a:r>
          </a:p>
          <a:p>
            <a:pPr>
              <a:buFontTx/>
              <a:buNone/>
              <a:defRPr/>
            </a:pPr>
            <a:r>
              <a:rPr lang="tr-TR">
                <a:latin typeface="Times New Roman" pitchFamily="18" charset="0"/>
              </a:rPr>
              <a:t>Ancak bu yıllar için hedefte böyle bir veri olmasa bile yapılan inşaatlar ve öğretmen alımı ve yetiştirilmesine ilişkin performans hedefleri koyulabilir.</a:t>
            </a:r>
          </a:p>
        </p:txBody>
      </p:sp>
      <p:pic>
        <p:nvPicPr>
          <p:cNvPr id="104452"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1 Başlık"/>
          <p:cNvSpPr>
            <a:spLocks noGrp="1"/>
          </p:cNvSpPr>
          <p:nvPr>
            <p:ph type="title" idx="4294967295"/>
          </p:nvPr>
        </p:nvSpPr>
        <p:spPr>
          <a:xfrm>
            <a:off x="457200" y="274638"/>
            <a:ext cx="8229600" cy="541337"/>
          </a:xfrm>
        </p:spPr>
        <p:txBody>
          <a:bodyPr lIns="91431" tIns="45715" rIns="91431" bIns="45715" anchor="b"/>
          <a:lstStyle/>
          <a:p>
            <a:pPr eaLnBrk="1" hangingPunct="1"/>
            <a:r>
              <a:rPr lang="tr-TR" sz="2600" smtClean="0">
                <a:solidFill>
                  <a:srgbClr val="FF0000"/>
                </a:solidFill>
              </a:rPr>
              <a:t>PERFORMANS GÖSTERGE/HEDEF TABLOSU</a:t>
            </a:r>
          </a:p>
        </p:txBody>
      </p:sp>
      <p:graphicFrame>
        <p:nvGraphicFramePr>
          <p:cNvPr id="192515" name="Group 3"/>
          <p:cNvGraphicFramePr>
            <a:graphicFrameLocks noGrp="1"/>
          </p:cNvGraphicFramePr>
          <p:nvPr>
            <p:ph sz="quarter" idx="4294967295"/>
          </p:nvPr>
        </p:nvGraphicFramePr>
        <p:xfrm>
          <a:off x="250825" y="815975"/>
          <a:ext cx="8893175" cy="2600325"/>
        </p:xfrm>
        <a:graphic>
          <a:graphicData uri="http://schemas.openxmlformats.org/drawingml/2006/table">
            <a:tbl>
              <a:tblPr/>
              <a:tblGrid>
                <a:gridCol w="684213"/>
                <a:gridCol w="682625"/>
                <a:gridCol w="2035175"/>
                <a:gridCol w="701675"/>
                <a:gridCol w="685800"/>
                <a:gridCol w="682625"/>
                <a:gridCol w="684212"/>
                <a:gridCol w="685800"/>
                <a:gridCol w="684213"/>
                <a:gridCol w="682625"/>
                <a:gridCol w="684212"/>
              </a:tblGrid>
              <a:tr h="371475">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smtClean="0">
                          <a:ln>
                            <a:noFill/>
                          </a:ln>
                          <a:solidFill>
                            <a:srgbClr val="EB1B0B"/>
                          </a:solidFill>
                          <a:effectLst/>
                          <a:latin typeface="Arial" pitchFamily="34" charset="0"/>
                        </a:rPr>
                        <a:t>SAM</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smtClean="0">
                          <a:ln>
                            <a:noFill/>
                          </a:ln>
                          <a:solidFill>
                            <a:srgbClr val="EB1B0B"/>
                          </a:solidFill>
                          <a:effectLst/>
                          <a:latin typeface="Arial" pitchFamily="34" charset="0"/>
                        </a:rPr>
                        <a:t>3</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rowSpan="3">
                  <a:txBody>
                    <a:bodyPr/>
                    <a:lstStyle/>
                    <a:p>
                      <a:pPr marL="0" marR="0" lvl="0" indent="0" algn="ctr" defTabSz="914400" rtl="0" eaLnBrk="1" fontAlgn="ctr"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rgbClr val="FFFFFF"/>
                          </a:solidFill>
                          <a:effectLst/>
                          <a:latin typeface="Arial" pitchFamily="34" charset="0"/>
                        </a:rPr>
                        <a:t>Performans Göstergeleri</a:t>
                      </a:r>
                      <a:endParaRPr kumimoji="0" lang="tr-TR" sz="1100" b="1" i="0" u="none" strike="noStrike" cap="none" normalizeH="0" baseline="0" smtClean="0">
                        <a:ln>
                          <a:noFill/>
                        </a:ln>
                        <a:solidFill>
                          <a:srgbClr val="000000"/>
                        </a:solidFill>
                        <a:effectLst/>
                        <a:latin typeface="Calibri" pitchFamily="34" charset="0"/>
                      </a:endParaRPr>
                    </a:p>
                  </a:txBody>
                  <a:tcPr marL="8466" marR="8466" marT="8466"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5">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rgbClr val="FFFFFF"/>
                          </a:solidFill>
                          <a:effectLst/>
                          <a:latin typeface="Arial" pitchFamily="34" charset="0"/>
                        </a:rPr>
                        <a:t>PERFORMANS HEDEFLERİ</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tr-TR"/>
                    </a:p>
                  </a:txBody>
                  <a:tcPr/>
                </a:tc>
                <a:tc hMerge="1">
                  <a:txBody>
                    <a:bodyPr/>
                    <a:lstStyle/>
                    <a:p>
                      <a:endParaRPr lang="tr-TR"/>
                    </a:p>
                  </a:txBody>
                  <a:tcPr/>
                </a:tc>
                <a:tc hMerge="1">
                  <a:txBody>
                    <a:bodyPr/>
                    <a:lstStyle/>
                    <a:p>
                      <a:endParaRPr lang="tr-TR"/>
                    </a:p>
                  </a:txBody>
                  <a:tcPr/>
                </a:tc>
                <a:tc hMerge="1">
                  <a:txBody>
                    <a:bodyPr/>
                    <a:lstStyle/>
                    <a:p>
                      <a:endParaRPr lang="tr-TR"/>
                    </a:p>
                  </a:txBody>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1" i="0" u="none" strike="noStrike" cap="none" normalizeH="0" baseline="0" smtClean="0">
                          <a:ln>
                            <a:noFill/>
                          </a:ln>
                          <a:solidFill>
                            <a:srgbClr val="FFFFFF"/>
                          </a:solidFill>
                          <a:effectLst/>
                          <a:latin typeface="Arial" pitchFamily="34" charset="0"/>
                        </a:rPr>
                        <a:t> </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vMerge="1">
                  <a:txBody>
                    <a:bodyPr/>
                    <a:lstStyle/>
                    <a:p>
                      <a:endParaRPr lang="tr-TR"/>
                    </a:p>
                  </a:txBody>
                  <a:tcPr/>
                </a:tc>
                <a:tc vMerge="1">
                  <a:txBody>
                    <a:bodyPr/>
                    <a:lstStyle/>
                    <a:p>
                      <a:endParaRPr lang="tr-TR"/>
                    </a:p>
                  </a:txBody>
                  <a:tcPr/>
                </a:tc>
                <a:tc vMerge="1">
                  <a:txBody>
                    <a:bodyPr/>
                    <a:lstStyle/>
                    <a:p>
                      <a:endParaRPr lang="tr-TR"/>
                    </a:p>
                  </a:txBody>
                  <a:tcPr/>
                </a:tc>
                <a:tc grid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Önceki Yıllar</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hMerge="1">
                  <a:txBody>
                    <a:bodyPr/>
                    <a:lstStyle/>
                    <a:p>
                      <a:endParaRPr lang="tr-TR"/>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İlk Yıl</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gridSpan="4">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Sonraki Yıl Hedefleri</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hMerge="1">
                  <a:txBody>
                    <a:bodyPr/>
                    <a:lstStyle/>
                    <a:p>
                      <a:endParaRPr lang="tr-TR"/>
                    </a:p>
                  </a:txBody>
                  <a:tcPr/>
                </a:tc>
                <a:tc hMerge="1">
                  <a:txBody>
                    <a:bodyPr/>
                    <a:lstStyle/>
                    <a:p>
                      <a:endParaRPr lang="tr-TR"/>
                    </a:p>
                  </a:txBody>
                  <a:tcPr/>
                </a:tc>
                <a:tc hMerge="1">
                  <a:txBody>
                    <a:bodyPr/>
                    <a:lstStyle/>
                    <a:p>
                      <a:endParaRPr lang="tr-TR"/>
                    </a:p>
                  </a:txBody>
                  <a:tcPr/>
                </a:tc>
                <a:tc rowSpan="2">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000" b="0" i="0" u="none" strike="noStrike" cap="none" normalizeH="0" baseline="0" smtClean="0">
                          <a:ln>
                            <a:noFill/>
                          </a:ln>
                          <a:solidFill>
                            <a:srgbClr val="000000"/>
                          </a:solidFill>
                          <a:effectLst/>
                          <a:latin typeface="Arial" pitchFamily="34" charset="0"/>
                        </a:rPr>
                        <a:t>SP Dönemi P. Hedefi</a:t>
                      </a:r>
                      <a:endParaRPr kumimoji="0" lang="tr-TR" sz="10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71475">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smtClean="0">
                          <a:ln>
                            <a:noFill/>
                          </a:ln>
                          <a:solidFill>
                            <a:srgbClr val="EB1B0B"/>
                          </a:solidFill>
                          <a:effectLst/>
                          <a:latin typeface="Arial" pitchFamily="34" charset="0"/>
                        </a:rPr>
                        <a:t>SH</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900" b="1" i="0" u="none" strike="noStrike" cap="none" normalizeH="0" baseline="0" smtClean="0">
                          <a:ln>
                            <a:noFill/>
                          </a:ln>
                          <a:solidFill>
                            <a:srgbClr val="EB1B0B"/>
                          </a:solidFill>
                          <a:effectLst/>
                          <a:latin typeface="Arial" pitchFamily="34" charset="0"/>
                        </a:rPr>
                        <a:t>2</a:t>
                      </a:r>
                    </a:p>
                  </a:txBody>
                  <a:tcPr marL="8466" marR="8466" marT="8466" marB="0" anchor="b" horzOverflow="overflow">
                    <a:lnL w="127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vMerge="1">
                  <a:txBody>
                    <a:bodyPr/>
                    <a:lstStyle/>
                    <a:p>
                      <a:endParaRPr lang="tr-TR"/>
                    </a:p>
                  </a:txBody>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2008</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2009</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2010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2011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2012</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2013</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2014</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vMerge="1">
                  <a:txBody>
                    <a:bodyPr/>
                    <a:lstStyle/>
                    <a:p>
                      <a:endParaRPr lang="tr-TR"/>
                    </a:p>
                  </a:txBody>
                  <a:tcPr/>
                </a:tc>
              </a:tr>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Pansiyon Kontenjan Sayısı</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40.357</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42.100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43.800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45.900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45.900</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2</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Zamanında Tamamlanan İnşaat Sayısı</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11</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12</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Calibri" pitchFamily="34" charset="0"/>
                        </a:rPr>
                        <a:t>33</a:t>
                      </a: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r>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3</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Ataması Yapılan Öğretmen Sayısı</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400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440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480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1320</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D9CE"/>
                    </a:solidFill>
                  </a:tcPr>
                </a:tc>
              </a:tr>
              <a:tr h="3714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Arial" pitchFamily="34" charset="0"/>
                        </a:rPr>
                        <a:t>PH</a:t>
                      </a: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rgbClr val="000000"/>
                        </a:solidFill>
                        <a:effectLst/>
                        <a:latin typeface="Calibri" pitchFamily="34" charset="0"/>
                      </a:endParaRPr>
                    </a:p>
                  </a:txBody>
                  <a:tcPr marL="8466" marR="8466" marT="8466" marB="0" anchor="b"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FEDE8"/>
                    </a:solidFill>
                  </a:tcPr>
                </a:tc>
              </a:tr>
            </a:tbl>
          </a:graphicData>
        </a:graphic>
      </p:graphicFrame>
      <p:sp>
        <p:nvSpPr>
          <p:cNvPr id="105568" name="4 Metin kutusu"/>
          <p:cNvSpPr txBox="1">
            <a:spLocks noChangeArrowheads="1"/>
          </p:cNvSpPr>
          <p:nvPr/>
        </p:nvSpPr>
        <p:spPr bwMode="auto">
          <a:xfrm>
            <a:off x="249238" y="3646488"/>
            <a:ext cx="8894762"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81272" tIns="40636" rIns="81272" bIns="40636">
            <a:spAutoFit/>
          </a:bodyPr>
          <a:lstStyle>
            <a:lvl1pPr defTabSz="812800" eaLnBrk="0" hangingPunct="0">
              <a:defRPr sz="2400" b="1">
                <a:solidFill>
                  <a:schemeClr val="tx1"/>
                </a:solidFill>
                <a:latin typeface="Arial" pitchFamily="34" charset="0"/>
              </a:defRPr>
            </a:lvl1pPr>
            <a:lvl2pPr marL="742950" indent="-285750" defTabSz="812800" eaLnBrk="0" hangingPunct="0">
              <a:defRPr sz="2400" b="1">
                <a:solidFill>
                  <a:schemeClr val="tx1"/>
                </a:solidFill>
                <a:latin typeface="Arial" pitchFamily="34" charset="0"/>
              </a:defRPr>
            </a:lvl2pPr>
            <a:lvl3pPr marL="1143000" indent="-228600" defTabSz="812800" eaLnBrk="0" hangingPunct="0">
              <a:defRPr sz="2400" b="1">
                <a:solidFill>
                  <a:schemeClr val="tx1"/>
                </a:solidFill>
                <a:latin typeface="Arial" pitchFamily="34" charset="0"/>
              </a:defRPr>
            </a:lvl3pPr>
            <a:lvl4pPr marL="1600200" indent="-228600" defTabSz="812800" eaLnBrk="0" hangingPunct="0">
              <a:defRPr sz="2400" b="1">
                <a:solidFill>
                  <a:schemeClr val="tx1"/>
                </a:solidFill>
                <a:latin typeface="Arial" pitchFamily="34" charset="0"/>
              </a:defRPr>
            </a:lvl4pPr>
            <a:lvl5pPr marL="2057400" indent="-228600" defTabSz="812800" eaLnBrk="0" hangingPunct="0">
              <a:defRPr sz="2400" b="1">
                <a:solidFill>
                  <a:schemeClr val="tx1"/>
                </a:solidFill>
                <a:latin typeface="Arial" pitchFamily="34" charset="0"/>
              </a:defRPr>
            </a:lvl5pPr>
            <a:lvl6pPr marL="2514600" indent="-228600" defTabSz="8128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defTabSz="8128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defTabSz="8128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defTabSz="8128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Tx/>
              <a:buNone/>
            </a:pPr>
            <a:r>
              <a:rPr lang="tr-TR">
                <a:solidFill>
                  <a:srgbClr val="EB1B0B"/>
                </a:solidFill>
              </a:rPr>
              <a:t>SH 3.2</a:t>
            </a:r>
            <a:r>
              <a:rPr lang="tr-TR">
                <a:solidFill>
                  <a:schemeClr val="hlink"/>
                </a:solidFill>
              </a:rPr>
              <a:t> </a:t>
            </a:r>
            <a:r>
              <a:rPr lang="tr-TR">
                <a:solidFill>
                  <a:schemeClr val="bg2"/>
                </a:solidFill>
              </a:rPr>
              <a:t>2007 yılında 40.357 olan pansiyon kontenjanını 2013 yılı sonunda 45.900’e çıkarmak.</a:t>
            </a:r>
          </a:p>
          <a:p>
            <a:pPr eaLnBrk="1" hangingPunct="1">
              <a:buClr>
                <a:srgbClr val="3AFC0C"/>
              </a:buClr>
            </a:pPr>
            <a:r>
              <a:rPr lang="tr-TR"/>
              <a:t>2010 yılı okul yapımı,</a:t>
            </a:r>
          </a:p>
          <a:p>
            <a:pPr eaLnBrk="1" hangingPunct="1">
              <a:buClr>
                <a:srgbClr val="3AFC0C"/>
              </a:buClr>
            </a:pPr>
            <a:r>
              <a:rPr lang="tr-TR"/>
              <a:t>2011 yılı okul yapımı ve öğretmen alımı,</a:t>
            </a:r>
          </a:p>
          <a:p>
            <a:pPr eaLnBrk="1" hangingPunct="1">
              <a:buClr>
                <a:srgbClr val="3AFC0C"/>
              </a:buClr>
            </a:pPr>
            <a:r>
              <a:rPr lang="tr-TR"/>
              <a:t>2012 yılından itibaren yapılan okullar bitecek ve okullaşma oranları artacaktır.</a:t>
            </a:r>
          </a:p>
          <a:p>
            <a:pPr eaLnBrk="1" hangingPunct="1">
              <a:buFontTx/>
              <a:buNone/>
            </a:pPr>
            <a:endParaRPr lang="tr-TR">
              <a:solidFill>
                <a:schemeClr val="bg2"/>
              </a:solidFill>
            </a:endParaRPr>
          </a:p>
        </p:txBody>
      </p:sp>
      <p:pic>
        <p:nvPicPr>
          <p:cNvPr id="105569"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5570" name="Text Box 98"/>
          <p:cNvSpPr txBox="1">
            <a:spLocks noChangeArrowheads="1"/>
          </p:cNvSpPr>
          <p:nvPr/>
        </p:nvSpPr>
        <p:spPr bwMode="auto">
          <a:xfrm>
            <a:off x="8424863" y="836613"/>
            <a:ext cx="719137"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ctr" eaLnBrk="1" hangingPunct="1">
              <a:buFontTx/>
              <a:buNone/>
            </a:pPr>
            <a:r>
              <a:rPr lang="tr-TR" sz="1200">
                <a:solidFill>
                  <a:srgbClr val="080808"/>
                </a:solidFill>
              </a:rPr>
              <a:t>Tablo 1</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2"/>
          <p:cNvSpPr>
            <a:spLocks noGrp="1" noRot="1" noChangeArrowheads="1"/>
          </p:cNvSpPr>
          <p:nvPr>
            <p:ph type="title"/>
          </p:nvPr>
        </p:nvSpPr>
        <p:spPr>
          <a:xfrm>
            <a:off x="27312" y="908720"/>
            <a:ext cx="6553200" cy="508000"/>
          </a:xfrm>
        </p:spPr>
        <p:txBody>
          <a:bodyPr/>
          <a:lstStyle/>
          <a:p>
            <a:pPr eaLnBrk="1" hangingPunct="1">
              <a:buClr>
                <a:schemeClr val="tx2"/>
              </a:buClr>
              <a:buFont typeface="Wingdings" pitchFamily="2" charset="2"/>
              <a:buChar char="Ø"/>
              <a:defRPr/>
            </a:pPr>
            <a:r>
              <a:rPr lang="tr-TR" b="1" dirty="0" smtClean="0">
                <a:solidFill>
                  <a:srgbClr val="FF0000"/>
                </a:solidFill>
                <a:effectLst>
                  <a:outerShdw blurRad="38100" dist="38100" dir="2700000" algn="tl">
                    <a:srgbClr val="000000">
                      <a:alpha val="43137"/>
                    </a:srgbClr>
                  </a:outerShdw>
                </a:effectLst>
              </a:rPr>
              <a:t>AB UYUM SÜRECİ</a:t>
            </a:r>
          </a:p>
        </p:txBody>
      </p:sp>
      <p:sp>
        <p:nvSpPr>
          <p:cNvPr id="359427" name="Rectangle 3"/>
          <p:cNvSpPr>
            <a:spLocks noGrp="1" noRot="1" noChangeArrowheads="1"/>
          </p:cNvSpPr>
          <p:nvPr>
            <p:ph type="body" idx="1"/>
          </p:nvPr>
        </p:nvSpPr>
        <p:spPr>
          <a:xfrm>
            <a:off x="210344" y="1916832"/>
            <a:ext cx="8540750" cy="4389438"/>
          </a:xfrm>
        </p:spPr>
        <p:txBody>
          <a:bodyPr/>
          <a:lstStyle/>
          <a:p>
            <a:pPr algn="just" eaLnBrk="1" hangingPunct="1">
              <a:lnSpc>
                <a:spcPct val="80000"/>
              </a:lnSpc>
              <a:buFont typeface="Wingdings" pitchFamily="2" charset="2"/>
              <a:buChar char="v"/>
              <a:defRPr/>
            </a:pPr>
            <a:r>
              <a:rPr lang="tr-TR" sz="2800" b="1" dirty="0" smtClean="0">
                <a:solidFill>
                  <a:srgbClr val="080808"/>
                </a:solidFill>
              </a:rPr>
              <a:t>AB VE DÜNYA BANKASI GİBİ ULUSAL VEYA ULUSLAR ARASI KURUM, KURULUŞ VEYA BİRLİKLERE MALİ SİSTEMLE İLGİLİ YETERLİ BİLGİ VERİLEMEMESİ VEYA VERİLEN BİLGİLERİN ULUSLAR ARASI STANDARTLARA UYGUN OLMAMASI</a:t>
            </a:r>
          </a:p>
          <a:p>
            <a:pPr algn="just" eaLnBrk="1" hangingPunct="1">
              <a:lnSpc>
                <a:spcPct val="80000"/>
              </a:lnSpc>
              <a:buFont typeface="Wingdings" pitchFamily="2" charset="2"/>
              <a:buNone/>
              <a:defRPr/>
            </a:pPr>
            <a:endParaRPr lang="tr-TR" sz="2800" b="1" dirty="0" smtClean="0">
              <a:solidFill>
                <a:srgbClr val="080808"/>
              </a:solidFill>
            </a:endParaRPr>
          </a:p>
          <a:p>
            <a:pPr algn="just" eaLnBrk="1" hangingPunct="1">
              <a:lnSpc>
                <a:spcPct val="80000"/>
              </a:lnSpc>
              <a:buFont typeface="Wingdings" pitchFamily="2" charset="2"/>
              <a:buChar char="v"/>
              <a:defRPr/>
            </a:pPr>
            <a:r>
              <a:rPr lang="tr-TR" sz="2800" b="1" dirty="0" smtClean="0">
                <a:solidFill>
                  <a:srgbClr val="080808"/>
                </a:solidFill>
              </a:rPr>
              <a:t>AB ÜYESİ ÜLKELERLE KAMU MALİ KONTROL SİSTEMİMİZ ARASI FARKLILIKLAR</a:t>
            </a:r>
          </a:p>
          <a:p>
            <a:pPr algn="just" eaLnBrk="1" hangingPunct="1">
              <a:lnSpc>
                <a:spcPct val="80000"/>
              </a:lnSpc>
              <a:buFont typeface="Wingdings" pitchFamily="2" charset="2"/>
              <a:buNone/>
              <a:defRPr/>
            </a:pPr>
            <a:endParaRPr lang="tr-TR" sz="2800" b="1" dirty="0" smtClean="0">
              <a:solidFill>
                <a:srgbClr val="080808"/>
              </a:solidFill>
            </a:endParaRPr>
          </a:p>
          <a:p>
            <a:pPr algn="just" eaLnBrk="1" hangingPunct="1">
              <a:lnSpc>
                <a:spcPct val="80000"/>
              </a:lnSpc>
              <a:buFont typeface="Wingdings" pitchFamily="2" charset="2"/>
              <a:buChar char="v"/>
              <a:defRPr/>
            </a:pPr>
            <a:r>
              <a:rPr lang="tr-TR" sz="2800" b="1" dirty="0" smtClean="0">
                <a:solidFill>
                  <a:srgbClr val="080808"/>
                </a:solidFill>
              </a:rPr>
              <a:t>AB TARAFINDAN GETİRİLEN STANDARTLAR</a:t>
            </a:r>
            <a:endParaRPr lang="tr-TR" sz="2800" dirty="0" smtClean="0">
              <a:solidFill>
                <a:srgbClr val="080808"/>
              </a:solidFill>
            </a:endParaRPr>
          </a:p>
        </p:txBody>
      </p:sp>
      <p:pic>
        <p:nvPicPr>
          <p:cNvPr id="5"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863823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a:xfrm>
            <a:off x="0" y="620713"/>
            <a:ext cx="8459788" cy="1008062"/>
          </a:xfrm>
        </p:spPr>
        <p:txBody>
          <a:bodyPr/>
          <a:lstStyle/>
          <a:p>
            <a:pPr eaLnBrk="1" hangingPunct="1">
              <a:defRPr/>
            </a:pPr>
            <a:r>
              <a:rPr lang="tr-TR" sz="5400" b="1" smtClean="0">
                <a:solidFill>
                  <a:srgbClr val="000000"/>
                </a:solidFill>
                <a:effectLst>
                  <a:outerShdw blurRad="38100" dist="38100" dir="2700000" algn="tl">
                    <a:srgbClr val="C0C0C0"/>
                  </a:outerShdw>
                </a:effectLst>
              </a:rPr>
              <a:t>Stratejiler</a:t>
            </a:r>
          </a:p>
        </p:txBody>
      </p:sp>
      <p:sp>
        <p:nvSpPr>
          <p:cNvPr id="197635" name="Rectangle 3"/>
          <p:cNvSpPr>
            <a:spLocks noGrp="1" noChangeArrowheads="1"/>
          </p:cNvSpPr>
          <p:nvPr>
            <p:ph type="body" sz="half" idx="1"/>
          </p:nvPr>
        </p:nvSpPr>
        <p:spPr>
          <a:xfrm>
            <a:off x="0" y="1628775"/>
            <a:ext cx="8748713" cy="4968875"/>
          </a:xfrm>
        </p:spPr>
        <p:txBody>
          <a:bodyPr/>
          <a:lstStyle/>
          <a:p>
            <a:pPr eaLnBrk="1" hangingPunct="1">
              <a:buFont typeface="Wingdings" pitchFamily="2" charset="2"/>
              <a:buNone/>
              <a:defRPr/>
            </a:pPr>
            <a:r>
              <a:rPr lang="tr-TR" sz="2400" smtClean="0">
                <a:effectLst>
                  <a:outerShdw blurRad="38100" dist="38100" dir="2700000" algn="tl">
                    <a:srgbClr val="C0C0C0"/>
                  </a:outerShdw>
                </a:effectLst>
              </a:rPr>
              <a:t>Kuruluşun amaç ve hedeflerine nasıl ulaşacağını gösteren kararlar bütünüdür. GZFT analizinde ortaya koyulan veriler strateji üretmede TOWS analizi aracılığıyla kullanılırlar.</a:t>
            </a:r>
          </a:p>
          <a:p>
            <a:pPr eaLnBrk="1" hangingPunct="1">
              <a:buFont typeface="Wingdings" pitchFamily="2" charset="2"/>
              <a:buNone/>
              <a:defRPr/>
            </a:pPr>
            <a:endParaRPr lang="tr-TR" sz="400" smtClean="0">
              <a:effectLst>
                <a:outerShdw blurRad="38100" dist="38100" dir="2700000" algn="tl">
                  <a:srgbClr val="C0C0C0"/>
                </a:outerShdw>
              </a:effectLst>
            </a:endParaRPr>
          </a:p>
          <a:p>
            <a:pPr eaLnBrk="1" hangingPunct="1">
              <a:buClr>
                <a:srgbClr val="3AFC0C"/>
              </a:buClr>
              <a:buFont typeface="Wingdings" pitchFamily="2" charset="2"/>
              <a:buChar char="ü"/>
              <a:defRPr/>
            </a:pPr>
            <a:r>
              <a:rPr lang="tr-TR" b="1" smtClean="0">
                <a:solidFill>
                  <a:schemeClr val="accent2"/>
                </a:solidFill>
                <a:effectLst>
                  <a:outerShdw blurRad="38100" dist="38100" dir="2700000" algn="tl">
                    <a:srgbClr val="C0C0C0"/>
                  </a:outerShdw>
                </a:effectLst>
              </a:rPr>
              <a:t>Amaç ve hedeflere ulaşmak için neler yapılabilir?</a:t>
            </a:r>
          </a:p>
          <a:p>
            <a:pPr eaLnBrk="1" hangingPunct="1">
              <a:buClr>
                <a:srgbClr val="3AFC0C"/>
              </a:buClr>
              <a:buFont typeface="Wingdings" pitchFamily="2" charset="2"/>
              <a:buChar char="ü"/>
              <a:defRPr/>
            </a:pPr>
            <a:r>
              <a:rPr lang="tr-TR" b="1" smtClean="0">
                <a:solidFill>
                  <a:schemeClr val="accent2"/>
                </a:solidFill>
                <a:effectLst>
                  <a:outerShdw blurRad="38100" dist="38100" dir="2700000" algn="tl">
                    <a:srgbClr val="C0C0C0"/>
                  </a:outerShdw>
                </a:effectLst>
              </a:rPr>
              <a:t>Olası sorunlar nelerdir ve bu sorunları nasıl aşabiliriz?</a:t>
            </a:r>
          </a:p>
          <a:p>
            <a:pPr eaLnBrk="1" hangingPunct="1">
              <a:buClr>
                <a:srgbClr val="3AFC0C"/>
              </a:buClr>
              <a:buFont typeface="Wingdings" pitchFamily="2" charset="2"/>
              <a:buChar char="ü"/>
              <a:defRPr/>
            </a:pPr>
            <a:r>
              <a:rPr lang="tr-TR" b="1" smtClean="0">
                <a:solidFill>
                  <a:schemeClr val="accent2"/>
                </a:solidFill>
                <a:effectLst>
                  <a:outerShdw blurRad="38100" dist="38100" dir="2700000" algn="tl">
                    <a:srgbClr val="C0C0C0"/>
                  </a:outerShdw>
                </a:effectLst>
              </a:rPr>
              <a:t>Amaç ve hedeflere ulaşmak için izlenebilecek alternatif yol ve yöntemler nelerdir?</a:t>
            </a:r>
          </a:p>
          <a:p>
            <a:pPr eaLnBrk="1" hangingPunct="1">
              <a:buClr>
                <a:srgbClr val="3AFC0C"/>
              </a:buClr>
              <a:buFont typeface="Wingdings" pitchFamily="2" charset="2"/>
              <a:buChar char="ü"/>
              <a:defRPr/>
            </a:pPr>
            <a:r>
              <a:rPr lang="tr-TR" b="1" smtClean="0">
                <a:solidFill>
                  <a:schemeClr val="accent2"/>
                </a:solidFill>
                <a:effectLst>
                  <a:outerShdw blurRad="38100" dist="38100" dir="2700000" algn="tl">
                    <a:srgbClr val="C0C0C0"/>
                  </a:outerShdw>
                </a:effectLst>
              </a:rPr>
              <a:t>Alternatiflerin maliyetleri, olumlu ve olumsuz yönleri nelerdir?</a:t>
            </a:r>
          </a:p>
        </p:txBody>
      </p:sp>
      <p:pic>
        <p:nvPicPr>
          <p:cNvPr id="106500"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a:xfrm>
            <a:off x="0" y="1268413"/>
            <a:ext cx="8459788" cy="865187"/>
          </a:xfrm>
        </p:spPr>
        <p:txBody>
          <a:bodyPr/>
          <a:lstStyle/>
          <a:p>
            <a:pPr eaLnBrk="1" hangingPunct="1">
              <a:defRPr/>
            </a:pPr>
            <a:r>
              <a:rPr lang="tr-TR" b="1" smtClean="0">
                <a:solidFill>
                  <a:srgbClr val="000000"/>
                </a:solidFill>
                <a:effectLst>
                  <a:outerShdw blurRad="38100" dist="38100" dir="2700000" algn="tl">
                    <a:srgbClr val="C0C0C0"/>
                  </a:outerShdw>
                </a:effectLst>
              </a:rPr>
              <a:t>Strateji Örnekleri</a:t>
            </a:r>
          </a:p>
        </p:txBody>
      </p:sp>
      <p:sp>
        <p:nvSpPr>
          <p:cNvPr id="193539" name="Rectangle 3"/>
          <p:cNvSpPr>
            <a:spLocks noGrp="1" noChangeArrowheads="1"/>
          </p:cNvSpPr>
          <p:nvPr>
            <p:ph type="body" sz="half" idx="1"/>
          </p:nvPr>
        </p:nvSpPr>
        <p:spPr>
          <a:xfrm>
            <a:off x="0" y="2492375"/>
            <a:ext cx="9144000" cy="3241675"/>
          </a:xfrm>
        </p:spPr>
        <p:txBody>
          <a:bodyPr/>
          <a:lstStyle/>
          <a:p>
            <a:pPr eaLnBrk="1" hangingPunct="1">
              <a:lnSpc>
                <a:spcPct val="90000"/>
              </a:lnSpc>
              <a:buFont typeface="Wingdings" pitchFamily="2" charset="2"/>
              <a:buNone/>
              <a:defRPr/>
            </a:pPr>
            <a:r>
              <a:rPr lang="tr-TR" sz="2400" b="1" smtClean="0">
                <a:solidFill>
                  <a:srgbClr val="3AFC0C"/>
                </a:solidFill>
                <a:effectLst>
                  <a:outerShdw blurRad="38100" dist="38100" dir="2700000" algn="tl">
                    <a:srgbClr val="C0C0C0"/>
                  </a:outerShdw>
                </a:effectLst>
              </a:rPr>
              <a:t>AMAÇ :</a:t>
            </a:r>
            <a:r>
              <a:rPr lang="tr-TR" sz="2400" b="1" smtClean="0">
                <a:solidFill>
                  <a:schemeClr val="bg2"/>
                </a:solidFill>
                <a:effectLst>
                  <a:outerShdw blurRad="38100" dist="38100" dir="2700000" algn="tl">
                    <a:srgbClr val="C0C0C0"/>
                  </a:outerShdw>
                </a:effectLst>
              </a:rPr>
              <a:t> </a:t>
            </a:r>
            <a:r>
              <a:rPr lang="tr-TR" sz="2400" b="1" smtClean="0">
                <a:effectLst>
                  <a:outerShdw blurRad="38100" dist="38100" dir="2700000" algn="tl">
                    <a:srgbClr val="C0C0C0"/>
                  </a:outerShdw>
                </a:effectLst>
              </a:rPr>
              <a:t>Verilen hizmetler tam ve zamanında yerine getirilerek, hizmet alanların memnuniyeti ve güveni sağlanacaktır. </a:t>
            </a:r>
            <a:r>
              <a:rPr lang="tr-TR" sz="1800" b="1" smtClean="0">
                <a:solidFill>
                  <a:srgbClr val="000000"/>
                </a:solidFill>
                <a:effectLst>
                  <a:outerShdw blurRad="38100" dist="38100" dir="2700000" algn="tl">
                    <a:srgbClr val="C0C0C0"/>
                  </a:outerShdw>
                </a:effectLst>
              </a:rPr>
              <a:t>(Hizmet içi Eğit.D.Bşk.)</a:t>
            </a:r>
          </a:p>
          <a:p>
            <a:pPr eaLnBrk="1" hangingPunct="1">
              <a:lnSpc>
                <a:spcPct val="90000"/>
              </a:lnSpc>
              <a:buFont typeface="Wingdings" pitchFamily="2" charset="2"/>
              <a:buNone/>
              <a:defRPr/>
            </a:pPr>
            <a:r>
              <a:rPr lang="tr-TR" sz="2400" b="1" smtClean="0">
                <a:solidFill>
                  <a:srgbClr val="3AFC0C"/>
                </a:solidFill>
                <a:effectLst>
                  <a:outerShdw blurRad="38100" dist="38100" dir="2700000" algn="tl">
                    <a:srgbClr val="C0C0C0"/>
                  </a:outerShdw>
                </a:effectLst>
              </a:rPr>
              <a:t>Stratejiler;</a:t>
            </a:r>
          </a:p>
          <a:p>
            <a:pPr eaLnBrk="1" hangingPunct="1">
              <a:lnSpc>
                <a:spcPct val="90000"/>
              </a:lnSpc>
              <a:buClr>
                <a:srgbClr val="3AFC0C"/>
              </a:buClr>
              <a:buFont typeface="Wingdings" pitchFamily="2" charset="2"/>
              <a:buChar char="ü"/>
              <a:defRPr/>
            </a:pPr>
            <a:r>
              <a:rPr lang="tr-TR" sz="2400" smtClean="0">
                <a:solidFill>
                  <a:schemeClr val="bg2"/>
                </a:solidFill>
                <a:effectLst>
                  <a:outerShdw blurRad="38100" dist="38100" dir="2700000" algn="tl">
                    <a:srgbClr val="C0C0C0"/>
                  </a:outerShdw>
                </a:effectLst>
              </a:rPr>
              <a:t>Hizmetlerin mümkün olduğunca yerinden karşılanması,</a:t>
            </a:r>
          </a:p>
          <a:p>
            <a:pPr eaLnBrk="1" hangingPunct="1">
              <a:lnSpc>
                <a:spcPct val="90000"/>
              </a:lnSpc>
              <a:buClr>
                <a:srgbClr val="3AFC0C"/>
              </a:buClr>
              <a:buFont typeface="Wingdings" pitchFamily="2" charset="2"/>
              <a:buChar char="ü"/>
              <a:defRPr/>
            </a:pPr>
            <a:r>
              <a:rPr lang="tr-TR" sz="2400" smtClean="0">
                <a:solidFill>
                  <a:schemeClr val="bg2"/>
                </a:solidFill>
                <a:effectLst>
                  <a:outerShdw blurRad="38100" dist="38100" dir="2700000" algn="tl">
                    <a:srgbClr val="C0C0C0"/>
                  </a:outerShdw>
                </a:effectLst>
              </a:rPr>
              <a:t>Hizmetlerden yararlanmak isteyenlerin başvurularının web ortamında yapılmasının sağlanması,</a:t>
            </a:r>
          </a:p>
          <a:p>
            <a:pPr eaLnBrk="1" hangingPunct="1">
              <a:lnSpc>
                <a:spcPct val="90000"/>
              </a:lnSpc>
              <a:buClr>
                <a:srgbClr val="3AFC0C"/>
              </a:buClr>
              <a:buFont typeface="Wingdings" pitchFamily="2" charset="2"/>
              <a:buChar char="ü"/>
              <a:defRPr/>
            </a:pPr>
            <a:r>
              <a:rPr lang="tr-TR" sz="2400" smtClean="0">
                <a:solidFill>
                  <a:schemeClr val="bg2"/>
                </a:solidFill>
                <a:effectLst>
                  <a:outerShdw blurRad="38100" dist="38100" dir="2700000" algn="tl">
                    <a:srgbClr val="C0C0C0"/>
                  </a:outerShdw>
                </a:effectLst>
              </a:rPr>
              <a:t>Eğiticiler için sertifikasyon sistemine geçilmesi, vb…</a:t>
            </a:r>
            <a:endParaRPr lang="tr-TR" sz="2000" smtClean="0">
              <a:solidFill>
                <a:schemeClr val="bg2"/>
              </a:solidFill>
              <a:effectLst>
                <a:outerShdw blurRad="38100" dist="38100" dir="2700000" algn="tl">
                  <a:srgbClr val="C0C0C0"/>
                </a:outerShdw>
              </a:effectLst>
            </a:endParaRPr>
          </a:p>
        </p:txBody>
      </p:sp>
      <p:pic>
        <p:nvPicPr>
          <p:cNvPr id="107524"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xfrm>
            <a:off x="0" y="1268413"/>
            <a:ext cx="8459788" cy="865187"/>
          </a:xfrm>
        </p:spPr>
        <p:txBody>
          <a:bodyPr/>
          <a:lstStyle/>
          <a:p>
            <a:pPr eaLnBrk="1" hangingPunct="1">
              <a:defRPr/>
            </a:pPr>
            <a:r>
              <a:rPr lang="tr-TR" b="1" smtClean="0">
                <a:solidFill>
                  <a:srgbClr val="000000"/>
                </a:solidFill>
                <a:effectLst>
                  <a:outerShdw blurRad="38100" dist="38100" dir="2700000" algn="tl">
                    <a:srgbClr val="C0C0C0"/>
                  </a:outerShdw>
                </a:effectLst>
              </a:rPr>
              <a:t>Strateji Örnekleri</a:t>
            </a:r>
          </a:p>
        </p:txBody>
      </p:sp>
      <p:sp>
        <p:nvSpPr>
          <p:cNvPr id="198659" name="Rectangle 3"/>
          <p:cNvSpPr>
            <a:spLocks noGrp="1" noChangeArrowheads="1"/>
          </p:cNvSpPr>
          <p:nvPr>
            <p:ph type="body" sz="half" idx="1"/>
          </p:nvPr>
        </p:nvSpPr>
        <p:spPr>
          <a:xfrm>
            <a:off x="0" y="2492375"/>
            <a:ext cx="9144000" cy="3241675"/>
          </a:xfrm>
        </p:spPr>
        <p:txBody>
          <a:bodyPr/>
          <a:lstStyle/>
          <a:p>
            <a:pPr eaLnBrk="1" hangingPunct="1">
              <a:lnSpc>
                <a:spcPct val="90000"/>
              </a:lnSpc>
              <a:buFont typeface="Wingdings" pitchFamily="2" charset="2"/>
              <a:buNone/>
              <a:defRPr/>
            </a:pPr>
            <a:r>
              <a:rPr lang="tr-TR" sz="2400" b="1" smtClean="0">
                <a:solidFill>
                  <a:srgbClr val="3AFC0C"/>
                </a:solidFill>
                <a:effectLst>
                  <a:outerShdw blurRad="38100" dist="38100" dir="2700000" algn="tl">
                    <a:srgbClr val="C0C0C0"/>
                  </a:outerShdw>
                </a:effectLst>
              </a:rPr>
              <a:t>AMAÇ :</a:t>
            </a:r>
            <a:r>
              <a:rPr lang="tr-TR" sz="2400" b="1" smtClean="0">
                <a:solidFill>
                  <a:schemeClr val="bg2"/>
                </a:solidFill>
                <a:effectLst>
                  <a:outerShdw blurRad="38100" dist="38100" dir="2700000" algn="tl">
                    <a:srgbClr val="C0C0C0"/>
                  </a:outerShdw>
                </a:effectLst>
              </a:rPr>
              <a:t> </a:t>
            </a:r>
            <a:r>
              <a:rPr lang="tr-TR" sz="2400" b="1" smtClean="0">
                <a:effectLst>
                  <a:outerShdw blurRad="38100" dist="38100" dir="2700000" algn="tl">
                    <a:srgbClr val="C0C0C0"/>
                  </a:outerShdw>
                </a:effectLst>
              </a:rPr>
              <a:t>Verilen hizmetler tam ve zamanında yerine getirilerek, hizmet alanların memnuniyeti ve güveni sağlanacaktır. </a:t>
            </a:r>
            <a:r>
              <a:rPr lang="tr-TR" sz="1800" b="1" smtClean="0">
                <a:solidFill>
                  <a:srgbClr val="000000"/>
                </a:solidFill>
                <a:effectLst>
                  <a:outerShdw blurRad="38100" dist="38100" dir="2700000" algn="tl">
                    <a:srgbClr val="C0C0C0"/>
                  </a:outerShdw>
                </a:effectLst>
              </a:rPr>
              <a:t>(Hizmet içi Eğit.D.Bşk.)</a:t>
            </a:r>
          </a:p>
          <a:p>
            <a:pPr eaLnBrk="1" hangingPunct="1">
              <a:lnSpc>
                <a:spcPct val="90000"/>
              </a:lnSpc>
              <a:buFont typeface="Wingdings" pitchFamily="2" charset="2"/>
              <a:buNone/>
              <a:defRPr/>
            </a:pPr>
            <a:r>
              <a:rPr lang="tr-TR" sz="2400" b="1" smtClean="0">
                <a:solidFill>
                  <a:srgbClr val="3AFC0C"/>
                </a:solidFill>
                <a:effectLst>
                  <a:outerShdw blurRad="38100" dist="38100" dir="2700000" algn="tl">
                    <a:srgbClr val="C0C0C0"/>
                  </a:outerShdw>
                </a:effectLst>
              </a:rPr>
              <a:t>Stratejiler;</a:t>
            </a:r>
          </a:p>
          <a:p>
            <a:pPr eaLnBrk="1" hangingPunct="1">
              <a:lnSpc>
                <a:spcPct val="90000"/>
              </a:lnSpc>
              <a:buClr>
                <a:srgbClr val="3AFC0C"/>
              </a:buClr>
              <a:buFont typeface="Wingdings" pitchFamily="2" charset="2"/>
              <a:buChar char="ü"/>
              <a:defRPr/>
            </a:pPr>
            <a:r>
              <a:rPr lang="tr-TR" sz="2400" smtClean="0">
                <a:solidFill>
                  <a:schemeClr val="bg2"/>
                </a:solidFill>
                <a:effectLst>
                  <a:outerShdw blurRad="38100" dist="38100" dir="2700000" algn="tl">
                    <a:srgbClr val="C0C0C0"/>
                  </a:outerShdw>
                </a:effectLst>
              </a:rPr>
              <a:t>Hizmetlerin mümkün olduğunca yerinden karşılanması,</a:t>
            </a:r>
          </a:p>
          <a:p>
            <a:pPr eaLnBrk="1" hangingPunct="1">
              <a:lnSpc>
                <a:spcPct val="90000"/>
              </a:lnSpc>
              <a:buClr>
                <a:srgbClr val="3AFC0C"/>
              </a:buClr>
              <a:buFont typeface="Wingdings" pitchFamily="2" charset="2"/>
              <a:buChar char="ü"/>
              <a:defRPr/>
            </a:pPr>
            <a:r>
              <a:rPr lang="tr-TR" sz="2400" smtClean="0">
                <a:solidFill>
                  <a:schemeClr val="bg2"/>
                </a:solidFill>
                <a:effectLst>
                  <a:outerShdw blurRad="38100" dist="38100" dir="2700000" algn="tl">
                    <a:srgbClr val="C0C0C0"/>
                  </a:outerShdw>
                </a:effectLst>
              </a:rPr>
              <a:t>Hizmetlerden yararlanmak isteyenlerin başvurularının web ortamında yapılmasının sağlanması,</a:t>
            </a:r>
          </a:p>
          <a:p>
            <a:pPr eaLnBrk="1" hangingPunct="1">
              <a:lnSpc>
                <a:spcPct val="90000"/>
              </a:lnSpc>
              <a:buClr>
                <a:srgbClr val="3AFC0C"/>
              </a:buClr>
              <a:buFont typeface="Wingdings" pitchFamily="2" charset="2"/>
              <a:buChar char="ü"/>
              <a:defRPr/>
            </a:pPr>
            <a:r>
              <a:rPr lang="tr-TR" sz="2400" smtClean="0">
                <a:solidFill>
                  <a:schemeClr val="bg2"/>
                </a:solidFill>
                <a:effectLst>
                  <a:outerShdw blurRad="38100" dist="38100" dir="2700000" algn="tl">
                    <a:srgbClr val="C0C0C0"/>
                  </a:outerShdw>
                </a:effectLst>
              </a:rPr>
              <a:t>Eğiticiler için sertifikasyon sistemine geçilmesi, vb…</a:t>
            </a:r>
            <a:endParaRPr lang="tr-TR" sz="2000" smtClean="0">
              <a:solidFill>
                <a:schemeClr val="bg2"/>
              </a:solidFill>
              <a:effectLst>
                <a:outerShdw blurRad="38100" dist="38100" dir="2700000" algn="tl">
                  <a:srgbClr val="C0C0C0"/>
                </a:outerShdw>
              </a:effectLst>
            </a:endParaRPr>
          </a:p>
        </p:txBody>
      </p:sp>
      <p:pic>
        <p:nvPicPr>
          <p:cNvPr id="108548"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ChangeArrowheads="1"/>
          </p:cNvSpPr>
          <p:nvPr/>
        </p:nvSpPr>
        <p:spPr bwMode="auto">
          <a:xfrm>
            <a:off x="-36513" y="33338"/>
            <a:ext cx="9144001"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buFontTx/>
              <a:buNone/>
            </a:pPr>
            <a:endParaRPr lang="tr-TR" sz="1800" b="0">
              <a:cs typeface="Arial" pitchFamily="34" charset="0"/>
            </a:endParaRPr>
          </a:p>
        </p:txBody>
      </p:sp>
      <p:sp>
        <p:nvSpPr>
          <p:cNvPr id="109571" name="Rectangle 3"/>
          <p:cNvSpPr>
            <a:spLocks noChangeArrowheads="1"/>
          </p:cNvSpPr>
          <p:nvPr/>
        </p:nvSpPr>
        <p:spPr bwMode="auto">
          <a:xfrm>
            <a:off x="-36513" y="33338"/>
            <a:ext cx="184151" cy="731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buFontTx/>
              <a:buNone/>
            </a:pPr>
            <a:endParaRPr lang="tr-TR" sz="1200" b="0">
              <a:ea typeface="Calibri" pitchFamily="34" charset="0"/>
              <a:cs typeface="Times New Roman" pitchFamily="18" charset="0"/>
            </a:endParaRPr>
          </a:p>
          <a:p>
            <a:pPr eaLnBrk="0" hangingPunct="0">
              <a:buFontTx/>
              <a:buNone/>
            </a:pPr>
            <a:r>
              <a:rPr lang="tr-TR" sz="1200" b="0">
                <a:ea typeface="Calibri" pitchFamily="34" charset="0"/>
                <a:cs typeface="Times New Roman" pitchFamily="18" charset="0"/>
              </a:rPr>
              <a:t/>
            </a:r>
            <a:br>
              <a:rPr lang="tr-TR" sz="1200" b="0">
                <a:ea typeface="Calibri" pitchFamily="34" charset="0"/>
                <a:cs typeface="Times New Roman" pitchFamily="18" charset="0"/>
              </a:rPr>
            </a:br>
            <a:endParaRPr lang="tr-TR" sz="1800" b="0">
              <a:ea typeface="Calibri" pitchFamily="34" charset="0"/>
              <a:cs typeface="Times New Roman" pitchFamily="18" charset="0"/>
            </a:endParaRPr>
          </a:p>
        </p:txBody>
      </p:sp>
      <p:sp>
        <p:nvSpPr>
          <p:cNvPr id="109572" name="Rectangle 4"/>
          <p:cNvSpPr>
            <a:spLocks noChangeArrowheads="1"/>
          </p:cNvSpPr>
          <p:nvPr/>
        </p:nvSpPr>
        <p:spPr bwMode="auto">
          <a:xfrm>
            <a:off x="0" y="69135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buFontTx/>
              <a:buNone/>
            </a:pPr>
            <a:endParaRPr lang="tr-TR" sz="1800" b="0">
              <a:cs typeface="Arial" pitchFamily="34" charset="0"/>
            </a:endParaRPr>
          </a:p>
        </p:txBody>
      </p:sp>
      <p:sp>
        <p:nvSpPr>
          <p:cNvPr id="109573" name="Rectangle 5"/>
          <p:cNvSpPr>
            <a:spLocks noChangeArrowheads="1"/>
          </p:cNvSpPr>
          <p:nvPr/>
        </p:nvSpPr>
        <p:spPr bwMode="auto">
          <a:xfrm>
            <a:off x="0" y="691356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buFontTx/>
              <a:buNone/>
            </a:pPr>
            <a:endParaRPr lang="tr-TR" sz="1800" b="0">
              <a:cs typeface="Arial" pitchFamily="34" charset="0"/>
            </a:endParaRPr>
          </a:p>
        </p:txBody>
      </p:sp>
      <p:sp useBgFill="1">
        <p:nvSpPr>
          <p:cNvPr id="109574" name="AutoShape 42">
            <a:hlinkClick r:id="rId3" action="ppaction://hlinksldjump"/>
          </p:cNvPr>
          <p:cNvSpPr>
            <a:spLocks noChangeArrowheads="1"/>
          </p:cNvSpPr>
          <p:nvPr/>
        </p:nvSpPr>
        <p:spPr bwMode="auto">
          <a:xfrm>
            <a:off x="0" y="0"/>
            <a:ext cx="9144000" cy="6858000"/>
          </a:xfrm>
          <a:prstGeom prst="flowChartProcess">
            <a:avLst/>
          </a:prstGeom>
          <a:ln w="9525">
            <a:solidFill>
              <a:schemeClr val="tx1"/>
            </a:solidFill>
            <a:miter lim="800000"/>
            <a:headEnd/>
            <a:tailEnd/>
          </a:ln>
        </p:spPr>
        <p:txBody>
          <a:bodyPr wrap="none" anchor="ctr"/>
          <a:lstStyle/>
          <a:p>
            <a:pPr>
              <a:buFontTx/>
              <a:buNone/>
            </a:pPr>
            <a:endParaRPr lang="tr-TR" sz="1800" b="0">
              <a:cs typeface="Arial" pitchFamily="34" charset="0"/>
            </a:endParaRPr>
          </a:p>
        </p:txBody>
      </p:sp>
      <p:sp>
        <p:nvSpPr>
          <p:cNvPr id="109575" name="Line 43"/>
          <p:cNvSpPr>
            <a:spLocks noChangeShapeType="1"/>
          </p:cNvSpPr>
          <p:nvPr/>
        </p:nvSpPr>
        <p:spPr bwMode="auto">
          <a:xfrm>
            <a:off x="4427538" y="620713"/>
            <a:ext cx="0" cy="5256212"/>
          </a:xfrm>
          <a:prstGeom prst="line">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109576" name="Line 44"/>
          <p:cNvSpPr>
            <a:spLocks noChangeShapeType="1"/>
          </p:cNvSpPr>
          <p:nvPr/>
        </p:nvSpPr>
        <p:spPr bwMode="auto">
          <a:xfrm flipH="1">
            <a:off x="684213" y="3357563"/>
            <a:ext cx="7632700" cy="71437"/>
          </a:xfrm>
          <a:prstGeom prst="line">
            <a:avLst/>
          </a:prstGeom>
          <a:noFill/>
          <a:ln w="38100">
            <a:solidFill>
              <a:schemeClr val="tx1"/>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tr-TR"/>
          </a:p>
        </p:txBody>
      </p:sp>
      <p:sp>
        <p:nvSpPr>
          <p:cNvPr id="109577" name="Text Box 45"/>
          <p:cNvSpPr txBox="1">
            <a:spLocks noChangeArrowheads="1"/>
          </p:cNvSpPr>
          <p:nvPr/>
        </p:nvSpPr>
        <p:spPr bwMode="auto">
          <a:xfrm>
            <a:off x="8316913" y="3141663"/>
            <a:ext cx="625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spcBef>
                <a:spcPct val="50000"/>
              </a:spcBef>
              <a:buFontTx/>
              <a:buNone/>
            </a:pPr>
            <a:r>
              <a:rPr lang="tr-TR" b="0">
                <a:cs typeface="Arial" pitchFamily="34" charset="0"/>
              </a:rPr>
              <a:t>F</a:t>
            </a:r>
          </a:p>
        </p:txBody>
      </p:sp>
      <p:sp>
        <p:nvSpPr>
          <p:cNvPr id="109578" name="Text Box 46"/>
          <p:cNvSpPr txBox="1">
            <a:spLocks noChangeArrowheads="1"/>
          </p:cNvSpPr>
          <p:nvPr/>
        </p:nvSpPr>
        <p:spPr bwMode="auto">
          <a:xfrm>
            <a:off x="250825" y="3284538"/>
            <a:ext cx="6254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spcBef>
                <a:spcPct val="50000"/>
              </a:spcBef>
              <a:buFontTx/>
              <a:buNone/>
            </a:pPr>
            <a:r>
              <a:rPr lang="tr-TR" sz="2000" b="0">
                <a:cs typeface="Arial" pitchFamily="34" charset="0"/>
              </a:rPr>
              <a:t>  T</a:t>
            </a:r>
          </a:p>
        </p:txBody>
      </p:sp>
      <p:sp>
        <p:nvSpPr>
          <p:cNvPr id="109579" name="Text Box 47"/>
          <p:cNvSpPr txBox="1">
            <a:spLocks noChangeArrowheads="1"/>
          </p:cNvSpPr>
          <p:nvPr/>
        </p:nvSpPr>
        <p:spPr bwMode="auto">
          <a:xfrm>
            <a:off x="4211638" y="5876925"/>
            <a:ext cx="4318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spcBef>
                <a:spcPct val="50000"/>
              </a:spcBef>
              <a:buFontTx/>
              <a:buNone/>
            </a:pPr>
            <a:r>
              <a:rPr lang="tr-TR" sz="1800" b="0">
                <a:cs typeface="Arial" pitchFamily="34" charset="0"/>
              </a:rPr>
              <a:t> </a:t>
            </a:r>
            <a:r>
              <a:rPr lang="tr-TR" sz="2000" b="0">
                <a:cs typeface="Arial" pitchFamily="34" charset="0"/>
              </a:rPr>
              <a:t>Z</a:t>
            </a:r>
          </a:p>
        </p:txBody>
      </p:sp>
      <p:sp>
        <p:nvSpPr>
          <p:cNvPr id="109580" name="Text Box 48"/>
          <p:cNvSpPr txBox="1">
            <a:spLocks noChangeArrowheads="1"/>
          </p:cNvSpPr>
          <p:nvPr/>
        </p:nvSpPr>
        <p:spPr bwMode="auto">
          <a:xfrm>
            <a:off x="4140200" y="260350"/>
            <a:ext cx="6254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spcBef>
                <a:spcPct val="50000"/>
              </a:spcBef>
              <a:buFontTx/>
              <a:buNone/>
            </a:pPr>
            <a:r>
              <a:rPr lang="tr-TR" sz="1800" b="0">
                <a:cs typeface="Arial" pitchFamily="34" charset="0"/>
              </a:rPr>
              <a:t> </a:t>
            </a:r>
            <a:r>
              <a:rPr lang="tr-TR" b="0">
                <a:cs typeface="Arial" pitchFamily="34" charset="0"/>
              </a:rPr>
              <a:t>G</a:t>
            </a:r>
          </a:p>
        </p:txBody>
      </p:sp>
      <p:sp>
        <p:nvSpPr>
          <p:cNvPr id="216113" name="Rectangle 49"/>
          <p:cNvSpPr>
            <a:spLocks noChangeArrowheads="1"/>
          </p:cNvSpPr>
          <p:nvPr/>
        </p:nvSpPr>
        <p:spPr bwMode="auto">
          <a:xfrm>
            <a:off x="4643438" y="692150"/>
            <a:ext cx="3241675" cy="2630488"/>
          </a:xfrm>
          <a:prstGeom prst="rect">
            <a:avLst/>
          </a:prstGeom>
          <a:gradFill rotWithShape="1">
            <a:gsLst>
              <a:gs pos="0">
                <a:srgbClr val="6699FF">
                  <a:alpha val="50998"/>
                </a:srgbClr>
              </a:gs>
              <a:gs pos="100000">
                <a:srgbClr val="243559"/>
              </a:gs>
            </a:gsLst>
            <a:path path="rect">
              <a:fillToRect l="100000" b="100000"/>
            </a:path>
          </a:gradFill>
          <a:ln w="9525">
            <a:noFill/>
            <a:miter lim="800000"/>
            <a:headEnd/>
            <a:tailEnd/>
          </a:ln>
        </p:spPr>
        <p:txBody>
          <a:bodyPr wrap="none" anchor="ctr"/>
          <a:lstStyle/>
          <a:p>
            <a:pPr algn="ctr">
              <a:buFontTx/>
              <a:buNone/>
              <a:defRPr/>
            </a:pPr>
            <a:r>
              <a:rPr lang="tr-TR" sz="1400">
                <a:solidFill>
                  <a:srgbClr val="000000"/>
                </a:solidFill>
                <a:cs typeface="Arial" pitchFamily="34" charset="0"/>
              </a:rPr>
              <a:t>FIRSAT VAR VE  SEN GÜÇLÜSÜN!</a:t>
            </a:r>
          </a:p>
          <a:p>
            <a:pPr algn="ctr">
              <a:buFontTx/>
              <a:buNone/>
              <a:defRPr/>
            </a:pPr>
            <a:endParaRPr lang="tr-TR" sz="1400">
              <a:cs typeface="Arial" pitchFamily="34" charset="0"/>
            </a:endParaRPr>
          </a:p>
          <a:p>
            <a:pPr algn="ctr">
              <a:buFontTx/>
              <a:buNone/>
              <a:defRPr/>
            </a:pPr>
            <a:r>
              <a:rPr lang="tr-TR" sz="1400">
                <a:solidFill>
                  <a:srgbClr val="000000"/>
                </a:solidFill>
                <a:effectLst>
                  <a:outerShdw blurRad="38100" dist="38100" dir="2700000" algn="tl">
                    <a:srgbClr val="FFFFFF"/>
                  </a:outerShdw>
                </a:effectLst>
                <a:cs typeface="Arial" pitchFamily="34" charset="0"/>
              </a:rPr>
              <a:t>FIRSATLARIN AVANTAJI İÇİN</a:t>
            </a:r>
          </a:p>
          <a:p>
            <a:pPr algn="ctr">
              <a:buFontTx/>
              <a:buNone/>
              <a:defRPr/>
            </a:pPr>
            <a:r>
              <a:rPr lang="tr-TR" sz="1400">
                <a:solidFill>
                  <a:srgbClr val="000000"/>
                </a:solidFill>
                <a:effectLst>
                  <a:outerShdw blurRad="38100" dist="38100" dir="2700000" algn="tl">
                    <a:srgbClr val="FFFFFF"/>
                  </a:outerShdw>
                </a:effectLst>
                <a:cs typeface="Arial" pitchFamily="34" charset="0"/>
              </a:rPr>
              <a:t>GÜÇLÜ YÖNLERİNİ KULLAN.</a:t>
            </a:r>
          </a:p>
        </p:txBody>
      </p:sp>
      <p:sp>
        <p:nvSpPr>
          <p:cNvPr id="216114" name="Rectangle 50"/>
          <p:cNvSpPr>
            <a:spLocks noChangeArrowheads="1"/>
          </p:cNvSpPr>
          <p:nvPr/>
        </p:nvSpPr>
        <p:spPr bwMode="auto">
          <a:xfrm>
            <a:off x="4643438" y="3500438"/>
            <a:ext cx="3241675" cy="2449512"/>
          </a:xfrm>
          <a:prstGeom prst="rect">
            <a:avLst/>
          </a:prstGeom>
          <a:gradFill rotWithShape="1">
            <a:gsLst>
              <a:gs pos="0">
                <a:srgbClr val="CCECFF">
                  <a:alpha val="50998"/>
                </a:srgbClr>
              </a:gs>
              <a:gs pos="100000">
                <a:srgbClr val="475259"/>
              </a:gs>
            </a:gsLst>
            <a:path path="rect">
              <a:fillToRect l="100000" t="100000"/>
            </a:path>
          </a:gradFill>
          <a:ln w="9525">
            <a:noFill/>
            <a:miter lim="800000"/>
            <a:headEnd/>
            <a:tailEnd/>
          </a:ln>
        </p:spPr>
        <p:txBody>
          <a:bodyPr wrap="none" anchor="ctr"/>
          <a:lstStyle/>
          <a:p>
            <a:pPr algn="ctr">
              <a:buFontTx/>
              <a:buNone/>
              <a:defRPr/>
            </a:pPr>
            <a:r>
              <a:rPr lang="tr-TR" sz="1400">
                <a:solidFill>
                  <a:srgbClr val="000000"/>
                </a:solidFill>
                <a:cs typeface="Arial" pitchFamily="34" charset="0"/>
              </a:rPr>
              <a:t>FIRSAT VAR VE SEN ZAYIFSIN!</a:t>
            </a:r>
          </a:p>
          <a:p>
            <a:pPr algn="ctr">
              <a:buFontTx/>
              <a:buNone/>
              <a:defRPr/>
            </a:pPr>
            <a:endParaRPr lang="tr-TR" sz="1400">
              <a:cs typeface="Arial" pitchFamily="34" charset="0"/>
            </a:endParaRPr>
          </a:p>
          <a:p>
            <a:pPr algn="ctr">
              <a:buFontTx/>
              <a:buNone/>
              <a:defRPr/>
            </a:pPr>
            <a:r>
              <a:rPr lang="tr-TR" sz="1400">
                <a:solidFill>
                  <a:srgbClr val="000000"/>
                </a:solidFill>
                <a:effectLst>
                  <a:outerShdw blurRad="38100" dist="38100" dir="2700000" algn="tl">
                    <a:srgbClr val="FFFFFF"/>
                  </a:outerShdw>
                </a:effectLst>
                <a:cs typeface="Arial" pitchFamily="34" charset="0"/>
              </a:rPr>
              <a:t>ZAYIFLIĞINI YENMEK İÇİN</a:t>
            </a:r>
          </a:p>
          <a:p>
            <a:pPr algn="ctr">
              <a:buFontTx/>
              <a:buNone/>
              <a:defRPr/>
            </a:pPr>
            <a:r>
              <a:rPr lang="tr-TR" sz="1400">
                <a:solidFill>
                  <a:srgbClr val="000000"/>
                </a:solidFill>
                <a:effectLst>
                  <a:outerShdw blurRad="38100" dist="38100" dir="2700000" algn="tl">
                    <a:srgbClr val="FFFFFF"/>
                  </a:outerShdw>
                </a:effectLst>
                <a:cs typeface="Arial" pitchFamily="34" charset="0"/>
              </a:rPr>
              <a:t>FIRSATI KULLAN.</a:t>
            </a:r>
          </a:p>
        </p:txBody>
      </p:sp>
      <p:sp>
        <p:nvSpPr>
          <p:cNvPr id="216115" name="Rectangle 51"/>
          <p:cNvSpPr>
            <a:spLocks noChangeArrowheads="1"/>
          </p:cNvSpPr>
          <p:nvPr/>
        </p:nvSpPr>
        <p:spPr bwMode="auto">
          <a:xfrm>
            <a:off x="900113" y="692150"/>
            <a:ext cx="3311525" cy="2630488"/>
          </a:xfrm>
          <a:prstGeom prst="rect">
            <a:avLst/>
          </a:prstGeom>
          <a:gradFill rotWithShape="1">
            <a:gsLst>
              <a:gs pos="0">
                <a:srgbClr val="FF0000">
                  <a:alpha val="50998"/>
                </a:srgbClr>
              </a:gs>
              <a:gs pos="100000">
                <a:srgbClr val="590000"/>
              </a:gs>
            </a:gsLst>
            <a:path path="rect">
              <a:fillToRect r="100000" b="100000"/>
            </a:path>
          </a:gradFill>
          <a:ln w="9525">
            <a:noFill/>
            <a:miter lim="800000"/>
            <a:headEnd/>
            <a:tailEnd/>
          </a:ln>
        </p:spPr>
        <p:txBody>
          <a:bodyPr wrap="none" anchor="ctr"/>
          <a:lstStyle/>
          <a:p>
            <a:pPr algn="ctr">
              <a:buFontTx/>
              <a:buNone/>
              <a:defRPr/>
            </a:pPr>
            <a:r>
              <a:rPr lang="tr-TR" sz="1400">
                <a:solidFill>
                  <a:srgbClr val="000000"/>
                </a:solidFill>
                <a:cs typeface="Arial" pitchFamily="34" charset="0"/>
              </a:rPr>
              <a:t>TEHDİT VAR VE GÜÇLÜSÜN!</a:t>
            </a:r>
          </a:p>
          <a:p>
            <a:pPr algn="ctr">
              <a:buFontTx/>
              <a:buNone/>
              <a:defRPr/>
            </a:pPr>
            <a:endParaRPr lang="tr-TR" sz="1400" b="0">
              <a:solidFill>
                <a:srgbClr val="000000"/>
              </a:solidFill>
              <a:cs typeface="Arial" pitchFamily="34" charset="0"/>
            </a:endParaRPr>
          </a:p>
          <a:p>
            <a:pPr algn="ctr">
              <a:buFontTx/>
              <a:buNone/>
              <a:defRPr/>
            </a:pPr>
            <a:r>
              <a:rPr lang="tr-TR" sz="1400">
                <a:solidFill>
                  <a:srgbClr val="000000"/>
                </a:solidFill>
                <a:effectLst>
                  <a:outerShdw blurRad="38100" dist="38100" dir="2700000" algn="tl">
                    <a:srgbClr val="FFFFFF"/>
                  </a:outerShdw>
                </a:effectLst>
                <a:cs typeface="Arial" pitchFamily="34" charset="0"/>
              </a:rPr>
              <a:t>TEHDİTİ UZAKLAŞTIRMAK İÇİN </a:t>
            </a:r>
          </a:p>
          <a:p>
            <a:pPr algn="ctr">
              <a:buFontTx/>
              <a:buNone/>
              <a:defRPr/>
            </a:pPr>
            <a:r>
              <a:rPr lang="tr-TR" sz="1400">
                <a:solidFill>
                  <a:srgbClr val="000000"/>
                </a:solidFill>
                <a:effectLst>
                  <a:outerShdw blurRad="38100" dist="38100" dir="2700000" algn="tl">
                    <a:srgbClr val="FFFFFF"/>
                  </a:outerShdw>
                </a:effectLst>
                <a:cs typeface="Arial" pitchFamily="34" charset="0"/>
              </a:rPr>
              <a:t>GÜÇLÜ YÖNLERİNİ KULLAN</a:t>
            </a:r>
          </a:p>
        </p:txBody>
      </p:sp>
      <p:sp>
        <p:nvSpPr>
          <p:cNvPr id="109584" name="Rectangle 58">
            <a:hlinkClick r:id="rId3" action="ppaction://hlinksldjump"/>
          </p:cNvPr>
          <p:cNvSpPr>
            <a:spLocks noChangeArrowheads="1"/>
          </p:cNvSpPr>
          <p:nvPr/>
        </p:nvSpPr>
        <p:spPr bwMode="auto">
          <a:xfrm>
            <a:off x="7235825" y="6092825"/>
            <a:ext cx="1728788" cy="765175"/>
          </a:xfrm>
          <a:prstGeom prst="rect">
            <a:avLst/>
          </a:prstGeom>
          <a:solidFill>
            <a:schemeClr val="accent1">
              <a:alpha val="1098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buFontTx/>
              <a:buNone/>
            </a:pPr>
            <a:endParaRPr lang="tr-TR" sz="1800" b="0">
              <a:cs typeface="Arial" pitchFamily="34" charset="0"/>
            </a:endParaRPr>
          </a:p>
        </p:txBody>
      </p:sp>
      <p:sp>
        <p:nvSpPr>
          <p:cNvPr id="216116" name="Rectangle 52"/>
          <p:cNvSpPr>
            <a:spLocks noChangeArrowheads="1"/>
          </p:cNvSpPr>
          <p:nvPr/>
        </p:nvSpPr>
        <p:spPr bwMode="auto">
          <a:xfrm>
            <a:off x="900113" y="3500438"/>
            <a:ext cx="3311525" cy="2449512"/>
          </a:xfrm>
          <a:prstGeom prst="rect">
            <a:avLst/>
          </a:prstGeom>
          <a:gradFill rotWithShape="1">
            <a:gsLst>
              <a:gs pos="0">
                <a:schemeClr val="folHlink">
                  <a:alpha val="50999"/>
                </a:schemeClr>
              </a:gs>
              <a:gs pos="100000">
                <a:schemeClr val="folHlink">
                  <a:gamma/>
                  <a:shade val="34902"/>
                  <a:invGamma/>
                </a:schemeClr>
              </a:gs>
            </a:gsLst>
            <a:path path="rect">
              <a:fillToRect t="100000" r="100000"/>
            </a:path>
          </a:gradFill>
          <a:ln w="9525">
            <a:noFill/>
            <a:miter lim="800000"/>
            <a:headEnd/>
            <a:tailEnd/>
          </a:ln>
          <a:effectLst/>
        </p:spPr>
        <p:txBody>
          <a:bodyPr wrap="none" anchor="ctr"/>
          <a:lstStyle/>
          <a:p>
            <a:pPr algn="ctr">
              <a:buFontTx/>
              <a:buNone/>
              <a:defRPr/>
            </a:pPr>
            <a:r>
              <a:rPr lang="tr-TR" sz="1600">
                <a:solidFill>
                  <a:srgbClr val="000000"/>
                </a:solidFill>
                <a:cs typeface="Arial" pitchFamily="34" charset="0"/>
              </a:rPr>
              <a:t>TEHDİT VAR VE</a:t>
            </a:r>
          </a:p>
          <a:p>
            <a:pPr algn="ctr">
              <a:buFontTx/>
              <a:buNone/>
              <a:defRPr/>
            </a:pPr>
            <a:r>
              <a:rPr lang="tr-TR" sz="1600">
                <a:solidFill>
                  <a:srgbClr val="000000"/>
                </a:solidFill>
                <a:cs typeface="Arial" pitchFamily="34" charset="0"/>
              </a:rPr>
              <a:t>SEN ZAYIFSIN!</a:t>
            </a:r>
          </a:p>
          <a:p>
            <a:pPr algn="ctr">
              <a:buFontTx/>
              <a:buNone/>
              <a:defRPr/>
            </a:pPr>
            <a:endParaRPr lang="tr-TR" sz="1600">
              <a:solidFill>
                <a:srgbClr val="000000"/>
              </a:solidFill>
              <a:cs typeface="Arial" pitchFamily="34" charset="0"/>
            </a:endParaRPr>
          </a:p>
          <a:p>
            <a:pPr algn="ctr">
              <a:buFontTx/>
              <a:buNone/>
              <a:defRPr/>
            </a:pPr>
            <a:r>
              <a:rPr lang="tr-TR" sz="1600">
                <a:solidFill>
                  <a:srgbClr val="000000"/>
                </a:solidFill>
                <a:effectLst>
                  <a:outerShdw blurRad="38100" dist="38100" dir="2700000" algn="tl">
                    <a:srgbClr val="FFFFFF"/>
                  </a:outerShdw>
                </a:effectLst>
                <a:cs typeface="Arial" pitchFamily="34" charset="0"/>
              </a:rPr>
              <a:t>ZAYIFLIĞINI AZALT VE</a:t>
            </a:r>
          </a:p>
          <a:p>
            <a:pPr algn="ctr">
              <a:buFontTx/>
              <a:buNone/>
              <a:defRPr/>
            </a:pPr>
            <a:r>
              <a:rPr lang="tr-TR" sz="1600">
                <a:solidFill>
                  <a:srgbClr val="000000"/>
                </a:solidFill>
                <a:effectLst>
                  <a:outerShdw blurRad="38100" dist="38100" dir="2700000" algn="tl">
                    <a:srgbClr val="FFFFFF"/>
                  </a:outerShdw>
                </a:effectLst>
                <a:cs typeface="Arial" pitchFamily="34" charset="0"/>
              </a:rPr>
              <a:t>TEHDİTTEN KURTUL.</a:t>
            </a:r>
            <a:r>
              <a:rPr lang="tr-TR" sz="1200" b="0">
                <a:cs typeface="Arial" pitchFamily="34" charset="0"/>
              </a:rPr>
              <a:t> </a:t>
            </a:r>
          </a:p>
        </p:txBody>
      </p:sp>
      <p:sp>
        <p:nvSpPr>
          <p:cNvPr id="194578" name="Text Box 18"/>
          <p:cNvSpPr txBox="1">
            <a:spLocks noChangeArrowheads="1"/>
          </p:cNvSpPr>
          <p:nvPr/>
        </p:nvSpPr>
        <p:spPr bwMode="auto">
          <a:xfrm>
            <a:off x="179388" y="6308725"/>
            <a:ext cx="8642350" cy="366713"/>
          </a:xfrm>
          <a:prstGeom prst="rect">
            <a:avLst/>
          </a:prstGeom>
          <a:noFill/>
          <a:ln w="9525" algn="ctr">
            <a:noFill/>
            <a:miter lim="800000"/>
            <a:headEnd/>
            <a:tailEnd/>
          </a:ln>
          <a:effectLst/>
        </p:spPr>
        <p:txBody>
          <a:bodyPr>
            <a:spAutoFit/>
          </a:bodyPr>
          <a:lstStyle/>
          <a:p>
            <a:pPr>
              <a:spcBef>
                <a:spcPct val="50000"/>
              </a:spcBef>
              <a:buFontTx/>
              <a:buNone/>
              <a:defRPr/>
            </a:pPr>
            <a:r>
              <a:rPr lang="tr-TR" sz="1800">
                <a:solidFill>
                  <a:srgbClr val="EB1B0B"/>
                </a:solidFill>
                <a:effectLst>
                  <a:outerShdw blurRad="38100" dist="38100" dir="2700000" algn="tl">
                    <a:srgbClr val="C0C0C0"/>
                  </a:outerShdw>
                </a:effectLst>
              </a:rPr>
              <a:t>TOWS MATRİSİ – </a:t>
            </a:r>
            <a:r>
              <a:rPr lang="tr-TR" sz="1800">
                <a:solidFill>
                  <a:srgbClr val="000000"/>
                </a:solidFill>
                <a:effectLst>
                  <a:outerShdw blurRad="38100" dist="38100" dir="2700000" algn="tl">
                    <a:srgbClr val="C0C0C0"/>
                  </a:outerShdw>
                </a:effectLst>
              </a:rPr>
              <a:t>Stratejilerin belirlenmesinde kullanılır.</a:t>
            </a:r>
          </a:p>
        </p:txBody>
      </p:sp>
      <p:pic>
        <p:nvPicPr>
          <p:cNvPr id="109587" name="7 Resim" descr="sgb 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4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09EBB67E-1841-4D65-8D4B-9301A6ACE3B3}" type="slidenum">
              <a:rPr lang="tr-TR" sz="1200" b="0">
                <a:solidFill>
                  <a:schemeClr val="tx2"/>
                </a:solidFill>
              </a:rPr>
              <a:pPr algn="r" eaLnBrk="1" hangingPunct="1">
                <a:buFontTx/>
                <a:buNone/>
              </a:pPr>
              <a:t>134</a:t>
            </a:fld>
            <a:endParaRPr lang="tr-TR" sz="1200" b="0">
              <a:solidFill>
                <a:schemeClr val="tx2"/>
              </a:solidFill>
            </a:endParaRPr>
          </a:p>
        </p:txBody>
      </p:sp>
      <p:sp>
        <p:nvSpPr>
          <p:cNvPr id="110595" name="Rectangle 127"/>
          <p:cNvSpPr>
            <a:spLocks noGrp="1" noChangeArrowheads="1"/>
          </p:cNvSpPr>
          <p:nvPr>
            <p:ph type="title" idx="4294967295"/>
          </p:nvPr>
        </p:nvSpPr>
        <p:spPr>
          <a:xfrm>
            <a:off x="1187450" y="1984375"/>
            <a:ext cx="6553200" cy="300038"/>
          </a:xfrm>
        </p:spPr>
        <p:txBody>
          <a:bodyPr/>
          <a:lstStyle/>
          <a:p>
            <a:pPr eaLnBrk="1" hangingPunct="1"/>
            <a:r>
              <a:rPr lang="tr-TR" smtClean="0"/>
              <a:t>TOWS Matrisi</a:t>
            </a:r>
          </a:p>
        </p:txBody>
      </p:sp>
      <p:graphicFrame>
        <p:nvGraphicFramePr>
          <p:cNvPr id="195648" name="Group 64"/>
          <p:cNvGraphicFramePr>
            <a:graphicFrameLocks noGrp="1"/>
          </p:cNvGraphicFramePr>
          <p:nvPr>
            <p:ph idx="4294967295"/>
          </p:nvPr>
        </p:nvGraphicFramePr>
        <p:xfrm>
          <a:off x="0" y="1052513"/>
          <a:ext cx="9144000" cy="5545139"/>
        </p:xfrm>
        <a:graphic>
          <a:graphicData uri="http://schemas.openxmlformats.org/drawingml/2006/table">
            <a:tbl>
              <a:tblPr/>
              <a:tblGrid>
                <a:gridCol w="1306513"/>
                <a:gridCol w="263525"/>
                <a:gridCol w="2132012"/>
                <a:gridCol w="280988"/>
                <a:gridCol w="2438400"/>
                <a:gridCol w="300037"/>
                <a:gridCol w="2422525"/>
              </a:tblGrid>
              <a:tr h="574675">
                <a:tc gridSpan="3">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hMerge="1">
                  <a:txBody>
                    <a:bodyPr/>
                    <a:lstStyle/>
                    <a:p>
                      <a:endParaRPr lang="tr-TR"/>
                    </a:p>
                  </a:txBody>
                  <a:tcPr/>
                </a:tc>
                <a:tc hMerge="1">
                  <a:txBody>
                    <a:bodyPr/>
                    <a:lstStyle/>
                    <a:p>
                      <a:endParaRPr lang="tr-TR"/>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Times New Roman" pitchFamily="18" charset="0"/>
                          <a:cs typeface="Times New Roman" pitchFamily="18" charset="0"/>
                        </a:rPr>
                        <a:t>Güçlü Yönler-G</a:t>
                      </a:r>
                      <a:endParaRPr kumimoji="0" lang="en-US" sz="1200" b="1"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Times New Roman" pitchFamily="18" charset="0"/>
                          <a:cs typeface="Times New Roman" pitchFamily="18" charset="0"/>
                        </a:rPr>
                        <a:t>Zayıf Yönler -Z</a:t>
                      </a:r>
                      <a:endParaRPr kumimoji="0" lang="en-US" sz="1200" b="1"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460375">
                <a:tc gridSpan="2">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Arial" pitchFamily="34" charset="0"/>
                          <a:cs typeface="Arial" pitchFamily="34" charset="0"/>
                        </a:rPr>
                        <a:t>GF  </a:t>
                      </a:r>
                      <a:r>
                        <a:rPr kumimoji="0" lang="en-US" sz="1000" b="1" i="0" u="none" strike="noStrike" cap="none" normalizeH="0" baseline="0" smtClean="0">
                          <a:ln>
                            <a:noFill/>
                          </a:ln>
                          <a:solidFill>
                            <a:srgbClr val="000000"/>
                          </a:solidFill>
                          <a:effectLst/>
                          <a:latin typeface="Arial" pitchFamily="34" charset="0"/>
                          <a:cs typeface="Times New Roman" pitchFamily="18" charset="0"/>
                        </a:rPr>
                        <a:t>Stratejileri</a:t>
                      </a:r>
                    </a:p>
                  </a:txBody>
                  <a:tcPr horzOverflow="overflow">
                    <a:lnL>
                      <a:noFill/>
                    </a:lnL>
                    <a:lnR>
                      <a:noFill/>
                    </a:lnR>
                    <a:lnT>
                      <a:noFill/>
                    </a:lnT>
                    <a:lnB>
                      <a:noFill/>
                    </a:lnB>
                    <a:lnTlToBr>
                      <a:noFill/>
                    </a:lnTlToBr>
                    <a:lnBlToTr>
                      <a:noFill/>
                    </a:lnBlToTr>
                    <a:solidFill>
                      <a:srgbClr val="FFFFFF"/>
                    </a:solidFill>
                  </a:tcPr>
                </a:tc>
                <a:tc hMerge="1">
                  <a:txBody>
                    <a:bodyPr/>
                    <a:lstStyle/>
                    <a:p>
                      <a:endParaRPr lang="tr-TR"/>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Fırsatların avantajı için güçlü yönleri kullan</a:t>
                      </a:r>
                    </a:p>
                  </a:txBody>
                  <a:tcPr horzOverflow="overflow">
                    <a:lnL>
                      <a:noFill/>
                    </a:lnL>
                    <a:lnR w="12700" cap="flat" cmpd="sng" algn="ctr">
                      <a:solidFill>
                        <a:srgbClr val="000000"/>
                      </a:solidFill>
                      <a:prstDash val="solid"/>
                      <a:round/>
                      <a:headEnd type="none" w="med" len="med"/>
                      <a:tailEnd type="none" w="med" len="med"/>
                    </a:lnR>
                    <a:lnT>
                      <a:noFill/>
                    </a:lnT>
                    <a:lnB>
                      <a:noFill/>
                    </a:lnB>
                    <a:lnTlToBr>
                      <a:noFill/>
                    </a:lnTlToBr>
                    <a:lnBlToTr>
                      <a:noFill/>
                    </a:lnBlToTr>
                    <a:solidFill>
                      <a:srgbClr val="FFFFFF"/>
                    </a:solidFill>
                  </a:tcPr>
                </a:tc>
                <a:tc rowSpan="4">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1 </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2</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3</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rowSpan="4">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rowSpan="4">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1</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2</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3</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rowSpan="4">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r h="460375">
                <a:tc gridSpan="2">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Arial" pitchFamily="34" charset="0"/>
                          <a:ea typeface="Times New Roman" pitchFamily="18" charset="0"/>
                          <a:cs typeface="Arial" pitchFamily="34" charset="0"/>
                        </a:rPr>
                        <a:t>ZF Stratejileri</a:t>
                      </a:r>
                      <a:endPar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txBody>
                  <a:tcPr horzOverflow="overflow">
                    <a:lnL>
                      <a:noFill/>
                    </a:lnL>
                    <a:lnR>
                      <a:noFill/>
                    </a:lnR>
                    <a:lnT>
                      <a:noFill/>
                    </a:lnT>
                    <a:lnB>
                      <a:noFill/>
                    </a:lnB>
                    <a:lnTlToBr>
                      <a:noFill/>
                    </a:lnTlToBr>
                    <a:lnBlToTr>
                      <a:noFill/>
                    </a:lnBlToTr>
                    <a:solidFill>
                      <a:srgbClr val="FFFFFF"/>
                    </a:solidFill>
                  </a:tcPr>
                </a:tc>
                <a:tc hMerge="1">
                  <a:txBody>
                    <a:bodyPr/>
                    <a:lstStyle/>
                    <a:p>
                      <a:endParaRPr lang="tr-TR"/>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Zayıflğı yenmek için fırsatları kullan</a:t>
                      </a:r>
                    </a:p>
                  </a:txBody>
                  <a:tcPr horzOverflow="overflow">
                    <a:lnL>
                      <a:noFill/>
                    </a:lnL>
                    <a:lnR>
                      <a:noFill/>
                    </a:lnR>
                    <a:lnT>
                      <a:noFill/>
                    </a:lnT>
                    <a:lnB>
                      <a:noFill/>
                    </a:lnB>
                    <a:lnTlToBr>
                      <a:noFill/>
                    </a:lnTlToBr>
                    <a:lnBlToTr>
                      <a:noFill/>
                    </a:lnBlToTr>
                    <a:solidFill>
                      <a:srgbClr val="FFFFFF"/>
                    </a:solidFill>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r>
              <a:tr h="458788">
                <a:tc gridSpan="2">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Arial" pitchFamily="34" charset="0"/>
                          <a:ea typeface="Times New Roman" pitchFamily="18" charset="0"/>
                          <a:cs typeface="Arial" pitchFamily="34" charset="0"/>
                        </a:rPr>
                        <a:t>GT Stratejileri</a:t>
                      </a:r>
                      <a:endPar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txBody>
                  <a:tcPr horzOverflow="overflow">
                    <a:lnL>
                      <a:noFill/>
                    </a:lnL>
                    <a:lnR>
                      <a:noFill/>
                    </a:lnR>
                    <a:lnT>
                      <a:noFill/>
                    </a:lnT>
                    <a:lnB>
                      <a:noFill/>
                    </a:lnB>
                    <a:lnTlToBr>
                      <a:noFill/>
                    </a:lnTlToBr>
                    <a:lnBlToTr>
                      <a:noFill/>
                    </a:lnBlToTr>
                    <a:solidFill>
                      <a:srgbClr val="FFFFFF"/>
                    </a:solidFill>
                  </a:tcPr>
                </a:tc>
                <a:tc hMerge="1">
                  <a:txBody>
                    <a:bodyPr/>
                    <a:lstStyle/>
                    <a:p>
                      <a:endParaRPr lang="tr-TR"/>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Tehditleri uzaklaştırmak için güçlü yönleri kullan</a:t>
                      </a:r>
                      <a:endParaRPr kumimoji="0" lang="tr-TR"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txBody>
                  <a:tcPr horzOverflow="overflow">
                    <a:lnL>
                      <a:noFill/>
                    </a:lnL>
                    <a:lnR>
                      <a:noFill/>
                    </a:lnR>
                    <a:lnT>
                      <a:noFill/>
                    </a:lnT>
                    <a:lnB>
                      <a:noFill/>
                    </a:lnB>
                    <a:lnTlToBr>
                      <a:noFill/>
                    </a:lnTlToBr>
                    <a:lnBlToTr>
                      <a:noFill/>
                    </a:lnBlToTr>
                    <a:solidFill>
                      <a:srgbClr val="FFFFFF"/>
                    </a:solidFill>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r>
              <a:tr h="460375">
                <a:tc gridSpan="2">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Arial" pitchFamily="34" charset="0"/>
                          <a:ea typeface="Times New Roman" pitchFamily="18" charset="0"/>
                          <a:cs typeface="Arial" pitchFamily="34" charset="0"/>
                        </a:rPr>
                        <a:t>ZT Stratejileri</a:t>
                      </a:r>
                      <a:endPar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tr-TR"/>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Zayiflğiğ azalt tehditlerden kurtul</a:t>
                      </a:r>
                    </a:p>
                  </a:txBody>
                  <a:tcPr horzOverflow="overflow">
                    <a:lnL>
                      <a:noFill/>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r>
              <a:tr h="5730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gridSpan="2">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Times New Roman" pitchFamily="18" charset="0"/>
                          <a:cs typeface="Times New Roman" pitchFamily="18" charset="0"/>
                        </a:rPr>
                        <a:t>Fırsatlar – F</a:t>
                      </a:r>
                      <a:endParaRPr kumimoji="0" lang="en-US" sz="1200" b="1"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a:noFill/>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hMerge="1">
                  <a:txBody>
                    <a:bodyPr/>
                    <a:lstStyle/>
                    <a:p>
                      <a:endParaRPr lang="tr-TR"/>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Times New Roman" pitchFamily="18" charset="0"/>
                          <a:cs typeface="Times New Roman" pitchFamily="18" charset="0"/>
                        </a:rPr>
                        <a:t>GF Stratejileri</a:t>
                      </a:r>
                      <a:endParaRPr kumimoji="0" lang="en-US" sz="1200" b="1"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Times New Roman" pitchFamily="18" charset="0"/>
                          <a:cs typeface="Times New Roman" pitchFamily="18" charset="0"/>
                        </a:rPr>
                        <a:t>ZF Stratejileri</a:t>
                      </a:r>
                      <a:endParaRPr kumimoji="0" lang="en-US" sz="1200" b="1"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135255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tr-TR" sz="10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2">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txBody>
                  <a:tcPr horzOverflow="overflow">
                    <a:lnL>
                      <a:noFill/>
                    </a:lnL>
                    <a:lnR w="254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tr-TR"/>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1</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2</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3</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txBody>
                  <a:tcPr horzOverflow="overflow">
                    <a:lnL w="25400" cap="flat" cmpd="sng" algn="ctr">
                      <a:solidFill>
                        <a:srgbClr val="000000"/>
                      </a:solidFill>
                      <a:prstDash val="solid"/>
                      <a:round/>
                      <a:headEnd type="none" w="med" len="med"/>
                      <a:tailEnd type="none" w="med" len="med"/>
                    </a:lnL>
                    <a:lnR>
                      <a:noFill/>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txBody>
                  <a:tcPr horzOverflow="overflow">
                    <a:lnL>
                      <a:noFill/>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1</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2</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3</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txBody>
                  <a:tcPr horzOverflow="overflow">
                    <a:lnL w="25400" cap="flat" cmpd="sng" algn="ctr">
                      <a:solidFill>
                        <a:srgbClr val="000000"/>
                      </a:solidFill>
                      <a:prstDash val="solid"/>
                      <a:round/>
                      <a:headEnd type="none" w="med" len="med"/>
                      <a:tailEnd type="none" w="med" len="med"/>
                    </a:lnL>
                    <a:lnR>
                      <a:noFill/>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tr-TR" sz="18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txBody>
                  <a:tcPr horzOverflow="overflow">
                    <a:lnL>
                      <a:noFill/>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r h="5730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horzOverflow="overflow">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gridSpan="2">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Times New Roman" pitchFamily="18" charset="0"/>
                          <a:cs typeface="Times New Roman" pitchFamily="18" charset="0"/>
                        </a:rPr>
                        <a:t>Tehditler - T</a:t>
                      </a:r>
                      <a:endParaRPr kumimoji="0" lang="en-US" sz="1200" b="1"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a:noFill/>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hMerge="1">
                  <a:txBody>
                    <a:bodyPr/>
                    <a:lstStyle/>
                    <a:p>
                      <a:endParaRPr lang="tr-TR"/>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Times New Roman" pitchFamily="18" charset="0"/>
                          <a:cs typeface="Times New Roman" pitchFamily="18" charset="0"/>
                        </a:rPr>
                        <a:t>GT Stratejileri</a:t>
                      </a:r>
                      <a:endParaRPr kumimoji="0" lang="en-US" sz="1200" b="1"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horzOverflow="overflow">
                    <a:lnL w="25400" cap="flat" cmpd="sng" algn="ctr">
                      <a:solidFill>
                        <a:srgbClr val="000000"/>
                      </a:solidFill>
                      <a:prstDash val="solid"/>
                      <a:round/>
                      <a:headEnd type="none" w="med" len="med"/>
                      <a:tailEnd type="none" w="med" len="med"/>
                    </a:lnL>
                    <a:lnR>
                      <a:noFill/>
                    </a:lnR>
                    <a:lnT w="254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Times New Roman" pitchFamily="18" charset="0"/>
                          <a:cs typeface="Times New Roman" pitchFamily="18" charset="0"/>
                        </a:rPr>
                        <a:t>ZT Stratejileri</a:t>
                      </a:r>
                      <a:endParaRPr kumimoji="0" lang="en-US" sz="1200" b="1"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a:noFill/>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a:noFill/>
                    </a:lnB>
                    <a:lnTlToBr>
                      <a:noFill/>
                    </a:lnTlToBr>
                    <a:lnBlToTr>
                      <a:noFill/>
                    </a:lnBlToTr>
                    <a:solidFill>
                      <a:srgbClr val="FFFFFF"/>
                    </a:solidFill>
                  </a:tcPr>
                </a:tc>
              </a:tr>
              <a:tr h="6318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tr-TR" sz="10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gridSpan="2">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txBody>
                  <a:tcPr horzOverflow="overflow">
                    <a:lnL>
                      <a:noFill/>
                    </a:lnL>
                    <a:lnR w="254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rgbClr val="FFFFFF"/>
                    </a:solidFill>
                  </a:tcPr>
                </a:tc>
                <a:tc hMerge="1">
                  <a:txBody>
                    <a:bodyPr/>
                    <a:lstStyle/>
                    <a:p>
                      <a:endParaRPr lang="tr-TR"/>
                    </a:p>
                  </a:txBody>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1</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2</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txBody>
                  <a:tcPr horzOverflow="overflow">
                    <a:lnL w="25400" cap="flat" cmpd="sng" algn="ctr">
                      <a:solidFill>
                        <a:srgbClr val="000000"/>
                      </a:solidFill>
                      <a:prstDash val="solid"/>
                      <a:round/>
                      <a:headEnd type="none" w="med" len="med"/>
                      <a:tailEnd type="none" w="med" len="med"/>
                    </a:lnL>
                    <a:lnR>
                      <a:noFill/>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a:t>
                      </a:r>
                      <a:endParaRPr kumimoji="0" lang="en-US" sz="1800" b="0" i="0" u="none" strike="noStrike" cap="none" normalizeH="0" baseline="0" smtClean="0">
                        <a:ln>
                          <a:noFill/>
                        </a:ln>
                        <a:solidFill>
                          <a:srgbClr val="000000"/>
                        </a:solidFill>
                        <a:effectLst/>
                        <a:latin typeface="Arial" pitchFamily="34" charset="0"/>
                        <a:ea typeface="Times New Roman" pitchFamily="18" charset="0"/>
                        <a:cs typeface="Arial" pitchFamily="34" charset="0"/>
                      </a:endParaRPr>
                    </a:p>
                  </a:txBody>
                  <a:tcPr horzOverflow="overflow">
                    <a:lnL>
                      <a:noFill/>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1</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ea typeface="Times New Roman" pitchFamily="18" charset="0"/>
                          <a:cs typeface="Arial" pitchFamily="34" charset="0"/>
                        </a:rPr>
                        <a:t>3</a:t>
                      </a: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txBody>
                  <a:tcPr horzOverflow="overflow">
                    <a:lnL w="25400" cap="flat" cmpd="sng" algn="ctr">
                      <a:solidFill>
                        <a:srgbClr val="000000"/>
                      </a:solidFill>
                      <a:prstDash val="solid"/>
                      <a:round/>
                      <a:headEnd type="none" w="med" len="med"/>
                      <a:tailEnd type="none" w="med" len="med"/>
                    </a:lnL>
                    <a:lnR>
                      <a:noFill/>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tr-TR" sz="1000" b="0" i="0" u="none" strike="noStrike" cap="none" normalizeH="0" baseline="0" smtClean="0">
                        <a:ln>
                          <a:noFill/>
                        </a:ln>
                        <a:solidFill>
                          <a:srgbClr val="000000"/>
                        </a:solidFill>
                        <a:effectLst/>
                        <a:latin typeface="Times New Roman" pitchFamily="18" charset="0"/>
                        <a:ea typeface="Times New Roman" pitchFamily="18" charset="0"/>
                        <a:cs typeface="Arial" pitchFamily="34" charset="0"/>
                      </a:endParaRPr>
                    </a:p>
                  </a:txBody>
                  <a:tcPr horzOverflow="overflow">
                    <a:lnL>
                      <a:noFill/>
                    </a:lnL>
                    <a:lnR w="25400" cap="flat" cmpd="sng" algn="ctr">
                      <a:solidFill>
                        <a:srgbClr val="000000"/>
                      </a:solidFill>
                      <a:prstDash val="solid"/>
                      <a:round/>
                      <a:headEnd type="none" w="med" len="med"/>
                      <a:tailEnd type="none" w="med" len="med"/>
                    </a:lnR>
                    <a:lnT>
                      <a:noFill/>
                    </a:lnT>
                    <a:lnB w="25400" cap="flat" cmpd="sng" algn="ctr">
                      <a:solidFill>
                        <a:srgbClr val="000000"/>
                      </a:solidFill>
                      <a:prstDash val="solid"/>
                      <a:round/>
                      <a:headEnd type="none" w="med" len="med"/>
                      <a:tailEnd type="none" w="med" len="med"/>
                    </a:lnB>
                    <a:lnTlToBr>
                      <a:noFill/>
                    </a:lnTlToBr>
                    <a:lnBlToTr>
                      <a:noFill/>
                    </a:lnBlToTr>
                    <a:solidFill>
                      <a:srgbClr val="FFFFFF"/>
                    </a:solidFill>
                  </a:tcPr>
                </a:tc>
              </a:tr>
            </a:tbl>
          </a:graphicData>
        </a:graphic>
      </p:graphicFrame>
      <p:sp>
        <p:nvSpPr>
          <p:cNvPr id="110654" name="Text Box 62"/>
          <p:cNvSpPr txBox="1">
            <a:spLocks noChangeArrowheads="1"/>
          </p:cNvSpPr>
          <p:nvPr/>
        </p:nvSpPr>
        <p:spPr bwMode="auto">
          <a:xfrm>
            <a:off x="250825" y="188913"/>
            <a:ext cx="22320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spcBef>
                <a:spcPct val="50000"/>
              </a:spcBef>
              <a:buFontTx/>
              <a:buNone/>
            </a:pPr>
            <a:r>
              <a:rPr lang="tr-TR" sz="1800">
                <a:solidFill>
                  <a:srgbClr val="EB1B0B"/>
                </a:solidFill>
              </a:rPr>
              <a:t>TOWS MATRİSİ</a:t>
            </a:r>
          </a:p>
        </p:txBody>
      </p:sp>
      <p:pic>
        <p:nvPicPr>
          <p:cNvPr id="110655"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4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Tx/>
              <a:buNone/>
            </a:pPr>
            <a:fld id="{BD307E56-8F3C-4872-AB0C-94BB203D24E1}" type="slidenum">
              <a:rPr lang="tr-TR" sz="1800" b="0">
                <a:cs typeface="Arial" pitchFamily="34" charset="0"/>
              </a:rPr>
              <a:pPr eaLnBrk="1" hangingPunct="1">
                <a:buFontTx/>
                <a:buNone/>
              </a:pPr>
              <a:t>135</a:t>
            </a:fld>
            <a:endParaRPr lang="tr-TR" sz="1800" b="0">
              <a:cs typeface="Arial" pitchFamily="34" charset="0"/>
            </a:endParaRPr>
          </a:p>
        </p:txBody>
      </p:sp>
      <p:sp>
        <p:nvSpPr>
          <p:cNvPr id="196611" name="Rectangle 169"/>
          <p:cNvSpPr>
            <a:spLocks noGrp="1" noChangeArrowheads="1"/>
          </p:cNvSpPr>
          <p:nvPr>
            <p:ph type="title" idx="4294967295"/>
          </p:nvPr>
        </p:nvSpPr>
        <p:spPr>
          <a:xfrm>
            <a:off x="0" y="0"/>
            <a:ext cx="8208963" cy="620713"/>
          </a:xfrm>
        </p:spPr>
        <p:txBody>
          <a:bodyPr/>
          <a:lstStyle/>
          <a:p>
            <a:pPr eaLnBrk="1" hangingPunct="1">
              <a:defRPr/>
            </a:pPr>
            <a:r>
              <a:rPr lang="tr-TR" sz="1600" b="1" smtClean="0">
                <a:solidFill>
                  <a:srgbClr val="EB1B0B"/>
                </a:solidFill>
                <a:effectLst>
                  <a:outerShdw blurRad="38100" dist="38100" dir="2700000" algn="tl">
                    <a:srgbClr val="C0C0C0"/>
                  </a:outerShdw>
                </a:effectLst>
              </a:rPr>
              <a:t>SAM-1:Mahalli özellik ve ihtiyaçlara göre istihdam ve üretime dönük programlar geliştirerek çeşitli yaş grubu ve eğitim düzeyinde geniş katılımlı kurslar açmak</a:t>
            </a:r>
          </a:p>
        </p:txBody>
      </p:sp>
      <p:graphicFrame>
        <p:nvGraphicFramePr>
          <p:cNvPr id="196612" name="Group 4"/>
          <p:cNvGraphicFramePr>
            <a:graphicFrameLocks noGrp="1"/>
          </p:cNvGraphicFramePr>
          <p:nvPr>
            <p:ph idx="4294967295"/>
          </p:nvPr>
        </p:nvGraphicFramePr>
        <p:xfrm>
          <a:off x="0" y="620713"/>
          <a:ext cx="9144000" cy="6303963"/>
        </p:xfrm>
        <a:graphic>
          <a:graphicData uri="http://schemas.openxmlformats.org/drawingml/2006/table">
            <a:tbl>
              <a:tblPr/>
              <a:tblGrid>
                <a:gridCol w="1908175"/>
                <a:gridCol w="4513263"/>
                <a:gridCol w="2722562"/>
              </a:tblGrid>
              <a:tr h="176784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Times New Roman" pitchFamily="18" charset="0"/>
                          <a:cs typeface="Arial" pitchFamily="34" charset="0"/>
                        </a:rPr>
                        <a:t>GF  </a:t>
                      </a:r>
                      <a:r>
                        <a:rPr kumimoji="0" lang="en-US" sz="1000" b="1" i="0" u="none" strike="noStrike" cap="none" normalizeH="0" baseline="0" smtClean="0">
                          <a:ln>
                            <a:noFill/>
                          </a:ln>
                          <a:solidFill>
                            <a:srgbClr val="000000"/>
                          </a:solidFill>
                          <a:effectLst/>
                          <a:latin typeface="Times New Roman" pitchFamily="18" charset="0"/>
                          <a:cs typeface="Times New Roman" pitchFamily="18" charset="0"/>
                        </a:rPr>
                        <a:t>Stratejileri</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Fırsatların avantajı i</a:t>
                      </a:r>
                      <a:r>
                        <a:rPr kumimoji="0" lang="en-US" sz="1000" b="0" i="0" u="none" strike="noStrike" cap="none" normalizeH="0" baseline="0" smtClean="0">
                          <a:ln>
                            <a:noFill/>
                          </a:ln>
                          <a:solidFill>
                            <a:srgbClr val="000000"/>
                          </a:solidFill>
                          <a:effectLst/>
                          <a:latin typeface="Arial"/>
                          <a:cs typeface="Times New Roman" pitchFamily="18" charset="0"/>
                        </a:rPr>
                        <a:t>ç</a:t>
                      </a: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in g</a:t>
                      </a:r>
                      <a:r>
                        <a:rPr kumimoji="0" lang="en-US" sz="1000" b="0" i="0" u="none" strike="noStrike" cap="none" normalizeH="0" baseline="0" smtClean="0">
                          <a:ln>
                            <a:noFill/>
                          </a:ln>
                          <a:solidFill>
                            <a:srgbClr val="000000"/>
                          </a:solidFill>
                          <a:effectLst/>
                          <a:latin typeface="Arial"/>
                          <a:cs typeface="Times New Roman" pitchFamily="18" charset="0"/>
                        </a:rPr>
                        <a:t>üç</a:t>
                      </a: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l</a:t>
                      </a:r>
                      <a:r>
                        <a:rPr kumimoji="0" lang="en-US" sz="1000" b="0" i="0" u="none" strike="noStrike" cap="none" normalizeH="0" baseline="0" smtClean="0">
                          <a:ln>
                            <a:noFill/>
                          </a:ln>
                          <a:solidFill>
                            <a:srgbClr val="000000"/>
                          </a:solidFill>
                          <a:effectLst/>
                          <a:latin typeface="Arial"/>
                          <a:cs typeface="Times New Roman" pitchFamily="18" charset="0"/>
                        </a:rPr>
                        <a:t>ü</a:t>
                      </a: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 y</a:t>
                      </a:r>
                      <a:r>
                        <a:rPr kumimoji="0" lang="en-US" sz="1000" b="0" i="0" u="none" strike="noStrike" cap="none" normalizeH="0" baseline="0" smtClean="0">
                          <a:ln>
                            <a:noFill/>
                          </a:ln>
                          <a:solidFill>
                            <a:srgbClr val="000000"/>
                          </a:solidFill>
                          <a:effectLst/>
                          <a:latin typeface="Arial"/>
                          <a:cs typeface="Times New Roman" pitchFamily="18" charset="0"/>
                        </a:rPr>
                        <a:t>ö</a:t>
                      </a: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nleri kullan</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Times New Roman" pitchFamily="18" charset="0"/>
                          <a:cs typeface="Times New Roman" pitchFamily="18" charset="0"/>
                        </a:rPr>
                        <a:t>ZF Stratejileri</a:t>
                      </a:r>
                      <a:endParaRPr kumimoji="0" lang="en-US" sz="10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Zayıflğı yenmek i</a:t>
                      </a:r>
                      <a:r>
                        <a:rPr kumimoji="0" lang="en-US" sz="1000" b="0" i="0" u="none" strike="noStrike" cap="none" normalizeH="0" baseline="0" smtClean="0">
                          <a:ln>
                            <a:noFill/>
                          </a:ln>
                          <a:solidFill>
                            <a:srgbClr val="000000"/>
                          </a:solidFill>
                          <a:effectLst/>
                          <a:latin typeface="Arial"/>
                          <a:cs typeface="Times New Roman" pitchFamily="18" charset="0"/>
                        </a:rPr>
                        <a:t>ç</a:t>
                      </a: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in fırsatları kullan</a:t>
                      </a: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Times New Roman" pitchFamily="18" charset="0"/>
                          <a:cs typeface="Times New Roman" pitchFamily="18" charset="0"/>
                        </a:rPr>
                        <a:t>GT Stratejileri</a:t>
                      </a:r>
                      <a:endParaRPr kumimoji="0" lang="en-US" sz="10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Tehditleri uzaklaştırmak i</a:t>
                      </a:r>
                      <a:r>
                        <a:rPr kumimoji="0" lang="en-US" sz="1000" b="0" i="0" u="none" strike="noStrike" cap="none" normalizeH="0" baseline="0" smtClean="0">
                          <a:ln>
                            <a:noFill/>
                          </a:ln>
                          <a:solidFill>
                            <a:srgbClr val="000000"/>
                          </a:solidFill>
                          <a:effectLst/>
                          <a:latin typeface="Arial"/>
                          <a:cs typeface="Times New Roman" pitchFamily="18" charset="0"/>
                        </a:rPr>
                        <a:t>ç</a:t>
                      </a: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in g</a:t>
                      </a:r>
                      <a:r>
                        <a:rPr kumimoji="0" lang="en-US" sz="1000" b="0" i="0" u="none" strike="noStrike" cap="none" normalizeH="0" baseline="0" smtClean="0">
                          <a:ln>
                            <a:noFill/>
                          </a:ln>
                          <a:solidFill>
                            <a:srgbClr val="000000"/>
                          </a:solidFill>
                          <a:effectLst/>
                          <a:latin typeface="Arial"/>
                          <a:cs typeface="Times New Roman" pitchFamily="18" charset="0"/>
                        </a:rPr>
                        <a:t>üç</a:t>
                      </a: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l</a:t>
                      </a:r>
                      <a:r>
                        <a:rPr kumimoji="0" lang="en-US" sz="1000" b="0" i="0" u="none" strike="noStrike" cap="none" normalizeH="0" baseline="0" smtClean="0">
                          <a:ln>
                            <a:noFill/>
                          </a:ln>
                          <a:solidFill>
                            <a:srgbClr val="000000"/>
                          </a:solidFill>
                          <a:effectLst/>
                          <a:latin typeface="Arial"/>
                          <a:cs typeface="Times New Roman" pitchFamily="18" charset="0"/>
                        </a:rPr>
                        <a:t>ü</a:t>
                      </a: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 y</a:t>
                      </a:r>
                      <a:r>
                        <a:rPr kumimoji="0" lang="en-US" sz="1000" b="0" i="0" u="none" strike="noStrike" cap="none" normalizeH="0" baseline="0" smtClean="0">
                          <a:ln>
                            <a:noFill/>
                          </a:ln>
                          <a:solidFill>
                            <a:srgbClr val="000000"/>
                          </a:solidFill>
                          <a:effectLst/>
                          <a:latin typeface="Arial"/>
                          <a:cs typeface="Times New Roman" pitchFamily="18" charset="0"/>
                        </a:rPr>
                        <a:t>ö</a:t>
                      </a: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nleri kullan</a:t>
                      </a:r>
                      <a:endParaRPr kumimoji="0" lang="tr-TR" sz="10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1" i="0" u="none" strike="noStrike" cap="none" normalizeH="0" baseline="0" smtClean="0">
                          <a:ln>
                            <a:noFill/>
                          </a:ln>
                          <a:solidFill>
                            <a:srgbClr val="000000"/>
                          </a:solidFill>
                          <a:effectLst/>
                          <a:latin typeface="Times New Roman" pitchFamily="18" charset="0"/>
                          <a:cs typeface="Times New Roman" pitchFamily="18" charset="0"/>
                        </a:rPr>
                        <a:t>ZT Stratejileri</a:t>
                      </a:r>
                      <a:endParaRPr kumimoji="0" lang="en-US" sz="10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Zayifl</a:t>
                      </a:r>
                      <a:r>
                        <a:rPr kumimoji="0" lang="tr-TR" sz="1000" b="0" i="0" u="none" strike="noStrike" cap="none" normalizeH="0" baseline="0" smtClean="0">
                          <a:ln>
                            <a:noFill/>
                          </a:ln>
                          <a:solidFill>
                            <a:srgbClr val="000000"/>
                          </a:solidFill>
                          <a:effectLst/>
                          <a:latin typeface="Times New Roman" pitchFamily="18" charset="0"/>
                          <a:cs typeface="Times New Roman" pitchFamily="18" charset="0"/>
                        </a:rPr>
                        <a:t>ığı</a:t>
                      </a:r>
                      <a:r>
                        <a:rPr kumimoji="0" lang="en-US" sz="1000" b="0" i="0" u="none" strike="noStrike" cap="none" normalizeH="0" baseline="0" smtClean="0">
                          <a:ln>
                            <a:noFill/>
                          </a:ln>
                          <a:solidFill>
                            <a:srgbClr val="000000"/>
                          </a:solidFill>
                          <a:effectLst/>
                          <a:latin typeface="Times New Roman" pitchFamily="18" charset="0"/>
                          <a:cs typeface="Times New Roman" pitchFamily="18" charset="0"/>
                        </a:rPr>
                        <a:t> azalt tehditlerden kurtul</a:t>
                      </a:r>
                    </a:p>
                  </a:txBody>
                  <a:tcPr horzOverflow="overflow">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EB1B0B"/>
                          </a:solidFill>
                          <a:effectLst/>
                          <a:latin typeface="Times New Roman" pitchFamily="18" charset="0"/>
                          <a:cs typeface="Times New Roman" pitchFamily="18" charset="0"/>
                        </a:rPr>
                        <a:t>Güçlü Yönler-G</a:t>
                      </a:r>
                      <a:endParaRPr kumimoji="0" lang="tr-TR" sz="1400" b="1" i="0" u="none" strike="noStrike" cap="none" normalizeH="0" baseline="0" smtClean="0">
                        <a:ln>
                          <a:noFill/>
                        </a:ln>
                        <a:solidFill>
                          <a:srgbClr val="EB1B0B"/>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rgbClr val="EB1B0B"/>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1 Yaygın eğitim kurumlarının olması</a:t>
                      </a:r>
                      <a:endParaRPr kumimoji="0" lang="tr-TR" sz="14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2</a:t>
                      </a:r>
                      <a:r>
                        <a:rPr kumimoji="0" lang="tr-TR" sz="14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Program geliştirmede yer alacak nitelikli uzmanların olması</a:t>
                      </a:r>
                      <a:endParaRPr kumimoji="0" lang="tr-TR" sz="14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3</a:t>
                      </a:r>
                      <a:r>
                        <a:rPr kumimoji="0" lang="tr-TR" sz="14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Arial"/>
                          <a:cs typeface="Times New Roman" pitchFamily="18" charset="0"/>
                        </a:rPr>
                        <a:t>Ü</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r</a:t>
                      </a:r>
                      <a:r>
                        <a:rPr kumimoji="0" lang="en-US" sz="1400" b="0" i="0" u="none" strike="noStrike" cap="none" normalizeH="0" baseline="0" smtClean="0">
                          <a:ln>
                            <a:noFill/>
                          </a:ln>
                          <a:solidFill>
                            <a:srgbClr val="000000"/>
                          </a:solidFill>
                          <a:effectLst/>
                          <a:latin typeface="Arial"/>
                          <a:cs typeface="Times New Roman" pitchFamily="18" charset="0"/>
                        </a:rPr>
                        <a:t>ü</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nleri sergileme ve paraya d</a:t>
                      </a:r>
                      <a:r>
                        <a:rPr kumimoji="0" lang="en-US" sz="1400" b="0" i="0" u="none" strike="noStrike" cap="none" normalizeH="0" baseline="0" smtClean="0">
                          <a:ln>
                            <a:noFill/>
                          </a:ln>
                          <a:solidFill>
                            <a:srgbClr val="000000"/>
                          </a:solidFill>
                          <a:effectLst/>
                          <a:latin typeface="Arial"/>
                          <a:cs typeface="Times New Roman" pitchFamily="18" charset="0"/>
                        </a:rPr>
                        <a:t>ö</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n</a:t>
                      </a:r>
                      <a:r>
                        <a:rPr kumimoji="0" lang="en-US" sz="1400" b="0" i="0" u="none" strike="noStrike" cap="none" normalizeH="0" baseline="0" smtClean="0">
                          <a:ln>
                            <a:noFill/>
                          </a:ln>
                          <a:solidFill>
                            <a:srgbClr val="000000"/>
                          </a:solidFill>
                          <a:effectLst/>
                          <a:latin typeface="Arial"/>
                          <a:cs typeface="Times New Roman" pitchFamily="18" charset="0"/>
                        </a:rPr>
                        <a:t>ü</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şt</a:t>
                      </a:r>
                      <a:r>
                        <a:rPr kumimoji="0" lang="en-US" sz="1400" b="0" i="0" u="none" strike="noStrike" cap="none" normalizeH="0" baseline="0" smtClean="0">
                          <a:ln>
                            <a:noFill/>
                          </a:ln>
                          <a:solidFill>
                            <a:srgbClr val="000000"/>
                          </a:solidFill>
                          <a:effectLst/>
                          <a:latin typeface="Arial"/>
                          <a:cs typeface="Times New Roman" pitchFamily="18" charset="0"/>
                        </a:rPr>
                        <a:t>ü</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rme imkanı.</a:t>
                      </a:r>
                      <a:endParaRPr kumimoji="0" lang="tr-TR" sz="14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EB1B0B"/>
                          </a:solidFill>
                          <a:effectLst/>
                          <a:latin typeface="Times New Roman" pitchFamily="18" charset="0"/>
                          <a:cs typeface="Times New Roman" pitchFamily="18" charset="0"/>
                        </a:rPr>
                        <a:t>Zayıf Yönler –Z</a:t>
                      </a:r>
                      <a:endParaRPr kumimoji="0" lang="tr-TR" sz="1400" b="1" i="0" u="none" strike="noStrike" cap="none" normalizeH="0" baseline="0" smtClean="0">
                        <a:ln>
                          <a:noFill/>
                        </a:ln>
                        <a:solidFill>
                          <a:srgbClr val="EB1B0B"/>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rgbClr val="EB1B0B"/>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1</a:t>
                      </a:r>
                      <a:r>
                        <a:rPr kumimoji="0" lang="tr-TR" sz="14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Mahalli her talebi karşılayamama</a:t>
                      </a:r>
                      <a:endParaRPr kumimoji="0" lang="tr-TR" sz="14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2 Araç gereç maliyeti ve yetersizliği</a:t>
                      </a:r>
                      <a:endParaRPr kumimoji="0" lang="tr-TR" sz="14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3</a:t>
                      </a:r>
                      <a:r>
                        <a:rPr kumimoji="0" lang="tr-TR" sz="14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Kurslara sürekli devamda sorunlar yaşanması.</a:t>
                      </a:r>
                      <a:endParaRPr kumimoji="0" lang="tr-TR" sz="14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accent1"/>
                    </a:solidFill>
                  </a:tcPr>
                </a:tc>
              </a:tr>
              <a:tr h="2651760">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EB1B0B"/>
                          </a:solidFill>
                          <a:effectLst/>
                          <a:latin typeface="Times New Roman" pitchFamily="18" charset="0"/>
                          <a:cs typeface="Times New Roman" pitchFamily="18" charset="0"/>
                        </a:rPr>
                        <a:t>Fırsatlar – F</a:t>
                      </a:r>
                      <a:endParaRPr kumimoji="0" lang="tr-TR" sz="1400" b="1" i="0" u="none" strike="noStrike" cap="none" normalizeH="0" baseline="0" smtClean="0">
                        <a:ln>
                          <a:noFill/>
                        </a:ln>
                        <a:solidFill>
                          <a:srgbClr val="EB1B0B"/>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rgbClr val="EB1B0B"/>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AB Hibe fonlarıyla desteklenme imkanı</a:t>
                      </a:r>
                      <a:endParaRPr kumimoji="0" lang="tr-TR" sz="14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Yerel y</a:t>
                      </a:r>
                      <a:r>
                        <a:rPr kumimoji="0" lang="en-US" sz="1400" b="0" i="0" u="none" strike="noStrike" cap="none" normalizeH="0" baseline="0" smtClean="0">
                          <a:ln>
                            <a:noFill/>
                          </a:ln>
                          <a:solidFill>
                            <a:srgbClr val="000000"/>
                          </a:solidFill>
                          <a:effectLst/>
                          <a:latin typeface="Arial"/>
                          <a:cs typeface="Times New Roman" pitchFamily="18" charset="0"/>
                        </a:rPr>
                        <a:t>ö</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netim ve STK desteği alabilme </a:t>
                      </a:r>
                      <a:endParaRPr kumimoji="0" lang="tr-TR" sz="14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Kurslarda </a:t>
                      </a:r>
                      <a:r>
                        <a:rPr kumimoji="0" lang="en-US" sz="1400" b="0" i="0" u="none" strike="noStrike" cap="none" normalizeH="0" baseline="0" smtClean="0">
                          <a:ln>
                            <a:noFill/>
                          </a:ln>
                          <a:solidFill>
                            <a:srgbClr val="000000"/>
                          </a:solidFill>
                          <a:effectLst/>
                          <a:latin typeface="Arial"/>
                          <a:cs typeface="Times New Roman" pitchFamily="18" charset="0"/>
                        </a:rPr>
                        <a:t>ü</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retilen </a:t>
                      </a:r>
                      <a:r>
                        <a:rPr kumimoji="0" lang="en-US" sz="1400" b="0" i="0" u="none" strike="noStrike" cap="none" normalizeH="0" baseline="0" smtClean="0">
                          <a:ln>
                            <a:noFill/>
                          </a:ln>
                          <a:solidFill>
                            <a:srgbClr val="000000"/>
                          </a:solidFill>
                          <a:effectLst/>
                          <a:latin typeface="Arial"/>
                          <a:cs typeface="Times New Roman" pitchFamily="18" charset="0"/>
                        </a:rPr>
                        <a:t>ü</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r</a:t>
                      </a:r>
                      <a:r>
                        <a:rPr kumimoji="0" lang="en-US" sz="1400" b="0" i="0" u="none" strike="noStrike" cap="none" normalizeH="0" baseline="0" smtClean="0">
                          <a:ln>
                            <a:noFill/>
                          </a:ln>
                          <a:solidFill>
                            <a:srgbClr val="000000"/>
                          </a:solidFill>
                          <a:effectLst/>
                          <a:latin typeface="Arial"/>
                          <a:cs typeface="Times New Roman" pitchFamily="18" charset="0"/>
                        </a:rPr>
                        <a:t>ü</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nlere ilgi ve talep</a:t>
                      </a:r>
                      <a:r>
                        <a:rPr kumimoji="0" lang="tr-TR" sz="14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olması</a:t>
                      </a: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2"/>
                          </a:solidFill>
                          <a:effectLst/>
                          <a:latin typeface="Times New Roman" pitchFamily="18" charset="0"/>
                          <a:cs typeface="Times New Roman" pitchFamily="18" charset="0"/>
                        </a:rPr>
                        <a:t>GF Stratejileri</a:t>
                      </a:r>
                      <a:endParaRPr kumimoji="0" lang="tr-TR" sz="1200" b="1" i="0" u="none" strike="noStrike" cap="none" normalizeH="0" baseline="0" smtClean="0">
                        <a:ln>
                          <a:noFill/>
                        </a:ln>
                        <a:solidFill>
                          <a:schemeClr val="bg2"/>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tr-TR" sz="1200" b="1" i="0" u="none" strike="noStrike" cap="none" normalizeH="0" baseline="0" smtClean="0">
                        <a:ln>
                          <a:noFill/>
                        </a:ln>
                        <a:solidFill>
                          <a:schemeClr val="bg2"/>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1 </a:t>
                      </a:r>
                      <a:r>
                        <a:rPr kumimoji="0" lang="tr-TR" sz="14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Yaygın eğitim kurumlarıyla yerel y</a:t>
                      </a:r>
                      <a:r>
                        <a:rPr kumimoji="0" lang="en-US" sz="1400" b="0" i="0" u="none" strike="noStrike" cap="none" normalizeH="0" baseline="0" smtClean="0">
                          <a:ln>
                            <a:noFill/>
                          </a:ln>
                          <a:solidFill>
                            <a:srgbClr val="000000"/>
                          </a:solidFill>
                          <a:effectLst/>
                          <a:latin typeface="Arial"/>
                          <a:cs typeface="Times New Roman" pitchFamily="18" charset="0"/>
                        </a:rPr>
                        <a:t>ö</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netim ve STK işbirliği stratejisi </a:t>
                      </a:r>
                      <a:endParaRPr kumimoji="0" lang="tr-TR" sz="14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2</a:t>
                      </a:r>
                      <a:r>
                        <a:rPr kumimoji="0" lang="tr-TR" sz="14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Program geliştirme uzmanlarının yapacakları projelerle AB hibe kaynaklarından finansal destek sağlama stratejisi</a:t>
                      </a:r>
                      <a:endParaRPr kumimoji="0" lang="tr-TR" sz="14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3</a:t>
                      </a:r>
                      <a:r>
                        <a:rPr kumimoji="0" lang="tr-TR" sz="14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400" b="0" i="0" u="none" strike="noStrike" cap="none" normalizeH="0" baseline="0" smtClean="0">
                          <a:ln>
                            <a:noFill/>
                          </a:ln>
                          <a:solidFill>
                            <a:srgbClr val="000000"/>
                          </a:solidFill>
                          <a:effectLst/>
                          <a:latin typeface="Arial"/>
                          <a:cs typeface="Times New Roman" pitchFamily="18" charset="0"/>
                        </a:rPr>
                        <a:t>Ü</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r</a:t>
                      </a:r>
                      <a:r>
                        <a:rPr kumimoji="0" lang="en-US" sz="1400" b="0" i="0" u="none" strike="noStrike" cap="none" normalizeH="0" baseline="0" smtClean="0">
                          <a:ln>
                            <a:noFill/>
                          </a:ln>
                          <a:solidFill>
                            <a:srgbClr val="000000"/>
                          </a:solidFill>
                          <a:effectLst/>
                          <a:latin typeface="Arial"/>
                          <a:cs typeface="Times New Roman" pitchFamily="18" charset="0"/>
                        </a:rPr>
                        <a:t>ü</a:t>
                      </a:r>
                      <a:r>
                        <a:rPr kumimoji="0" lang="en-US" sz="1400" b="0" i="0" u="none" strike="noStrike" cap="none" normalizeH="0" baseline="0" smtClean="0">
                          <a:ln>
                            <a:noFill/>
                          </a:ln>
                          <a:solidFill>
                            <a:srgbClr val="000000"/>
                          </a:solidFill>
                          <a:effectLst/>
                          <a:latin typeface="Times New Roman" pitchFamily="18" charset="0"/>
                          <a:cs typeface="Times New Roman" pitchFamily="18" charset="0"/>
                        </a:rPr>
                        <a:t>nlere olan ilgi ve talebi arttırarak pazarlama stratejisi</a:t>
                      </a:r>
                      <a:endParaRPr kumimoji="0" lang="tr-TR" sz="10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smtClean="0">
                          <a:ln>
                            <a:noFill/>
                          </a:ln>
                          <a:solidFill>
                            <a:schemeClr val="bg2"/>
                          </a:solidFill>
                          <a:effectLst/>
                          <a:latin typeface="Times New Roman" pitchFamily="18" charset="0"/>
                          <a:cs typeface="Times New Roman" pitchFamily="18" charset="0"/>
                        </a:rPr>
                        <a:t>ZF Stratejileri</a:t>
                      </a:r>
                      <a:endParaRPr kumimoji="0" lang="tr-TR" sz="1200" b="1" i="0" u="none" strike="noStrike" cap="none" normalizeH="0" baseline="0" smtClean="0">
                        <a:ln>
                          <a:noFill/>
                        </a:ln>
                        <a:solidFill>
                          <a:schemeClr val="bg2"/>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1200" b="1" i="0" u="none" strike="noStrike" cap="none" normalizeH="0" baseline="0" smtClean="0">
                        <a:ln>
                          <a:noFill/>
                        </a:ln>
                        <a:solidFill>
                          <a:schemeClr val="bg2"/>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1</a:t>
                      </a:r>
                      <a:r>
                        <a:rPr kumimoji="0" lang="tr-TR" sz="12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Mahalli taleplerin fazlalığını yerel y</a:t>
                      </a:r>
                      <a:r>
                        <a:rPr kumimoji="0" lang="en-US" sz="1200" b="0" i="0" u="none" strike="noStrike" cap="none" normalizeH="0" baseline="0" smtClean="0">
                          <a:ln>
                            <a:noFill/>
                          </a:ln>
                          <a:solidFill>
                            <a:srgbClr val="000000"/>
                          </a:solidFill>
                          <a:effectLst/>
                          <a:latin typeface="Arial"/>
                          <a:cs typeface="Times New Roman" pitchFamily="18" charset="0"/>
                        </a:rPr>
                        <a:t>ö</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netim ve STK işbirliği ile karşılama stratejisi.</a:t>
                      </a:r>
                      <a:endParaRPr kumimoji="0" lang="tr-TR" sz="12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tr-TR" sz="12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2</a:t>
                      </a:r>
                      <a:r>
                        <a:rPr kumimoji="0" lang="tr-TR" sz="12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AB fonlarından yararlanarak ara</a:t>
                      </a:r>
                      <a:r>
                        <a:rPr kumimoji="0" lang="en-US" sz="1200" b="0" i="0" u="none" strike="noStrike" cap="none" normalizeH="0" baseline="0" smtClean="0">
                          <a:ln>
                            <a:noFill/>
                          </a:ln>
                          <a:solidFill>
                            <a:srgbClr val="000000"/>
                          </a:solidFill>
                          <a:effectLst/>
                          <a:latin typeface="Arial"/>
                          <a:cs typeface="Times New Roman" pitchFamily="18" charset="0"/>
                        </a:rPr>
                        <a:t>ç</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 gere</a:t>
                      </a:r>
                      <a:r>
                        <a:rPr kumimoji="0" lang="en-US" sz="1200" b="0" i="0" u="none" strike="noStrike" cap="none" normalizeH="0" baseline="0" smtClean="0">
                          <a:ln>
                            <a:noFill/>
                          </a:ln>
                          <a:solidFill>
                            <a:srgbClr val="000000"/>
                          </a:solidFill>
                          <a:effectLst/>
                          <a:latin typeface="Arial"/>
                          <a:cs typeface="Times New Roman" pitchFamily="18" charset="0"/>
                        </a:rPr>
                        <a:t>ç</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 maliyeti ve yetersizliğini giderme stratejisi.</a:t>
                      </a:r>
                      <a:endParaRPr kumimoji="0" lang="tr-TR" sz="12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3</a:t>
                      </a:r>
                      <a:r>
                        <a:rPr kumimoji="0" lang="tr-TR" sz="12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Kursa katılanların aile ekonomilerine sağladıkları katkının cazibesini </a:t>
                      </a:r>
                      <a:r>
                        <a:rPr kumimoji="0" lang="en-US" sz="1200" b="0" i="0" u="none" strike="noStrike" cap="none" normalizeH="0" baseline="0" smtClean="0">
                          <a:ln>
                            <a:noFill/>
                          </a:ln>
                          <a:solidFill>
                            <a:srgbClr val="000000"/>
                          </a:solidFill>
                          <a:effectLst/>
                          <a:latin typeface="Arial"/>
                          <a:cs typeface="Times New Roman" pitchFamily="18" charset="0"/>
                        </a:rPr>
                        <a:t>ö</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ne </a:t>
                      </a:r>
                      <a:r>
                        <a:rPr kumimoji="0" lang="en-US" sz="1200" b="0" i="0" u="none" strike="noStrike" cap="none" normalizeH="0" baseline="0" smtClean="0">
                          <a:ln>
                            <a:noFill/>
                          </a:ln>
                          <a:solidFill>
                            <a:srgbClr val="000000"/>
                          </a:solidFill>
                          <a:effectLst/>
                          <a:latin typeface="Arial"/>
                          <a:cs typeface="Times New Roman" pitchFamily="18" charset="0"/>
                        </a:rPr>
                        <a:t>ç</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ıkartarak hayat boyu </a:t>
                      </a:r>
                      <a:r>
                        <a:rPr kumimoji="0" lang="en-US" sz="1200" b="0" i="0" u="none" strike="noStrike" cap="none" normalizeH="0" baseline="0" smtClean="0">
                          <a:ln>
                            <a:noFill/>
                          </a:ln>
                          <a:solidFill>
                            <a:srgbClr val="000000"/>
                          </a:solidFill>
                          <a:effectLst/>
                          <a:latin typeface="Arial"/>
                          <a:cs typeface="Times New Roman" pitchFamily="18" charset="0"/>
                        </a:rPr>
                        <a:t>ö</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ğrenme programlarna s</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rekli devamı sağlama stratejisi.</a:t>
                      </a:r>
                      <a:endParaRPr kumimoji="0" lang="tr-TR" sz="12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accent1"/>
                    </a:solidFill>
                  </a:tcPr>
                </a:tc>
              </a:tr>
              <a:tr h="18843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EB1B0B"/>
                          </a:solidFill>
                          <a:effectLst/>
                          <a:latin typeface="Times New Roman" pitchFamily="18" charset="0"/>
                          <a:cs typeface="Times New Roman" pitchFamily="18" charset="0"/>
                        </a:rPr>
                        <a:t>Tehditler – T</a:t>
                      </a:r>
                      <a:endParaRPr kumimoji="0" lang="tr-TR" sz="1400" b="1" i="0" u="none" strike="noStrike" cap="none" normalizeH="0" baseline="0" smtClean="0">
                        <a:ln>
                          <a:noFill/>
                        </a:ln>
                        <a:solidFill>
                          <a:srgbClr val="EB1B0B"/>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rgbClr val="EB1B0B"/>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Istihdam alanının dar olması </a:t>
                      </a:r>
                      <a:endParaRPr kumimoji="0" lang="tr-TR" sz="12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Kurslarda kazanılan becerileri istihdama, </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retilen </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r</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nlerin tamamını paraya d</a:t>
                      </a:r>
                      <a:r>
                        <a:rPr kumimoji="0" lang="en-US" sz="1200" b="0" i="0" u="none" strike="noStrike" cap="none" normalizeH="0" baseline="0" smtClean="0">
                          <a:ln>
                            <a:noFill/>
                          </a:ln>
                          <a:solidFill>
                            <a:srgbClr val="000000"/>
                          </a:solidFill>
                          <a:effectLst/>
                          <a:latin typeface="Arial"/>
                          <a:cs typeface="Times New Roman" pitchFamily="18" charset="0"/>
                        </a:rPr>
                        <a:t>ö</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n</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şt</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rme zorluğu</a:t>
                      </a:r>
                      <a:endParaRPr kumimoji="0" lang="tr-TR" sz="12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2"/>
                          </a:solidFill>
                          <a:effectLst/>
                          <a:latin typeface="Times New Roman" pitchFamily="18" charset="0"/>
                          <a:cs typeface="Times New Roman" pitchFamily="18" charset="0"/>
                        </a:rPr>
                        <a:t>GT Stratejileri</a:t>
                      </a:r>
                      <a:endParaRPr kumimoji="0" lang="tr-TR" sz="1400" b="1" i="0" u="none" strike="noStrike" cap="none" normalizeH="0" baseline="0" smtClean="0">
                        <a:ln>
                          <a:noFill/>
                        </a:ln>
                        <a:solidFill>
                          <a:schemeClr val="bg2"/>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bg2"/>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1</a:t>
                      </a:r>
                      <a:r>
                        <a:rPr kumimoji="0" lang="tr-TR" sz="12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Istihdam olmasa bile kurs programlarına devamın iş becerisi kazanma, sosyal </a:t>
                      </a:r>
                      <a:r>
                        <a:rPr kumimoji="0" lang="en-US" sz="1200" b="0" i="0" u="none" strike="noStrike" cap="none" normalizeH="0" baseline="0" smtClean="0">
                          <a:ln>
                            <a:noFill/>
                          </a:ln>
                          <a:solidFill>
                            <a:srgbClr val="000000"/>
                          </a:solidFill>
                          <a:effectLst/>
                          <a:latin typeface="Arial"/>
                          <a:cs typeface="Times New Roman" pitchFamily="18" charset="0"/>
                        </a:rPr>
                        <a:t>ç</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evre edinmenin </a:t>
                      </a:r>
                      <a:r>
                        <a:rPr kumimoji="0" lang="en-US" sz="1200" b="0" i="0" u="none" strike="noStrike" cap="none" normalizeH="0" baseline="0" smtClean="0">
                          <a:ln>
                            <a:noFill/>
                          </a:ln>
                          <a:solidFill>
                            <a:srgbClr val="000000"/>
                          </a:solidFill>
                          <a:effectLst/>
                          <a:latin typeface="Arial"/>
                          <a:cs typeface="Times New Roman" pitchFamily="18" charset="0"/>
                        </a:rPr>
                        <a:t>ö</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nemsetilmesi stratejisi.</a:t>
                      </a:r>
                      <a:endParaRPr kumimoji="0" lang="tr-TR" sz="12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endParaRPr kumimoji="0" lang="tr-TR" sz="1200" b="0" i="0" u="none" strike="noStrike" cap="none" normalizeH="0" baseline="0" smtClean="0">
                        <a:ln>
                          <a:noFill/>
                        </a:ln>
                        <a:solidFill>
                          <a:srgbClr val="000000"/>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2</a:t>
                      </a:r>
                      <a:r>
                        <a:rPr kumimoji="0" lang="tr-TR" sz="1200" b="0" i="0" u="none" strike="noStrike" cap="none" normalizeH="0" baseline="0" smtClean="0">
                          <a:ln>
                            <a:noFill/>
                          </a:ln>
                          <a:solidFill>
                            <a:srgbClr val="000000"/>
                          </a:solidFill>
                          <a:effectLst/>
                          <a:latin typeface="Times New Roman" pitchFamily="18" charset="0"/>
                          <a:cs typeface="Times New Roman" pitchFamily="18" charset="0"/>
                        </a:rPr>
                        <a:t> </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Kurslarda </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retilen </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r</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nlerin tamamını paraya d</a:t>
                      </a:r>
                      <a:r>
                        <a:rPr kumimoji="0" lang="en-US" sz="1200" b="0" i="0" u="none" strike="noStrike" cap="none" normalizeH="0" baseline="0" smtClean="0">
                          <a:ln>
                            <a:noFill/>
                          </a:ln>
                          <a:solidFill>
                            <a:srgbClr val="000000"/>
                          </a:solidFill>
                          <a:effectLst/>
                          <a:latin typeface="Arial"/>
                          <a:cs typeface="Times New Roman" pitchFamily="18" charset="0"/>
                        </a:rPr>
                        <a:t>ö</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n</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şt</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rememenin olumsuzluğunu işbirlikleri ile alternatif organizasyonlar geliştirerek giderme stratejisi.</a:t>
                      </a:r>
                      <a:endParaRPr kumimoji="0" lang="tr-TR" sz="12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bg2"/>
                          </a:solidFill>
                          <a:effectLst/>
                          <a:latin typeface="Times New Roman" pitchFamily="18" charset="0"/>
                          <a:cs typeface="Times New Roman" pitchFamily="18" charset="0"/>
                        </a:rPr>
                        <a:t>ZT Stratejileri</a:t>
                      </a:r>
                      <a:endParaRPr kumimoji="0" lang="tr-TR" sz="1400" b="1" i="0" u="none" strike="noStrike" cap="none" normalizeH="0" baseline="0" smtClean="0">
                        <a:ln>
                          <a:noFill/>
                        </a:ln>
                        <a:solidFill>
                          <a:schemeClr val="bg2"/>
                        </a:solidFill>
                        <a:effectLst/>
                        <a:latin typeface="Times New Roman" pitchFamily="18"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endParaRPr kumimoji="0" lang="en-US" sz="1400" b="1" i="0" u="none" strike="noStrike" cap="none" normalizeH="0" baseline="0" smtClean="0">
                        <a:ln>
                          <a:noFill/>
                        </a:ln>
                        <a:solidFill>
                          <a:schemeClr val="bg2"/>
                        </a:solidFill>
                        <a:effectLst/>
                        <a:latin typeface="Times New Roman" pitchFamily="18" charset="0"/>
                        <a:cs typeface="Times New Roman" pitchFamily="18" charset="0"/>
                      </a:endParaRPr>
                    </a:p>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200" b="0" i="0" u="none" strike="noStrike" cap="none" normalizeH="0" baseline="0" smtClean="0">
                          <a:ln>
                            <a:noFill/>
                          </a:ln>
                          <a:solidFill>
                            <a:srgbClr val="000000"/>
                          </a:solidFill>
                          <a:effectLst/>
                          <a:latin typeface="Times New Roman" pitchFamily="18" charset="0"/>
                          <a:cs typeface="Times New Roman" pitchFamily="18" charset="0"/>
                        </a:rPr>
                        <a:t>1 </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Kazanılan becerileri bir iş bulmada ve </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retilen </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r</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nlerin tamamını hemen paraya d</a:t>
                      </a:r>
                      <a:r>
                        <a:rPr kumimoji="0" lang="en-US" sz="1200" b="0" i="0" u="none" strike="noStrike" cap="none" normalizeH="0" baseline="0" smtClean="0">
                          <a:ln>
                            <a:noFill/>
                          </a:ln>
                          <a:solidFill>
                            <a:srgbClr val="000000"/>
                          </a:solidFill>
                          <a:effectLst/>
                          <a:latin typeface="Arial"/>
                          <a:cs typeface="Times New Roman" pitchFamily="18" charset="0"/>
                        </a:rPr>
                        <a:t>ö</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n</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şt</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rememenin d</a:t>
                      </a:r>
                      <a:r>
                        <a:rPr kumimoji="0" lang="en-US" sz="1200" b="0" i="0" u="none" strike="noStrike" cap="none" normalizeH="0" baseline="0" smtClean="0">
                          <a:ln>
                            <a:noFill/>
                          </a:ln>
                          <a:solidFill>
                            <a:srgbClr val="000000"/>
                          </a:solidFill>
                          <a:effectLst/>
                          <a:latin typeface="Arial"/>
                          <a:cs typeface="Times New Roman" pitchFamily="18" charset="0"/>
                        </a:rPr>
                        <a:t>ö</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n</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şt</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receği olumsuz d</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ş</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nceleri giderecek sosyal etkinlikler d</a:t>
                      </a:r>
                      <a:r>
                        <a:rPr kumimoji="0" lang="en-US" sz="1200" b="0" i="0" u="none" strike="noStrike" cap="none" normalizeH="0" baseline="0" smtClean="0">
                          <a:ln>
                            <a:noFill/>
                          </a:ln>
                          <a:solidFill>
                            <a:srgbClr val="000000"/>
                          </a:solidFill>
                          <a:effectLst/>
                          <a:latin typeface="Arial"/>
                          <a:cs typeface="Times New Roman" pitchFamily="18" charset="0"/>
                        </a:rPr>
                        <a:t>ü</a:t>
                      </a:r>
                      <a:r>
                        <a:rPr kumimoji="0" lang="en-US" sz="1200" b="0" i="0" u="none" strike="noStrike" cap="none" normalizeH="0" baseline="0" smtClean="0">
                          <a:ln>
                            <a:noFill/>
                          </a:ln>
                          <a:solidFill>
                            <a:srgbClr val="000000"/>
                          </a:solidFill>
                          <a:effectLst/>
                          <a:latin typeface="Times New Roman" pitchFamily="18" charset="0"/>
                          <a:cs typeface="Times New Roman" pitchFamily="18" charset="0"/>
                        </a:rPr>
                        <a:t>zenleme stratejisi. </a:t>
                      </a:r>
                      <a:endParaRPr kumimoji="0" lang="tr-TR" sz="1200" b="0" i="0" u="none" strike="noStrike" cap="none" normalizeH="0" baseline="0" smtClean="0">
                        <a:ln>
                          <a:noFill/>
                        </a:ln>
                        <a:solidFill>
                          <a:srgbClr val="000000"/>
                        </a:solidFill>
                        <a:effectLst/>
                        <a:latin typeface="Times New Roman" pitchFamily="18" charset="0"/>
                        <a:cs typeface="Times New Roman" pitchFamily="18" charset="0"/>
                      </a:endParaRPr>
                    </a:p>
                  </a:txBody>
                  <a:tcPr horzOverflow="overflow">
                    <a:lnL w="254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solidFill>
                      <a:schemeClr val="accent1"/>
                    </a:solidFill>
                  </a:tcPr>
                </a:tc>
              </a:tr>
            </a:tbl>
          </a:graphicData>
        </a:graphic>
      </p:graphicFrame>
      <p:pic>
        <p:nvPicPr>
          <p:cNvPr id="111644"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body" idx="1"/>
          </p:nvPr>
        </p:nvSpPr>
        <p:spPr>
          <a:xfrm>
            <a:off x="250825" y="260350"/>
            <a:ext cx="8893175" cy="6597650"/>
          </a:xfrm>
        </p:spPr>
        <p:txBody>
          <a:bodyPr/>
          <a:lstStyle/>
          <a:p>
            <a:pPr marL="533400" indent="-533400" eaLnBrk="1" hangingPunct="1">
              <a:lnSpc>
                <a:spcPct val="80000"/>
              </a:lnSpc>
              <a:buFont typeface="Wingdings" pitchFamily="2" charset="2"/>
              <a:buNone/>
              <a:defRPr/>
            </a:pPr>
            <a:r>
              <a:rPr lang="tr-TR" sz="2000" b="1" smtClean="0">
                <a:solidFill>
                  <a:srgbClr val="F03F1C"/>
                </a:solidFill>
              </a:rPr>
              <a:t>Bir fikri katletmenin 16 yolu</a:t>
            </a:r>
          </a:p>
          <a:p>
            <a:pPr marL="533400" indent="-533400" eaLnBrk="1" hangingPunct="1">
              <a:lnSpc>
                <a:spcPct val="80000"/>
              </a:lnSpc>
              <a:buFont typeface="Wingdings" pitchFamily="2" charset="2"/>
              <a:buNone/>
              <a:defRPr/>
            </a:pPr>
            <a:endParaRPr lang="tr-TR" sz="1000" b="1" smtClean="0">
              <a:solidFill>
                <a:srgbClr val="F03F1C"/>
              </a:solidFill>
            </a:endParaRP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Fikrin geldiğini görür görmez hemen konuyu değiştirin,</a:t>
            </a:r>
          </a:p>
          <a:p>
            <a:pPr marL="533400" indent="-533400" eaLnBrk="1" hangingPunct="1">
              <a:lnSpc>
                <a:spcPct val="80000"/>
              </a:lnSpc>
              <a:buClr>
                <a:srgbClr val="8BFF8B"/>
              </a:buClr>
              <a:buFontTx/>
              <a:buAutoNum type="arabicPeriod"/>
              <a:defRPr/>
            </a:pPr>
            <a:r>
              <a:rPr lang="tr-TR" sz="2100" b="1" smtClean="0"/>
              <a:t>Duymazdan gelin,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İlgileniyormuşsunuz gibi yapın ama devamını getirmeyin,</a:t>
            </a:r>
          </a:p>
          <a:p>
            <a:pPr marL="533400" indent="-533400" eaLnBrk="1" hangingPunct="1">
              <a:lnSpc>
                <a:spcPct val="80000"/>
              </a:lnSpc>
              <a:buClr>
                <a:srgbClr val="8BFF8B"/>
              </a:buClr>
              <a:buFontTx/>
              <a:buAutoNum type="arabicPeriod"/>
              <a:defRPr/>
            </a:pPr>
            <a:r>
              <a:rPr lang="tr-TR" sz="2100" b="1" smtClean="0"/>
              <a:t>Alaya alın,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Gülüp geçin,</a:t>
            </a:r>
          </a:p>
          <a:p>
            <a:pPr marL="533400" indent="-533400" eaLnBrk="1" hangingPunct="1">
              <a:lnSpc>
                <a:spcPct val="80000"/>
              </a:lnSpc>
              <a:buClr>
                <a:srgbClr val="8BFF8B"/>
              </a:buClr>
              <a:buFontTx/>
              <a:buAutoNum type="arabicPeriod"/>
              <a:defRPr/>
            </a:pPr>
            <a:r>
              <a:rPr lang="tr-TR" sz="2100" b="1" smtClean="0"/>
              <a:t>Ölümüne övün,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Bu kadar iyiyse neden daha önce denenmediğini sorun,</a:t>
            </a:r>
          </a:p>
          <a:p>
            <a:pPr marL="533400" indent="-533400" eaLnBrk="1" hangingPunct="1">
              <a:lnSpc>
                <a:spcPct val="80000"/>
              </a:lnSpc>
              <a:buClr>
                <a:srgbClr val="8BFF8B"/>
              </a:buClr>
              <a:buFontTx/>
              <a:buAutoNum type="arabicPeriod"/>
              <a:defRPr/>
            </a:pPr>
            <a:r>
              <a:rPr lang="tr-TR" sz="2100" b="1" smtClean="0"/>
              <a:t>Daha önce denedik deyin, denemediyseniz bile deyin,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Rakip bir fikir ortaya atın,</a:t>
            </a:r>
          </a:p>
          <a:p>
            <a:pPr marL="533400" indent="-533400" eaLnBrk="1" hangingPunct="1">
              <a:lnSpc>
                <a:spcPct val="80000"/>
              </a:lnSpc>
              <a:buClr>
                <a:srgbClr val="8BFF8B"/>
              </a:buClr>
              <a:buFontTx/>
              <a:buAutoNum type="arabicPeriod"/>
              <a:defRPr/>
            </a:pPr>
            <a:r>
              <a:rPr lang="tr-TR" sz="2100" b="1" smtClean="0"/>
              <a:t>Şu cümlelerden birini kurun: Henüz hazır değiliz, Uzun süredir aklımda ama şimdi zamanı değil, taşlar bir yerine otursun da,</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Fikre yardımcı görünüp, yok etmek üzere değiştirin,</a:t>
            </a:r>
          </a:p>
          <a:p>
            <a:pPr marL="533400" indent="-533400" eaLnBrk="1" hangingPunct="1">
              <a:lnSpc>
                <a:spcPct val="80000"/>
              </a:lnSpc>
              <a:buClr>
                <a:srgbClr val="8BFF8B"/>
              </a:buClr>
              <a:buFontTx/>
              <a:buAutoNum type="arabicPeriod"/>
              <a:defRPr/>
            </a:pPr>
            <a:r>
              <a:rPr lang="tr-TR" sz="2100" b="1" smtClean="0"/>
              <a:t>Fikri kırpın,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Daha çok kırpın,</a:t>
            </a:r>
          </a:p>
          <a:p>
            <a:pPr marL="533400" indent="-533400" eaLnBrk="1" hangingPunct="1">
              <a:lnSpc>
                <a:spcPct val="80000"/>
              </a:lnSpc>
              <a:buClr>
                <a:srgbClr val="8BFF8B"/>
              </a:buClr>
              <a:buFontTx/>
              <a:buAutoNum type="arabicPeriod"/>
              <a:defRPr/>
            </a:pPr>
            <a:r>
              <a:rPr lang="tr-TR" sz="2100" b="1" smtClean="0"/>
              <a:t>Fikri ortaya atana ağır bir kişisel saldırıda bulunun,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Fikrin düşünülmesi için grup çalışmasına sevk edin,</a:t>
            </a:r>
          </a:p>
          <a:p>
            <a:pPr marL="533400" indent="-533400" eaLnBrk="1" hangingPunct="1">
              <a:lnSpc>
                <a:spcPct val="80000"/>
              </a:lnSpc>
              <a:buClr>
                <a:srgbClr val="8BFF8B"/>
              </a:buClr>
              <a:buFontTx/>
              <a:buAutoNum type="arabicPeriod"/>
              <a:defRPr/>
            </a:pPr>
            <a:r>
              <a:rPr lang="tr-TR" sz="2100" b="1" smtClean="0"/>
              <a:t>Hiç biri işe yaramazsa fikir sahibini daha iyi bir fikir bulması için gönderin.</a:t>
            </a:r>
          </a:p>
        </p:txBody>
      </p:sp>
      <p:sp>
        <p:nvSpPr>
          <p:cNvPr id="3" name="2 Slayt Numarası Yer Tutucusu"/>
          <p:cNvSpPr>
            <a:spLocks noGrp="1"/>
          </p:cNvSpPr>
          <p:nvPr>
            <p:ph type="sldNum" sz="quarter" idx="12"/>
          </p:nvPr>
        </p:nvSpPr>
        <p:spPr/>
        <p:txBody>
          <a:bodyPr/>
          <a:lstStyle/>
          <a:p>
            <a:pPr>
              <a:defRPr/>
            </a:pPr>
            <a:fld id="{706DD1A6-3AE5-418A-9A33-DC6DA1D217EA}" type="slidenum">
              <a:rPr lang="tr-TR" smtClean="0"/>
              <a:pPr>
                <a:defRPr/>
              </a:pPr>
              <a:t>136</a:t>
            </a:fld>
            <a:endParaRPr lang="tr-T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xfrm>
            <a:off x="214313" y="785813"/>
            <a:ext cx="7416800" cy="1150937"/>
          </a:xfrm>
        </p:spPr>
        <p:txBody>
          <a:bodyPr/>
          <a:lstStyle/>
          <a:p>
            <a:pPr eaLnBrk="1" hangingPunct="1">
              <a:defRPr/>
            </a:pPr>
            <a:r>
              <a:rPr lang="tr-TR" sz="5400" b="1" dirty="0" smtClean="0">
                <a:solidFill>
                  <a:srgbClr val="000000"/>
                </a:solidFill>
                <a:effectLst>
                  <a:outerShdw blurRad="38100" dist="38100" dir="2700000" algn="tl">
                    <a:srgbClr val="C0C0C0"/>
                  </a:outerShdw>
                </a:effectLst>
              </a:rPr>
              <a:t>MALİYETLENDİRME</a:t>
            </a:r>
          </a:p>
        </p:txBody>
      </p:sp>
      <p:sp>
        <p:nvSpPr>
          <p:cNvPr id="113667" name="Rectangle 3"/>
          <p:cNvSpPr>
            <a:spLocks noGrp="1" noChangeArrowheads="1"/>
          </p:cNvSpPr>
          <p:nvPr>
            <p:ph type="body" idx="1"/>
          </p:nvPr>
        </p:nvSpPr>
        <p:spPr>
          <a:xfrm>
            <a:off x="250825" y="1928813"/>
            <a:ext cx="8893175" cy="4929187"/>
          </a:xfrm>
        </p:spPr>
        <p:txBody>
          <a:bodyPr/>
          <a:lstStyle/>
          <a:p>
            <a:pPr eaLnBrk="1" hangingPunct="1">
              <a:buFont typeface="Wingdings" pitchFamily="2" charset="2"/>
              <a:buNone/>
            </a:pPr>
            <a:r>
              <a:rPr lang="tr-TR" sz="2600" smtClean="0"/>
              <a:t>Faaliyet ve projelerin maliyetlerinin ortaya koyulduğu aşamadır,</a:t>
            </a:r>
          </a:p>
          <a:p>
            <a:pPr eaLnBrk="1" hangingPunct="1">
              <a:buFont typeface="Wingdings" pitchFamily="2" charset="2"/>
              <a:buNone/>
            </a:pPr>
            <a:r>
              <a:rPr lang="tr-TR" sz="2600" smtClean="0"/>
              <a:t>Faaliyet ve Projelerin maliyetlerinden ilgili Stratejik Hedefin maliyetine,</a:t>
            </a:r>
          </a:p>
          <a:p>
            <a:pPr eaLnBrk="1" hangingPunct="1">
              <a:buFont typeface="Wingdings" pitchFamily="2" charset="2"/>
              <a:buNone/>
            </a:pPr>
            <a:r>
              <a:rPr lang="tr-TR" sz="2600" smtClean="0"/>
              <a:t>Stratejik Hedefin maliyetinden Stratejik Amacın maliyetine,</a:t>
            </a:r>
          </a:p>
          <a:p>
            <a:pPr eaLnBrk="1" hangingPunct="1">
              <a:buFont typeface="Wingdings" pitchFamily="2" charset="2"/>
              <a:buNone/>
            </a:pPr>
            <a:r>
              <a:rPr lang="tr-TR" sz="2600" smtClean="0"/>
              <a:t>Amaçların maliyetinden de Stratejik Planın maliyetine gidilmesini sağlar.</a:t>
            </a:r>
          </a:p>
          <a:p>
            <a:pPr eaLnBrk="1" hangingPunct="1">
              <a:buFont typeface="Wingdings" pitchFamily="2" charset="2"/>
              <a:buNone/>
            </a:pPr>
            <a:endParaRPr lang="tr-TR" sz="800" smtClean="0"/>
          </a:p>
          <a:p>
            <a:pPr eaLnBrk="1" hangingPunct="1">
              <a:buFont typeface="Wingdings" pitchFamily="2" charset="2"/>
              <a:buNone/>
            </a:pPr>
            <a:r>
              <a:rPr lang="tr-TR" sz="2600" smtClean="0"/>
              <a:t>Maliyetler tablolaştırılıp çıkarıldıktan sonra bunlara ilişkin Kaynaklarda tablolaştırılır ve kurumun </a:t>
            </a:r>
            <a:r>
              <a:rPr lang="tr-TR" sz="2600" smtClean="0">
                <a:solidFill>
                  <a:schemeClr val="accent2"/>
                </a:solidFill>
              </a:rPr>
              <a:t>Bütçe</a:t>
            </a:r>
            <a:r>
              <a:rPr lang="tr-TR" sz="2600" smtClean="0"/>
              <a:t>si ortaya çıkarılmış olunur.</a:t>
            </a:r>
            <a:endParaRPr lang="tr-TR" smtClean="0"/>
          </a:p>
        </p:txBody>
      </p:sp>
      <p:pic>
        <p:nvPicPr>
          <p:cNvPr id="113668"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234655" y="620688"/>
            <a:ext cx="8643937" cy="6048672"/>
          </a:xfrm>
          <a:prstGeom prst="rect">
            <a:avLst/>
          </a:prstGeom>
        </p:spPr>
        <p:txBody>
          <a:bodyPr/>
          <a:lstStyle/>
          <a:p>
            <a:pPr algn="just">
              <a:buNone/>
              <a:defRPr/>
            </a:pPr>
            <a:r>
              <a:rPr lang="tr-TR" sz="2800" b="1" dirty="0" err="1">
                <a:solidFill>
                  <a:srgbClr val="080808"/>
                </a:solidFill>
                <a:effectLst>
                  <a:outerShdw blurRad="38100" dist="38100" dir="2700000" algn="tl">
                    <a:srgbClr val="000000">
                      <a:alpha val="43137"/>
                    </a:srgbClr>
                  </a:outerShdw>
                </a:effectLst>
                <a:latin typeface="+mj-lt"/>
                <a:ea typeface="+mj-ea"/>
                <a:cs typeface="+mj-cs"/>
              </a:rPr>
              <a:t>Maliyetlendirme</a:t>
            </a:r>
            <a:r>
              <a:rPr lang="tr-TR" sz="2800" b="1" dirty="0">
                <a:solidFill>
                  <a:srgbClr val="080808"/>
                </a:solidFill>
                <a:effectLst>
                  <a:outerShdw blurRad="38100" dist="38100" dir="2700000" algn="tl">
                    <a:srgbClr val="000000">
                      <a:alpha val="43137"/>
                    </a:srgbClr>
                  </a:outerShdw>
                </a:effectLst>
                <a:latin typeface="+mj-lt"/>
                <a:ea typeface="+mj-ea"/>
                <a:cs typeface="+mj-cs"/>
              </a:rPr>
              <a:t> </a:t>
            </a:r>
            <a:r>
              <a:rPr lang="tr-TR" sz="2800" b="1" dirty="0" smtClean="0">
                <a:solidFill>
                  <a:srgbClr val="080808"/>
                </a:solidFill>
                <a:effectLst>
                  <a:outerShdw blurRad="38100" dist="38100" dir="2700000" algn="tl">
                    <a:srgbClr val="000000">
                      <a:alpha val="43137"/>
                    </a:srgbClr>
                  </a:outerShdw>
                </a:effectLst>
                <a:latin typeface="+mj-lt"/>
                <a:ea typeface="+mj-ea"/>
                <a:cs typeface="+mj-cs"/>
              </a:rPr>
              <a:t>de </a:t>
            </a:r>
            <a:r>
              <a:rPr lang="tr-TR" sz="2800" dirty="0">
                <a:solidFill>
                  <a:srgbClr val="080808"/>
                </a:solidFill>
                <a:effectLst>
                  <a:outerShdw blurRad="38100" dist="38100" dir="2700000" algn="tl">
                    <a:srgbClr val="000000">
                      <a:alpha val="43137"/>
                    </a:srgbClr>
                  </a:outerShdw>
                </a:effectLst>
                <a:latin typeface="+mj-lt"/>
                <a:ea typeface="+mj-ea"/>
                <a:cs typeface="+mj-cs"/>
              </a:rPr>
              <a:t>A</a:t>
            </a:r>
            <a:r>
              <a:rPr lang="tr-TR" sz="2800" b="1" dirty="0" smtClean="0">
                <a:solidFill>
                  <a:srgbClr val="080808"/>
                </a:solidFill>
                <a:effectLst>
                  <a:outerShdw blurRad="38100" dist="38100" dir="2700000" algn="tl">
                    <a:srgbClr val="000000">
                      <a:alpha val="43137"/>
                    </a:srgbClr>
                  </a:outerShdw>
                </a:effectLst>
                <a:latin typeface="+mj-lt"/>
                <a:ea typeface="+mj-ea"/>
                <a:cs typeface="+mj-cs"/>
              </a:rPr>
              <a:t>maç;</a:t>
            </a:r>
          </a:p>
          <a:p>
            <a:pPr marL="342900" indent="-342900" algn="just">
              <a:buClr>
                <a:srgbClr val="80FD63"/>
              </a:buClr>
              <a:defRPr/>
            </a:pPr>
            <a:endParaRPr lang="tr-TR" sz="2400" b="1" dirty="0" smtClean="0">
              <a:solidFill>
                <a:srgbClr val="FF0000"/>
              </a:solidFill>
              <a:latin typeface="+mj-lt"/>
              <a:ea typeface="+mj-ea"/>
              <a:cs typeface="+mj-cs"/>
            </a:endParaRPr>
          </a:p>
          <a:p>
            <a:pPr marL="342900" indent="-342900" algn="just">
              <a:buClr>
                <a:srgbClr val="80FD63"/>
              </a:buClr>
              <a:defRPr/>
            </a:pPr>
            <a:r>
              <a:rPr lang="tr-TR" b="1" dirty="0" smtClean="0">
                <a:solidFill>
                  <a:schemeClr val="bg1">
                    <a:lumMod val="50000"/>
                  </a:schemeClr>
                </a:solidFill>
                <a:latin typeface="+mj-lt"/>
                <a:ea typeface="+mj-ea"/>
                <a:cs typeface="+mj-cs"/>
              </a:rPr>
              <a:t>Stratejik planda Geleceğe Yönelimi gerçekleştirebilmek için Planlama-Bütçeleme bağını kurarak; stratejik hedeflerin gerçekçi olarak belirlenmesini </a:t>
            </a:r>
            <a:r>
              <a:rPr lang="tr-TR" dirty="0" smtClean="0">
                <a:solidFill>
                  <a:schemeClr val="bg1">
                    <a:lumMod val="50000"/>
                  </a:schemeClr>
                </a:solidFill>
                <a:latin typeface="+mj-lt"/>
                <a:ea typeface="+mj-ea"/>
                <a:cs typeface="+mj-cs"/>
              </a:rPr>
              <a:t>ve harcamaların </a:t>
            </a:r>
            <a:r>
              <a:rPr lang="tr-TR" dirty="0" err="1" smtClean="0">
                <a:solidFill>
                  <a:schemeClr val="bg1">
                    <a:lumMod val="50000"/>
                  </a:schemeClr>
                </a:solidFill>
                <a:latin typeface="+mj-lt"/>
                <a:ea typeface="+mj-ea"/>
                <a:cs typeface="+mj-cs"/>
              </a:rPr>
              <a:t>önceliklendirilmesini</a:t>
            </a:r>
            <a:r>
              <a:rPr lang="tr-TR" dirty="0" smtClean="0">
                <a:solidFill>
                  <a:schemeClr val="bg1">
                    <a:lumMod val="50000"/>
                  </a:schemeClr>
                </a:solidFill>
                <a:latin typeface="+mj-lt"/>
                <a:ea typeface="+mj-ea"/>
                <a:cs typeface="+mj-cs"/>
              </a:rPr>
              <a:t> sağlamaktır.</a:t>
            </a:r>
          </a:p>
          <a:p>
            <a:pPr marL="171450" indent="-171450" algn="just">
              <a:buClr>
                <a:srgbClr val="80FD63"/>
              </a:buClr>
              <a:defRPr/>
            </a:pPr>
            <a:endParaRPr lang="tr-TR" sz="800" dirty="0" smtClean="0">
              <a:solidFill>
                <a:schemeClr val="bg1">
                  <a:lumMod val="50000"/>
                </a:schemeClr>
              </a:solidFill>
              <a:latin typeface="+mj-lt"/>
              <a:ea typeface="+mj-ea"/>
              <a:cs typeface="+mj-cs"/>
            </a:endParaRPr>
          </a:p>
          <a:p>
            <a:pPr marL="342900" indent="-342900" algn="just">
              <a:buClr>
                <a:srgbClr val="80FD63"/>
              </a:buClr>
              <a:defRPr/>
            </a:pPr>
            <a:r>
              <a:rPr lang="tr-TR" dirty="0" smtClean="0">
                <a:solidFill>
                  <a:schemeClr val="bg1">
                    <a:lumMod val="50000"/>
                  </a:schemeClr>
                </a:solidFill>
                <a:cs typeface="Arial" charset="0"/>
              </a:rPr>
              <a:t>Hedefin </a:t>
            </a:r>
            <a:r>
              <a:rPr lang="tr-TR" dirty="0">
                <a:solidFill>
                  <a:schemeClr val="bg1">
                    <a:lumMod val="50000"/>
                  </a:schemeClr>
                </a:solidFill>
                <a:cs typeface="Arial" charset="0"/>
              </a:rPr>
              <a:t>faaliyetlerle ifade edilmesi sonrasında faaliyetlerin bütçe ile ilişkisinin kurulması </a:t>
            </a:r>
            <a:r>
              <a:rPr lang="tr-TR" dirty="0" smtClean="0">
                <a:solidFill>
                  <a:schemeClr val="bg1">
                    <a:lumMod val="50000"/>
                  </a:schemeClr>
                </a:solidFill>
                <a:cs typeface="Arial" charset="0"/>
              </a:rPr>
              <a:t>bu </a:t>
            </a:r>
            <a:r>
              <a:rPr lang="tr-TR" dirty="0" err="1" smtClean="0">
                <a:solidFill>
                  <a:schemeClr val="bg1">
                    <a:lumMod val="50000"/>
                  </a:schemeClr>
                </a:solidFill>
                <a:cs typeface="Arial" charset="0"/>
              </a:rPr>
              <a:t>sayee</a:t>
            </a:r>
            <a:r>
              <a:rPr lang="tr-TR" dirty="0" smtClean="0">
                <a:solidFill>
                  <a:schemeClr val="bg1">
                    <a:lumMod val="50000"/>
                  </a:schemeClr>
                </a:solidFill>
                <a:cs typeface="Arial" charset="0"/>
              </a:rPr>
              <a:t> gerçekleşir. Ancak </a:t>
            </a:r>
            <a:r>
              <a:rPr lang="tr-TR" dirty="0" err="1" smtClean="0">
                <a:solidFill>
                  <a:schemeClr val="bg1">
                    <a:lumMod val="50000"/>
                  </a:schemeClr>
                </a:solidFill>
                <a:cs typeface="Arial" charset="0"/>
              </a:rPr>
              <a:t>maliyetlendirme</a:t>
            </a:r>
            <a:r>
              <a:rPr lang="tr-TR" dirty="0" smtClean="0">
                <a:solidFill>
                  <a:schemeClr val="bg1">
                    <a:lumMod val="50000"/>
                  </a:schemeClr>
                </a:solidFill>
                <a:cs typeface="Arial" charset="0"/>
              </a:rPr>
              <a:t> yapılırken kullanılan faaliyet ve projelere stratejik plan dokümanı içinde yer verilmesi zorunlu değildir, hatta tam tersi olarak yer verilmemesi beklenir. </a:t>
            </a:r>
          </a:p>
          <a:p>
            <a:pPr marL="171450" indent="-171450" algn="just">
              <a:buClr>
                <a:srgbClr val="80FD63"/>
              </a:buClr>
              <a:defRPr/>
            </a:pPr>
            <a:endParaRPr lang="tr-TR" sz="800" dirty="0">
              <a:solidFill>
                <a:schemeClr val="bg1">
                  <a:lumMod val="50000"/>
                </a:schemeClr>
              </a:solidFill>
              <a:cs typeface="Arial" charset="0"/>
            </a:endParaRPr>
          </a:p>
          <a:p>
            <a:pPr marL="342900" indent="-342900" algn="just">
              <a:buClr>
                <a:srgbClr val="80FD63"/>
              </a:buClr>
              <a:defRPr/>
            </a:pPr>
            <a:r>
              <a:rPr lang="tr-TR" b="1" dirty="0" smtClean="0">
                <a:solidFill>
                  <a:schemeClr val="bg1">
                    <a:lumMod val="50000"/>
                  </a:schemeClr>
                </a:solidFill>
                <a:latin typeface="+mj-lt"/>
                <a:ea typeface="+mj-ea"/>
                <a:cs typeface="+mj-cs"/>
              </a:rPr>
              <a:t>Kaynak-maliyet yapıları ortaya konarak, hedefleme kontrolü, kaynak yeterliliği ve </a:t>
            </a:r>
            <a:r>
              <a:rPr lang="tr-TR" b="1" dirty="0" err="1" smtClean="0">
                <a:solidFill>
                  <a:schemeClr val="bg1">
                    <a:lumMod val="50000"/>
                  </a:schemeClr>
                </a:solidFill>
                <a:latin typeface="+mj-lt"/>
                <a:ea typeface="+mj-ea"/>
                <a:cs typeface="+mj-cs"/>
              </a:rPr>
              <a:t>önceliklendirmeler</a:t>
            </a:r>
            <a:r>
              <a:rPr lang="tr-TR" b="1" dirty="0" smtClean="0">
                <a:solidFill>
                  <a:schemeClr val="bg1">
                    <a:lumMod val="50000"/>
                  </a:schemeClr>
                </a:solidFill>
                <a:latin typeface="+mj-lt"/>
                <a:ea typeface="+mj-ea"/>
                <a:cs typeface="+mj-cs"/>
              </a:rPr>
              <a:t> yapılır.</a:t>
            </a:r>
            <a:endParaRPr lang="tr-TR" b="1" dirty="0">
              <a:solidFill>
                <a:schemeClr val="bg1">
                  <a:lumMod val="50000"/>
                </a:schemeClr>
              </a:solidFill>
              <a:latin typeface="+mj-lt"/>
              <a:ea typeface="+mj-ea"/>
              <a:cs typeface="+mj-cs"/>
            </a:endParaRPr>
          </a:p>
        </p:txBody>
      </p:sp>
      <p:pic>
        <p:nvPicPr>
          <p:cNvPr id="9" name="7 Resim" descr="sgb 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420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rrowheads="1"/>
          </p:cNvSpPr>
          <p:nvPr>
            <p:ph type="title" idx="4294967295"/>
          </p:nvPr>
        </p:nvSpPr>
        <p:spPr>
          <a:xfrm>
            <a:off x="250825" y="981075"/>
            <a:ext cx="8229600" cy="1152525"/>
          </a:xfrm>
        </p:spPr>
        <p:txBody>
          <a:bodyPr/>
          <a:lstStyle/>
          <a:p>
            <a:pPr eaLnBrk="1" hangingPunct="1"/>
            <a:r>
              <a:rPr lang="tr-TR" smtClean="0">
                <a:solidFill>
                  <a:srgbClr val="EB1B0B"/>
                </a:solidFill>
                <a:latin typeface="Algerian" pitchFamily="82" charset="0"/>
              </a:rPr>
              <a:t>BÜTÇELENDİRMENİN ÖNEMİ</a:t>
            </a:r>
          </a:p>
        </p:txBody>
      </p:sp>
      <p:sp>
        <p:nvSpPr>
          <p:cNvPr id="114691" name="Rectangle 3"/>
          <p:cNvSpPr>
            <a:spLocks noGrp="1" noChangeArrowheads="1"/>
          </p:cNvSpPr>
          <p:nvPr>
            <p:ph idx="4294967295"/>
          </p:nvPr>
        </p:nvSpPr>
        <p:spPr>
          <a:xfrm>
            <a:off x="323850" y="2420938"/>
            <a:ext cx="8064500" cy="4167187"/>
          </a:xfrm>
        </p:spPr>
        <p:txBody>
          <a:bodyPr/>
          <a:lstStyle/>
          <a:p>
            <a:pPr marL="609600" indent="-609600" eaLnBrk="1" hangingPunct="1">
              <a:lnSpc>
                <a:spcPct val="120000"/>
              </a:lnSpc>
              <a:buSzPct val="120000"/>
              <a:buFont typeface="Wingdings" pitchFamily="2" charset="2"/>
              <a:buAutoNum type="alphaUcPeriod"/>
            </a:pPr>
            <a:r>
              <a:rPr lang="tr-TR" sz="4000" b="1" smtClean="0">
                <a:solidFill>
                  <a:schemeClr val="accent2"/>
                </a:solidFill>
              </a:rPr>
              <a:t>Şeffaflık Sağlar</a:t>
            </a:r>
          </a:p>
          <a:p>
            <a:pPr marL="609600" indent="-609600" eaLnBrk="1" hangingPunct="1">
              <a:lnSpc>
                <a:spcPct val="120000"/>
              </a:lnSpc>
              <a:buSzPct val="120000"/>
              <a:buFont typeface="Wingdings" pitchFamily="2" charset="2"/>
              <a:buAutoNum type="alphaUcPeriod"/>
            </a:pPr>
            <a:r>
              <a:rPr lang="tr-TR" sz="4000" b="1" smtClean="0">
                <a:solidFill>
                  <a:schemeClr val="accent2"/>
                </a:solidFill>
              </a:rPr>
              <a:t>İkili Bir yol Sunar</a:t>
            </a:r>
          </a:p>
          <a:p>
            <a:pPr marL="609600" indent="-609600" eaLnBrk="1" hangingPunct="1">
              <a:lnSpc>
                <a:spcPct val="120000"/>
              </a:lnSpc>
              <a:buSzPct val="120000"/>
              <a:buFont typeface="Wingdings" pitchFamily="2" charset="2"/>
              <a:buAutoNum type="alphaUcPeriod"/>
            </a:pPr>
            <a:r>
              <a:rPr lang="tr-TR" sz="4000" b="1" smtClean="0">
                <a:solidFill>
                  <a:schemeClr val="accent2"/>
                </a:solidFill>
              </a:rPr>
              <a:t>Yardımcı Bir Araçtır</a:t>
            </a:r>
          </a:p>
          <a:p>
            <a:pPr marL="609600" indent="-609600" eaLnBrk="1" hangingPunct="1">
              <a:lnSpc>
                <a:spcPct val="120000"/>
              </a:lnSpc>
              <a:buSzPct val="120000"/>
              <a:buFont typeface="Wingdings" pitchFamily="2" charset="2"/>
              <a:buAutoNum type="alphaUcPeriod"/>
            </a:pPr>
            <a:r>
              <a:rPr lang="tr-TR" sz="4000" b="1" smtClean="0">
                <a:solidFill>
                  <a:schemeClr val="accent2"/>
                </a:solidFill>
              </a:rPr>
              <a:t>Gösterge ve Kontrol Aracıdır</a:t>
            </a:r>
          </a:p>
        </p:txBody>
      </p:sp>
      <p:pic>
        <p:nvPicPr>
          <p:cNvPr id="114692"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Rot="1" noChangeArrowheads="1"/>
          </p:cNvSpPr>
          <p:nvPr>
            <p:ph type="title"/>
          </p:nvPr>
        </p:nvSpPr>
        <p:spPr>
          <a:xfrm>
            <a:off x="301625" y="228600"/>
            <a:ext cx="8510588" cy="1095375"/>
          </a:xfrm>
        </p:spPr>
        <p:txBody>
          <a:bodyPr/>
          <a:lstStyle/>
          <a:p>
            <a:pPr eaLnBrk="1" hangingPunct="1">
              <a:defRPr/>
            </a:pPr>
            <a:r>
              <a:rPr lang="tr-TR" sz="3200" b="1" dirty="0" smtClean="0">
                <a:solidFill>
                  <a:srgbClr val="FF0000"/>
                </a:solidFill>
                <a:effectLst>
                  <a:outerShdw blurRad="38100" dist="38100" dir="2700000" algn="tl">
                    <a:srgbClr val="000000">
                      <a:alpha val="43137"/>
                    </a:srgbClr>
                  </a:outerShdw>
                </a:effectLst>
              </a:rPr>
              <a:t>AB’YE ÜYE ÜLKELERDE MALİ KONTROL</a:t>
            </a:r>
          </a:p>
        </p:txBody>
      </p:sp>
      <p:sp>
        <p:nvSpPr>
          <p:cNvPr id="360451" name="Rectangle 3"/>
          <p:cNvSpPr>
            <a:spLocks noGrp="1" noRot="1" noChangeArrowheads="1"/>
          </p:cNvSpPr>
          <p:nvPr>
            <p:ph type="body" idx="1"/>
          </p:nvPr>
        </p:nvSpPr>
        <p:spPr>
          <a:xfrm>
            <a:off x="251520" y="1340768"/>
            <a:ext cx="8610600" cy="5410200"/>
          </a:xfrm>
        </p:spPr>
        <p:txBody>
          <a:bodyPr/>
          <a:lstStyle/>
          <a:p>
            <a:pPr marL="609600" indent="-609600" eaLnBrk="1" hangingPunct="1">
              <a:buFontTx/>
              <a:buAutoNum type="arabicPeriod"/>
              <a:defRPr/>
            </a:pPr>
            <a:r>
              <a:rPr lang="tr-TR" sz="2800" b="1" dirty="0" smtClean="0">
                <a:solidFill>
                  <a:srgbClr val="FF66FF"/>
                </a:solidFill>
              </a:rPr>
              <a:t>KUZEY MODELİ</a:t>
            </a:r>
            <a:r>
              <a:rPr lang="tr-TR" sz="2800" b="1" dirty="0" smtClean="0">
                <a:solidFill>
                  <a:srgbClr val="99FF33"/>
                </a:solidFill>
              </a:rPr>
              <a:t> </a:t>
            </a:r>
            <a:r>
              <a:rPr lang="tr-TR" sz="2800" b="1" dirty="0" smtClean="0"/>
              <a:t>(İNGİLTERE, HOLLANDA, İSVEÇ, DANİMARKA)</a:t>
            </a:r>
          </a:p>
          <a:p>
            <a:pPr marL="609600" indent="-609600" eaLnBrk="1" hangingPunct="1">
              <a:buFontTx/>
              <a:buNone/>
              <a:defRPr/>
            </a:pPr>
            <a:r>
              <a:rPr lang="tr-TR" sz="2800" b="1" dirty="0" smtClean="0">
                <a:solidFill>
                  <a:srgbClr val="99FF33"/>
                </a:solidFill>
              </a:rPr>
              <a:t>	</a:t>
            </a:r>
            <a:r>
              <a:rPr lang="tr-TR" sz="2400" b="1" dirty="0" smtClean="0">
                <a:solidFill>
                  <a:srgbClr val="080808"/>
                </a:solidFill>
              </a:rPr>
              <a:t>-YÖNETİM SORUMLULUĞU ANLAYIŞI HAKİMDİR</a:t>
            </a:r>
          </a:p>
          <a:p>
            <a:pPr marL="609600" indent="-609600" eaLnBrk="1" hangingPunct="1">
              <a:buFontTx/>
              <a:buNone/>
              <a:defRPr/>
            </a:pPr>
            <a:r>
              <a:rPr lang="tr-TR" sz="2400" b="1" dirty="0" smtClean="0">
                <a:solidFill>
                  <a:srgbClr val="080808"/>
                </a:solidFill>
              </a:rPr>
              <a:t>	-KURUMUN MALİ KONTROL SİSTEMİNE KURUM DIŞINDAN MÜDAHALE YOKTUR</a:t>
            </a:r>
          </a:p>
          <a:p>
            <a:pPr marL="609600" indent="-609600" eaLnBrk="1" hangingPunct="1">
              <a:buFontTx/>
              <a:buAutoNum type="arabicPeriod" startAt="2"/>
              <a:defRPr/>
            </a:pPr>
            <a:r>
              <a:rPr lang="tr-TR" sz="2800" b="1" dirty="0" smtClean="0">
                <a:solidFill>
                  <a:srgbClr val="FF66FF"/>
                </a:solidFill>
              </a:rPr>
              <a:t>GÜNEY MODELİ</a:t>
            </a:r>
            <a:r>
              <a:rPr lang="tr-TR" sz="2800" b="1" dirty="0" smtClean="0">
                <a:solidFill>
                  <a:srgbClr val="99FF33"/>
                </a:solidFill>
              </a:rPr>
              <a:t> </a:t>
            </a:r>
            <a:r>
              <a:rPr lang="tr-TR" sz="2800" b="1" dirty="0" smtClean="0">
                <a:solidFill>
                  <a:srgbClr val="080808"/>
                </a:solidFill>
              </a:rPr>
              <a:t>(FRANSA, PORTEKİZ, İSPANYA, YUNANİSTAN)</a:t>
            </a:r>
          </a:p>
          <a:p>
            <a:pPr marL="609600" indent="-609600" eaLnBrk="1" hangingPunct="1">
              <a:buFontTx/>
              <a:buNone/>
              <a:defRPr/>
            </a:pPr>
            <a:r>
              <a:rPr lang="tr-TR" sz="2800" b="1" dirty="0" smtClean="0">
                <a:solidFill>
                  <a:srgbClr val="99FF33"/>
                </a:solidFill>
              </a:rPr>
              <a:t>	</a:t>
            </a:r>
            <a:r>
              <a:rPr lang="tr-TR" sz="2400" b="1" dirty="0" smtClean="0">
                <a:solidFill>
                  <a:srgbClr val="080808"/>
                </a:solidFill>
              </a:rPr>
              <a:t>-DENETİM HARCAMACI KURULUŞ DIŞINDA ÖRGÜTLENMİŞTİR</a:t>
            </a:r>
          </a:p>
          <a:p>
            <a:pPr marL="609600" indent="-609600" eaLnBrk="1" hangingPunct="1">
              <a:buFontTx/>
              <a:buNone/>
              <a:defRPr/>
            </a:pPr>
            <a:r>
              <a:rPr lang="tr-TR" sz="2400" b="1" dirty="0" smtClean="0">
                <a:solidFill>
                  <a:srgbClr val="080808"/>
                </a:solidFill>
              </a:rPr>
              <a:t>	-MALİYE BAKANLIĞI VE BENZERİ İDARELERİN MÜDAHALESİ VARDIR</a:t>
            </a:r>
          </a:p>
        </p:txBody>
      </p:sp>
      <p:pic>
        <p:nvPicPr>
          <p:cNvPr id="5"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55991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4"/>
          <p:cNvSpPr>
            <a:spLocks noGrp="1" noRot="1" noChangeArrowheads="1"/>
          </p:cNvSpPr>
          <p:nvPr>
            <p:ph type="title" idx="4294967295"/>
          </p:nvPr>
        </p:nvSpPr>
        <p:spPr>
          <a:xfrm>
            <a:off x="250825" y="1125538"/>
            <a:ext cx="8229600" cy="490537"/>
          </a:xfrm>
        </p:spPr>
        <p:txBody>
          <a:bodyPr/>
          <a:lstStyle/>
          <a:p>
            <a:pPr eaLnBrk="1" hangingPunct="1"/>
            <a:r>
              <a:rPr lang="tr-TR" sz="2400" smtClean="0">
                <a:solidFill>
                  <a:srgbClr val="F03F1C"/>
                </a:solidFill>
              </a:rPr>
              <a:t>BÜTÇELENDİRMENİN ÖNEMİ</a:t>
            </a:r>
          </a:p>
        </p:txBody>
      </p:sp>
      <p:sp>
        <p:nvSpPr>
          <p:cNvPr id="115715" name="Rectangle 3"/>
          <p:cNvSpPr>
            <a:spLocks noGrp="1" noChangeArrowheads="1"/>
          </p:cNvSpPr>
          <p:nvPr>
            <p:ph idx="4294967295"/>
          </p:nvPr>
        </p:nvSpPr>
        <p:spPr>
          <a:xfrm>
            <a:off x="250825" y="2133600"/>
            <a:ext cx="8507413" cy="4535488"/>
          </a:xfrm>
        </p:spPr>
        <p:txBody>
          <a:bodyPr/>
          <a:lstStyle/>
          <a:p>
            <a:pPr marL="609600" indent="-609600" eaLnBrk="1" hangingPunct="1">
              <a:lnSpc>
                <a:spcPct val="80000"/>
              </a:lnSpc>
              <a:buSzPct val="120000"/>
              <a:buFont typeface="Wingdings" pitchFamily="2" charset="2"/>
              <a:buAutoNum type="alphaUcPeriod" startAt="2"/>
            </a:pPr>
            <a:r>
              <a:rPr lang="tr-TR" sz="4000" b="1" smtClean="0">
                <a:solidFill>
                  <a:schemeClr val="accent2"/>
                </a:solidFill>
              </a:rPr>
              <a:t>İkili Bir yol Sunar</a:t>
            </a:r>
            <a:r>
              <a:rPr lang="tr-TR" smtClean="0"/>
              <a:t> </a:t>
            </a:r>
          </a:p>
          <a:p>
            <a:pPr marL="609600" indent="-609600" eaLnBrk="1" hangingPunct="1">
              <a:lnSpc>
                <a:spcPct val="80000"/>
              </a:lnSpc>
              <a:buSzPct val="120000"/>
              <a:buFont typeface="Wingdings" pitchFamily="2" charset="2"/>
              <a:buNone/>
            </a:pPr>
            <a:r>
              <a:rPr lang="tr-TR" smtClean="0"/>
              <a:t>	</a:t>
            </a:r>
            <a:r>
              <a:rPr lang="tr-TR" sz="3200" smtClean="0"/>
              <a:t>Ne kadar bütçeye ihtiyacımız olduğunu</a:t>
            </a:r>
          </a:p>
          <a:p>
            <a:pPr marL="609600" indent="-609600" eaLnBrk="1" hangingPunct="1">
              <a:lnSpc>
                <a:spcPct val="80000"/>
              </a:lnSpc>
              <a:buFont typeface="Wingdings" pitchFamily="2" charset="2"/>
              <a:buNone/>
            </a:pPr>
            <a:r>
              <a:rPr lang="tr-TR" sz="3200" smtClean="0"/>
              <a:t>	veya</a:t>
            </a:r>
          </a:p>
          <a:p>
            <a:pPr marL="609600" indent="-609600" eaLnBrk="1" hangingPunct="1">
              <a:lnSpc>
                <a:spcPct val="80000"/>
              </a:lnSpc>
              <a:buFont typeface="Wingdings" pitchFamily="2" charset="2"/>
              <a:buNone/>
            </a:pPr>
            <a:r>
              <a:rPr lang="tr-TR" sz="3200" smtClean="0"/>
              <a:t>	Eldeki bütçeyle neler yapabileceğimizi gösterir.</a:t>
            </a:r>
          </a:p>
          <a:p>
            <a:pPr marL="609600" indent="-609600" eaLnBrk="1" hangingPunct="1">
              <a:lnSpc>
                <a:spcPct val="80000"/>
              </a:lnSpc>
              <a:buFont typeface="Wingdings" pitchFamily="2" charset="2"/>
              <a:buNone/>
            </a:pPr>
            <a:endParaRPr lang="tr-TR" sz="1600" smtClean="0"/>
          </a:p>
          <a:p>
            <a:pPr marL="609600" indent="-609600" eaLnBrk="1" hangingPunct="1">
              <a:lnSpc>
                <a:spcPct val="80000"/>
              </a:lnSpc>
              <a:buClr>
                <a:srgbClr val="CC66FF"/>
              </a:buClr>
              <a:buSzPct val="90000"/>
              <a:buFont typeface="Wingdings" pitchFamily="2" charset="2"/>
              <a:buBlip>
                <a:blip r:embed="rId3"/>
              </a:buBlip>
            </a:pPr>
            <a:r>
              <a:rPr lang="tr-TR" smtClean="0">
                <a:solidFill>
                  <a:srgbClr val="D2B746"/>
                </a:solidFill>
              </a:rPr>
              <a:t>İşe Göre Para ?</a:t>
            </a:r>
          </a:p>
          <a:p>
            <a:pPr marL="609600" indent="-609600" eaLnBrk="1" hangingPunct="1">
              <a:lnSpc>
                <a:spcPct val="80000"/>
              </a:lnSpc>
              <a:buClr>
                <a:srgbClr val="CC66FF"/>
              </a:buClr>
              <a:buSzPct val="90000"/>
              <a:buFont typeface="Wingdings" pitchFamily="2" charset="2"/>
              <a:buBlip>
                <a:blip r:embed="rId3"/>
              </a:buBlip>
            </a:pPr>
            <a:r>
              <a:rPr lang="tr-TR" smtClean="0">
                <a:solidFill>
                  <a:srgbClr val="D2B746"/>
                </a:solidFill>
              </a:rPr>
              <a:t>Paraya Göre İş ?</a:t>
            </a:r>
            <a:r>
              <a:rPr lang="tr-TR" sz="2400" smtClean="0">
                <a:solidFill>
                  <a:srgbClr val="D2B746"/>
                </a:solidFill>
              </a:rPr>
              <a:t> </a:t>
            </a:r>
          </a:p>
          <a:p>
            <a:pPr marL="609600" indent="-609600" eaLnBrk="1" hangingPunct="1">
              <a:lnSpc>
                <a:spcPct val="80000"/>
              </a:lnSpc>
              <a:buClr>
                <a:srgbClr val="CC66FF"/>
              </a:buClr>
              <a:buSzPct val="90000"/>
              <a:buFont typeface="Wingdings" pitchFamily="2" charset="2"/>
              <a:buNone/>
            </a:pPr>
            <a:r>
              <a:rPr lang="tr-TR" sz="2400" smtClean="0"/>
              <a:t>	</a:t>
            </a:r>
            <a:endParaRPr lang="tr-TR" smtClean="0"/>
          </a:p>
        </p:txBody>
      </p:sp>
      <p:pic>
        <p:nvPicPr>
          <p:cNvPr id="115716" name="7 Resim" descr="sgb logo.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1 Başlık"/>
          <p:cNvSpPr>
            <a:spLocks noGrp="1"/>
          </p:cNvSpPr>
          <p:nvPr>
            <p:ph type="title" idx="4294967295"/>
          </p:nvPr>
        </p:nvSpPr>
        <p:spPr>
          <a:xfrm>
            <a:off x="827088" y="908050"/>
            <a:ext cx="6553200" cy="508000"/>
          </a:xfrm>
        </p:spPr>
        <p:txBody>
          <a:bodyPr/>
          <a:lstStyle/>
          <a:p>
            <a:pPr eaLnBrk="1" hangingPunct="1">
              <a:defRPr/>
            </a:pPr>
            <a:r>
              <a:rPr lang="tr-TR" sz="4000" b="1" smtClean="0">
                <a:solidFill>
                  <a:srgbClr val="000000"/>
                </a:solidFill>
                <a:effectLst>
                  <a:outerShdw blurRad="38100" dist="38100" dir="2700000" algn="tl">
                    <a:srgbClr val="C0C0C0"/>
                  </a:outerShdw>
                </a:effectLst>
              </a:rPr>
              <a:t>FAALİYET &amp; PROJE</a:t>
            </a:r>
          </a:p>
        </p:txBody>
      </p:sp>
      <p:sp>
        <p:nvSpPr>
          <p:cNvPr id="116739" name="2 İçerik Yer Tutucusu"/>
          <p:cNvSpPr>
            <a:spLocks noGrp="1"/>
          </p:cNvSpPr>
          <p:nvPr>
            <p:ph idx="4294967295"/>
          </p:nvPr>
        </p:nvSpPr>
        <p:spPr>
          <a:xfrm>
            <a:off x="0" y="1628775"/>
            <a:ext cx="8929688" cy="3168650"/>
          </a:xfrm>
        </p:spPr>
        <p:txBody>
          <a:bodyPr/>
          <a:lstStyle/>
          <a:p>
            <a:pPr eaLnBrk="1" hangingPunct="1">
              <a:buClr>
                <a:srgbClr val="3AFC0C"/>
              </a:buClr>
              <a:buFont typeface="Wingdings" pitchFamily="2" charset="2"/>
              <a:buChar char="ü"/>
            </a:pPr>
            <a:r>
              <a:rPr lang="tr-TR" sz="2600" smtClean="0"/>
              <a:t>Stratejik amaç ve hedefler kurumun neyi başaracağını, faaliyet ve projeler ise bunun nasıl başarılacağını ifade eder. </a:t>
            </a:r>
          </a:p>
          <a:p>
            <a:pPr eaLnBrk="1" hangingPunct="1">
              <a:buClr>
                <a:srgbClr val="3AFC0C"/>
              </a:buClr>
              <a:buFont typeface="Wingdings" pitchFamily="2" charset="2"/>
              <a:buChar char="ü"/>
            </a:pPr>
            <a:r>
              <a:rPr lang="tr-TR" sz="2600" smtClean="0"/>
              <a:t>Belirli bir amaca hizmet eden hedefi yakalayabilmek için gerçekleştirilmesi gereken, başlı başına bir bütünlük oluşturan yönetilebilir ve maliyetlendirilebilir, çıktısı ürün veya hizmet olan işlerin tanımlanmış şeklidir.</a:t>
            </a:r>
          </a:p>
        </p:txBody>
      </p:sp>
      <p:sp>
        <p:nvSpPr>
          <p:cNvPr id="116740" name="Text Box 6"/>
          <p:cNvSpPr txBox="1">
            <a:spLocks noChangeArrowheads="1"/>
          </p:cNvSpPr>
          <p:nvPr/>
        </p:nvSpPr>
        <p:spPr bwMode="auto">
          <a:xfrm>
            <a:off x="3143250" y="4941888"/>
            <a:ext cx="5524500"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marL="342900" indent="-342900" eaLnBrk="0" hangingPunct="0">
              <a:defRPr sz="2400" b="1">
                <a:solidFill>
                  <a:schemeClr val="tx1"/>
                </a:solidFill>
                <a:latin typeface="Arial" pitchFamily="34" charset="0"/>
              </a:defRPr>
            </a:lvl1pPr>
            <a:lvl2pPr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lvl="1" eaLnBrk="1" hangingPunct="1">
              <a:buFontTx/>
              <a:buNone/>
            </a:pPr>
            <a:r>
              <a:rPr lang="tr-TR" sz="2200">
                <a:solidFill>
                  <a:srgbClr val="00B050"/>
                </a:solidFill>
                <a:latin typeface="Times New Roman" pitchFamily="18" charset="0"/>
                <a:cs typeface="Times New Roman" pitchFamily="18" charset="0"/>
              </a:rPr>
              <a:t>Faaliyet: </a:t>
            </a:r>
            <a:r>
              <a:rPr lang="tr-TR" sz="2200">
                <a:solidFill>
                  <a:schemeClr val="hlink"/>
                </a:solidFill>
                <a:latin typeface="Times New Roman" pitchFamily="18" charset="0"/>
                <a:cs typeface="Times New Roman" pitchFamily="18" charset="0"/>
              </a:rPr>
              <a:t>Bütçedeki cari ödeneklerle gerçekleştirilir.</a:t>
            </a:r>
          </a:p>
          <a:p>
            <a:pPr lvl="1" eaLnBrk="1" hangingPunct="1">
              <a:buFontTx/>
              <a:buNone/>
            </a:pPr>
            <a:endParaRPr lang="tr-TR" sz="1000">
              <a:solidFill>
                <a:schemeClr val="hlink"/>
              </a:solidFill>
              <a:latin typeface="Times New Roman" pitchFamily="18" charset="0"/>
              <a:cs typeface="Times New Roman" pitchFamily="18" charset="0"/>
            </a:endParaRPr>
          </a:p>
          <a:p>
            <a:pPr lvl="1" eaLnBrk="1" hangingPunct="1">
              <a:buFontTx/>
              <a:buNone/>
            </a:pPr>
            <a:r>
              <a:rPr lang="tr-TR" sz="2200">
                <a:solidFill>
                  <a:srgbClr val="00B050"/>
                </a:solidFill>
                <a:latin typeface="Times New Roman" pitchFamily="18" charset="0"/>
                <a:cs typeface="Times New Roman" pitchFamily="18" charset="0"/>
              </a:rPr>
              <a:t>Proje: </a:t>
            </a:r>
            <a:r>
              <a:rPr lang="tr-TR" sz="2200">
                <a:solidFill>
                  <a:schemeClr val="hlink"/>
                </a:solidFill>
                <a:latin typeface="Times New Roman" pitchFamily="18" charset="0"/>
                <a:cs typeface="Times New Roman" pitchFamily="18" charset="0"/>
              </a:rPr>
              <a:t>Bütçedeki yatırım ödenekleriyle gerçekleştirilir.</a:t>
            </a:r>
          </a:p>
        </p:txBody>
      </p:sp>
      <p:pic>
        <p:nvPicPr>
          <p:cNvPr id="116741"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BCB52F3-5C0A-4D74-81DB-AD7FB352C1F1}" type="slidenum">
              <a:rPr lang="tr-TR" sz="1200" b="0">
                <a:cs typeface="Arial" pitchFamily="34" charset="0"/>
              </a:rPr>
              <a:pPr algn="r" eaLnBrk="1" hangingPunct="1">
                <a:buFontTx/>
                <a:buNone/>
              </a:pPr>
              <a:t>142</a:t>
            </a:fld>
            <a:endParaRPr lang="tr-TR" sz="1200" b="0">
              <a:cs typeface="Arial" pitchFamily="34" charset="0"/>
            </a:endParaRPr>
          </a:p>
        </p:txBody>
      </p:sp>
      <p:sp>
        <p:nvSpPr>
          <p:cNvPr id="519170" name="Rectangle 2"/>
          <p:cNvSpPr>
            <a:spLocks noGrp="1" noRot="1" noChangeArrowheads="1"/>
          </p:cNvSpPr>
          <p:nvPr>
            <p:ph type="title" idx="4294967295"/>
          </p:nvPr>
        </p:nvSpPr>
        <p:spPr>
          <a:xfrm>
            <a:off x="285750" y="1500188"/>
            <a:ext cx="6553200" cy="785812"/>
          </a:xfrm>
        </p:spPr>
        <p:txBody>
          <a:bodyPr/>
          <a:lstStyle/>
          <a:p>
            <a:pPr eaLnBrk="1" hangingPunct="1">
              <a:defRPr/>
            </a:pPr>
            <a:r>
              <a:rPr lang="tr-TR" dirty="0" smtClean="0">
                <a:solidFill>
                  <a:srgbClr val="000000"/>
                </a:solidFill>
                <a:effectLst>
                  <a:outerShdw blurRad="38100" dist="38100" dir="2700000" algn="tl">
                    <a:srgbClr val="C0C0C0"/>
                  </a:outerShdw>
                </a:effectLst>
              </a:rPr>
              <a:t>Faaliyet ve Projelerin Belirlenmesi</a:t>
            </a:r>
          </a:p>
        </p:txBody>
      </p:sp>
      <p:sp>
        <p:nvSpPr>
          <p:cNvPr id="519171" name="Rectangle 3"/>
          <p:cNvSpPr>
            <a:spLocks noGrp="1" noChangeArrowheads="1"/>
          </p:cNvSpPr>
          <p:nvPr>
            <p:ph type="body" idx="4294967295"/>
          </p:nvPr>
        </p:nvSpPr>
        <p:spPr/>
        <p:txBody>
          <a:bodyPr/>
          <a:lstStyle/>
          <a:p>
            <a:pPr eaLnBrk="1" hangingPunct="1">
              <a:lnSpc>
                <a:spcPct val="80000"/>
              </a:lnSpc>
              <a:buClr>
                <a:srgbClr val="3AFC0C"/>
              </a:buClr>
              <a:buFont typeface="Wingdings" pitchFamily="2" charset="2"/>
              <a:buChar char="v"/>
              <a:defRPr/>
            </a:pPr>
            <a:r>
              <a:rPr lang="tr-TR" sz="2400" u="sng" dirty="0" smtClean="0">
                <a:effectLst>
                  <a:outerShdw blurRad="38100" dist="38100" dir="2700000" algn="tl">
                    <a:srgbClr val="C0C0C0"/>
                  </a:outerShdw>
                </a:effectLst>
              </a:rPr>
              <a:t>Faaliyet ve proje</a:t>
            </a:r>
            <a:r>
              <a:rPr lang="tr-TR" sz="2400" dirty="0" smtClean="0">
                <a:effectLst>
                  <a:outerShdw blurRad="38100" dist="38100" dir="2700000" algn="tl">
                    <a:srgbClr val="C0C0C0"/>
                  </a:outerShdw>
                </a:effectLst>
              </a:rPr>
              <a:t>, belirli bir amaca ve hedefe yönelen ve başlı başına bir bütünlük oluşturan yönetilebilir ve </a:t>
            </a:r>
            <a:r>
              <a:rPr lang="tr-TR" sz="2400" dirty="0" err="1" smtClean="0">
                <a:effectLst>
                  <a:outerShdw blurRad="38100" dist="38100" dir="2700000" algn="tl">
                    <a:srgbClr val="C0C0C0"/>
                  </a:outerShdw>
                </a:effectLst>
              </a:rPr>
              <a:t>maliyetlendirilebilir</a:t>
            </a:r>
            <a:r>
              <a:rPr lang="tr-TR" sz="2400" dirty="0" smtClean="0">
                <a:effectLst>
                  <a:outerShdw blurRad="38100" dist="38100" dir="2700000" algn="tl">
                    <a:srgbClr val="C0C0C0"/>
                  </a:outerShdw>
                </a:effectLst>
              </a:rPr>
              <a:t> üretim veya hizmet birimidir. </a:t>
            </a:r>
          </a:p>
          <a:p>
            <a:pPr eaLnBrk="1" hangingPunct="1">
              <a:lnSpc>
                <a:spcPct val="80000"/>
              </a:lnSpc>
              <a:buClr>
                <a:srgbClr val="3AFC0C"/>
              </a:buClr>
              <a:buFont typeface="Wingdings" pitchFamily="2" charset="2"/>
              <a:buChar char="v"/>
              <a:defRPr/>
            </a:pPr>
            <a:r>
              <a:rPr lang="tr-TR" sz="2400" dirty="0" smtClean="0">
                <a:effectLst>
                  <a:outerShdw blurRad="38100" dist="38100" dir="2700000" algn="tl">
                    <a:srgbClr val="C0C0C0"/>
                  </a:outerShdw>
                </a:effectLst>
              </a:rPr>
              <a:t>Öncelikli stratejik amaç ve hedefleri gerçekleştirmek üzere hangi tür faaliyet ve projelerin yerine getirileceğine karar verilir. </a:t>
            </a:r>
          </a:p>
          <a:p>
            <a:pPr eaLnBrk="1" hangingPunct="1">
              <a:lnSpc>
                <a:spcPct val="80000"/>
              </a:lnSpc>
              <a:buClr>
                <a:srgbClr val="3AFC0C"/>
              </a:buClr>
              <a:buFont typeface="Wingdings" pitchFamily="2" charset="2"/>
              <a:buChar char="v"/>
              <a:defRPr/>
            </a:pPr>
            <a:r>
              <a:rPr lang="tr-TR" sz="2400" dirty="0" smtClean="0">
                <a:effectLst>
                  <a:outerShdw blurRad="38100" dist="38100" dir="2700000" algn="tl">
                    <a:srgbClr val="C0C0C0"/>
                  </a:outerShdw>
                </a:effectLst>
              </a:rPr>
              <a:t>Stratejik amaç ve hedefler ile performans hedefleri, idarenin neyi başaracağını, faaliyet ve projeler ise bunun nasıl başarılacağını ifade eder.</a:t>
            </a:r>
          </a:p>
          <a:p>
            <a:pPr eaLnBrk="1" hangingPunct="1">
              <a:lnSpc>
                <a:spcPct val="80000"/>
              </a:lnSpc>
              <a:buClr>
                <a:srgbClr val="3AFC0C"/>
              </a:buClr>
              <a:buFont typeface="Wingdings" pitchFamily="2" charset="2"/>
              <a:buChar char="v"/>
              <a:defRPr/>
            </a:pPr>
            <a:r>
              <a:rPr lang="tr-TR" sz="2400" dirty="0" smtClean="0">
                <a:effectLst>
                  <a:outerShdw blurRad="38100" dist="38100" dir="2700000" algn="tl">
                    <a:srgbClr val="C0C0C0"/>
                  </a:outerShdw>
                </a:effectLst>
              </a:rPr>
              <a:t>Harcama birimlerini içerir.</a:t>
            </a:r>
          </a:p>
          <a:p>
            <a:pPr eaLnBrk="1" hangingPunct="1">
              <a:lnSpc>
                <a:spcPct val="80000"/>
              </a:lnSpc>
              <a:buClr>
                <a:srgbClr val="3AFC0C"/>
              </a:buClr>
              <a:buFont typeface="Wingdings" pitchFamily="2" charset="2"/>
              <a:buChar char="v"/>
              <a:defRPr/>
            </a:pPr>
            <a:r>
              <a:rPr lang="tr-TR" sz="2400" dirty="0" smtClean="0">
                <a:effectLst>
                  <a:outerShdw blurRad="38100" dist="38100" dir="2700000" algn="tl">
                    <a:srgbClr val="C0C0C0"/>
                  </a:outerShdw>
                </a:effectLst>
              </a:rPr>
              <a:t>Faaliyet ve projeler performans esaslı bütçe uygulamasının temelini oluşturur. </a:t>
            </a:r>
          </a:p>
        </p:txBody>
      </p:sp>
      <p:pic>
        <p:nvPicPr>
          <p:cNvPr id="117765"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101" name="Rectangle 13"/>
          <p:cNvSpPr>
            <a:spLocks noChangeArrowheads="1"/>
          </p:cNvSpPr>
          <p:nvPr/>
        </p:nvSpPr>
        <p:spPr bwMode="auto">
          <a:xfrm>
            <a:off x="500063" y="4786313"/>
            <a:ext cx="7786687" cy="1738312"/>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r">
              <a:buFontTx/>
              <a:buNone/>
              <a:defRPr/>
            </a:pPr>
            <a:r>
              <a:rPr lang="tr-TR" dirty="0">
                <a:solidFill>
                  <a:srgbClr val="FF0000"/>
                </a:solidFill>
              </a:rPr>
              <a:t>Proje</a:t>
            </a:r>
          </a:p>
          <a:p>
            <a:pPr algn="r">
              <a:buFontTx/>
              <a:buNone/>
              <a:defRPr/>
            </a:pPr>
            <a:r>
              <a:rPr lang="tr-TR" sz="1400" dirty="0">
                <a:solidFill>
                  <a:srgbClr val="FF0000"/>
                </a:solidFill>
              </a:rPr>
              <a:t>(Per.P. Rehberine Göre Tümü Faaliyet)</a:t>
            </a:r>
          </a:p>
        </p:txBody>
      </p:sp>
      <p:sp>
        <p:nvSpPr>
          <p:cNvPr id="217099" name="Rectangle 11"/>
          <p:cNvSpPr>
            <a:spLocks noChangeArrowheads="1"/>
          </p:cNvSpPr>
          <p:nvPr/>
        </p:nvSpPr>
        <p:spPr bwMode="auto">
          <a:xfrm>
            <a:off x="500063" y="3000375"/>
            <a:ext cx="7715250" cy="1571625"/>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wrap="none" anchor="ctr"/>
          <a:lstStyle/>
          <a:p>
            <a:pPr algn="r">
              <a:buFontTx/>
              <a:buNone/>
              <a:defRPr/>
            </a:pPr>
            <a:r>
              <a:rPr lang="tr-TR" dirty="0">
                <a:solidFill>
                  <a:srgbClr val="FF0000"/>
                </a:solidFill>
              </a:rPr>
              <a:t>faaliyet</a:t>
            </a:r>
          </a:p>
        </p:txBody>
      </p:sp>
      <p:sp>
        <p:nvSpPr>
          <p:cNvPr id="118788" name="Rectangle 3"/>
          <p:cNvSpPr>
            <a:spLocks noGrp="1" noChangeArrowheads="1"/>
          </p:cNvSpPr>
          <p:nvPr>
            <p:ph idx="4294967295"/>
          </p:nvPr>
        </p:nvSpPr>
        <p:spPr>
          <a:xfrm>
            <a:off x="684213" y="2492375"/>
            <a:ext cx="5872162" cy="4032250"/>
          </a:xfrm>
        </p:spPr>
        <p:txBody>
          <a:bodyPr/>
          <a:lstStyle/>
          <a:p>
            <a:pPr eaLnBrk="1" hangingPunct="1">
              <a:buFontTx/>
              <a:buNone/>
            </a:pPr>
            <a:endParaRPr lang="tr-TR" smtClean="0">
              <a:solidFill>
                <a:srgbClr val="0000FF"/>
              </a:solidFill>
            </a:endParaRPr>
          </a:p>
          <a:p>
            <a:pPr eaLnBrk="1" hangingPunct="1"/>
            <a:r>
              <a:rPr lang="tr-TR" smtClean="0">
                <a:solidFill>
                  <a:srgbClr val="00B0F0"/>
                </a:solidFill>
              </a:rPr>
              <a:t>Eğitim ve öğretim faaliyeti </a:t>
            </a:r>
          </a:p>
          <a:p>
            <a:pPr eaLnBrk="1" hangingPunct="1"/>
            <a:r>
              <a:rPr lang="tr-TR" smtClean="0">
                <a:solidFill>
                  <a:srgbClr val="00B0F0"/>
                </a:solidFill>
              </a:rPr>
              <a:t>Araştırma ve yayın faaliyeti </a:t>
            </a:r>
          </a:p>
          <a:p>
            <a:pPr eaLnBrk="1" hangingPunct="1"/>
            <a:r>
              <a:rPr lang="tr-TR" smtClean="0">
                <a:solidFill>
                  <a:srgbClr val="00B0F0"/>
                </a:solidFill>
              </a:rPr>
              <a:t>Danışmanlık faaliyeti</a:t>
            </a:r>
          </a:p>
          <a:p>
            <a:pPr eaLnBrk="1" hangingPunct="1">
              <a:buFontTx/>
              <a:buNone/>
            </a:pPr>
            <a:endParaRPr lang="tr-TR" smtClean="0">
              <a:solidFill>
                <a:srgbClr val="00B0F0"/>
              </a:solidFill>
            </a:endParaRPr>
          </a:p>
          <a:p>
            <a:pPr eaLnBrk="1" hangingPunct="1"/>
            <a:r>
              <a:rPr lang="tr-TR" smtClean="0">
                <a:solidFill>
                  <a:srgbClr val="0070C0"/>
                </a:solidFill>
              </a:rPr>
              <a:t>Öğrenci yurdu inşaatı</a:t>
            </a:r>
          </a:p>
          <a:p>
            <a:pPr eaLnBrk="1" hangingPunct="1"/>
            <a:r>
              <a:rPr lang="tr-TR" smtClean="0">
                <a:solidFill>
                  <a:srgbClr val="0070C0"/>
                </a:solidFill>
              </a:rPr>
              <a:t>Okul İnşaatı</a:t>
            </a:r>
          </a:p>
          <a:p>
            <a:pPr eaLnBrk="1" hangingPunct="1"/>
            <a:r>
              <a:rPr lang="tr-TR" smtClean="0">
                <a:solidFill>
                  <a:srgbClr val="0070C0"/>
                </a:solidFill>
              </a:rPr>
              <a:t>Ortaöğretim Projesi</a:t>
            </a:r>
            <a:endParaRPr lang="tr-TR" smtClean="0">
              <a:solidFill>
                <a:srgbClr val="0000FF"/>
              </a:solidFill>
            </a:endParaRPr>
          </a:p>
        </p:txBody>
      </p:sp>
      <p:sp>
        <p:nvSpPr>
          <p:cNvPr id="9" name="1 Başlık"/>
          <p:cNvSpPr txBox="1">
            <a:spLocks/>
          </p:cNvSpPr>
          <p:nvPr/>
        </p:nvSpPr>
        <p:spPr bwMode="auto">
          <a:xfrm>
            <a:off x="250825" y="1844675"/>
            <a:ext cx="8001000" cy="571500"/>
          </a:xfrm>
          <a:prstGeom prst="rect">
            <a:avLst/>
          </a:prstGeom>
          <a:noFill/>
          <a:ln w="9525">
            <a:noFill/>
            <a:miter lim="800000"/>
            <a:headEnd/>
            <a:tailEnd/>
          </a:ln>
        </p:spPr>
        <p:txBody>
          <a:bodyPr anchor="ctr"/>
          <a:lstStyle/>
          <a:p>
            <a:pPr>
              <a:buFontTx/>
              <a:buNone/>
              <a:defRPr/>
            </a:pPr>
            <a:r>
              <a:rPr lang="tr-TR" sz="3200">
                <a:solidFill>
                  <a:srgbClr val="00B050"/>
                </a:solidFill>
                <a:effectLst>
                  <a:outerShdw blurRad="38100" dist="38100" dir="2700000" algn="tl">
                    <a:srgbClr val="C0C0C0"/>
                  </a:outerShdw>
                </a:effectLst>
                <a:latin typeface="Times New Roman" pitchFamily="18" charset="0"/>
              </a:rPr>
              <a:t>ÖRNEK FAALİYET VE PROJELER</a:t>
            </a:r>
          </a:p>
        </p:txBody>
      </p:sp>
      <p:pic>
        <p:nvPicPr>
          <p:cNvPr id="118790"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ext Box 2"/>
          <p:cNvSpPr txBox="1">
            <a:spLocks noChangeArrowheads="1"/>
          </p:cNvSpPr>
          <p:nvPr/>
        </p:nvSpPr>
        <p:spPr bwMode="auto">
          <a:xfrm>
            <a:off x="7092950" y="188913"/>
            <a:ext cx="719138"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ctr" eaLnBrk="1" hangingPunct="1">
              <a:buFontTx/>
              <a:buNone/>
            </a:pPr>
            <a:r>
              <a:rPr lang="tr-TR" sz="1200">
                <a:solidFill>
                  <a:srgbClr val="F03F1C"/>
                </a:solidFill>
              </a:rPr>
              <a:t>Tablo 4</a:t>
            </a:r>
          </a:p>
        </p:txBody>
      </p:sp>
      <p:graphicFrame>
        <p:nvGraphicFramePr>
          <p:cNvPr id="212023" name="Group 55"/>
          <p:cNvGraphicFramePr>
            <a:graphicFrameLocks noGrp="1"/>
          </p:cNvGraphicFramePr>
          <p:nvPr/>
        </p:nvGraphicFramePr>
        <p:xfrm>
          <a:off x="179388" y="476250"/>
          <a:ext cx="8964612" cy="6121402"/>
        </p:xfrm>
        <a:graphic>
          <a:graphicData uri="http://schemas.openxmlformats.org/drawingml/2006/table">
            <a:tbl>
              <a:tblPr/>
              <a:tblGrid>
                <a:gridCol w="949325"/>
                <a:gridCol w="5767387"/>
                <a:gridCol w="2247900"/>
              </a:tblGrid>
              <a:tr h="403225">
                <a:tc gridSpan="3">
                  <a:txBody>
                    <a:bodyPr/>
                    <a:lstStyle/>
                    <a:p>
                      <a:pPr marL="0" marR="0" lvl="0" indent="0" algn="ctr" defTabSz="914400" rtl="0" eaLnBrk="0" fontAlgn="b" latinLnBrk="0" hangingPunct="0">
                        <a:lnSpc>
                          <a:spcPct val="100000"/>
                        </a:lnSpc>
                        <a:spcBef>
                          <a:spcPct val="0"/>
                        </a:spcBef>
                        <a:spcAft>
                          <a:spcPct val="0"/>
                        </a:spcAft>
                        <a:buClrTx/>
                        <a:buSzTx/>
                        <a:buFontTx/>
                        <a:buNone/>
                        <a:tabLst/>
                      </a:pPr>
                      <a:r>
                        <a:rPr kumimoji="0" lang="tr-TR" sz="1400" b="1" i="0" u="none" strike="noStrike" cap="none" normalizeH="0" baseline="0" smtClean="0">
                          <a:ln>
                            <a:noFill/>
                          </a:ln>
                          <a:solidFill>
                            <a:srgbClr val="000000"/>
                          </a:solidFill>
                          <a:effectLst>
                            <a:outerShdw blurRad="38100" dist="38100" dir="2700000" algn="tl">
                              <a:srgbClr val="FFFFFF"/>
                            </a:outerShdw>
                          </a:effectLst>
                          <a:latin typeface="Times New Roman" pitchFamily="18" charset="0"/>
                        </a:rPr>
                        <a:t>Stratejik Amaçlara Göre Maliyet Dağılım Tablosu</a:t>
                      </a:r>
                      <a:endParaRPr kumimoji="0" lang="tr-TR" sz="1400" b="1" i="0" u="none" strike="noStrike" cap="none" normalizeH="0" baseline="0" smtClean="0">
                        <a:ln>
                          <a:noFill/>
                        </a:ln>
                        <a:solidFill>
                          <a:schemeClr val="hlink"/>
                        </a:solidFill>
                        <a:effectLst>
                          <a:outerShdw blurRad="38100" dist="38100" dir="2700000" algn="tl">
                            <a:srgbClr val="000000"/>
                          </a:outerShdw>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hMerge="1">
                  <a:txBody>
                    <a:bodyPr/>
                    <a:lstStyle/>
                    <a:p>
                      <a:endParaRPr lang="tr-TR"/>
                    </a:p>
                  </a:txBody>
                  <a:tcPr/>
                </a:tc>
                <a:tc hMerge="1">
                  <a:txBody>
                    <a:bodyPr/>
                    <a:lstStyle/>
                    <a:p>
                      <a:endParaRPr lang="tr-TR"/>
                    </a:p>
                  </a:txBody>
                  <a:tcPr/>
                </a:tc>
              </a:tr>
              <a:tr h="342900">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1" i="0" u="none" strike="noStrike" cap="none" normalizeH="0" baseline="0" smtClean="0">
                          <a:ln>
                            <a:noFill/>
                          </a:ln>
                          <a:solidFill>
                            <a:srgbClr val="000000"/>
                          </a:solidFill>
                          <a:effectLst/>
                          <a:latin typeface="Times New Roman" pitchFamily="18" charset="0"/>
                        </a:rPr>
                        <a:t>SAM</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1" i="0" u="none" strike="noStrike" cap="none" normalizeH="0" baseline="0" smtClean="0">
                          <a:ln>
                            <a:noFill/>
                          </a:ln>
                          <a:solidFill>
                            <a:srgbClr val="000000"/>
                          </a:solidFill>
                          <a:effectLst/>
                          <a:latin typeface="Times New Roman" pitchFamily="18" charset="0"/>
                        </a:rPr>
                        <a:t>Stratejik Amaç Açıklaması</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Ödenek (YTL)</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744538">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1</a:t>
                      </a:r>
                      <a:endParaRPr kumimoji="0" lang="tr-TR" sz="2000" b="1" i="0" u="none" strike="noStrike" cap="none" normalizeH="0" baseline="0" smtClean="0">
                        <a:ln>
                          <a:noFill/>
                        </a:ln>
                        <a:solidFill>
                          <a:schemeClr val="hlink"/>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Bilgi toplumunun gerektirdiği bilgi, beceri, davranışlar ve birlikte iş görme becerisine sahip nesiller yetiştirmek. </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9.712.348.600</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574675">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2</a:t>
                      </a:r>
                      <a:endParaRPr kumimoji="0" lang="tr-TR" sz="2000" b="1" i="0" u="none" strike="noStrike" cap="none" normalizeH="0" baseline="0" smtClean="0">
                        <a:ln>
                          <a:noFill/>
                        </a:ln>
                        <a:solidFill>
                          <a:schemeClr val="hlink"/>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Tüm kademelerde okullaşma oranını çağın gerektirdiği seviyelere çıkartmak.</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7.823.322.400</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779463">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3</a:t>
                      </a:r>
                      <a:endParaRPr kumimoji="0" lang="tr-TR" sz="2000" b="1" i="0" u="none" strike="noStrike" cap="none" normalizeH="0" baseline="0" smtClean="0">
                        <a:ln>
                          <a:noFill/>
                        </a:ln>
                        <a:solidFill>
                          <a:schemeClr val="hlink"/>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Okul ve kurumlarımızın fiziki mekanlarını iyileştirerek donatım ve alt yapı açısından eğitime daha uygun hale getirmek.</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6.342.000.340</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1084263">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4</a:t>
                      </a:r>
                      <a:endParaRPr kumimoji="0" lang="tr-TR" sz="2000" b="1" i="0" u="none" strike="noStrike" cap="none" normalizeH="0" baseline="0" smtClean="0">
                        <a:ln>
                          <a:noFill/>
                        </a:ln>
                        <a:solidFill>
                          <a:schemeClr val="hlink"/>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Türk Cumhuriyetleri, akraba toplulukları ve diğer ülkeler ile ülkemiz arasında eğitim ve öğretim konusunda işbirliğine giderek bu ülkelerle aramızda sağlam, kalıcı bir dostluk köprüsü oluşturmak ve bu şekilde Türkçe ve Türk kültürünün yaygınlaşmasını sağlamak. </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223.100.000</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3429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5</a:t>
                      </a:r>
                      <a:endParaRPr kumimoji="0" lang="tr-TR" sz="2000" b="1" i="0" u="none" strike="noStrike" cap="none" normalizeH="0" baseline="0" smtClean="0">
                        <a:ln>
                          <a:noFill/>
                        </a:ln>
                        <a:solidFill>
                          <a:schemeClr val="hlink"/>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2.300.000</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3429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6</a:t>
                      </a:r>
                      <a:endParaRPr kumimoji="0" lang="tr-TR" sz="2000" b="1" i="0" u="none" strike="noStrike" cap="none" normalizeH="0" baseline="0" smtClean="0">
                        <a:ln>
                          <a:noFill/>
                        </a:ln>
                        <a:solidFill>
                          <a:schemeClr val="hlink"/>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45.540.000</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342900">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7</a:t>
                      </a:r>
                      <a:endParaRPr kumimoji="0" lang="tr-TR" sz="2000" b="1" i="0" u="none" strike="noStrike" cap="none" normalizeH="0" baseline="0" smtClean="0">
                        <a:ln>
                          <a:noFill/>
                        </a:ln>
                        <a:solidFill>
                          <a:schemeClr val="hlink"/>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434.560.000</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560388">
                <a:tc>
                  <a:txBody>
                    <a:bodyPr/>
                    <a:lstStyle/>
                    <a:p>
                      <a:pPr marL="0" marR="0" lvl="0" indent="0" algn="ctr" defTabSz="914400" rtl="0" eaLnBrk="0" fontAlgn="ctr"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8</a:t>
                      </a:r>
                      <a:endParaRPr kumimoji="0" lang="tr-TR" sz="2000" b="1" i="0" u="none" strike="noStrike" cap="none" normalizeH="0" baseline="0" smtClean="0">
                        <a:ln>
                          <a:noFill/>
                        </a:ln>
                        <a:solidFill>
                          <a:schemeClr val="hlink"/>
                        </a:solidFill>
                        <a:effectLst/>
                        <a:latin typeface="Times New Roman" pitchFamily="18"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Eğitim ve Öğretim alanında AB'ye uyumu ve uluslar arası etkinliği artırmak.</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tr-TR" sz="1100" b="0" i="0" u="none" strike="noStrike" cap="none" normalizeH="0" baseline="0" smtClean="0">
                          <a:ln>
                            <a:noFill/>
                          </a:ln>
                          <a:solidFill>
                            <a:srgbClr val="000000"/>
                          </a:solidFill>
                          <a:effectLst/>
                          <a:latin typeface="Times New Roman" pitchFamily="18" charset="0"/>
                        </a:rPr>
                        <a:t>212.000.000</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6032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tx1"/>
                        </a:solidFill>
                        <a:effectLst/>
                        <a:latin typeface="Times New Roman" pitchFamily="18" charset="0"/>
                      </a:endParaRPr>
                    </a:p>
                  </a:txBody>
                  <a:tcPr anchor="b" horzOverflow="overflow">
                    <a:lnL cap="flat">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cap="flat">
                      <a:noFill/>
                    </a:lnB>
                    <a:lnTlToBr>
                      <a:noFill/>
                    </a:lnTlToBr>
                    <a:lnBlToTr>
                      <a:noFill/>
                    </a:lnBlToTr>
                    <a:solidFill>
                      <a:schemeClr val="accent1"/>
                    </a:solidFill>
                  </a:tcPr>
                </a:tc>
                <a:tc>
                  <a:txBody>
                    <a:bodyPr/>
                    <a:lstStyle/>
                    <a:p>
                      <a:pPr marL="0" marR="0" lvl="0" indent="0" algn="l" defTabSz="914400" rtl="0" eaLnBrk="0" fontAlgn="b" latinLnBrk="0" hangingPunct="0">
                        <a:lnSpc>
                          <a:spcPct val="100000"/>
                        </a:lnSpc>
                        <a:spcBef>
                          <a:spcPct val="0"/>
                        </a:spcBef>
                        <a:spcAft>
                          <a:spcPct val="0"/>
                        </a:spcAft>
                        <a:buClrTx/>
                        <a:buSzTx/>
                        <a:buFontTx/>
                        <a:buNone/>
                        <a:tabLst/>
                      </a:pPr>
                      <a:r>
                        <a:rPr kumimoji="0" lang="tr-TR" sz="1100" b="1" i="0" u="none" strike="noStrike" cap="none" normalizeH="0" baseline="0" smtClean="0">
                          <a:ln>
                            <a:noFill/>
                          </a:ln>
                          <a:solidFill>
                            <a:srgbClr val="000000"/>
                          </a:solidFill>
                          <a:effectLst/>
                          <a:latin typeface="Times New Roman" pitchFamily="18" charset="0"/>
                        </a:rPr>
                        <a:t>Bakanlık Tarafından Kullanılan Ödenek Toplamı</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r" defTabSz="914400" rtl="0" eaLnBrk="0" fontAlgn="b" latinLnBrk="0" hangingPunct="0">
                        <a:lnSpc>
                          <a:spcPct val="100000"/>
                        </a:lnSpc>
                        <a:spcBef>
                          <a:spcPct val="0"/>
                        </a:spcBef>
                        <a:spcAft>
                          <a:spcPct val="0"/>
                        </a:spcAft>
                        <a:buClrTx/>
                        <a:buSzTx/>
                        <a:buFontTx/>
                        <a:buNone/>
                        <a:tabLst/>
                      </a:pPr>
                      <a:r>
                        <a:rPr kumimoji="0" lang="tr-TR" sz="1100" b="1" i="0" u="none" strike="noStrike" cap="none" normalizeH="0" baseline="0" smtClean="0">
                          <a:ln>
                            <a:noFill/>
                          </a:ln>
                          <a:solidFill>
                            <a:srgbClr val="000000"/>
                          </a:solidFill>
                          <a:effectLst/>
                          <a:latin typeface="Times New Roman" pitchFamily="18" charset="0"/>
                        </a:rPr>
                        <a:t>24.795.171.340</a:t>
                      </a:r>
                      <a:endParaRPr kumimoji="0" lang="tr-TR" sz="2000" b="1" i="0" u="none" strike="noStrike" cap="none" normalizeH="0" baseline="0" smtClean="0">
                        <a:ln>
                          <a:noFill/>
                        </a:ln>
                        <a:solidFill>
                          <a:schemeClr val="hlink"/>
                        </a:solidFill>
                        <a:effectLst/>
                        <a:latin typeface="Times New Roman" pitchFamily="18" charset="0"/>
                      </a:endParaRPr>
                    </a:p>
                  </a:txBody>
                  <a:tcPr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bl>
          </a:graphicData>
        </a:graphic>
      </p:graphicFrame>
      <p:pic>
        <p:nvPicPr>
          <p:cNvPr id="119859"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ext Box 2"/>
          <p:cNvSpPr txBox="1">
            <a:spLocks noChangeArrowheads="1"/>
          </p:cNvSpPr>
          <p:nvPr/>
        </p:nvSpPr>
        <p:spPr bwMode="auto">
          <a:xfrm>
            <a:off x="250825" y="1125538"/>
            <a:ext cx="8642350" cy="560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Tx/>
              <a:buNone/>
            </a:pPr>
            <a:r>
              <a:rPr lang="tr-TR" sz="3200" b="0">
                <a:solidFill>
                  <a:schemeClr val="tx2"/>
                </a:solidFill>
              </a:rPr>
              <a:t>Maliyet tablosunda öngörülen maliyetler ile tahmin edilen kaynakların örtüşmesi gereklidir. </a:t>
            </a:r>
          </a:p>
          <a:p>
            <a:pPr eaLnBrk="1" hangingPunct="1">
              <a:buFontTx/>
              <a:buNone/>
            </a:pPr>
            <a:r>
              <a:rPr lang="tr-TR" sz="3200" b="0">
                <a:solidFill>
                  <a:schemeClr val="tx2"/>
                </a:solidFill>
              </a:rPr>
              <a:t>Ancak öngörülen maliyetlerin tahsis edilen kaynakları aşması durumunda aşağıdaki yöntemler izlenebilir:</a:t>
            </a:r>
          </a:p>
          <a:p>
            <a:pPr eaLnBrk="1" hangingPunct="1">
              <a:buFontTx/>
              <a:buNone/>
            </a:pPr>
            <a:endParaRPr lang="tr-TR" sz="1000" b="0">
              <a:solidFill>
                <a:schemeClr val="tx2"/>
              </a:solidFill>
            </a:endParaRPr>
          </a:p>
          <a:p>
            <a:pPr eaLnBrk="1" hangingPunct="1">
              <a:buClr>
                <a:srgbClr val="8BFF8B"/>
              </a:buClr>
            </a:pPr>
            <a:r>
              <a:rPr lang="tr-TR" sz="3200" b="0">
                <a:solidFill>
                  <a:schemeClr val="hlink"/>
                </a:solidFill>
              </a:rPr>
              <a:t>Daha düşük maliyetli stratejiler seçilebilir,</a:t>
            </a:r>
          </a:p>
          <a:p>
            <a:pPr eaLnBrk="1" hangingPunct="1">
              <a:buClr>
                <a:srgbClr val="8BFF8B"/>
              </a:buClr>
            </a:pPr>
            <a:r>
              <a:rPr lang="tr-TR" sz="3200" b="0">
                <a:solidFill>
                  <a:schemeClr val="hlink"/>
                </a:solidFill>
              </a:rPr>
              <a:t>Hedefler küçültülebilir,</a:t>
            </a:r>
          </a:p>
          <a:p>
            <a:pPr eaLnBrk="1" hangingPunct="1">
              <a:buClr>
                <a:srgbClr val="8BFF8B"/>
              </a:buClr>
            </a:pPr>
            <a:r>
              <a:rPr lang="tr-TR" sz="3200" b="0">
                <a:solidFill>
                  <a:schemeClr val="hlink"/>
                </a:solidFill>
              </a:rPr>
              <a:t>Amaç ve hedeflerin zamanlaması değiştirilebilir,</a:t>
            </a:r>
          </a:p>
          <a:p>
            <a:pPr eaLnBrk="1" hangingPunct="1">
              <a:buClr>
                <a:srgbClr val="8BFF8B"/>
              </a:buClr>
            </a:pPr>
            <a:r>
              <a:rPr lang="tr-TR" sz="3200" b="0">
                <a:solidFill>
                  <a:schemeClr val="hlink"/>
                </a:solidFill>
              </a:rPr>
              <a:t>Amaç ve hedefler </a:t>
            </a:r>
            <a:r>
              <a:rPr lang="tr-TR" sz="3200" b="0"/>
              <a:t>önceliklendirilerek</a:t>
            </a:r>
            <a:r>
              <a:rPr lang="tr-TR" sz="3200" b="0">
                <a:solidFill>
                  <a:schemeClr val="hlink"/>
                </a:solidFill>
              </a:rPr>
              <a:t> bazı amaç ve hedeflerden vazgeçilebilir.</a:t>
            </a:r>
            <a:endParaRPr lang="tr-TR" sz="3200">
              <a:solidFill>
                <a:schemeClr val="hlink"/>
              </a:solidFill>
              <a:latin typeface="Castellar" pitchFamily="18" charset="0"/>
            </a:endParaRPr>
          </a:p>
        </p:txBody>
      </p:sp>
      <p:pic>
        <p:nvPicPr>
          <p:cNvPr id="120835"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body" idx="1"/>
          </p:nvPr>
        </p:nvSpPr>
        <p:spPr>
          <a:xfrm>
            <a:off x="250825" y="1989138"/>
            <a:ext cx="7932738" cy="4246562"/>
          </a:xfrm>
        </p:spPr>
        <p:txBody>
          <a:bodyPr/>
          <a:lstStyle/>
          <a:p>
            <a:pPr eaLnBrk="1" hangingPunct="1">
              <a:buClr>
                <a:srgbClr val="8BFF8B"/>
              </a:buClr>
              <a:buFont typeface="Wingdings" pitchFamily="2" charset="2"/>
              <a:buChar char="ü"/>
            </a:pPr>
            <a:r>
              <a:rPr lang="tr-TR" b="1" smtClean="0">
                <a:solidFill>
                  <a:schemeClr val="bg2"/>
                </a:solidFill>
              </a:rPr>
              <a:t>Önceliklendirmede;</a:t>
            </a:r>
            <a:r>
              <a:rPr lang="tr-TR" b="1" smtClean="0"/>
              <a:t> kuruluşun yetki alanı dahilinde, kalkınma planları, programlar ve varsa özel düzenlemeler başta olmak üzere politika oluşturulması sürecinde çerçeve oluşturan diğer üst belgeler de esas alınmalıdır. </a:t>
            </a:r>
          </a:p>
          <a:p>
            <a:pPr eaLnBrk="1" hangingPunct="1">
              <a:buClr>
                <a:srgbClr val="8BFF8B"/>
              </a:buClr>
              <a:buFont typeface="Wingdings" pitchFamily="2" charset="2"/>
              <a:buChar char="ü"/>
            </a:pPr>
            <a:r>
              <a:rPr lang="tr-TR" b="1" smtClean="0"/>
              <a:t>Ayrıca sürdürülebilirlik, etkinlik, verimlilik, etki düzeyi ve uygunluk ilkeleri de göz önünde bulundurulmalıdır.</a:t>
            </a:r>
          </a:p>
        </p:txBody>
      </p:sp>
      <p:pic>
        <p:nvPicPr>
          <p:cNvPr id="121859"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0" y="1268413"/>
            <a:ext cx="8459788" cy="1223962"/>
          </a:xfrm>
        </p:spPr>
        <p:txBody>
          <a:bodyPr/>
          <a:lstStyle/>
          <a:p>
            <a:pPr eaLnBrk="1" hangingPunct="1">
              <a:defRPr/>
            </a:pPr>
            <a:r>
              <a:rPr lang="tr-TR" sz="5400" b="1" smtClean="0">
                <a:solidFill>
                  <a:srgbClr val="000000"/>
                </a:solidFill>
                <a:effectLst>
                  <a:outerShdw blurRad="38100" dist="38100" dir="2700000" algn="tl">
                    <a:srgbClr val="C0C0C0"/>
                  </a:outerShdw>
                </a:effectLst>
              </a:rPr>
              <a:t>İzleme ve Değerlendirme</a:t>
            </a:r>
          </a:p>
        </p:txBody>
      </p:sp>
      <p:sp>
        <p:nvSpPr>
          <p:cNvPr id="144387" name="Rectangle 3"/>
          <p:cNvSpPr>
            <a:spLocks noGrp="1" noChangeArrowheads="1"/>
          </p:cNvSpPr>
          <p:nvPr>
            <p:ph type="body" sz="half" idx="1"/>
          </p:nvPr>
        </p:nvSpPr>
        <p:spPr>
          <a:xfrm>
            <a:off x="0" y="2492375"/>
            <a:ext cx="9144000" cy="3241675"/>
          </a:xfrm>
        </p:spPr>
        <p:txBody>
          <a:bodyPr/>
          <a:lstStyle/>
          <a:p>
            <a:pPr eaLnBrk="1" hangingPunct="1">
              <a:buClr>
                <a:srgbClr val="8BFF8B"/>
              </a:buClr>
              <a:buFont typeface="Wingdings" pitchFamily="2" charset="2"/>
              <a:buChar char="Ø"/>
              <a:defRPr/>
            </a:pPr>
            <a:r>
              <a:rPr lang="tr-TR" sz="3000" smtClean="0">
                <a:effectLst>
                  <a:outerShdw blurRad="38100" dist="38100" dir="2700000" algn="tl">
                    <a:srgbClr val="C0C0C0"/>
                  </a:outerShdw>
                </a:effectLst>
              </a:rPr>
              <a:t>Başarımızı nasıl takip eder ve değerlendiririz ?</a:t>
            </a:r>
          </a:p>
          <a:p>
            <a:pPr eaLnBrk="1" hangingPunct="1">
              <a:buClr>
                <a:srgbClr val="8BFF8B"/>
              </a:buClr>
              <a:buFont typeface="Wingdings" pitchFamily="2" charset="2"/>
              <a:buChar char="Ø"/>
              <a:defRPr/>
            </a:pPr>
            <a:r>
              <a:rPr lang="tr-TR" sz="3000" smtClean="0">
                <a:effectLst>
                  <a:outerShdw blurRad="38100" dist="38100" dir="2700000" algn="tl">
                    <a:srgbClr val="C0C0C0"/>
                  </a:outerShdw>
                </a:effectLst>
              </a:rPr>
              <a:t>Yönetsel bilgilerin derlenmesi ve plan uygulamasının raporlanması anlamındaki izleme,</a:t>
            </a:r>
          </a:p>
          <a:p>
            <a:pPr eaLnBrk="1" hangingPunct="1">
              <a:buClr>
                <a:srgbClr val="8BFF8B"/>
              </a:buClr>
              <a:buFont typeface="Wingdings" pitchFamily="2" charset="2"/>
              <a:buChar char="Ø"/>
              <a:defRPr/>
            </a:pPr>
            <a:r>
              <a:rPr lang="tr-TR" sz="3000" smtClean="0">
                <a:effectLst>
                  <a:outerShdw blurRad="38100" dist="38100" dir="2700000" algn="tl">
                    <a:srgbClr val="C0C0C0"/>
                  </a:outerShdw>
                </a:effectLst>
              </a:rPr>
              <a:t>Misyon, vizyon, temel değerler, amaçlar ve hedeflerle ne ölçüde uyumlu olduğunun yani performansın değerlendirilmesi,</a:t>
            </a:r>
          </a:p>
          <a:p>
            <a:pPr eaLnBrk="1" hangingPunct="1">
              <a:buClr>
                <a:srgbClr val="8BFF8B"/>
              </a:buClr>
              <a:buFont typeface="Wingdings" pitchFamily="2" charset="2"/>
              <a:buChar char="Ø"/>
              <a:defRPr/>
            </a:pPr>
            <a:r>
              <a:rPr lang="tr-TR" sz="3000" smtClean="0">
                <a:effectLst>
                  <a:outerShdw blurRad="38100" dist="38100" dir="2700000" algn="tl">
                    <a:srgbClr val="C0C0C0"/>
                  </a:outerShdw>
                </a:effectLst>
              </a:rPr>
              <a:t>Elde edilen verilerle planın gözden geçirilmesi evrelerini ifade eder.</a:t>
            </a:r>
          </a:p>
        </p:txBody>
      </p:sp>
      <p:pic>
        <p:nvPicPr>
          <p:cNvPr id="122884"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0" y="692150"/>
            <a:ext cx="8459788" cy="1223963"/>
          </a:xfrm>
        </p:spPr>
        <p:txBody>
          <a:bodyPr/>
          <a:lstStyle/>
          <a:p>
            <a:pPr eaLnBrk="1" hangingPunct="1">
              <a:defRPr/>
            </a:pPr>
            <a:r>
              <a:rPr lang="tr-TR" sz="5400" b="1" smtClean="0">
                <a:solidFill>
                  <a:srgbClr val="000000"/>
                </a:solidFill>
                <a:effectLst>
                  <a:outerShdw blurRad="38100" dist="38100" dir="2700000" algn="tl">
                    <a:srgbClr val="C0C0C0"/>
                  </a:outerShdw>
                </a:effectLst>
              </a:rPr>
              <a:t>İzleme ve Değerlendirme</a:t>
            </a:r>
          </a:p>
        </p:txBody>
      </p:sp>
      <p:sp>
        <p:nvSpPr>
          <p:cNvPr id="209923" name="Rectangle 3"/>
          <p:cNvSpPr>
            <a:spLocks noGrp="1" noChangeArrowheads="1"/>
          </p:cNvSpPr>
          <p:nvPr>
            <p:ph type="body" sz="half" idx="1"/>
          </p:nvPr>
        </p:nvSpPr>
        <p:spPr>
          <a:xfrm>
            <a:off x="0" y="1916113"/>
            <a:ext cx="9144000" cy="3817937"/>
          </a:xfrm>
        </p:spPr>
        <p:txBody>
          <a:bodyPr/>
          <a:lstStyle/>
          <a:p>
            <a:pPr eaLnBrk="1" hangingPunct="1">
              <a:buClr>
                <a:srgbClr val="8BFF8B"/>
              </a:buClr>
              <a:buFont typeface="Wingdings" pitchFamily="2" charset="2"/>
              <a:buChar char="Ø"/>
              <a:defRPr/>
            </a:pPr>
            <a:r>
              <a:rPr lang="tr-TR" sz="2400" dirty="0" smtClean="0">
                <a:effectLst>
                  <a:outerShdw blurRad="38100" dist="38100" dir="2700000" algn="tl">
                    <a:srgbClr val="C0C0C0"/>
                  </a:outerShdw>
                </a:effectLst>
              </a:rPr>
              <a:t>Bu aşamada stratejik planın tümü hakkında bilgi veren temel tablolar kullanılır.</a:t>
            </a:r>
          </a:p>
          <a:p>
            <a:pPr eaLnBrk="1" hangingPunct="1">
              <a:buClr>
                <a:srgbClr val="8BFF8B"/>
              </a:buClr>
              <a:buFont typeface="Wingdings" pitchFamily="2" charset="2"/>
              <a:buChar char="Ø"/>
              <a:defRPr/>
            </a:pPr>
            <a:r>
              <a:rPr lang="tr-TR" sz="2400" dirty="0" smtClean="0">
                <a:effectLst>
                  <a:outerShdw blurRad="38100" dist="38100" dir="2700000" algn="tl">
                    <a:srgbClr val="C0C0C0"/>
                  </a:outerShdw>
                </a:effectLst>
              </a:rPr>
              <a:t>Stratejik planımızın tümünü, amaç-hedef, sorumlular ve maliyet dahil olmak üzere görebildiğimiz tablolar kullanılmalıdır.</a:t>
            </a:r>
          </a:p>
          <a:p>
            <a:pPr eaLnBrk="1" hangingPunct="1">
              <a:buClr>
                <a:srgbClr val="8BFF8B"/>
              </a:buClr>
              <a:buFont typeface="Wingdings" pitchFamily="2" charset="2"/>
              <a:buChar char="Ø"/>
              <a:defRPr/>
            </a:pPr>
            <a:r>
              <a:rPr lang="tr-TR" sz="2400" dirty="0" smtClean="0">
                <a:effectLst>
                  <a:outerShdw blurRad="38100" dist="38100" dir="2700000" algn="tl">
                    <a:srgbClr val="C0C0C0"/>
                  </a:outerShdw>
                </a:effectLst>
              </a:rPr>
              <a:t>Birimlerimizin plan kapsamında üstlenmiş oldukları görevlerin net sayılarına, toplam kullandıkları ödeneğe ve personel sayılarına tek seferde bakılabilecek toplam sorumluluğu gösteren icmal niteliğine haiz, sorumluluk odaklı tablolarda kullanılmalıdır.</a:t>
            </a:r>
          </a:p>
        </p:txBody>
      </p:sp>
      <p:pic>
        <p:nvPicPr>
          <p:cNvPr id="124932"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3" name="Rectangle 3"/>
          <p:cNvSpPr txBox="1">
            <a:spLocks noChangeArrowheads="1"/>
          </p:cNvSpPr>
          <p:nvPr/>
        </p:nvSpPr>
        <p:spPr bwMode="auto">
          <a:xfrm>
            <a:off x="357188" y="908720"/>
            <a:ext cx="8229600" cy="5472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indent="0" algn="just" eaLnBrk="1" hangingPunct="1">
              <a:spcBef>
                <a:spcPct val="20000"/>
              </a:spcBef>
              <a:buNone/>
            </a:pPr>
            <a:r>
              <a:rPr lang="tr-TR" sz="4400" b="1" dirty="0">
                <a:solidFill>
                  <a:srgbClr val="080808"/>
                </a:solidFill>
                <a:cs typeface="Arial" charset="0"/>
              </a:rPr>
              <a:t>İzleme Raporunun Kapsamı</a:t>
            </a:r>
            <a:r>
              <a:rPr lang="tr-TR" sz="4400" b="1" dirty="0" smtClean="0">
                <a:solidFill>
                  <a:srgbClr val="080808"/>
                </a:solidFill>
                <a:cs typeface="Arial" charset="0"/>
              </a:rPr>
              <a:t>:</a:t>
            </a:r>
          </a:p>
          <a:p>
            <a:pPr marL="0" indent="0" algn="just" eaLnBrk="1" hangingPunct="1">
              <a:spcBef>
                <a:spcPct val="20000"/>
              </a:spcBef>
              <a:buNone/>
            </a:pPr>
            <a:endParaRPr lang="tr-TR" sz="900" b="1" dirty="0">
              <a:solidFill>
                <a:srgbClr val="080808"/>
              </a:solidFill>
              <a:cs typeface="Arial" charset="0"/>
            </a:endParaRPr>
          </a:p>
          <a:p>
            <a:pPr algn="just" eaLnBrk="1" hangingPunct="1">
              <a:spcBef>
                <a:spcPct val="20000"/>
              </a:spcBef>
              <a:buClr>
                <a:srgbClr val="00B050"/>
              </a:buClr>
              <a:buFont typeface="Wingdings" pitchFamily="2" charset="2"/>
              <a:buChar char="Ø"/>
            </a:pPr>
            <a:r>
              <a:rPr lang="tr-TR" sz="2800" dirty="0">
                <a:effectLst>
                  <a:outerShdw blurRad="38100" dist="38100" dir="2700000" algn="tl">
                    <a:srgbClr val="C0C0C0"/>
                  </a:outerShdw>
                </a:effectLst>
                <a:latin typeface="+mn-lt"/>
              </a:rPr>
              <a:t>Stratejik Amaçlar</a:t>
            </a:r>
          </a:p>
          <a:p>
            <a:pPr algn="just" eaLnBrk="1" hangingPunct="1">
              <a:spcBef>
                <a:spcPct val="20000"/>
              </a:spcBef>
              <a:buClr>
                <a:srgbClr val="00B050"/>
              </a:buClr>
              <a:buFont typeface="Wingdings" pitchFamily="2" charset="2"/>
              <a:buChar char="Ø"/>
            </a:pPr>
            <a:r>
              <a:rPr lang="tr-TR" sz="2800" dirty="0">
                <a:effectLst>
                  <a:outerShdw blurRad="38100" dist="38100" dir="2700000" algn="tl">
                    <a:srgbClr val="C0C0C0"/>
                  </a:outerShdw>
                </a:effectLst>
                <a:latin typeface="+mn-lt"/>
              </a:rPr>
              <a:t>Stratejik Hedefler</a:t>
            </a:r>
          </a:p>
          <a:p>
            <a:pPr algn="just" eaLnBrk="1" hangingPunct="1">
              <a:spcBef>
                <a:spcPct val="20000"/>
              </a:spcBef>
              <a:buClr>
                <a:srgbClr val="00B050"/>
              </a:buClr>
              <a:buFont typeface="Wingdings" pitchFamily="2" charset="2"/>
              <a:buChar char="Ø"/>
            </a:pPr>
            <a:r>
              <a:rPr lang="tr-TR" sz="2800" dirty="0">
                <a:effectLst>
                  <a:outerShdw blurRad="38100" dist="38100" dir="2700000" algn="tl">
                    <a:srgbClr val="C0C0C0"/>
                  </a:outerShdw>
                </a:effectLst>
                <a:latin typeface="+mn-lt"/>
              </a:rPr>
              <a:t>Faaliyet ve projeler </a:t>
            </a:r>
          </a:p>
          <a:p>
            <a:pPr algn="just" eaLnBrk="1" hangingPunct="1">
              <a:spcBef>
                <a:spcPct val="20000"/>
              </a:spcBef>
              <a:buClr>
                <a:srgbClr val="00B050"/>
              </a:buClr>
              <a:buFont typeface="Wingdings" pitchFamily="2" charset="2"/>
              <a:buChar char="Ø"/>
            </a:pPr>
            <a:r>
              <a:rPr lang="tr-TR" sz="2800" dirty="0">
                <a:effectLst>
                  <a:outerShdw blurRad="38100" dist="38100" dir="2700000" algn="tl">
                    <a:srgbClr val="C0C0C0"/>
                  </a:outerShdw>
                </a:effectLst>
                <a:latin typeface="+mn-lt"/>
              </a:rPr>
              <a:t>Planın uygulanmasından sorumlu birim ve hatta kişilere ilişkin </a:t>
            </a:r>
            <a:r>
              <a:rPr lang="tr-TR" sz="2800" dirty="0" smtClean="0">
                <a:effectLst>
                  <a:outerShdw blurRad="38100" dist="38100" dir="2700000" algn="tl">
                    <a:srgbClr val="C0C0C0"/>
                  </a:outerShdw>
                </a:effectLst>
                <a:latin typeface="+mn-lt"/>
              </a:rPr>
              <a:t>bilgiler ile</a:t>
            </a:r>
            <a:endParaRPr lang="tr-TR" sz="2800" dirty="0">
              <a:effectLst>
                <a:outerShdw blurRad="38100" dist="38100" dir="2700000" algn="tl">
                  <a:srgbClr val="C0C0C0"/>
                </a:outerShdw>
              </a:effectLst>
              <a:latin typeface="+mn-lt"/>
            </a:endParaRPr>
          </a:p>
          <a:p>
            <a:pPr algn="just" eaLnBrk="1" hangingPunct="1">
              <a:spcBef>
                <a:spcPct val="20000"/>
              </a:spcBef>
              <a:buClr>
                <a:srgbClr val="00B050"/>
              </a:buClr>
              <a:buFont typeface="Wingdings" pitchFamily="2" charset="2"/>
              <a:buChar char="Ø"/>
            </a:pPr>
            <a:r>
              <a:rPr lang="tr-TR" sz="2800" dirty="0">
                <a:effectLst>
                  <a:outerShdw blurRad="38100" dist="38100" dir="2700000" algn="tl">
                    <a:srgbClr val="C0C0C0"/>
                  </a:outerShdw>
                </a:effectLst>
              </a:rPr>
              <a:t>Mevcut durum </a:t>
            </a:r>
            <a:r>
              <a:rPr lang="tr-TR" sz="2800" dirty="0" smtClean="0">
                <a:effectLst>
                  <a:outerShdw blurRad="38100" dist="38100" dir="2700000" algn="tl">
                    <a:srgbClr val="C0C0C0"/>
                  </a:outerShdw>
                </a:effectLst>
              </a:rPr>
              <a:t>bilgisi ve ge</a:t>
            </a:r>
            <a:r>
              <a:rPr lang="tr-TR" sz="2800" dirty="0" smtClean="0">
                <a:effectLst>
                  <a:outerShdw blurRad="38100" dist="38100" dir="2700000" algn="tl">
                    <a:srgbClr val="C0C0C0"/>
                  </a:outerShdw>
                </a:effectLst>
                <a:latin typeface="+mn-lt"/>
              </a:rPr>
              <a:t>rçekleşmeler </a:t>
            </a:r>
            <a:r>
              <a:rPr lang="tr-TR" sz="2800" dirty="0">
                <a:effectLst>
                  <a:outerShdw blurRad="38100" dist="38100" dir="2700000" algn="tl">
                    <a:srgbClr val="C0C0C0"/>
                  </a:outerShdw>
                </a:effectLst>
                <a:latin typeface="+mn-lt"/>
              </a:rPr>
              <a:t>konusunda açıklamalar ve </a:t>
            </a:r>
            <a:r>
              <a:rPr lang="tr-TR" sz="2800" dirty="0" smtClean="0">
                <a:effectLst>
                  <a:outerShdw blurRad="38100" dist="38100" dir="2700000" algn="tl">
                    <a:srgbClr val="C0C0C0"/>
                  </a:outerShdw>
                </a:effectLst>
                <a:latin typeface="+mn-lt"/>
              </a:rPr>
              <a:t>yorumlar</a:t>
            </a:r>
            <a:endParaRPr lang="tr-TR" sz="2800" dirty="0">
              <a:effectLst>
                <a:outerShdw blurRad="38100" dist="38100" dir="2700000" algn="tl">
                  <a:srgbClr val="C0C0C0"/>
                </a:outerShdw>
              </a:effectLst>
              <a:latin typeface="+mn-lt"/>
            </a:endParaRPr>
          </a:p>
        </p:txBody>
      </p:sp>
      <p:pic>
        <p:nvPicPr>
          <p:cNvPr id="9" name="7 Resim" descr="sgb logo.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59206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2" name="Rectangle 2"/>
          <p:cNvSpPr>
            <a:spLocks noGrp="1" noRot="1" noChangeArrowheads="1"/>
          </p:cNvSpPr>
          <p:nvPr>
            <p:ph type="title"/>
          </p:nvPr>
        </p:nvSpPr>
        <p:spPr>
          <a:xfrm>
            <a:off x="0" y="500063"/>
            <a:ext cx="8839200" cy="1143000"/>
          </a:xfrm>
        </p:spPr>
        <p:txBody>
          <a:bodyPr/>
          <a:lstStyle/>
          <a:p>
            <a:pPr eaLnBrk="1" hangingPunct="1">
              <a:defRPr/>
            </a:pPr>
            <a:r>
              <a:rPr lang="tr-TR" sz="3600" b="1" dirty="0" smtClean="0">
                <a:solidFill>
                  <a:srgbClr val="FF0000"/>
                </a:solidFill>
              </a:rPr>
              <a:t>MALİ KONTROL SİSTEMİ REFORMLARI İÇİN  AB STANDARTLARI</a:t>
            </a:r>
          </a:p>
        </p:txBody>
      </p:sp>
      <p:sp>
        <p:nvSpPr>
          <p:cNvPr id="527363" name="Rectangle 3"/>
          <p:cNvSpPr>
            <a:spLocks noGrp="1" noRot="1" noChangeArrowheads="1"/>
          </p:cNvSpPr>
          <p:nvPr>
            <p:ph type="body" idx="1"/>
          </p:nvPr>
        </p:nvSpPr>
        <p:spPr>
          <a:xfrm>
            <a:off x="107504" y="1916832"/>
            <a:ext cx="8382000" cy="4800600"/>
          </a:xfrm>
        </p:spPr>
        <p:txBody>
          <a:bodyPr/>
          <a:lstStyle/>
          <a:p>
            <a:pPr marL="609600" indent="-609600" eaLnBrk="1" hangingPunct="1">
              <a:buFontTx/>
              <a:buAutoNum type="arabicPeriod"/>
              <a:defRPr/>
            </a:pPr>
            <a:r>
              <a:rPr lang="tr-TR" sz="2400" b="1" dirty="0" smtClean="0">
                <a:solidFill>
                  <a:srgbClr val="7030A0"/>
                </a:solidFill>
              </a:rPr>
              <a:t>MALİ KONTROL SÜRECİNİ TANIMLAYAN BİR YASA </a:t>
            </a:r>
          </a:p>
          <a:p>
            <a:pPr marL="609600" indent="-609600" eaLnBrk="1" hangingPunct="1">
              <a:buFontTx/>
              <a:buNone/>
              <a:defRPr/>
            </a:pPr>
            <a:r>
              <a:rPr lang="tr-TR" sz="1600" b="1" dirty="0" smtClean="0">
                <a:solidFill>
                  <a:srgbClr val="080808"/>
                </a:solidFill>
              </a:rPr>
              <a:t>	(5018 sayılı Kamu Mali yönetimi ve Kontrol Kanunu)</a:t>
            </a:r>
          </a:p>
          <a:p>
            <a:pPr marL="609600" indent="-609600" eaLnBrk="1" hangingPunct="1">
              <a:buFontTx/>
              <a:buNone/>
              <a:defRPr/>
            </a:pPr>
            <a:endParaRPr lang="tr-TR" sz="400" b="1" dirty="0" smtClean="0">
              <a:solidFill>
                <a:srgbClr val="080808"/>
              </a:solidFill>
            </a:endParaRPr>
          </a:p>
          <a:p>
            <a:pPr marL="609600" indent="-609600" eaLnBrk="1" hangingPunct="1">
              <a:buFontTx/>
              <a:buAutoNum type="arabicPeriod" startAt="2"/>
              <a:defRPr/>
            </a:pPr>
            <a:r>
              <a:rPr lang="tr-TR" sz="2400" b="1" dirty="0" smtClean="0">
                <a:solidFill>
                  <a:srgbClr val="7030A0"/>
                </a:solidFill>
                <a:effectLst>
                  <a:outerShdw blurRad="38100" dist="38100" dir="2700000" algn="tl">
                    <a:srgbClr val="000000">
                      <a:alpha val="43137"/>
                    </a:srgbClr>
                  </a:outerShdw>
                </a:effectLst>
              </a:rPr>
              <a:t>AMACA UYGUN İÇ KONTROL SİSTEM VE YÖNTEMLERİ </a:t>
            </a:r>
          </a:p>
          <a:p>
            <a:pPr marL="609600" indent="-609600" eaLnBrk="1" hangingPunct="1">
              <a:buFontTx/>
              <a:buNone/>
              <a:defRPr/>
            </a:pPr>
            <a:r>
              <a:rPr lang="tr-TR" sz="2400" b="1" dirty="0" smtClean="0">
                <a:solidFill>
                  <a:srgbClr val="080808"/>
                </a:solidFill>
              </a:rPr>
              <a:t>	</a:t>
            </a:r>
            <a:r>
              <a:rPr lang="tr-TR" sz="2000" b="1" dirty="0" smtClean="0">
                <a:solidFill>
                  <a:srgbClr val="080808"/>
                </a:solidFill>
              </a:rPr>
              <a:t>-Muhasebe ve Raporlama Standartları ile Politika</a:t>
            </a:r>
            <a:r>
              <a:rPr lang="tr-TR" sz="2400" b="1" dirty="0" smtClean="0">
                <a:solidFill>
                  <a:srgbClr val="080808"/>
                </a:solidFill>
              </a:rPr>
              <a:t> </a:t>
            </a:r>
            <a:r>
              <a:rPr lang="tr-TR" sz="2000" b="1" dirty="0" smtClean="0">
                <a:solidFill>
                  <a:srgbClr val="080808"/>
                </a:solidFill>
              </a:rPr>
              <a:t>Belgesi </a:t>
            </a:r>
            <a:r>
              <a:rPr lang="tr-TR" sz="1600" b="1" dirty="0" smtClean="0">
                <a:solidFill>
                  <a:srgbClr val="080808"/>
                </a:solidFill>
              </a:rPr>
              <a:t>(Yönetmelikler Çıktı ve Uygulamaya Geçildi)</a:t>
            </a:r>
          </a:p>
          <a:p>
            <a:pPr marL="609600" indent="-609600" eaLnBrk="1" hangingPunct="1">
              <a:buFontTx/>
              <a:buNone/>
              <a:defRPr/>
            </a:pPr>
            <a:r>
              <a:rPr lang="tr-TR" sz="2400" b="1" dirty="0" smtClean="0">
                <a:solidFill>
                  <a:srgbClr val="080808"/>
                </a:solidFill>
              </a:rPr>
              <a:t>	-Otomasyona Dayalı Muhasebe </a:t>
            </a:r>
            <a:r>
              <a:rPr lang="tr-TR" sz="1600" b="1" dirty="0" smtClean="0">
                <a:solidFill>
                  <a:srgbClr val="080808"/>
                </a:solidFill>
              </a:rPr>
              <a:t>(Say2000i, e-Bütçe)</a:t>
            </a:r>
          </a:p>
          <a:p>
            <a:pPr marL="609600" indent="-609600" eaLnBrk="1" hangingPunct="1">
              <a:buFontTx/>
              <a:buNone/>
              <a:defRPr/>
            </a:pPr>
            <a:r>
              <a:rPr lang="tr-TR" sz="2400" b="1" dirty="0" smtClean="0">
                <a:solidFill>
                  <a:srgbClr val="080808"/>
                </a:solidFill>
              </a:rPr>
              <a:t>	</a:t>
            </a:r>
            <a:r>
              <a:rPr lang="tr-TR" sz="2000" b="1" dirty="0" smtClean="0">
                <a:solidFill>
                  <a:srgbClr val="080808"/>
                </a:solidFill>
              </a:rPr>
              <a:t>-Fonların Denetimini Ortaya Koyan Mekanizma</a:t>
            </a:r>
            <a:r>
              <a:rPr lang="tr-TR" sz="2400" b="1" dirty="0" smtClean="0">
                <a:solidFill>
                  <a:srgbClr val="080808"/>
                </a:solidFill>
              </a:rPr>
              <a:t> </a:t>
            </a:r>
          </a:p>
          <a:p>
            <a:pPr marL="609600" indent="-609600" eaLnBrk="1" hangingPunct="1">
              <a:buFont typeface="Wingdings" pitchFamily="2" charset="2"/>
              <a:buNone/>
              <a:defRPr/>
            </a:pPr>
            <a:r>
              <a:rPr lang="tr-TR" sz="2400" b="1" dirty="0" smtClean="0">
                <a:solidFill>
                  <a:srgbClr val="080808"/>
                </a:solidFill>
              </a:rPr>
              <a:t>	</a:t>
            </a:r>
            <a:r>
              <a:rPr lang="tr-TR" sz="2000" b="1" dirty="0" smtClean="0">
                <a:solidFill>
                  <a:srgbClr val="080808"/>
                </a:solidFill>
              </a:rPr>
              <a:t>-Ödeme Ve Taahhütler Üzerinde Harcama Öncesi Kontrol</a:t>
            </a:r>
            <a:r>
              <a:rPr lang="tr-TR" sz="2400" b="1" dirty="0" smtClean="0">
                <a:solidFill>
                  <a:srgbClr val="080808"/>
                </a:solidFill>
              </a:rPr>
              <a:t> </a:t>
            </a:r>
            <a:r>
              <a:rPr lang="tr-TR" sz="1600" b="1" dirty="0" smtClean="0">
                <a:solidFill>
                  <a:srgbClr val="080808"/>
                </a:solidFill>
              </a:rPr>
              <a:t>(Mali Hizmetler Birimleri Kuruldu)</a:t>
            </a:r>
          </a:p>
          <a:p>
            <a:pPr marL="609600" indent="-609600" eaLnBrk="1" hangingPunct="1">
              <a:buFont typeface="Wingdings" pitchFamily="2" charset="2"/>
              <a:buNone/>
              <a:defRPr/>
            </a:pPr>
            <a:r>
              <a:rPr lang="tr-TR" sz="2400" b="1" dirty="0" smtClean="0">
                <a:solidFill>
                  <a:srgbClr val="080808"/>
                </a:solidFill>
              </a:rPr>
              <a:t>	</a:t>
            </a:r>
            <a:r>
              <a:rPr lang="tr-TR" sz="2000" b="1" dirty="0" smtClean="0">
                <a:solidFill>
                  <a:srgbClr val="080808"/>
                </a:solidFill>
              </a:rPr>
              <a:t>-İhale Kontrol Sistemi</a:t>
            </a:r>
            <a:r>
              <a:rPr lang="tr-TR" sz="2400" b="1" dirty="0" smtClean="0">
                <a:solidFill>
                  <a:srgbClr val="080808"/>
                </a:solidFill>
              </a:rPr>
              <a:t>  </a:t>
            </a:r>
            <a:r>
              <a:rPr lang="tr-TR" sz="1600" b="1" dirty="0" smtClean="0">
                <a:solidFill>
                  <a:srgbClr val="080808"/>
                </a:solidFill>
              </a:rPr>
              <a:t>(İhale Kanunu Yenilendi ve KİK Kuruldu)</a:t>
            </a:r>
          </a:p>
          <a:p>
            <a:pPr marL="609600" indent="-609600" eaLnBrk="1" hangingPunct="1">
              <a:buFont typeface="Wingdings" pitchFamily="2" charset="2"/>
              <a:buNone/>
              <a:defRPr/>
            </a:pPr>
            <a:r>
              <a:rPr lang="tr-TR" sz="2400" b="1" dirty="0" smtClean="0">
                <a:solidFill>
                  <a:srgbClr val="080808"/>
                </a:solidFill>
              </a:rPr>
              <a:t>	</a:t>
            </a:r>
            <a:r>
              <a:rPr lang="tr-TR" sz="2000" b="1" dirty="0" smtClean="0">
                <a:solidFill>
                  <a:srgbClr val="080808"/>
                </a:solidFill>
              </a:rPr>
              <a:t>-Kamu Gelirleri Kontrolü</a:t>
            </a:r>
            <a:r>
              <a:rPr lang="tr-TR" sz="2400" b="1" dirty="0" smtClean="0">
                <a:solidFill>
                  <a:srgbClr val="080808"/>
                </a:solidFill>
              </a:rPr>
              <a:t> </a:t>
            </a:r>
            <a:r>
              <a:rPr lang="tr-TR" sz="1600" b="1" dirty="0" smtClean="0">
                <a:solidFill>
                  <a:srgbClr val="080808"/>
                </a:solidFill>
              </a:rPr>
              <a:t>(Gelir İdaresi Bşk. Kuruldu)</a:t>
            </a:r>
            <a:endParaRPr lang="tr-TR" sz="3600" dirty="0" smtClean="0">
              <a:solidFill>
                <a:srgbClr val="080808"/>
              </a:solidFill>
            </a:endParaRPr>
          </a:p>
        </p:txBody>
      </p:sp>
      <p:pic>
        <p:nvPicPr>
          <p:cNvPr id="5"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65304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2 İçerik Yer Tutucusu"/>
          <p:cNvSpPr>
            <a:spLocks noGrp="1"/>
          </p:cNvSpPr>
          <p:nvPr>
            <p:ph idx="1"/>
          </p:nvPr>
        </p:nvSpPr>
        <p:spPr>
          <a:xfrm>
            <a:off x="1500188" y="642938"/>
            <a:ext cx="7491412" cy="5595937"/>
          </a:xfrm>
        </p:spPr>
        <p:txBody>
          <a:bodyPr/>
          <a:lstStyle/>
          <a:p>
            <a:pPr eaLnBrk="1" hangingPunct="1">
              <a:buFont typeface="Wingdings" pitchFamily="2" charset="2"/>
              <a:buNone/>
            </a:pPr>
            <a:endParaRPr lang="tr-TR" smtClean="0"/>
          </a:p>
        </p:txBody>
      </p:sp>
      <p:grpSp>
        <p:nvGrpSpPr>
          <p:cNvPr id="2" name="Group 15"/>
          <p:cNvGrpSpPr>
            <a:grpSpLocks noRot="1"/>
          </p:cNvGrpSpPr>
          <p:nvPr/>
        </p:nvGrpSpPr>
        <p:grpSpPr bwMode="auto">
          <a:xfrm>
            <a:off x="0" y="0"/>
            <a:ext cx="9144000" cy="6858000"/>
            <a:chOff x="0" y="0"/>
            <a:chExt cx="5760" cy="2341"/>
          </a:xfrm>
          <a:solidFill>
            <a:schemeClr val="bg1">
              <a:lumMod val="85000"/>
            </a:schemeClr>
          </a:solidFill>
        </p:grpSpPr>
        <p:sp>
          <p:nvSpPr>
            <p:cNvPr id="54276" name="Rectangle 86"/>
            <p:cNvSpPr>
              <a:spLocks noChangeArrowheads="1"/>
            </p:cNvSpPr>
            <p:nvPr/>
          </p:nvSpPr>
          <p:spPr bwMode="auto">
            <a:xfrm>
              <a:off x="5738" y="677"/>
              <a:ext cx="22" cy="1664"/>
            </a:xfrm>
            <a:prstGeom prst="rect">
              <a:avLst/>
            </a:prstGeom>
            <a:grpFill/>
            <a:ln w="9525">
              <a:noFill/>
              <a:miter lim="800000"/>
              <a:headEnd/>
              <a:tailEnd/>
            </a:ln>
          </p:spPr>
          <p:txBody>
            <a:bodyPr/>
            <a:lstStyle/>
            <a:p>
              <a:pPr>
                <a:defRPr/>
              </a:pPr>
              <a:endParaRPr lang="tr-TR"/>
            </a:p>
          </p:txBody>
        </p:sp>
        <p:sp>
          <p:nvSpPr>
            <p:cNvPr id="54277" name="Rectangle 85"/>
            <p:cNvSpPr>
              <a:spLocks noChangeArrowheads="1"/>
            </p:cNvSpPr>
            <p:nvPr/>
          </p:nvSpPr>
          <p:spPr bwMode="auto">
            <a:xfrm>
              <a:off x="5239" y="677"/>
              <a:ext cx="499" cy="1664"/>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-SGB</a:t>
              </a:r>
            </a:p>
            <a:p>
              <a:pPr>
                <a:defRPr/>
              </a:pPr>
              <a:r>
                <a:rPr lang="tr-TR" sz="1100">
                  <a:solidFill>
                    <a:srgbClr val="000099"/>
                  </a:solidFill>
                  <a:latin typeface="Tahoma" pitchFamily="34" charset="0"/>
                  <a:cs typeface="Tahoma" pitchFamily="34" charset="0"/>
                </a:rPr>
                <a:t>-İl Milli Eğitim Müdür.</a:t>
              </a:r>
            </a:p>
          </p:txBody>
        </p:sp>
        <p:sp>
          <p:nvSpPr>
            <p:cNvPr id="54278" name="Rectangle 84"/>
            <p:cNvSpPr>
              <a:spLocks noChangeArrowheads="1"/>
            </p:cNvSpPr>
            <p:nvPr/>
          </p:nvSpPr>
          <p:spPr bwMode="auto">
            <a:xfrm>
              <a:off x="4830" y="677"/>
              <a:ext cx="409" cy="1664"/>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6 Ayl</a:t>
              </a:r>
              <a:r>
                <a:rPr lang="tr-TR" sz="1100">
                  <a:solidFill>
                    <a:srgbClr val="000099"/>
                  </a:solidFill>
                  <a:cs typeface="Arial" pitchFamily="34" charset="0"/>
                </a:rPr>
                <a:t>ı</a:t>
              </a:r>
              <a:r>
                <a:rPr lang="tr-TR" sz="1100">
                  <a:solidFill>
                    <a:srgbClr val="000099"/>
                  </a:solidFill>
                  <a:latin typeface="Tahoma" pitchFamily="34" charset="0"/>
                  <a:cs typeface="Tahoma" pitchFamily="34" charset="0"/>
                </a:rPr>
                <a:t>k</a:t>
              </a:r>
              <a:r>
                <a:rPr lang="tr-TR" sz="1100">
                  <a:solidFill>
                    <a:srgbClr val="FFFFFF"/>
                  </a:solidFill>
                  <a:latin typeface="Tahoma" pitchFamily="34" charset="0"/>
                  <a:cs typeface="Tahoma" pitchFamily="34" charset="0"/>
                </a:rPr>
                <a:t> </a:t>
              </a:r>
            </a:p>
          </p:txBody>
        </p:sp>
        <p:sp>
          <p:nvSpPr>
            <p:cNvPr id="54279" name="Rectangle 83"/>
            <p:cNvSpPr>
              <a:spLocks noChangeArrowheads="1"/>
            </p:cNvSpPr>
            <p:nvPr/>
          </p:nvSpPr>
          <p:spPr bwMode="auto">
            <a:xfrm>
              <a:off x="4332" y="677"/>
              <a:ext cx="498" cy="1664"/>
            </a:xfrm>
            <a:prstGeom prst="rect">
              <a:avLst/>
            </a:prstGeom>
            <a:grpFill/>
            <a:ln w="9525">
              <a:noFill/>
              <a:miter lim="800000"/>
              <a:headEnd/>
              <a:tailEnd/>
            </a:ln>
          </p:spPr>
          <p:txBody>
            <a:bodyPr lIns="36000" tIns="0" rIns="0" bIns="0"/>
            <a:lstStyle/>
            <a:p>
              <a:pPr>
                <a:defRPr/>
              </a:pPr>
              <a:r>
                <a:rPr lang="tr-TR" sz="1000" dirty="0">
                  <a:solidFill>
                    <a:srgbClr val="000099"/>
                  </a:solidFill>
                  <a:latin typeface="Tahoma" pitchFamily="34" charset="0"/>
                  <a:cs typeface="Tahoma" pitchFamily="34" charset="0"/>
                </a:rPr>
                <a:t>Ali</a:t>
              </a:r>
              <a:r>
                <a:rPr lang="tr-TR" sz="1100" dirty="0">
                  <a:solidFill>
                    <a:srgbClr val="000099"/>
                  </a:solidFill>
                  <a:latin typeface="Tahoma" pitchFamily="34" charset="0"/>
                  <a:cs typeface="Tahoma" pitchFamily="34" charset="0"/>
                </a:rPr>
                <a:t> K</a:t>
              </a:r>
              <a:r>
                <a:rPr lang="tr-TR" sz="1100" dirty="0">
                  <a:solidFill>
                    <a:srgbClr val="000099"/>
                  </a:solidFill>
                  <a:cs typeface="Arial" pitchFamily="34" charset="0"/>
                </a:rPr>
                <a:t>İ</a:t>
              </a:r>
              <a:r>
                <a:rPr lang="tr-TR" sz="1100" dirty="0">
                  <a:solidFill>
                    <a:srgbClr val="000099"/>
                  </a:solidFill>
                  <a:latin typeface="Tahoma" pitchFamily="34" charset="0"/>
                  <a:cs typeface="Tahoma" pitchFamily="34" charset="0"/>
                </a:rPr>
                <a:t>RAZLI </a:t>
              </a:r>
              <a:endParaRPr lang="tr-TR" sz="1100" dirty="0">
                <a:solidFill>
                  <a:srgbClr val="000000"/>
                </a:solidFill>
                <a:latin typeface="Calibri" pitchFamily="34" charset="0"/>
              </a:endParaRPr>
            </a:p>
            <a:p>
              <a:pPr>
                <a:defRPr/>
              </a:pPr>
              <a:r>
                <a:rPr lang="tr-TR" sz="1100" dirty="0">
                  <a:solidFill>
                    <a:srgbClr val="000099"/>
                  </a:solidFill>
                  <a:latin typeface="Tahoma" pitchFamily="34" charset="0"/>
                  <a:cs typeface="Tahoma" pitchFamily="34" charset="0"/>
                </a:rPr>
                <a:t>Şube </a:t>
              </a:r>
              <a:r>
                <a:rPr lang="tr-TR" sz="1100" dirty="0" err="1">
                  <a:solidFill>
                    <a:srgbClr val="000099"/>
                  </a:solidFill>
                  <a:latin typeface="Tahoma" pitchFamily="34" charset="0"/>
                  <a:cs typeface="Tahoma" pitchFamily="34" charset="0"/>
                </a:rPr>
                <a:t>Müd</a:t>
              </a:r>
              <a:r>
                <a:rPr lang="tr-TR" sz="1100" dirty="0">
                  <a:solidFill>
                    <a:srgbClr val="000099"/>
                  </a:solidFill>
                  <a:latin typeface="Tahoma" pitchFamily="34" charset="0"/>
                  <a:cs typeface="Tahoma" pitchFamily="34" charset="0"/>
                </a:rPr>
                <a:t>.</a:t>
              </a:r>
            </a:p>
          </p:txBody>
        </p:sp>
        <p:sp>
          <p:nvSpPr>
            <p:cNvPr id="54280" name="Rectangle 82"/>
            <p:cNvSpPr>
              <a:spLocks noChangeArrowheads="1"/>
            </p:cNvSpPr>
            <p:nvPr/>
          </p:nvSpPr>
          <p:spPr bwMode="auto">
            <a:xfrm>
              <a:off x="3969" y="677"/>
              <a:ext cx="363" cy="1664"/>
            </a:xfrm>
            <a:prstGeom prst="rect">
              <a:avLst/>
            </a:prstGeom>
            <a:grpFill/>
            <a:ln w="9525">
              <a:noFill/>
              <a:miter lim="800000"/>
              <a:headEnd/>
              <a:tailEnd/>
            </a:ln>
          </p:spPr>
          <p:txBody>
            <a:bodyPr lIns="36000" tIns="0" rIns="0" bIns="0"/>
            <a:lstStyle/>
            <a:p>
              <a:pPr>
                <a:defRPr/>
              </a:pPr>
              <a:r>
                <a:rPr lang="tr-TR" sz="1100" dirty="0">
                  <a:solidFill>
                    <a:schemeClr val="tx1">
                      <a:lumMod val="75000"/>
                    </a:schemeClr>
                  </a:solidFill>
                  <a:latin typeface="Tahoma" pitchFamily="34" charset="0"/>
                  <a:cs typeface="Tahoma" pitchFamily="34" charset="0"/>
                </a:rPr>
                <a:t>Aylık</a:t>
              </a:r>
              <a:r>
                <a:rPr lang="tr-TR" sz="1100" dirty="0">
                  <a:solidFill>
                    <a:srgbClr val="FFFFFF"/>
                  </a:solidFill>
                  <a:latin typeface="Tahoma" pitchFamily="34" charset="0"/>
                  <a:cs typeface="Tahoma" pitchFamily="34" charset="0"/>
                </a:rPr>
                <a:t> </a:t>
              </a:r>
            </a:p>
          </p:txBody>
        </p:sp>
        <p:sp>
          <p:nvSpPr>
            <p:cNvPr id="54281" name="Rectangle 81"/>
            <p:cNvSpPr>
              <a:spLocks noChangeArrowheads="1"/>
            </p:cNvSpPr>
            <p:nvPr/>
          </p:nvSpPr>
          <p:spPr bwMode="auto">
            <a:xfrm>
              <a:off x="3334" y="677"/>
              <a:ext cx="635" cy="1664"/>
            </a:xfrm>
            <a:prstGeom prst="rect">
              <a:avLst/>
            </a:prstGeom>
            <a:grpFill/>
            <a:ln w="9525">
              <a:noFill/>
              <a:miter lim="800000"/>
              <a:headEnd/>
              <a:tailEnd/>
            </a:ln>
          </p:spPr>
          <p:txBody>
            <a:bodyPr lIns="36000" tIns="0" rIns="0" bIns="0"/>
            <a:lstStyle/>
            <a:p>
              <a:pPr>
                <a:defRPr/>
              </a:pPr>
              <a:r>
                <a:rPr lang="tr-TR" sz="1100" dirty="0">
                  <a:solidFill>
                    <a:srgbClr val="000099"/>
                  </a:solidFill>
                  <a:latin typeface="Tahoma" pitchFamily="34" charset="0"/>
                  <a:cs typeface="Tahoma" pitchFamily="34" charset="0"/>
                </a:rPr>
                <a:t>Hangi alanda e</a:t>
              </a:r>
              <a:r>
                <a:rPr lang="tr-TR" sz="1100" dirty="0">
                  <a:solidFill>
                    <a:srgbClr val="000099"/>
                  </a:solidFill>
                  <a:cs typeface="Arial" pitchFamily="34" charset="0"/>
                </a:rPr>
                <a:t>ğ</a:t>
              </a:r>
              <a:r>
                <a:rPr lang="tr-TR" sz="1100" dirty="0">
                  <a:solidFill>
                    <a:srgbClr val="000099"/>
                  </a:solidFill>
                  <a:latin typeface="Tahoma" pitchFamily="34" charset="0"/>
                  <a:cs typeface="Tahoma" pitchFamily="34" charset="0"/>
                </a:rPr>
                <a:t>itime gereksinim duyuldu</a:t>
              </a:r>
              <a:r>
                <a:rPr lang="tr-TR" sz="1100" dirty="0">
                  <a:solidFill>
                    <a:srgbClr val="000099"/>
                  </a:solidFill>
                  <a:cs typeface="Arial" pitchFamily="34" charset="0"/>
                </a:rPr>
                <a:t>ğ</a:t>
              </a:r>
              <a:r>
                <a:rPr lang="tr-TR" sz="1100" dirty="0">
                  <a:solidFill>
                    <a:srgbClr val="000099"/>
                  </a:solidFill>
                  <a:latin typeface="Tahoma" pitchFamily="34" charset="0"/>
                  <a:cs typeface="Tahoma" pitchFamily="34" charset="0"/>
                </a:rPr>
                <a:t>unun belirlenmesi</a:t>
              </a:r>
            </a:p>
          </p:txBody>
        </p:sp>
        <p:sp>
          <p:nvSpPr>
            <p:cNvPr id="54282" name="Rectangle 80"/>
            <p:cNvSpPr>
              <a:spLocks noChangeArrowheads="1"/>
            </p:cNvSpPr>
            <p:nvPr/>
          </p:nvSpPr>
          <p:spPr bwMode="auto">
            <a:xfrm>
              <a:off x="2925" y="677"/>
              <a:ext cx="409" cy="1664"/>
            </a:xfrm>
            <a:prstGeom prst="rect">
              <a:avLst/>
            </a:prstGeom>
            <a:grpFill/>
            <a:ln w="9525">
              <a:noFill/>
              <a:miter lim="800000"/>
              <a:headEnd/>
              <a:tailEnd/>
            </a:ln>
          </p:spPr>
          <p:txBody>
            <a:bodyPr lIns="36000" tIns="0" rIns="0" bIns="0"/>
            <a:lstStyle/>
            <a:p>
              <a:pPr>
                <a:defRPr/>
              </a:pPr>
              <a:r>
                <a:rPr lang="tr-TR" sz="1100">
                  <a:solidFill>
                    <a:srgbClr val="000099"/>
                  </a:solidFill>
                  <a:cs typeface="Arial" pitchFamily="34" charset="0"/>
                </a:rPr>
                <a:t>Ş</a:t>
              </a:r>
              <a:r>
                <a:rPr lang="tr-TR" sz="1100">
                  <a:solidFill>
                    <a:srgbClr val="000099"/>
                  </a:solidFill>
                  <a:latin typeface="Tahoma" pitchFamily="34" charset="0"/>
                  <a:cs typeface="Tahoma" pitchFamily="34" charset="0"/>
                </a:rPr>
                <a:t>ahin D</a:t>
              </a:r>
              <a:r>
                <a:rPr lang="tr-TR" sz="1100">
                  <a:solidFill>
                    <a:srgbClr val="000099"/>
                  </a:solidFill>
                  <a:cs typeface="Arial" pitchFamily="34" charset="0"/>
                </a:rPr>
                <a:t>İ</a:t>
              </a:r>
              <a:r>
                <a:rPr lang="tr-TR" sz="1100">
                  <a:solidFill>
                    <a:srgbClr val="000099"/>
                  </a:solidFill>
                  <a:latin typeface="Tahoma" pitchFamily="34" charset="0"/>
                  <a:cs typeface="Tahoma" pitchFamily="34" charset="0"/>
                </a:rPr>
                <a:t>NÇER </a:t>
              </a:r>
              <a:endParaRPr lang="tr-TR" sz="1100">
                <a:solidFill>
                  <a:srgbClr val="000000"/>
                </a:solidFill>
                <a:latin typeface="Calibri" pitchFamily="34" charset="0"/>
              </a:endParaRPr>
            </a:p>
            <a:p>
              <a:pPr>
                <a:defRPr/>
              </a:pPr>
              <a:r>
                <a:rPr lang="tr-TR" sz="1100">
                  <a:solidFill>
                    <a:srgbClr val="000099"/>
                  </a:solidFill>
                  <a:cs typeface="Arial" pitchFamily="34" charset="0"/>
                </a:rPr>
                <a:t>Ş</a:t>
              </a:r>
              <a:r>
                <a:rPr lang="tr-TR" sz="1100">
                  <a:solidFill>
                    <a:srgbClr val="000099"/>
                  </a:solidFill>
                  <a:latin typeface="Tahoma" pitchFamily="34" charset="0"/>
                  <a:cs typeface="Tahoma" pitchFamily="34" charset="0"/>
                </a:rPr>
                <a:t>ef </a:t>
              </a:r>
            </a:p>
          </p:txBody>
        </p:sp>
        <p:sp>
          <p:nvSpPr>
            <p:cNvPr id="54283" name="Rectangle 79"/>
            <p:cNvSpPr>
              <a:spLocks noChangeArrowheads="1"/>
            </p:cNvSpPr>
            <p:nvPr/>
          </p:nvSpPr>
          <p:spPr bwMode="auto">
            <a:xfrm>
              <a:off x="2562" y="677"/>
              <a:ext cx="363" cy="1664"/>
            </a:xfrm>
            <a:prstGeom prst="rect">
              <a:avLst/>
            </a:prstGeom>
            <a:grpFill/>
            <a:ln w="9525">
              <a:noFill/>
              <a:miter lim="800000"/>
              <a:headEnd/>
              <a:tailEnd/>
            </a:ln>
          </p:spPr>
          <p:txBody>
            <a:bodyPr lIns="36000" tIns="0" rIns="0" bIns="0"/>
            <a:lstStyle/>
            <a:p>
              <a:pPr>
                <a:defRPr/>
              </a:pPr>
              <a:r>
                <a:rPr lang="tr-TR" sz="1100" dirty="0">
                  <a:solidFill>
                    <a:srgbClr val="000099"/>
                  </a:solidFill>
                  <a:latin typeface="Tahoma" pitchFamily="34" charset="0"/>
                  <a:cs typeface="Tahoma" pitchFamily="34" charset="0"/>
                </a:rPr>
                <a:t>Aylık</a:t>
              </a:r>
              <a:r>
                <a:rPr lang="tr-TR" sz="1100" dirty="0">
                  <a:solidFill>
                    <a:srgbClr val="FFFFFF"/>
                  </a:solidFill>
                  <a:latin typeface="Tahoma" pitchFamily="34" charset="0"/>
                  <a:cs typeface="Tahoma" pitchFamily="34" charset="0"/>
                </a:rPr>
                <a:t> </a:t>
              </a:r>
            </a:p>
          </p:txBody>
        </p:sp>
        <p:sp>
          <p:nvSpPr>
            <p:cNvPr id="54284" name="Rectangle 78"/>
            <p:cNvSpPr>
              <a:spLocks noChangeArrowheads="1"/>
            </p:cNvSpPr>
            <p:nvPr/>
          </p:nvSpPr>
          <p:spPr bwMode="auto">
            <a:xfrm>
              <a:off x="1806" y="677"/>
              <a:ext cx="756" cy="1664"/>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Hangi alanda e</a:t>
              </a:r>
              <a:r>
                <a:rPr lang="tr-TR" sz="1100">
                  <a:solidFill>
                    <a:srgbClr val="000099"/>
                  </a:solidFill>
                  <a:cs typeface="Arial" pitchFamily="34" charset="0"/>
                </a:rPr>
                <a:t>ğ</a:t>
              </a:r>
              <a:r>
                <a:rPr lang="tr-TR" sz="1100">
                  <a:solidFill>
                    <a:srgbClr val="000099"/>
                  </a:solidFill>
                  <a:latin typeface="Tahoma" pitchFamily="34" charset="0"/>
                  <a:cs typeface="Tahoma" pitchFamily="34" charset="0"/>
                </a:rPr>
                <a:t>itime gereksinim duyuldu</a:t>
              </a:r>
              <a:r>
                <a:rPr lang="tr-TR" sz="1100">
                  <a:solidFill>
                    <a:srgbClr val="000099"/>
                  </a:solidFill>
                  <a:cs typeface="Arial" pitchFamily="34" charset="0"/>
                </a:rPr>
                <a:t>ğ</a:t>
              </a:r>
              <a:r>
                <a:rPr lang="tr-TR" sz="1100">
                  <a:solidFill>
                    <a:srgbClr val="000099"/>
                  </a:solidFill>
                  <a:latin typeface="Tahoma" pitchFamily="34" charset="0"/>
                  <a:cs typeface="Tahoma" pitchFamily="34" charset="0"/>
                </a:rPr>
                <a:t>unun belirlenmesi.</a:t>
              </a:r>
              <a:r>
                <a:rPr lang="tr-TR" sz="1100">
                  <a:solidFill>
                    <a:srgbClr val="FFFFFF"/>
                  </a:solidFill>
                  <a:latin typeface="Tahoma" pitchFamily="34" charset="0"/>
                  <a:cs typeface="Tahoma" pitchFamily="34" charset="0"/>
                </a:rPr>
                <a:t> </a:t>
              </a:r>
            </a:p>
          </p:txBody>
        </p:sp>
        <p:sp>
          <p:nvSpPr>
            <p:cNvPr id="54285" name="Rectangle 77"/>
            <p:cNvSpPr>
              <a:spLocks noChangeArrowheads="1"/>
            </p:cNvSpPr>
            <p:nvPr/>
          </p:nvSpPr>
          <p:spPr bwMode="auto">
            <a:xfrm>
              <a:off x="1220" y="677"/>
              <a:ext cx="586" cy="1664"/>
            </a:xfrm>
            <a:prstGeom prst="rect">
              <a:avLst/>
            </a:prstGeom>
            <a:grpFill/>
            <a:ln w="9525">
              <a:noFill/>
              <a:miter lim="800000"/>
              <a:headEnd/>
              <a:tailEnd/>
            </a:ln>
          </p:spPr>
          <p:txBody>
            <a:bodyPr lIns="36000" tIns="0" rIns="0" bIns="0"/>
            <a:lstStyle/>
            <a:p>
              <a:pPr>
                <a:defRPr/>
              </a:pPr>
              <a:r>
                <a:rPr lang="tr-TR" sz="1100" dirty="0">
                  <a:solidFill>
                    <a:srgbClr val="000099"/>
                  </a:solidFill>
                  <a:latin typeface="Tahoma" pitchFamily="34" charset="0"/>
                  <a:cs typeface="Tahoma" pitchFamily="34" charset="0"/>
                </a:rPr>
                <a:t>Gruplar</a:t>
              </a:r>
              <a:r>
                <a:rPr lang="tr-TR" sz="1100" dirty="0">
                  <a:solidFill>
                    <a:srgbClr val="000099"/>
                  </a:solidFill>
                  <a:cs typeface="Arial" pitchFamily="34" charset="0"/>
                </a:rPr>
                <a:t>ı</a:t>
              </a:r>
              <a:r>
                <a:rPr lang="tr-TR" sz="1100" dirty="0">
                  <a:solidFill>
                    <a:srgbClr val="000099"/>
                  </a:solidFill>
                  <a:latin typeface="Tahoma" pitchFamily="34" charset="0"/>
                  <a:cs typeface="Tahoma" pitchFamily="34" charset="0"/>
                </a:rPr>
                <a:t>n ve verilecek e</a:t>
              </a:r>
              <a:r>
                <a:rPr lang="tr-TR" sz="1100" dirty="0">
                  <a:solidFill>
                    <a:srgbClr val="000099"/>
                  </a:solidFill>
                  <a:cs typeface="Arial" pitchFamily="34" charset="0"/>
                </a:rPr>
                <a:t>ğ</a:t>
              </a:r>
              <a:r>
                <a:rPr lang="tr-TR" sz="1100" dirty="0">
                  <a:solidFill>
                    <a:srgbClr val="000099"/>
                  </a:solidFill>
                  <a:latin typeface="Tahoma" pitchFamily="34" charset="0"/>
                  <a:cs typeface="Tahoma" pitchFamily="34" charset="0"/>
                </a:rPr>
                <a:t>itim konular</a:t>
              </a:r>
              <a:r>
                <a:rPr lang="tr-TR" sz="1100" dirty="0">
                  <a:solidFill>
                    <a:srgbClr val="000099"/>
                  </a:solidFill>
                  <a:cs typeface="Arial" pitchFamily="34" charset="0"/>
                </a:rPr>
                <a:t>ı</a:t>
              </a:r>
              <a:r>
                <a:rPr lang="tr-TR" sz="1100" dirty="0">
                  <a:solidFill>
                    <a:srgbClr val="000099"/>
                  </a:solidFill>
                  <a:latin typeface="Tahoma" pitchFamily="34" charset="0"/>
                  <a:cs typeface="Tahoma" pitchFamily="34" charset="0"/>
                </a:rPr>
                <a:t>n</a:t>
              </a:r>
              <a:r>
                <a:rPr lang="tr-TR" sz="1100" dirty="0">
                  <a:solidFill>
                    <a:srgbClr val="000099"/>
                  </a:solidFill>
                  <a:cs typeface="Arial" pitchFamily="34" charset="0"/>
                </a:rPr>
                <a:t>ı</a:t>
              </a:r>
              <a:r>
                <a:rPr lang="tr-TR" sz="1100" dirty="0">
                  <a:solidFill>
                    <a:srgbClr val="000099"/>
                  </a:solidFill>
                  <a:latin typeface="Tahoma" pitchFamily="34" charset="0"/>
                  <a:cs typeface="Tahoma" pitchFamily="34" charset="0"/>
                </a:rPr>
                <a:t>n belirlen </a:t>
              </a:r>
              <a:endParaRPr lang="tr-TR" sz="1100" dirty="0">
                <a:solidFill>
                  <a:srgbClr val="000000"/>
                </a:solidFill>
                <a:latin typeface="Calibri" pitchFamily="34" charset="0"/>
              </a:endParaRPr>
            </a:p>
            <a:p>
              <a:pPr>
                <a:defRPr/>
              </a:pPr>
              <a:r>
                <a:rPr lang="tr-TR" sz="1100" dirty="0" err="1">
                  <a:solidFill>
                    <a:srgbClr val="000099"/>
                  </a:solidFill>
                  <a:latin typeface="Tahoma" pitchFamily="34" charset="0"/>
                  <a:cs typeface="Tahoma" pitchFamily="34" charset="0"/>
                </a:rPr>
                <a:t>mesi</a:t>
              </a:r>
              <a:r>
                <a:rPr lang="tr-TR" sz="1100" dirty="0">
                  <a:solidFill>
                    <a:srgbClr val="000099"/>
                  </a:solidFill>
                  <a:latin typeface="Tahoma" pitchFamily="34" charset="0"/>
                  <a:cs typeface="Tahoma" pitchFamily="34" charset="0"/>
                </a:rPr>
                <a:t>.</a:t>
              </a:r>
              <a:r>
                <a:rPr lang="tr-TR" sz="1100" dirty="0">
                  <a:solidFill>
                    <a:srgbClr val="FFFFFF"/>
                  </a:solidFill>
                  <a:latin typeface="Tahoma" pitchFamily="34" charset="0"/>
                  <a:cs typeface="Tahoma" pitchFamily="34" charset="0"/>
                </a:rPr>
                <a:t> </a:t>
              </a:r>
              <a:endParaRPr lang="tr-TR" sz="1100" dirty="0">
                <a:solidFill>
                  <a:srgbClr val="000000"/>
                </a:solidFill>
                <a:latin typeface="Calibri" pitchFamily="34" charset="0"/>
              </a:endParaRPr>
            </a:p>
            <a:p>
              <a:pPr>
                <a:defRPr/>
              </a:pPr>
              <a:endParaRPr lang="tr-TR" sz="1100" dirty="0">
                <a:solidFill>
                  <a:srgbClr val="000000"/>
                </a:solidFill>
                <a:latin typeface="Calibri" pitchFamily="34" charset="0"/>
              </a:endParaRPr>
            </a:p>
          </p:txBody>
        </p:sp>
        <p:sp>
          <p:nvSpPr>
            <p:cNvPr id="54286" name="Rectangle 76"/>
            <p:cNvSpPr>
              <a:spLocks noChangeArrowheads="1"/>
            </p:cNvSpPr>
            <p:nvPr/>
          </p:nvSpPr>
          <p:spPr bwMode="auto">
            <a:xfrm>
              <a:off x="538" y="677"/>
              <a:ext cx="683" cy="1664"/>
            </a:xfrm>
            <a:prstGeom prst="rect">
              <a:avLst/>
            </a:prstGeom>
            <a:grpFill/>
            <a:ln w="9525">
              <a:noFill/>
              <a:miter lim="800000"/>
              <a:headEnd/>
              <a:tailEnd/>
            </a:ln>
          </p:spPr>
          <p:txBody>
            <a:bodyPr lIns="36000" tIns="0" rIns="0" bIns="0"/>
            <a:lstStyle/>
            <a:p>
              <a:pPr>
                <a:defRPr/>
              </a:pPr>
              <a:r>
                <a:rPr lang="tr-TR" sz="1200">
                  <a:solidFill>
                    <a:srgbClr val="000099"/>
                  </a:solidFill>
                  <a:cs typeface="Tahoma" pitchFamily="34" charset="0"/>
                </a:rPr>
                <a:t>Hizmet içi e</a:t>
              </a:r>
              <a:r>
                <a:rPr lang="tr-TR" sz="1200">
                  <a:solidFill>
                    <a:srgbClr val="000099"/>
                  </a:solidFill>
                  <a:cs typeface="Arial" pitchFamily="34" charset="0"/>
                </a:rPr>
                <a:t>ğ</a:t>
              </a:r>
              <a:r>
                <a:rPr lang="tr-TR" sz="1200">
                  <a:solidFill>
                    <a:srgbClr val="000099"/>
                  </a:solidFill>
                  <a:cs typeface="Tahoma" pitchFamily="34" charset="0"/>
                </a:rPr>
                <a:t>itime al</a:t>
              </a:r>
              <a:r>
                <a:rPr lang="tr-TR" sz="1200">
                  <a:solidFill>
                    <a:srgbClr val="000099"/>
                  </a:solidFill>
                  <a:cs typeface="Arial" pitchFamily="34" charset="0"/>
                </a:rPr>
                <a:t>ı</a:t>
              </a:r>
              <a:r>
                <a:rPr lang="tr-TR" sz="1200">
                  <a:solidFill>
                    <a:srgbClr val="000099"/>
                  </a:solidFill>
                  <a:cs typeface="Tahoma" pitchFamily="34" charset="0"/>
                </a:rPr>
                <a:t>nacak farkl</a:t>
              </a:r>
              <a:r>
                <a:rPr lang="tr-TR" sz="1200">
                  <a:solidFill>
                    <a:srgbClr val="000099"/>
                  </a:solidFill>
                  <a:cs typeface="Arial" pitchFamily="34" charset="0"/>
                </a:rPr>
                <a:t>ı</a:t>
              </a:r>
              <a:r>
                <a:rPr lang="tr-TR" sz="1200">
                  <a:solidFill>
                    <a:srgbClr val="000099"/>
                  </a:solidFill>
                  <a:cs typeface="Tahoma" pitchFamily="34" charset="0"/>
                </a:rPr>
                <a:t> bölüm personelinin gereksinmelerine yönelik paket programlar </a:t>
              </a:r>
            </a:p>
            <a:p>
              <a:pPr>
                <a:defRPr/>
              </a:pPr>
              <a:r>
                <a:rPr lang="tr-TR" sz="1200">
                  <a:solidFill>
                    <a:srgbClr val="000099"/>
                  </a:solidFill>
                  <a:cs typeface="Tahoma" pitchFamily="34" charset="0"/>
                </a:rPr>
                <a:t>Oluşturmak</a:t>
              </a:r>
              <a:r>
                <a:rPr lang="tr-TR" sz="1200">
                  <a:solidFill>
                    <a:srgbClr val="000099"/>
                  </a:solidFill>
                  <a:latin typeface="Tahoma" pitchFamily="34" charset="0"/>
                  <a:cs typeface="Tahoma" pitchFamily="34" charset="0"/>
                </a:rPr>
                <a:t>.</a:t>
              </a:r>
              <a:endParaRPr lang="tr-TR" sz="1200">
                <a:solidFill>
                  <a:srgbClr val="FFFFFF"/>
                </a:solidFill>
                <a:latin typeface="Tahoma" pitchFamily="34" charset="0"/>
                <a:cs typeface="Tahoma" pitchFamily="34" charset="0"/>
              </a:endParaRPr>
            </a:p>
          </p:txBody>
        </p:sp>
        <p:sp>
          <p:nvSpPr>
            <p:cNvPr id="16" name="Rectangle 75"/>
            <p:cNvSpPr>
              <a:spLocks noChangeArrowheads="1"/>
            </p:cNvSpPr>
            <p:nvPr/>
          </p:nvSpPr>
          <p:spPr bwMode="auto">
            <a:xfrm>
              <a:off x="0" y="677"/>
              <a:ext cx="538" cy="1664"/>
            </a:xfrm>
            <a:prstGeom prst="rect">
              <a:avLst/>
            </a:prstGeom>
            <a:grpFill/>
            <a:ln w="9525">
              <a:noFill/>
              <a:miter lim="800000"/>
              <a:headEnd/>
              <a:tailEnd/>
            </a:ln>
            <a:effectLst/>
          </p:spPr>
          <p:txBody>
            <a:bodyPr lIns="36000" tIns="0" rIns="0" bIns="0" upright="1"/>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defRPr sz="1000"/>
              </a:pPr>
              <a:r>
                <a:rPr lang="tr-TR" sz="1200" dirty="0">
                  <a:solidFill>
                    <a:srgbClr val="000099"/>
                  </a:solidFill>
                  <a:latin typeface="+mj-lt"/>
                  <a:ea typeface="Tahoma"/>
                  <a:cs typeface="Tahoma"/>
                </a:rPr>
                <a:t>Personel hizmetlerinin kalitesini artt</a:t>
              </a:r>
              <a:r>
                <a:rPr lang="tr-TR" sz="1200" dirty="0">
                  <a:solidFill>
                    <a:srgbClr val="000099"/>
                  </a:solidFill>
                  <a:latin typeface="+mj-lt"/>
                  <a:cs typeface="Arial"/>
                </a:rPr>
                <a:t>ı</a:t>
              </a:r>
              <a:r>
                <a:rPr lang="tr-TR" sz="1200" dirty="0">
                  <a:solidFill>
                    <a:srgbClr val="000099"/>
                  </a:solidFill>
                  <a:latin typeface="+mj-lt"/>
                  <a:ea typeface="Tahoma"/>
                  <a:cs typeface="Tahoma"/>
                </a:rPr>
                <a:t>rmak için hizmet içi e</a:t>
              </a:r>
              <a:r>
                <a:rPr lang="tr-TR" sz="1200" dirty="0">
                  <a:solidFill>
                    <a:srgbClr val="000099"/>
                  </a:solidFill>
                  <a:latin typeface="+mj-lt"/>
                  <a:cs typeface="Arial"/>
                </a:rPr>
                <a:t>ğ</a:t>
              </a:r>
              <a:r>
                <a:rPr lang="tr-TR" sz="1200" dirty="0">
                  <a:solidFill>
                    <a:srgbClr val="000099"/>
                  </a:solidFill>
                  <a:latin typeface="+mj-lt"/>
                  <a:ea typeface="Tahoma"/>
                  <a:cs typeface="Tahoma"/>
                </a:rPr>
                <a:t>itim </a:t>
              </a:r>
              <a:r>
                <a:rPr lang="tr-TR" sz="1200" dirty="0" smtClean="0">
                  <a:solidFill>
                    <a:srgbClr val="000099"/>
                  </a:solidFill>
                  <a:latin typeface="+mj-lt"/>
                  <a:ea typeface="Tahoma"/>
                  <a:cs typeface="Tahoma"/>
                </a:rPr>
                <a:t>faaliyetlerini art</a:t>
              </a:r>
              <a:r>
                <a:rPr lang="tr-TR" sz="1200" dirty="0" smtClean="0">
                  <a:solidFill>
                    <a:srgbClr val="000099"/>
                  </a:solidFill>
                  <a:latin typeface="+mj-lt"/>
                  <a:cs typeface="Arial"/>
                </a:rPr>
                <a:t>ı</a:t>
              </a:r>
              <a:r>
                <a:rPr lang="tr-TR" sz="1200" dirty="0" smtClean="0">
                  <a:solidFill>
                    <a:srgbClr val="000099"/>
                  </a:solidFill>
                  <a:latin typeface="+mj-lt"/>
                  <a:ea typeface="Tahoma"/>
                  <a:cs typeface="Tahoma"/>
                </a:rPr>
                <a:t>rmak </a:t>
              </a:r>
              <a:endParaRPr lang="tr-TR" sz="1200" dirty="0">
                <a:solidFill>
                  <a:srgbClr val="000099"/>
                </a:solidFill>
                <a:latin typeface="+mj-lt"/>
                <a:ea typeface="Tahoma"/>
                <a:cs typeface="Tahoma"/>
              </a:endParaRPr>
            </a:p>
          </p:txBody>
        </p:sp>
        <p:sp>
          <p:nvSpPr>
            <p:cNvPr id="54288" name="Rectangle 74"/>
            <p:cNvSpPr>
              <a:spLocks noChangeArrowheads="1"/>
            </p:cNvSpPr>
            <p:nvPr/>
          </p:nvSpPr>
          <p:spPr bwMode="auto">
            <a:xfrm>
              <a:off x="5738" y="505"/>
              <a:ext cx="22"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r>
                <a:rPr lang="tr-TR" sz="1100">
                  <a:solidFill>
                    <a:srgbClr val="FFFFFF"/>
                  </a:solidFill>
                  <a:latin typeface="Tahoma" pitchFamily="34" charset="0"/>
                  <a:cs typeface="Tahoma" pitchFamily="34" charset="0"/>
                </a:rPr>
                <a:t> </a:t>
              </a:r>
            </a:p>
          </p:txBody>
        </p:sp>
        <p:sp>
          <p:nvSpPr>
            <p:cNvPr id="54289" name="Rectangle 73"/>
            <p:cNvSpPr>
              <a:spLocks noChangeArrowheads="1"/>
            </p:cNvSpPr>
            <p:nvPr/>
          </p:nvSpPr>
          <p:spPr bwMode="auto">
            <a:xfrm>
              <a:off x="5239" y="505"/>
              <a:ext cx="499"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54290" name="Rectangle 72"/>
            <p:cNvSpPr>
              <a:spLocks noChangeArrowheads="1"/>
            </p:cNvSpPr>
            <p:nvPr/>
          </p:nvSpPr>
          <p:spPr bwMode="auto">
            <a:xfrm>
              <a:off x="4830" y="505"/>
              <a:ext cx="409"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54291" name="Rectangle 71"/>
            <p:cNvSpPr>
              <a:spLocks noChangeArrowheads="1"/>
            </p:cNvSpPr>
            <p:nvPr/>
          </p:nvSpPr>
          <p:spPr bwMode="auto">
            <a:xfrm>
              <a:off x="4332" y="505"/>
              <a:ext cx="498"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54292" name="Rectangle 70"/>
            <p:cNvSpPr>
              <a:spLocks noChangeArrowheads="1"/>
            </p:cNvSpPr>
            <p:nvPr/>
          </p:nvSpPr>
          <p:spPr bwMode="auto">
            <a:xfrm>
              <a:off x="3969" y="505"/>
              <a:ext cx="363"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54293" name="Rectangle 69"/>
            <p:cNvSpPr>
              <a:spLocks noChangeArrowheads="1"/>
            </p:cNvSpPr>
            <p:nvPr/>
          </p:nvSpPr>
          <p:spPr bwMode="auto">
            <a:xfrm>
              <a:off x="3334" y="505"/>
              <a:ext cx="635"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54294" name="Rectangle 68"/>
            <p:cNvSpPr>
              <a:spLocks noChangeArrowheads="1"/>
            </p:cNvSpPr>
            <p:nvPr/>
          </p:nvSpPr>
          <p:spPr bwMode="auto">
            <a:xfrm>
              <a:off x="2925" y="505"/>
              <a:ext cx="409"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54295" name="Rectangle 67"/>
            <p:cNvSpPr>
              <a:spLocks noChangeArrowheads="1"/>
            </p:cNvSpPr>
            <p:nvPr/>
          </p:nvSpPr>
          <p:spPr bwMode="auto">
            <a:xfrm>
              <a:off x="2562" y="505"/>
              <a:ext cx="363"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54296" name="Rectangle 66"/>
            <p:cNvSpPr>
              <a:spLocks noChangeArrowheads="1"/>
            </p:cNvSpPr>
            <p:nvPr/>
          </p:nvSpPr>
          <p:spPr bwMode="auto">
            <a:xfrm>
              <a:off x="1806" y="505"/>
              <a:ext cx="756"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54297" name="Rectangle 65"/>
            <p:cNvSpPr>
              <a:spLocks noChangeArrowheads="1"/>
            </p:cNvSpPr>
            <p:nvPr/>
          </p:nvSpPr>
          <p:spPr bwMode="auto">
            <a:xfrm>
              <a:off x="1220" y="505"/>
              <a:ext cx="586"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54298" name="Rectangle 64"/>
            <p:cNvSpPr>
              <a:spLocks noChangeArrowheads="1"/>
            </p:cNvSpPr>
            <p:nvPr/>
          </p:nvSpPr>
          <p:spPr bwMode="auto">
            <a:xfrm>
              <a:off x="537" y="505"/>
              <a:ext cx="683"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54299" name="Rectangle 63"/>
            <p:cNvSpPr>
              <a:spLocks noChangeArrowheads="1"/>
            </p:cNvSpPr>
            <p:nvPr/>
          </p:nvSpPr>
          <p:spPr bwMode="auto">
            <a:xfrm>
              <a:off x="0" y="505"/>
              <a:ext cx="537" cy="172"/>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54300" name="Rectangle 62"/>
            <p:cNvSpPr>
              <a:spLocks noChangeArrowheads="1"/>
            </p:cNvSpPr>
            <p:nvPr/>
          </p:nvSpPr>
          <p:spPr bwMode="auto">
            <a:xfrm>
              <a:off x="4332" y="107"/>
              <a:ext cx="498" cy="398"/>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Sorumlusu</a:t>
              </a:r>
              <a:r>
                <a:rPr lang="tr-TR" sz="1100">
                  <a:solidFill>
                    <a:srgbClr val="000099"/>
                  </a:solidFill>
                  <a:cs typeface="Times New Roman" pitchFamily="18" charset="0"/>
                </a:rPr>
                <a:t> </a:t>
              </a:r>
            </a:p>
          </p:txBody>
        </p:sp>
        <p:sp>
          <p:nvSpPr>
            <p:cNvPr id="54301" name="Rectangle 61"/>
            <p:cNvSpPr>
              <a:spLocks noChangeArrowheads="1"/>
            </p:cNvSpPr>
            <p:nvPr/>
          </p:nvSpPr>
          <p:spPr bwMode="auto">
            <a:xfrm>
              <a:off x="3969" y="107"/>
              <a:ext cx="363" cy="398"/>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S</a:t>
              </a:r>
              <a:r>
                <a:rPr lang="tr-TR" sz="1100">
                  <a:solidFill>
                    <a:srgbClr val="000099"/>
                  </a:solidFill>
                  <a:cs typeface="Arial" pitchFamily="34" charset="0"/>
                </a:rPr>
                <a:t>ı</a:t>
              </a:r>
              <a:r>
                <a:rPr lang="tr-TR" sz="1100">
                  <a:solidFill>
                    <a:srgbClr val="000099"/>
                  </a:solidFill>
                  <a:latin typeface="Arial Narrow" pitchFamily="34" charset="0"/>
                </a:rPr>
                <a:t>kl</a:t>
              </a:r>
              <a:r>
                <a:rPr lang="tr-TR" sz="1100">
                  <a:solidFill>
                    <a:srgbClr val="000099"/>
                  </a:solidFill>
                  <a:cs typeface="Arial" pitchFamily="34" charset="0"/>
                </a:rPr>
                <a:t>ığı</a:t>
              </a:r>
              <a:r>
                <a:rPr lang="tr-TR" sz="1100">
                  <a:solidFill>
                    <a:srgbClr val="000099"/>
                  </a:solidFill>
                  <a:cs typeface="Times New Roman" pitchFamily="18" charset="0"/>
                </a:rPr>
                <a:t> </a:t>
              </a:r>
            </a:p>
          </p:txBody>
        </p:sp>
        <p:sp>
          <p:nvSpPr>
            <p:cNvPr id="54302" name="Rectangle 60"/>
            <p:cNvSpPr>
              <a:spLocks noChangeArrowheads="1"/>
            </p:cNvSpPr>
            <p:nvPr/>
          </p:nvSpPr>
          <p:spPr bwMode="auto">
            <a:xfrm>
              <a:off x="3334" y="107"/>
              <a:ext cx="635" cy="398"/>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Yöntemi</a:t>
              </a:r>
              <a:r>
                <a:rPr lang="tr-TR" sz="1100">
                  <a:solidFill>
                    <a:srgbClr val="000099"/>
                  </a:solidFill>
                  <a:cs typeface="Times New Roman" pitchFamily="18" charset="0"/>
                </a:rPr>
                <a:t> </a:t>
              </a:r>
            </a:p>
          </p:txBody>
        </p:sp>
        <p:sp>
          <p:nvSpPr>
            <p:cNvPr id="54303" name="Rectangle 59"/>
            <p:cNvSpPr>
              <a:spLocks noChangeArrowheads="1"/>
            </p:cNvSpPr>
            <p:nvPr/>
          </p:nvSpPr>
          <p:spPr bwMode="auto">
            <a:xfrm>
              <a:off x="2925" y="107"/>
              <a:ext cx="409" cy="398"/>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Sorumlu</a:t>
              </a:r>
              <a:r>
                <a:rPr lang="tr-TR" sz="1100">
                  <a:solidFill>
                    <a:srgbClr val="000099"/>
                  </a:solidFill>
                  <a:cs typeface="Times New Roman" pitchFamily="18" charset="0"/>
                </a:rPr>
                <a:t> </a:t>
              </a:r>
            </a:p>
          </p:txBody>
        </p:sp>
        <p:sp>
          <p:nvSpPr>
            <p:cNvPr id="54304" name="Rectangle 58"/>
            <p:cNvSpPr>
              <a:spLocks noChangeArrowheads="1"/>
            </p:cNvSpPr>
            <p:nvPr/>
          </p:nvSpPr>
          <p:spPr bwMode="auto">
            <a:xfrm>
              <a:off x="2562" y="107"/>
              <a:ext cx="363" cy="398"/>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S</a:t>
              </a:r>
              <a:r>
                <a:rPr lang="tr-TR" sz="1100">
                  <a:solidFill>
                    <a:srgbClr val="000099"/>
                  </a:solidFill>
                  <a:cs typeface="Arial" pitchFamily="34" charset="0"/>
                </a:rPr>
                <a:t>ı</a:t>
              </a:r>
              <a:r>
                <a:rPr lang="tr-TR" sz="1100">
                  <a:solidFill>
                    <a:srgbClr val="000099"/>
                  </a:solidFill>
                  <a:latin typeface="Arial Narrow" pitchFamily="34" charset="0"/>
                </a:rPr>
                <a:t>kl</a:t>
              </a:r>
              <a:r>
                <a:rPr lang="tr-TR" sz="1100">
                  <a:solidFill>
                    <a:srgbClr val="000099"/>
                  </a:solidFill>
                  <a:cs typeface="Arial" pitchFamily="34" charset="0"/>
                </a:rPr>
                <a:t>ığı</a:t>
              </a:r>
              <a:r>
                <a:rPr lang="tr-TR" sz="1100">
                  <a:solidFill>
                    <a:srgbClr val="000099"/>
                  </a:solidFill>
                  <a:cs typeface="Times New Roman" pitchFamily="18" charset="0"/>
                </a:rPr>
                <a:t> </a:t>
              </a:r>
            </a:p>
          </p:txBody>
        </p:sp>
        <p:sp>
          <p:nvSpPr>
            <p:cNvPr id="54305" name="Rectangle 57"/>
            <p:cNvSpPr>
              <a:spLocks noChangeArrowheads="1"/>
            </p:cNvSpPr>
            <p:nvPr/>
          </p:nvSpPr>
          <p:spPr bwMode="auto">
            <a:xfrm>
              <a:off x="1806" y="107"/>
              <a:ext cx="756" cy="398"/>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Yöntemi</a:t>
              </a:r>
              <a:r>
                <a:rPr lang="tr-TR" sz="1100">
                  <a:solidFill>
                    <a:srgbClr val="000099"/>
                  </a:solidFill>
                  <a:cs typeface="Times New Roman" pitchFamily="18" charset="0"/>
                </a:rPr>
                <a:t> </a:t>
              </a:r>
            </a:p>
          </p:txBody>
        </p:sp>
        <p:sp>
          <p:nvSpPr>
            <p:cNvPr id="54306" name="Rectangle 56"/>
            <p:cNvSpPr>
              <a:spLocks noChangeArrowheads="1"/>
            </p:cNvSpPr>
            <p:nvPr/>
          </p:nvSpPr>
          <p:spPr bwMode="auto">
            <a:xfrm>
              <a:off x="5738" y="0"/>
              <a:ext cx="22" cy="505"/>
            </a:xfrm>
            <a:prstGeom prst="rect">
              <a:avLst/>
            </a:prstGeom>
            <a:grpFill/>
            <a:ln w="9525">
              <a:noFill/>
              <a:miter lim="800000"/>
              <a:headEnd/>
              <a:tailEnd/>
            </a:ln>
          </p:spPr>
          <p:txBody>
            <a:bodyPr/>
            <a:lstStyle/>
            <a:p>
              <a:pPr>
                <a:defRPr/>
              </a:pPr>
              <a:endParaRPr lang="tr-TR"/>
            </a:p>
          </p:txBody>
        </p:sp>
        <p:sp>
          <p:nvSpPr>
            <p:cNvPr id="54307" name="Rectangle 55"/>
            <p:cNvSpPr>
              <a:spLocks noChangeArrowheads="1"/>
            </p:cNvSpPr>
            <p:nvPr/>
          </p:nvSpPr>
          <p:spPr bwMode="auto">
            <a:xfrm>
              <a:off x="5239" y="0"/>
              <a:ext cx="499" cy="505"/>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RAPOR ED</a:t>
              </a:r>
              <a:r>
                <a:rPr lang="tr-TR" sz="1100">
                  <a:solidFill>
                    <a:srgbClr val="000099"/>
                  </a:solidFill>
                  <a:cs typeface="Arial" pitchFamily="34" charset="0"/>
                </a:rPr>
                <a:t>İ</a:t>
              </a:r>
              <a:r>
                <a:rPr lang="tr-TR" sz="1100">
                  <a:solidFill>
                    <a:srgbClr val="000099"/>
                  </a:solidFill>
                  <a:latin typeface="Arial Narrow" pitchFamily="34" charset="0"/>
                </a:rPr>
                <a:t>LECE</a:t>
              </a:r>
              <a:r>
                <a:rPr lang="tr-TR" sz="1100">
                  <a:solidFill>
                    <a:srgbClr val="000099"/>
                  </a:solidFill>
                  <a:cs typeface="Arial" pitchFamily="34" charset="0"/>
                </a:rPr>
                <a:t>Ğİ</a:t>
              </a:r>
              <a:r>
                <a:rPr lang="tr-TR" sz="1100">
                  <a:solidFill>
                    <a:srgbClr val="000099"/>
                  </a:solidFill>
                  <a:latin typeface="Arial Narrow" pitchFamily="34" charset="0"/>
                </a:rPr>
                <a:t> MAKAM</a:t>
              </a:r>
              <a:r>
                <a:rPr lang="tr-TR" sz="1100">
                  <a:solidFill>
                    <a:srgbClr val="000099"/>
                  </a:solidFill>
                  <a:cs typeface="Times New Roman" pitchFamily="18" charset="0"/>
                </a:rPr>
                <a:t> </a:t>
              </a:r>
            </a:p>
          </p:txBody>
        </p:sp>
        <p:sp>
          <p:nvSpPr>
            <p:cNvPr id="54308" name="Rectangle 54"/>
            <p:cNvSpPr>
              <a:spLocks noChangeArrowheads="1"/>
            </p:cNvSpPr>
            <p:nvPr/>
          </p:nvSpPr>
          <p:spPr bwMode="auto">
            <a:xfrm>
              <a:off x="4830" y="0"/>
              <a:ext cx="409" cy="505"/>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RAPORLAMA PER</a:t>
              </a:r>
              <a:r>
                <a:rPr lang="tr-TR" sz="1100">
                  <a:solidFill>
                    <a:srgbClr val="000099"/>
                  </a:solidFill>
                  <a:cs typeface="Arial" pitchFamily="34" charset="0"/>
                </a:rPr>
                <a:t>İ</a:t>
              </a:r>
              <a:r>
                <a:rPr lang="tr-TR" sz="1100">
                  <a:solidFill>
                    <a:srgbClr val="000099"/>
                  </a:solidFill>
                  <a:latin typeface="Arial Narrow" pitchFamily="34" charset="0"/>
                </a:rPr>
                <a:t>YODU</a:t>
              </a:r>
              <a:r>
                <a:rPr lang="tr-TR" sz="1100">
                  <a:solidFill>
                    <a:srgbClr val="000099"/>
                  </a:solidFill>
                  <a:cs typeface="Times New Roman" pitchFamily="18" charset="0"/>
                </a:rPr>
                <a:t> </a:t>
              </a:r>
            </a:p>
          </p:txBody>
        </p:sp>
        <p:sp>
          <p:nvSpPr>
            <p:cNvPr id="54309" name="Rectangle 53"/>
            <p:cNvSpPr>
              <a:spLocks noChangeArrowheads="1"/>
            </p:cNvSpPr>
            <p:nvPr/>
          </p:nvSpPr>
          <p:spPr bwMode="auto">
            <a:xfrm>
              <a:off x="3334" y="0"/>
              <a:ext cx="1496" cy="107"/>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ANAL</a:t>
              </a:r>
              <a:r>
                <a:rPr lang="tr-TR" sz="1100">
                  <a:solidFill>
                    <a:srgbClr val="000099"/>
                  </a:solidFill>
                  <a:cs typeface="Arial" pitchFamily="34" charset="0"/>
                </a:rPr>
                <a:t>İ</a:t>
              </a:r>
              <a:r>
                <a:rPr lang="tr-TR" sz="1100">
                  <a:solidFill>
                    <a:srgbClr val="000099"/>
                  </a:solidFill>
                  <a:latin typeface="Arial Narrow" pitchFamily="34" charset="0"/>
                </a:rPr>
                <a:t>Z</a:t>
              </a:r>
              <a:r>
                <a:rPr lang="tr-TR" sz="1100">
                  <a:solidFill>
                    <a:srgbClr val="000099"/>
                  </a:solidFill>
                  <a:cs typeface="Times New Roman" pitchFamily="18" charset="0"/>
                </a:rPr>
                <a:t> </a:t>
              </a:r>
            </a:p>
          </p:txBody>
        </p:sp>
        <p:sp>
          <p:nvSpPr>
            <p:cNvPr id="54310" name="Rectangle 52"/>
            <p:cNvSpPr>
              <a:spLocks noChangeArrowheads="1"/>
            </p:cNvSpPr>
            <p:nvPr/>
          </p:nvSpPr>
          <p:spPr bwMode="auto">
            <a:xfrm>
              <a:off x="1806" y="0"/>
              <a:ext cx="1528" cy="107"/>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VER</a:t>
              </a:r>
              <a:r>
                <a:rPr lang="tr-TR" sz="1100">
                  <a:solidFill>
                    <a:srgbClr val="000099"/>
                  </a:solidFill>
                  <a:cs typeface="Arial" pitchFamily="34" charset="0"/>
                </a:rPr>
                <a:t>İ</a:t>
              </a:r>
              <a:r>
                <a:rPr lang="tr-TR" sz="1100">
                  <a:solidFill>
                    <a:srgbClr val="000099"/>
                  </a:solidFill>
                  <a:latin typeface="Arial Narrow" pitchFamily="34" charset="0"/>
                </a:rPr>
                <a:t> TOPLAMA</a:t>
              </a:r>
              <a:r>
                <a:rPr lang="tr-TR" sz="1100">
                  <a:solidFill>
                    <a:srgbClr val="000099"/>
                  </a:solidFill>
                  <a:cs typeface="Times New Roman" pitchFamily="18" charset="0"/>
                </a:rPr>
                <a:t> </a:t>
              </a:r>
            </a:p>
          </p:txBody>
        </p:sp>
        <p:sp>
          <p:nvSpPr>
            <p:cNvPr id="54311" name="Rectangle 51"/>
            <p:cNvSpPr>
              <a:spLocks noChangeArrowheads="1"/>
            </p:cNvSpPr>
            <p:nvPr/>
          </p:nvSpPr>
          <p:spPr bwMode="auto">
            <a:xfrm>
              <a:off x="1220" y="0"/>
              <a:ext cx="586" cy="505"/>
            </a:xfrm>
            <a:prstGeom prst="rect">
              <a:avLst/>
            </a:prstGeom>
            <a:grpFill/>
            <a:ln w="9525">
              <a:noFill/>
              <a:miter lim="800000"/>
              <a:headEnd/>
              <a:tailEnd/>
            </a:ln>
          </p:spPr>
          <p:txBody>
            <a:bodyPr lIns="36000" tIns="0" rIns="0" bIns="0"/>
            <a:lstStyle/>
            <a:p>
              <a:pPr>
                <a:defRPr/>
              </a:pPr>
              <a:r>
                <a:rPr lang="tr-TR" sz="1100">
                  <a:solidFill>
                    <a:srgbClr val="000099"/>
                  </a:solidFill>
                  <a:latin typeface="Tahoma" pitchFamily="34" charset="0"/>
                  <a:cs typeface="Tahoma" pitchFamily="34" charset="0"/>
                </a:rPr>
                <a:t>ÖLÇÜLE</a:t>
              </a:r>
            </a:p>
            <a:p>
              <a:pPr>
                <a:defRPr/>
              </a:pPr>
              <a:r>
                <a:rPr lang="tr-TR" sz="1100">
                  <a:solidFill>
                    <a:srgbClr val="000099"/>
                  </a:solidFill>
                  <a:latin typeface="Tahoma" pitchFamily="34" charset="0"/>
                  <a:cs typeface="Tahoma" pitchFamily="34" charset="0"/>
                </a:rPr>
                <a:t>CEK </a:t>
              </a:r>
              <a:r>
                <a:rPr lang="tr-TR" sz="1100">
                  <a:solidFill>
                    <a:srgbClr val="000099"/>
                  </a:solidFill>
                  <a:latin typeface="Arial Narrow" pitchFamily="34" charset="0"/>
                </a:rPr>
                <a:t>PERFORMANS KR</a:t>
              </a:r>
              <a:r>
                <a:rPr lang="tr-TR" sz="1100">
                  <a:solidFill>
                    <a:srgbClr val="000099"/>
                  </a:solidFill>
                  <a:cs typeface="Arial" pitchFamily="34" charset="0"/>
                </a:rPr>
                <a:t>İ</a:t>
              </a:r>
              <a:r>
                <a:rPr lang="tr-TR" sz="1100">
                  <a:solidFill>
                    <a:srgbClr val="000099"/>
                  </a:solidFill>
                  <a:latin typeface="Arial Narrow" pitchFamily="34" charset="0"/>
                </a:rPr>
                <a:t>TER</a:t>
              </a:r>
              <a:r>
                <a:rPr lang="tr-TR" sz="1100">
                  <a:solidFill>
                    <a:srgbClr val="000099"/>
                  </a:solidFill>
                  <a:cs typeface="Arial" pitchFamily="34" charset="0"/>
                </a:rPr>
                <a:t>İ</a:t>
              </a:r>
              <a:r>
                <a:rPr lang="tr-TR" sz="1100">
                  <a:solidFill>
                    <a:srgbClr val="000099"/>
                  </a:solidFill>
                  <a:cs typeface="Times New Roman" pitchFamily="18" charset="0"/>
                </a:rPr>
                <a:t> </a:t>
              </a:r>
            </a:p>
          </p:txBody>
        </p:sp>
        <p:sp>
          <p:nvSpPr>
            <p:cNvPr id="54312" name="Rectangle 50"/>
            <p:cNvSpPr>
              <a:spLocks noChangeArrowheads="1"/>
            </p:cNvSpPr>
            <p:nvPr/>
          </p:nvSpPr>
          <p:spPr bwMode="auto">
            <a:xfrm>
              <a:off x="537" y="0"/>
              <a:ext cx="683" cy="505"/>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STRATEJ</a:t>
              </a:r>
              <a:r>
                <a:rPr lang="tr-TR" sz="1100">
                  <a:solidFill>
                    <a:srgbClr val="000099"/>
                  </a:solidFill>
                  <a:cs typeface="Arial" pitchFamily="34" charset="0"/>
                </a:rPr>
                <a:t>İ</a:t>
              </a:r>
              <a:r>
                <a:rPr lang="tr-TR" sz="1100">
                  <a:solidFill>
                    <a:srgbClr val="000099"/>
                  </a:solidFill>
                  <a:latin typeface="Arial Narrow" pitchFamily="34" charset="0"/>
                </a:rPr>
                <a:t>K HEDEF 1</a:t>
              </a:r>
              <a:r>
                <a:rPr lang="tr-TR" sz="1100">
                  <a:solidFill>
                    <a:srgbClr val="000099"/>
                  </a:solidFill>
                  <a:cs typeface="Times New Roman" pitchFamily="18" charset="0"/>
                </a:rPr>
                <a:t> . 1</a:t>
              </a:r>
            </a:p>
          </p:txBody>
        </p:sp>
        <p:sp>
          <p:nvSpPr>
            <p:cNvPr id="54313" name="Rectangle 49"/>
            <p:cNvSpPr>
              <a:spLocks noChangeArrowheads="1"/>
            </p:cNvSpPr>
            <p:nvPr/>
          </p:nvSpPr>
          <p:spPr bwMode="auto">
            <a:xfrm>
              <a:off x="3" y="0"/>
              <a:ext cx="537" cy="505"/>
            </a:xfrm>
            <a:prstGeom prst="rect">
              <a:avLst/>
            </a:prstGeom>
            <a:grpFill/>
            <a:ln w="9525">
              <a:noFill/>
              <a:miter lim="800000"/>
              <a:headEnd/>
              <a:tailEnd/>
            </a:ln>
          </p:spPr>
          <p:txBody>
            <a:bodyPr lIns="36000" tIns="0" rIns="0" bIns="0"/>
            <a:lstStyle/>
            <a:p>
              <a:pPr>
                <a:defRPr/>
              </a:pPr>
              <a:r>
                <a:rPr lang="tr-TR" sz="1100">
                  <a:solidFill>
                    <a:srgbClr val="000099"/>
                  </a:solidFill>
                  <a:latin typeface="Arial Narrow" pitchFamily="34" charset="0"/>
                </a:rPr>
                <a:t>STRATEJ</a:t>
              </a:r>
              <a:r>
                <a:rPr lang="tr-TR" sz="1100">
                  <a:solidFill>
                    <a:srgbClr val="000099"/>
                  </a:solidFill>
                  <a:cs typeface="Arial" pitchFamily="34" charset="0"/>
                </a:rPr>
                <a:t>İ</a:t>
              </a:r>
              <a:r>
                <a:rPr lang="tr-TR" sz="1100">
                  <a:solidFill>
                    <a:srgbClr val="000099"/>
                  </a:solidFill>
                  <a:latin typeface="Arial Narrow" pitchFamily="34" charset="0"/>
                </a:rPr>
                <a:t>K AMAÇ   1</a:t>
              </a:r>
              <a:r>
                <a:rPr lang="tr-TR" sz="1100">
                  <a:solidFill>
                    <a:srgbClr val="FFFFFF"/>
                  </a:solidFill>
                  <a:latin typeface="Tahoma" pitchFamily="34" charset="0"/>
                  <a:cs typeface="Tahoma" pitchFamily="34" charset="0"/>
                </a:rPr>
                <a:t> </a:t>
              </a:r>
            </a:p>
          </p:txBody>
        </p:sp>
        <p:sp>
          <p:nvSpPr>
            <p:cNvPr id="54314" name="Line 48"/>
            <p:cNvSpPr>
              <a:spLocks noChangeShapeType="1"/>
            </p:cNvSpPr>
            <p:nvPr/>
          </p:nvSpPr>
          <p:spPr bwMode="auto">
            <a:xfrm>
              <a:off x="0" y="0"/>
              <a:ext cx="5738" cy="0"/>
            </a:xfrm>
            <a:prstGeom prst="line">
              <a:avLst/>
            </a:prstGeom>
            <a:grpFill/>
            <a:ln w="12700">
              <a:solidFill>
                <a:srgbClr val="FFFFFF"/>
              </a:solidFill>
              <a:round/>
              <a:headEnd/>
              <a:tailEnd/>
            </a:ln>
          </p:spPr>
          <p:txBody>
            <a:bodyPr/>
            <a:lstStyle/>
            <a:p>
              <a:pPr>
                <a:defRPr/>
              </a:pPr>
              <a:endParaRPr lang="tr-TR"/>
            </a:p>
          </p:txBody>
        </p:sp>
        <p:sp>
          <p:nvSpPr>
            <p:cNvPr id="54315" name="Line 47"/>
            <p:cNvSpPr>
              <a:spLocks noChangeShapeType="1"/>
            </p:cNvSpPr>
            <p:nvPr/>
          </p:nvSpPr>
          <p:spPr bwMode="auto">
            <a:xfrm>
              <a:off x="0" y="2341"/>
              <a:ext cx="5760" cy="0"/>
            </a:xfrm>
            <a:prstGeom prst="line">
              <a:avLst/>
            </a:prstGeom>
            <a:grpFill/>
            <a:ln w="12700" cap="rnd">
              <a:solidFill>
                <a:srgbClr val="000000"/>
              </a:solidFill>
              <a:round/>
              <a:headEnd/>
              <a:tailEnd/>
            </a:ln>
          </p:spPr>
          <p:txBody>
            <a:bodyPr/>
            <a:lstStyle/>
            <a:p>
              <a:pPr>
                <a:defRPr/>
              </a:pPr>
              <a:endParaRPr lang="tr-TR"/>
            </a:p>
          </p:txBody>
        </p:sp>
        <p:sp>
          <p:nvSpPr>
            <p:cNvPr id="54316" name="Line 46"/>
            <p:cNvSpPr>
              <a:spLocks noChangeShapeType="1"/>
            </p:cNvSpPr>
            <p:nvPr/>
          </p:nvSpPr>
          <p:spPr bwMode="auto">
            <a:xfrm>
              <a:off x="0" y="0"/>
              <a:ext cx="0" cy="677"/>
            </a:xfrm>
            <a:prstGeom prst="line">
              <a:avLst/>
            </a:prstGeom>
            <a:grpFill/>
            <a:ln w="12700">
              <a:solidFill>
                <a:srgbClr val="FFFFFF"/>
              </a:solidFill>
              <a:round/>
              <a:headEnd/>
              <a:tailEnd/>
            </a:ln>
          </p:spPr>
          <p:txBody>
            <a:bodyPr/>
            <a:lstStyle/>
            <a:p>
              <a:pPr>
                <a:defRPr/>
              </a:pPr>
              <a:endParaRPr lang="tr-TR"/>
            </a:p>
          </p:txBody>
        </p:sp>
        <p:sp>
          <p:nvSpPr>
            <p:cNvPr id="54317" name="Line 45"/>
            <p:cNvSpPr>
              <a:spLocks noChangeShapeType="1"/>
            </p:cNvSpPr>
            <p:nvPr/>
          </p:nvSpPr>
          <p:spPr bwMode="auto">
            <a:xfrm>
              <a:off x="5760" y="0"/>
              <a:ext cx="0" cy="2341"/>
            </a:xfrm>
            <a:prstGeom prst="line">
              <a:avLst/>
            </a:prstGeom>
            <a:grpFill/>
            <a:ln w="12700" cap="rnd">
              <a:solidFill>
                <a:srgbClr val="000000"/>
              </a:solidFill>
              <a:round/>
              <a:headEnd/>
              <a:tailEnd/>
            </a:ln>
          </p:spPr>
          <p:txBody>
            <a:bodyPr/>
            <a:lstStyle/>
            <a:p>
              <a:pPr>
                <a:defRPr/>
              </a:pPr>
              <a:endParaRPr lang="tr-TR"/>
            </a:p>
          </p:txBody>
        </p:sp>
        <p:sp>
          <p:nvSpPr>
            <p:cNvPr id="54318" name="Line 44"/>
            <p:cNvSpPr>
              <a:spLocks noChangeShapeType="1"/>
            </p:cNvSpPr>
            <p:nvPr/>
          </p:nvSpPr>
          <p:spPr bwMode="auto">
            <a:xfrm>
              <a:off x="0" y="505"/>
              <a:ext cx="5738" cy="0"/>
            </a:xfrm>
            <a:prstGeom prst="line">
              <a:avLst/>
            </a:prstGeom>
            <a:grpFill/>
            <a:ln w="12700">
              <a:solidFill>
                <a:srgbClr val="000000"/>
              </a:solidFill>
              <a:round/>
              <a:headEnd/>
              <a:tailEnd/>
            </a:ln>
          </p:spPr>
          <p:txBody>
            <a:bodyPr/>
            <a:lstStyle/>
            <a:p>
              <a:pPr>
                <a:defRPr/>
              </a:pPr>
              <a:endParaRPr lang="tr-TR"/>
            </a:p>
          </p:txBody>
        </p:sp>
        <p:sp>
          <p:nvSpPr>
            <p:cNvPr id="54319" name="Line 43"/>
            <p:cNvSpPr>
              <a:spLocks noChangeShapeType="1"/>
            </p:cNvSpPr>
            <p:nvPr/>
          </p:nvSpPr>
          <p:spPr bwMode="auto">
            <a:xfrm>
              <a:off x="537" y="0"/>
              <a:ext cx="0" cy="677"/>
            </a:xfrm>
            <a:prstGeom prst="line">
              <a:avLst/>
            </a:prstGeom>
            <a:grpFill/>
            <a:ln w="12700">
              <a:solidFill>
                <a:srgbClr val="000000"/>
              </a:solidFill>
              <a:round/>
              <a:headEnd/>
              <a:tailEnd/>
            </a:ln>
          </p:spPr>
          <p:txBody>
            <a:bodyPr/>
            <a:lstStyle/>
            <a:p>
              <a:pPr>
                <a:defRPr/>
              </a:pPr>
              <a:endParaRPr lang="tr-TR"/>
            </a:p>
          </p:txBody>
        </p:sp>
        <p:sp>
          <p:nvSpPr>
            <p:cNvPr id="54320" name="Line 42"/>
            <p:cNvSpPr>
              <a:spLocks noChangeShapeType="1"/>
            </p:cNvSpPr>
            <p:nvPr/>
          </p:nvSpPr>
          <p:spPr bwMode="auto">
            <a:xfrm>
              <a:off x="1220" y="0"/>
              <a:ext cx="0" cy="505"/>
            </a:xfrm>
            <a:prstGeom prst="line">
              <a:avLst/>
            </a:prstGeom>
            <a:grpFill/>
            <a:ln w="12700">
              <a:solidFill>
                <a:srgbClr val="000000"/>
              </a:solidFill>
              <a:round/>
              <a:headEnd/>
              <a:tailEnd/>
            </a:ln>
          </p:spPr>
          <p:txBody>
            <a:bodyPr/>
            <a:lstStyle/>
            <a:p>
              <a:pPr>
                <a:defRPr/>
              </a:pPr>
              <a:endParaRPr lang="tr-TR"/>
            </a:p>
          </p:txBody>
        </p:sp>
        <p:sp>
          <p:nvSpPr>
            <p:cNvPr id="54321" name="Line 41"/>
            <p:cNvSpPr>
              <a:spLocks noChangeShapeType="1"/>
            </p:cNvSpPr>
            <p:nvPr/>
          </p:nvSpPr>
          <p:spPr bwMode="auto">
            <a:xfrm>
              <a:off x="1806" y="0"/>
              <a:ext cx="0" cy="505"/>
            </a:xfrm>
            <a:prstGeom prst="line">
              <a:avLst/>
            </a:prstGeom>
            <a:grpFill/>
            <a:ln w="12700">
              <a:solidFill>
                <a:srgbClr val="000000"/>
              </a:solidFill>
              <a:round/>
              <a:headEnd/>
              <a:tailEnd/>
            </a:ln>
          </p:spPr>
          <p:txBody>
            <a:bodyPr/>
            <a:lstStyle/>
            <a:p>
              <a:pPr>
                <a:defRPr/>
              </a:pPr>
              <a:endParaRPr lang="tr-TR"/>
            </a:p>
          </p:txBody>
        </p:sp>
        <p:sp>
          <p:nvSpPr>
            <p:cNvPr id="54322" name="Line 40"/>
            <p:cNvSpPr>
              <a:spLocks noChangeShapeType="1"/>
            </p:cNvSpPr>
            <p:nvPr/>
          </p:nvSpPr>
          <p:spPr bwMode="auto">
            <a:xfrm>
              <a:off x="2562" y="107"/>
              <a:ext cx="0" cy="398"/>
            </a:xfrm>
            <a:prstGeom prst="line">
              <a:avLst/>
            </a:prstGeom>
            <a:grpFill/>
            <a:ln w="12700">
              <a:solidFill>
                <a:srgbClr val="000000"/>
              </a:solidFill>
              <a:round/>
              <a:headEnd/>
              <a:tailEnd/>
            </a:ln>
          </p:spPr>
          <p:txBody>
            <a:bodyPr/>
            <a:lstStyle/>
            <a:p>
              <a:pPr>
                <a:defRPr/>
              </a:pPr>
              <a:endParaRPr lang="tr-TR"/>
            </a:p>
          </p:txBody>
        </p:sp>
        <p:sp>
          <p:nvSpPr>
            <p:cNvPr id="54323" name="Line 39"/>
            <p:cNvSpPr>
              <a:spLocks noChangeShapeType="1"/>
            </p:cNvSpPr>
            <p:nvPr/>
          </p:nvSpPr>
          <p:spPr bwMode="auto">
            <a:xfrm>
              <a:off x="1806" y="107"/>
              <a:ext cx="3024" cy="0"/>
            </a:xfrm>
            <a:prstGeom prst="line">
              <a:avLst/>
            </a:prstGeom>
            <a:grpFill/>
            <a:ln w="12700">
              <a:solidFill>
                <a:srgbClr val="000000"/>
              </a:solidFill>
              <a:round/>
              <a:headEnd/>
              <a:tailEnd/>
            </a:ln>
          </p:spPr>
          <p:txBody>
            <a:bodyPr/>
            <a:lstStyle/>
            <a:p>
              <a:pPr>
                <a:defRPr/>
              </a:pPr>
              <a:endParaRPr lang="tr-TR"/>
            </a:p>
          </p:txBody>
        </p:sp>
        <p:sp>
          <p:nvSpPr>
            <p:cNvPr id="54324" name="Line 38"/>
            <p:cNvSpPr>
              <a:spLocks noChangeShapeType="1"/>
            </p:cNvSpPr>
            <p:nvPr/>
          </p:nvSpPr>
          <p:spPr bwMode="auto">
            <a:xfrm>
              <a:off x="3334" y="0"/>
              <a:ext cx="0" cy="505"/>
            </a:xfrm>
            <a:prstGeom prst="line">
              <a:avLst/>
            </a:prstGeom>
            <a:grpFill/>
            <a:ln w="12700">
              <a:solidFill>
                <a:srgbClr val="000000"/>
              </a:solidFill>
              <a:round/>
              <a:headEnd/>
              <a:tailEnd/>
            </a:ln>
          </p:spPr>
          <p:txBody>
            <a:bodyPr/>
            <a:lstStyle/>
            <a:p>
              <a:pPr>
                <a:defRPr/>
              </a:pPr>
              <a:endParaRPr lang="tr-TR"/>
            </a:p>
          </p:txBody>
        </p:sp>
        <p:sp>
          <p:nvSpPr>
            <p:cNvPr id="54325" name="Line 37"/>
            <p:cNvSpPr>
              <a:spLocks noChangeShapeType="1"/>
            </p:cNvSpPr>
            <p:nvPr/>
          </p:nvSpPr>
          <p:spPr bwMode="auto">
            <a:xfrm>
              <a:off x="4830" y="0"/>
              <a:ext cx="0" cy="505"/>
            </a:xfrm>
            <a:prstGeom prst="line">
              <a:avLst/>
            </a:prstGeom>
            <a:grpFill/>
            <a:ln w="12700">
              <a:solidFill>
                <a:srgbClr val="000000"/>
              </a:solidFill>
              <a:round/>
              <a:headEnd/>
              <a:tailEnd/>
            </a:ln>
          </p:spPr>
          <p:txBody>
            <a:bodyPr/>
            <a:lstStyle/>
            <a:p>
              <a:pPr>
                <a:defRPr/>
              </a:pPr>
              <a:endParaRPr lang="tr-TR"/>
            </a:p>
          </p:txBody>
        </p:sp>
        <p:sp>
          <p:nvSpPr>
            <p:cNvPr id="54326" name="Line 36"/>
            <p:cNvSpPr>
              <a:spLocks noChangeShapeType="1"/>
            </p:cNvSpPr>
            <p:nvPr/>
          </p:nvSpPr>
          <p:spPr bwMode="auto">
            <a:xfrm>
              <a:off x="5239" y="0"/>
              <a:ext cx="0" cy="505"/>
            </a:xfrm>
            <a:prstGeom prst="line">
              <a:avLst/>
            </a:prstGeom>
            <a:grpFill/>
            <a:ln w="12700">
              <a:solidFill>
                <a:srgbClr val="000000"/>
              </a:solidFill>
              <a:round/>
              <a:headEnd/>
              <a:tailEnd/>
            </a:ln>
          </p:spPr>
          <p:txBody>
            <a:bodyPr/>
            <a:lstStyle/>
            <a:p>
              <a:pPr>
                <a:defRPr/>
              </a:pPr>
              <a:endParaRPr lang="tr-TR"/>
            </a:p>
          </p:txBody>
        </p:sp>
        <p:sp>
          <p:nvSpPr>
            <p:cNvPr id="54327" name="Line 35"/>
            <p:cNvSpPr>
              <a:spLocks noChangeShapeType="1"/>
            </p:cNvSpPr>
            <p:nvPr/>
          </p:nvSpPr>
          <p:spPr bwMode="auto">
            <a:xfrm>
              <a:off x="5738" y="0"/>
              <a:ext cx="0" cy="505"/>
            </a:xfrm>
            <a:prstGeom prst="line">
              <a:avLst/>
            </a:prstGeom>
            <a:grpFill/>
            <a:ln w="12700">
              <a:solidFill>
                <a:srgbClr val="000000"/>
              </a:solidFill>
              <a:round/>
              <a:headEnd/>
              <a:tailEnd/>
            </a:ln>
          </p:spPr>
          <p:txBody>
            <a:bodyPr/>
            <a:lstStyle/>
            <a:p>
              <a:pPr>
                <a:defRPr/>
              </a:pPr>
              <a:endParaRPr lang="tr-TR"/>
            </a:p>
          </p:txBody>
        </p:sp>
        <p:sp>
          <p:nvSpPr>
            <p:cNvPr id="54328" name="Line 34"/>
            <p:cNvSpPr>
              <a:spLocks noChangeShapeType="1"/>
            </p:cNvSpPr>
            <p:nvPr/>
          </p:nvSpPr>
          <p:spPr bwMode="auto">
            <a:xfrm>
              <a:off x="5738" y="0"/>
              <a:ext cx="22" cy="0"/>
            </a:xfrm>
            <a:prstGeom prst="line">
              <a:avLst/>
            </a:prstGeom>
            <a:grpFill/>
            <a:ln w="12700" cap="rnd">
              <a:solidFill>
                <a:srgbClr val="000000"/>
              </a:solidFill>
              <a:round/>
              <a:headEnd/>
              <a:tailEnd/>
            </a:ln>
          </p:spPr>
          <p:txBody>
            <a:bodyPr/>
            <a:lstStyle/>
            <a:p>
              <a:pPr>
                <a:defRPr/>
              </a:pPr>
              <a:endParaRPr lang="tr-TR"/>
            </a:p>
          </p:txBody>
        </p:sp>
        <p:sp>
          <p:nvSpPr>
            <p:cNvPr id="54329" name="Line 33"/>
            <p:cNvSpPr>
              <a:spLocks noChangeShapeType="1"/>
            </p:cNvSpPr>
            <p:nvPr/>
          </p:nvSpPr>
          <p:spPr bwMode="auto">
            <a:xfrm>
              <a:off x="2925" y="107"/>
              <a:ext cx="0" cy="398"/>
            </a:xfrm>
            <a:prstGeom prst="line">
              <a:avLst/>
            </a:prstGeom>
            <a:grpFill/>
            <a:ln w="12700">
              <a:solidFill>
                <a:srgbClr val="000000"/>
              </a:solidFill>
              <a:round/>
              <a:headEnd/>
              <a:tailEnd/>
            </a:ln>
          </p:spPr>
          <p:txBody>
            <a:bodyPr/>
            <a:lstStyle/>
            <a:p>
              <a:pPr>
                <a:defRPr/>
              </a:pPr>
              <a:endParaRPr lang="tr-TR"/>
            </a:p>
          </p:txBody>
        </p:sp>
        <p:sp>
          <p:nvSpPr>
            <p:cNvPr id="54330" name="Line 32"/>
            <p:cNvSpPr>
              <a:spLocks noChangeShapeType="1"/>
            </p:cNvSpPr>
            <p:nvPr/>
          </p:nvSpPr>
          <p:spPr bwMode="auto">
            <a:xfrm>
              <a:off x="3969" y="107"/>
              <a:ext cx="0" cy="398"/>
            </a:xfrm>
            <a:prstGeom prst="line">
              <a:avLst/>
            </a:prstGeom>
            <a:grpFill/>
            <a:ln w="12700">
              <a:solidFill>
                <a:srgbClr val="000000"/>
              </a:solidFill>
              <a:round/>
              <a:headEnd/>
              <a:tailEnd/>
            </a:ln>
          </p:spPr>
          <p:txBody>
            <a:bodyPr/>
            <a:lstStyle/>
            <a:p>
              <a:pPr>
                <a:defRPr/>
              </a:pPr>
              <a:endParaRPr lang="tr-TR"/>
            </a:p>
          </p:txBody>
        </p:sp>
        <p:sp>
          <p:nvSpPr>
            <p:cNvPr id="54331" name="Line 31"/>
            <p:cNvSpPr>
              <a:spLocks noChangeShapeType="1"/>
            </p:cNvSpPr>
            <p:nvPr/>
          </p:nvSpPr>
          <p:spPr bwMode="auto">
            <a:xfrm>
              <a:off x="4332" y="107"/>
              <a:ext cx="0" cy="398"/>
            </a:xfrm>
            <a:prstGeom prst="line">
              <a:avLst/>
            </a:prstGeom>
            <a:grpFill/>
            <a:ln w="12700">
              <a:solidFill>
                <a:srgbClr val="000000"/>
              </a:solidFill>
              <a:round/>
              <a:headEnd/>
              <a:tailEnd/>
            </a:ln>
          </p:spPr>
          <p:txBody>
            <a:bodyPr/>
            <a:lstStyle/>
            <a:p>
              <a:pPr>
                <a:defRPr/>
              </a:pPr>
              <a:endParaRPr lang="tr-TR"/>
            </a:p>
          </p:txBody>
        </p:sp>
        <p:sp>
          <p:nvSpPr>
            <p:cNvPr id="54332" name="Line 30"/>
            <p:cNvSpPr>
              <a:spLocks noChangeShapeType="1"/>
            </p:cNvSpPr>
            <p:nvPr/>
          </p:nvSpPr>
          <p:spPr bwMode="auto">
            <a:xfrm>
              <a:off x="0" y="677"/>
              <a:ext cx="537" cy="0"/>
            </a:xfrm>
            <a:prstGeom prst="line">
              <a:avLst/>
            </a:prstGeom>
            <a:grpFill/>
            <a:ln w="12700">
              <a:solidFill>
                <a:srgbClr val="000000"/>
              </a:solidFill>
              <a:round/>
              <a:headEnd/>
              <a:tailEnd/>
            </a:ln>
          </p:spPr>
          <p:txBody>
            <a:bodyPr/>
            <a:lstStyle/>
            <a:p>
              <a:pPr>
                <a:defRPr/>
              </a:pPr>
              <a:endParaRPr lang="tr-TR"/>
            </a:p>
          </p:txBody>
        </p:sp>
        <p:sp>
          <p:nvSpPr>
            <p:cNvPr id="54333" name="Line 29"/>
            <p:cNvSpPr>
              <a:spLocks noChangeShapeType="1"/>
            </p:cNvSpPr>
            <p:nvPr/>
          </p:nvSpPr>
          <p:spPr bwMode="auto">
            <a:xfrm>
              <a:off x="0" y="677"/>
              <a:ext cx="0" cy="1664"/>
            </a:xfrm>
            <a:prstGeom prst="line">
              <a:avLst/>
            </a:prstGeom>
            <a:grpFill/>
            <a:ln w="12700" cap="rnd">
              <a:solidFill>
                <a:srgbClr val="000000"/>
              </a:solidFill>
              <a:round/>
              <a:headEnd/>
              <a:tailEnd/>
            </a:ln>
          </p:spPr>
          <p:txBody>
            <a:bodyPr/>
            <a:lstStyle/>
            <a:p>
              <a:pPr>
                <a:defRPr/>
              </a:pPr>
              <a:endParaRPr lang="tr-TR"/>
            </a:p>
          </p:txBody>
        </p:sp>
        <p:sp>
          <p:nvSpPr>
            <p:cNvPr id="54334" name="Line 28"/>
            <p:cNvSpPr>
              <a:spLocks noChangeShapeType="1"/>
            </p:cNvSpPr>
            <p:nvPr/>
          </p:nvSpPr>
          <p:spPr bwMode="auto">
            <a:xfrm>
              <a:off x="1220" y="505"/>
              <a:ext cx="0" cy="1836"/>
            </a:xfrm>
            <a:prstGeom prst="line">
              <a:avLst/>
            </a:prstGeom>
            <a:grpFill/>
            <a:ln w="12700" cap="rnd">
              <a:solidFill>
                <a:srgbClr val="000000"/>
              </a:solidFill>
              <a:round/>
              <a:headEnd/>
              <a:tailEnd/>
            </a:ln>
          </p:spPr>
          <p:txBody>
            <a:bodyPr/>
            <a:lstStyle/>
            <a:p>
              <a:pPr>
                <a:defRPr/>
              </a:pPr>
              <a:endParaRPr lang="tr-TR"/>
            </a:p>
          </p:txBody>
        </p:sp>
        <p:sp>
          <p:nvSpPr>
            <p:cNvPr id="54335" name="Line 27"/>
            <p:cNvSpPr>
              <a:spLocks noChangeShapeType="1"/>
            </p:cNvSpPr>
            <p:nvPr/>
          </p:nvSpPr>
          <p:spPr bwMode="auto">
            <a:xfrm>
              <a:off x="5239" y="505"/>
              <a:ext cx="0" cy="1836"/>
            </a:xfrm>
            <a:prstGeom prst="line">
              <a:avLst/>
            </a:prstGeom>
            <a:grpFill/>
            <a:ln w="12700" cap="rnd">
              <a:solidFill>
                <a:srgbClr val="000000"/>
              </a:solidFill>
              <a:round/>
              <a:headEnd/>
              <a:tailEnd/>
            </a:ln>
          </p:spPr>
          <p:txBody>
            <a:bodyPr/>
            <a:lstStyle/>
            <a:p>
              <a:pPr>
                <a:defRPr/>
              </a:pPr>
              <a:endParaRPr lang="tr-TR"/>
            </a:p>
          </p:txBody>
        </p:sp>
        <p:sp>
          <p:nvSpPr>
            <p:cNvPr id="54336" name="Line 26"/>
            <p:cNvSpPr>
              <a:spLocks noChangeShapeType="1"/>
            </p:cNvSpPr>
            <p:nvPr/>
          </p:nvSpPr>
          <p:spPr bwMode="auto">
            <a:xfrm>
              <a:off x="5738" y="505"/>
              <a:ext cx="0" cy="1836"/>
            </a:xfrm>
            <a:prstGeom prst="line">
              <a:avLst/>
            </a:prstGeom>
            <a:grpFill/>
            <a:ln w="12700" cap="rnd">
              <a:solidFill>
                <a:srgbClr val="000000"/>
              </a:solidFill>
              <a:round/>
              <a:headEnd/>
              <a:tailEnd/>
            </a:ln>
          </p:spPr>
          <p:txBody>
            <a:bodyPr/>
            <a:lstStyle/>
            <a:p>
              <a:pPr>
                <a:defRPr/>
              </a:pPr>
              <a:endParaRPr lang="tr-TR"/>
            </a:p>
          </p:txBody>
        </p:sp>
        <p:sp>
          <p:nvSpPr>
            <p:cNvPr id="54337" name="Line 25"/>
            <p:cNvSpPr>
              <a:spLocks noChangeShapeType="1"/>
            </p:cNvSpPr>
            <p:nvPr/>
          </p:nvSpPr>
          <p:spPr bwMode="auto">
            <a:xfrm>
              <a:off x="1806" y="505"/>
              <a:ext cx="0" cy="1836"/>
            </a:xfrm>
            <a:prstGeom prst="line">
              <a:avLst/>
            </a:prstGeom>
            <a:grpFill/>
            <a:ln w="12700" cap="rnd">
              <a:solidFill>
                <a:srgbClr val="000000"/>
              </a:solidFill>
              <a:round/>
              <a:headEnd/>
              <a:tailEnd/>
            </a:ln>
          </p:spPr>
          <p:txBody>
            <a:bodyPr/>
            <a:lstStyle/>
            <a:p>
              <a:pPr>
                <a:defRPr/>
              </a:pPr>
              <a:endParaRPr lang="tr-TR"/>
            </a:p>
          </p:txBody>
        </p:sp>
        <p:sp>
          <p:nvSpPr>
            <p:cNvPr id="54338" name="Line 24"/>
            <p:cNvSpPr>
              <a:spLocks noChangeShapeType="1"/>
            </p:cNvSpPr>
            <p:nvPr/>
          </p:nvSpPr>
          <p:spPr bwMode="auto">
            <a:xfrm>
              <a:off x="2562" y="505"/>
              <a:ext cx="0" cy="1836"/>
            </a:xfrm>
            <a:prstGeom prst="line">
              <a:avLst/>
            </a:prstGeom>
            <a:grpFill/>
            <a:ln w="12700" cap="rnd">
              <a:solidFill>
                <a:srgbClr val="000000"/>
              </a:solidFill>
              <a:round/>
              <a:headEnd/>
              <a:tailEnd/>
            </a:ln>
          </p:spPr>
          <p:txBody>
            <a:bodyPr/>
            <a:lstStyle/>
            <a:p>
              <a:pPr>
                <a:defRPr/>
              </a:pPr>
              <a:endParaRPr lang="tr-TR"/>
            </a:p>
          </p:txBody>
        </p:sp>
        <p:sp>
          <p:nvSpPr>
            <p:cNvPr id="54339" name="Line 23"/>
            <p:cNvSpPr>
              <a:spLocks noChangeShapeType="1"/>
            </p:cNvSpPr>
            <p:nvPr/>
          </p:nvSpPr>
          <p:spPr bwMode="auto">
            <a:xfrm>
              <a:off x="2925" y="505"/>
              <a:ext cx="0" cy="1836"/>
            </a:xfrm>
            <a:prstGeom prst="line">
              <a:avLst/>
            </a:prstGeom>
            <a:grpFill/>
            <a:ln w="12700" cap="rnd">
              <a:solidFill>
                <a:srgbClr val="000000"/>
              </a:solidFill>
              <a:round/>
              <a:headEnd/>
              <a:tailEnd/>
            </a:ln>
          </p:spPr>
          <p:txBody>
            <a:bodyPr/>
            <a:lstStyle/>
            <a:p>
              <a:pPr>
                <a:defRPr/>
              </a:pPr>
              <a:endParaRPr lang="tr-TR"/>
            </a:p>
          </p:txBody>
        </p:sp>
        <p:sp>
          <p:nvSpPr>
            <p:cNvPr id="54340" name="Line 22"/>
            <p:cNvSpPr>
              <a:spLocks noChangeShapeType="1"/>
            </p:cNvSpPr>
            <p:nvPr/>
          </p:nvSpPr>
          <p:spPr bwMode="auto">
            <a:xfrm>
              <a:off x="3334" y="505"/>
              <a:ext cx="0" cy="1836"/>
            </a:xfrm>
            <a:prstGeom prst="line">
              <a:avLst/>
            </a:prstGeom>
            <a:grpFill/>
            <a:ln w="12700" cap="rnd">
              <a:solidFill>
                <a:srgbClr val="000000"/>
              </a:solidFill>
              <a:round/>
              <a:headEnd/>
              <a:tailEnd/>
            </a:ln>
          </p:spPr>
          <p:txBody>
            <a:bodyPr/>
            <a:lstStyle/>
            <a:p>
              <a:pPr>
                <a:defRPr/>
              </a:pPr>
              <a:endParaRPr lang="tr-TR"/>
            </a:p>
          </p:txBody>
        </p:sp>
        <p:sp>
          <p:nvSpPr>
            <p:cNvPr id="54341" name="Line 21"/>
            <p:cNvSpPr>
              <a:spLocks noChangeShapeType="1"/>
            </p:cNvSpPr>
            <p:nvPr/>
          </p:nvSpPr>
          <p:spPr bwMode="auto">
            <a:xfrm>
              <a:off x="3969" y="505"/>
              <a:ext cx="0" cy="1836"/>
            </a:xfrm>
            <a:prstGeom prst="line">
              <a:avLst/>
            </a:prstGeom>
            <a:grpFill/>
            <a:ln w="12700" cap="rnd">
              <a:solidFill>
                <a:srgbClr val="000000"/>
              </a:solidFill>
              <a:round/>
              <a:headEnd/>
              <a:tailEnd/>
            </a:ln>
          </p:spPr>
          <p:txBody>
            <a:bodyPr/>
            <a:lstStyle/>
            <a:p>
              <a:pPr>
                <a:defRPr/>
              </a:pPr>
              <a:endParaRPr lang="tr-TR"/>
            </a:p>
          </p:txBody>
        </p:sp>
        <p:sp>
          <p:nvSpPr>
            <p:cNvPr id="54342" name="Line 20"/>
            <p:cNvSpPr>
              <a:spLocks noChangeShapeType="1"/>
            </p:cNvSpPr>
            <p:nvPr/>
          </p:nvSpPr>
          <p:spPr bwMode="auto">
            <a:xfrm>
              <a:off x="4332" y="505"/>
              <a:ext cx="0" cy="1836"/>
            </a:xfrm>
            <a:prstGeom prst="line">
              <a:avLst/>
            </a:prstGeom>
            <a:grpFill/>
            <a:ln w="12700" cap="rnd">
              <a:solidFill>
                <a:srgbClr val="000000"/>
              </a:solidFill>
              <a:round/>
              <a:headEnd/>
              <a:tailEnd/>
            </a:ln>
          </p:spPr>
          <p:txBody>
            <a:bodyPr/>
            <a:lstStyle/>
            <a:p>
              <a:pPr>
                <a:defRPr/>
              </a:pPr>
              <a:endParaRPr lang="tr-TR"/>
            </a:p>
          </p:txBody>
        </p:sp>
        <p:sp>
          <p:nvSpPr>
            <p:cNvPr id="54343" name="Line 19"/>
            <p:cNvSpPr>
              <a:spLocks noChangeShapeType="1"/>
            </p:cNvSpPr>
            <p:nvPr/>
          </p:nvSpPr>
          <p:spPr bwMode="auto">
            <a:xfrm>
              <a:off x="4830" y="505"/>
              <a:ext cx="0" cy="1836"/>
            </a:xfrm>
            <a:prstGeom prst="line">
              <a:avLst/>
            </a:prstGeom>
            <a:grpFill/>
            <a:ln w="12700" cap="rnd">
              <a:solidFill>
                <a:srgbClr val="000000"/>
              </a:solidFill>
              <a:round/>
              <a:headEnd/>
              <a:tailEnd/>
            </a:ln>
          </p:spPr>
          <p:txBody>
            <a:bodyPr/>
            <a:lstStyle/>
            <a:p>
              <a:pPr>
                <a:defRPr/>
              </a:pPr>
              <a:endParaRPr lang="tr-TR"/>
            </a:p>
          </p:txBody>
        </p:sp>
        <p:sp>
          <p:nvSpPr>
            <p:cNvPr id="54344" name="Line 18"/>
            <p:cNvSpPr>
              <a:spLocks noChangeShapeType="1"/>
            </p:cNvSpPr>
            <p:nvPr/>
          </p:nvSpPr>
          <p:spPr bwMode="auto">
            <a:xfrm>
              <a:off x="5738" y="505"/>
              <a:ext cx="22" cy="0"/>
            </a:xfrm>
            <a:prstGeom prst="line">
              <a:avLst/>
            </a:prstGeom>
            <a:grpFill/>
            <a:ln w="12700" cap="rnd">
              <a:solidFill>
                <a:srgbClr val="000000"/>
              </a:solidFill>
              <a:round/>
              <a:headEnd/>
              <a:tailEnd/>
            </a:ln>
          </p:spPr>
          <p:txBody>
            <a:bodyPr/>
            <a:lstStyle/>
            <a:p>
              <a:pPr>
                <a:defRPr/>
              </a:pPr>
              <a:endParaRPr lang="tr-TR"/>
            </a:p>
          </p:txBody>
        </p:sp>
        <p:sp>
          <p:nvSpPr>
            <p:cNvPr id="54345" name="Line 17"/>
            <p:cNvSpPr>
              <a:spLocks noChangeShapeType="1"/>
            </p:cNvSpPr>
            <p:nvPr/>
          </p:nvSpPr>
          <p:spPr bwMode="auto">
            <a:xfrm>
              <a:off x="549" y="660"/>
              <a:ext cx="0" cy="1664"/>
            </a:xfrm>
            <a:prstGeom prst="line">
              <a:avLst/>
            </a:prstGeom>
            <a:grpFill/>
            <a:ln w="12700" cap="rnd">
              <a:solidFill>
                <a:srgbClr val="000000"/>
              </a:solidFill>
              <a:round/>
              <a:headEnd/>
              <a:tailEnd/>
            </a:ln>
          </p:spPr>
          <p:txBody>
            <a:bodyPr/>
            <a:lstStyle/>
            <a:p>
              <a:pPr>
                <a:defRPr/>
              </a:pPr>
              <a:endParaRPr lang="tr-TR"/>
            </a:p>
          </p:txBody>
        </p:sp>
        <p:sp>
          <p:nvSpPr>
            <p:cNvPr id="54346" name="Line 16"/>
            <p:cNvSpPr>
              <a:spLocks noChangeShapeType="1"/>
            </p:cNvSpPr>
            <p:nvPr/>
          </p:nvSpPr>
          <p:spPr bwMode="auto">
            <a:xfrm>
              <a:off x="537" y="677"/>
              <a:ext cx="5223" cy="0"/>
            </a:xfrm>
            <a:prstGeom prst="line">
              <a:avLst/>
            </a:prstGeom>
            <a:grpFill/>
            <a:ln w="12700" cap="rnd">
              <a:solidFill>
                <a:srgbClr val="000000"/>
              </a:solidFill>
              <a:round/>
              <a:headEnd/>
              <a:tailEnd/>
            </a:ln>
          </p:spPr>
          <p:txBody>
            <a:bodyPr/>
            <a:lstStyle/>
            <a:p>
              <a:pPr>
                <a:defRPr/>
              </a:pPr>
              <a:endParaRPr lang="tr-TR"/>
            </a:p>
          </p:txBody>
        </p:sp>
      </p:gr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2 İçerik Yer Tutucusu"/>
          <p:cNvSpPr>
            <a:spLocks noGrp="1"/>
          </p:cNvSpPr>
          <p:nvPr>
            <p:ph idx="1"/>
          </p:nvPr>
        </p:nvSpPr>
        <p:spPr>
          <a:xfrm>
            <a:off x="1500188" y="642938"/>
            <a:ext cx="7491412" cy="5595937"/>
          </a:xfrm>
        </p:spPr>
        <p:txBody>
          <a:bodyPr/>
          <a:lstStyle/>
          <a:p>
            <a:pPr eaLnBrk="1" hangingPunct="1">
              <a:buFont typeface="Wingdings" pitchFamily="2" charset="2"/>
              <a:buNone/>
            </a:pPr>
            <a:endParaRPr lang="tr-TR" smtClean="0"/>
          </a:p>
        </p:txBody>
      </p:sp>
      <p:grpSp>
        <p:nvGrpSpPr>
          <p:cNvPr id="126979" name="Group 15"/>
          <p:cNvGrpSpPr>
            <a:grpSpLocks noRot="1"/>
          </p:cNvGrpSpPr>
          <p:nvPr/>
        </p:nvGrpSpPr>
        <p:grpSpPr bwMode="auto">
          <a:xfrm>
            <a:off x="0" y="0"/>
            <a:ext cx="9144000" cy="6858000"/>
            <a:chOff x="0" y="0"/>
            <a:chExt cx="5760" cy="2341"/>
          </a:xfrm>
        </p:grpSpPr>
        <p:sp>
          <p:nvSpPr>
            <p:cNvPr id="126980" name="Rectangle 86"/>
            <p:cNvSpPr>
              <a:spLocks noChangeArrowheads="1"/>
            </p:cNvSpPr>
            <p:nvPr/>
          </p:nvSpPr>
          <p:spPr bwMode="auto">
            <a:xfrm>
              <a:off x="5738" y="677"/>
              <a:ext cx="22"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sp>
          <p:nvSpPr>
            <p:cNvPr id="126981" name="Rectangle 85"/>
            <p:cNvSpPr>
              <a:spLocks noChangeArrowheads="1"/>
            </p:cNvSpPr>
            <p:nvPr/>
          </p:nvSpPr>
          <p:spPr bwMode="auto">
            <a:xfrm>
              <a:off x="5239" y="677"/>
              <a:ext cx="499"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İl Milli Eğitim Müdür.</a:t>
              </a:r>
            </a:p>
          </p:txBody>
        </p:sp>
        <p:sp>
          <p:nvSpPr>
            <p:cNvPr id="126982" name="Rectangle 84"/>
            <p:cNvSpPr>
              <a:spLocks noChangeArrowheads="1"/>
            </p:cNvSpPr>
            <p:nvPr/>
          </p:nvSpPr>
          <p:spPr bwMode="auto">
            <a:xfrm>
              <a:off x="4830" y="677"/>
              <a:ext cx="409"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Yıll</a:t>
              </a:r>
              <a:r>
                <a:rPr lang="tr-TR" sz="1100">
                  <a:solidFill>
                    <a:srgbClr val="000099"/>
                  </a:solidFill>
                  <a:cs typeface="Arial" pitchFamily="34" charset="0"/>
                </a:rPr>
                <a:t>ı</a:t>
              </a:r>
              <a:r>
                <a:rPr lang="tr-TR" sz="1100">
                  <a:solidFill>
                    <a:srgbClr val="000099"/>
                  </a:solidFill>
                  <a:latin typeface="Tahoma" pitchFamily="34" charset="0"/>
                  <a:cs typeface="Tahoma" pitchFamily="34" charset="0"/>
                </a:rPr>
                <a:t>k</a:t>
              </a:r>
              <a:r>
                <a:rPr lang="tr-TR" sz="1100">
                  <a:solidFill>
                    <a:srgbClr val="FFFFFF"/>
                  </a:solidFill>
                  <a:latin typeface="Tahoma" pitchFamily="34" charset="0"/>
                  <a:cs typeface="Tahoma" pitchFamily="34" charset="0"/>
                </a:rPr>
                <a:t> </a:t>
              </a:r>
            </a:p>
          </p:txBody>
        </p:sp>
        <p:sp>
          <p:nvSpPr>
            <p:cNvPr id="126983" name="Rectangle 83"/>
            <p:cNvSpPr>
              <a:spLocks noChangeArrowheads="1"/>
            </p:cNvSpPr>
            <p:nvPr/>
          </p:nvSpPr>
          <p:spPr bwMode="auto">
            <a:xfrm>
              <a:off x="4332" y="677"/>
              <a:ext cx="498"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000">
                  <a:solidFill>
                    <a:srgbClr val="000099"/>
                  </a:solidFill>
                  <a:latin typeface="Tahoma" pitchFamily="34" charset="0"/>
                  <a:cs typeface="Tahoma" pitchFamily="34" charset="0"/>
                </a:rPr>
                <a:t>Ali</a:t>
              </a:r>
              <a:r>
                <a:rPr lang="tr-TR" sz="1100">
                  <a:solidFill>
                    <a:srgbClr val="000099"/>
                  </a:solidFill>
                  <a:latin typeface="Tahoma" pitchFamily="34" charset="0"/>
                  <a:cs typeface="Tahoma" pitchFamily="34" charset="0"/>
                </a:rPr>
                <a:t> K</a:t>
              </a:r>
              <a:r>
                <a:rPr lang="tr-TR" sz="1100">
                  <a:solidFill>
                    <a:srgbClr val="000099"/>
                  </a:solidFill>
                  <a:cs typeface="Arial" pitchFamily="34" charset="0"/>
                </a:rPr>
                <a:t>İ</a:t>
              </a:r>
              <a:r>
                <a:rPr lang="tr-TR" sz="1100">
                  <a:solidFill>
                    <a:srgbClr val="000099"/>
                  </a:solidFill>
                  <a:latin typeface="Tahoma" pitchFamily="34" charset="0"/>
                  <a:cs typeface="Tahoma" pitchFamily="34" charset="0"/>
                </a:rPr>
                <a:t>RAZLI </a:t>
              </a:r>
              <a:endParaRPr lang="tr-TR" sz="1100">
                <a:solidFill>
                  <a:srgbClr val="000000"/>
                </a:solidFill>
                <a:latin typeface="Calibri" pitchFamily="34" charset="0"/>
              </a:endParaRPr>
            </a:p>
            <a:p>
              <a:r>
                <a:rPr lang="tr-TR" sz="1100">
                  <a:solidFill>
                    <a:srgbClr val="000099"/>
                  </a:solidFill>
                  <a:latin typeface="Tahoma" pitchFamily="34" charset="0"/>
                  <a:cs typeface="Tahoma" pitchFamily="34" charset="0"/>
                </a:rPr>
                <a:t>Şube Müd.</a:t>
              </a:r>
            </a:p>
          </p:txBody>
        </p:sp>
        <p:sp>
          <p:nvSpPr>
            <p:cNvPr id="126984" name="Rectangle 82"/>
            <p:cNvSpPr>
              <a:spLocks noChangeArrowheads="1"/>
            </p:cNvSpPr>
            <p:nvPr/>
          </p:nvSpPr>
          <p:spPr bwMode="auto">
            <a:xfrm>
              <a:off x="3969" y="677"/>
              <a:ext cx="363"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6 Aylık</a:t>
              </a:r>
              <a:endParaRPr lang="tr-TR" sz="1100">
                <a:solidFill>
                  <a:srgbClr val="FFFFFF"/>
                </a:solidFill>
                <a:latin typeface="Tahoma" pitchFamily="34" charset="0"/>
                <a:cs typeface="Tahoma" pitchFamily="34" charset="0"/>
              </a:endParaRPr>
            </a:p>
          </p:txBody>
        </p:sp>
        <p:sp>
          <p:nvSpPr>
            <p:cNvPr id="126985" name="Rectangle 81"/>
            <p:cNvSpPr>
              <a:spLocks noChangeArrowheads="1"/>
            </p:cNvSpPr>
            <p:nvPr/>
          </p:nvSpPr>
          <p:spPr bwMode="auto">
            <a:xfrm>
              <a:off x="3334" y="677"/>
              <a:ext cx="635"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200">
                  <a:solidFill>
                    <a:srgbClr val="000099"/>
                  </a:solidFill>
                  <a:latin typeface="Tahoma" pitchFamily="34" charset="0"/>
                  <a:cs typeface="Tahoma" pitchFamily="34" charset="0"/>
                </a:rPr>
                <a:t>Belgeye Dayalı </a:t>
              </a:r>
            </a:p>
            <a:p>
              <a:r>
                <a:rPr lang="tr-TR" sz="1200">
                  <a:solidFill>
                    <a:srgbClr val="000099"/>
                  </a:solidFill>
                  <a:latin typeface="Tahoma" pitchFamily="34" charset="0"/>
                  <a:cs typeface="Tahoma" pitchFamily="34" charset="0"/>
                </a:rPr>
                <a:t>Değerlendirme</a:t>
              </a:r>
            </a:p>
          </p:txBody>
        </p:sp>
        <p:sp>
          <p:nvSpPr>
            <p:cNvPr id="126986" name="Rectangle 80"/>
            <p:cNvSpPr>
              <a:spLocks noChangeArrowheads="1"/>
            </p:cNvSpPr>
            <p:nvPr/>
          </p:nvSpPr>
          <p:spPr bwMode="auto">
            <a:xfrm>
              <a:off x="2925" y="677"/>
              <a:ext cx="409"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cs typeface="Arial" pitchFamily="34" charset="0"/>
                </a:rPr>
                <a:t>Ş</a:t>
              </a:r>
              <a:r>
                <a:rPr lang="tr-TR" sz="1100">
                  <a:solidFill>
                    <a:srgbClr val="000099"/>
                  </a:solidFill>
                  <a:latin typeface="Tahoma" pitchFamily="34" charset="0"/>
                  <a:cs typeface="Tahoma" pitchFamily="34" charset="0"/>
                </a:rPr>
                <a:t>ahin D</a:t>
              </a:r>
              <a:r>
                <a:rPr lang="tr-TR" sz="1100">
                  <a:solidFill>
                    <a:srgbClr val="000099"/>
                  </a:solidFill>
                  <a:cs typeface="Arial" pitchFamily="34" charset="0"/>
                </a:rPr>
                <a:t>İ</a:t>
              </a:r>
              <a:r>
                <a:rPr lang="tr-TR" sz="1100">
                  <a:solidFill>
                    <a:srgbClr val="000099"/>
                  </a:solidFill>
                  <a:latin typeface="Tahoma" pitchFamily="34" charset="0"/>
                  <a:cs typeface="Tahoma" pitchFamily="34" charset="0"/>
                </a:rPr>
                <a:t>NÇER </a:t>
              </a:r>
              <a:endParaRPr lang="tr-TR" sz="1100">
                <a:solidFill>
                  <a:srgbClr val="000000"/>
                </a:solidFill>
                <a:latin typeface="Calibri" pitchFamily="34" charset="0"/>
              </a:endParaRPr>
            </a:p>
            <a:p>
              <a:r>
                <a:rPr lang="tr-TR" sz="1100">
                  <a:solidFill>
                    <a:srgbClr val="000099"/>
                  </a:solidFill>
                  <a:cs typeface="Arial" pitchFamily="34" charset="0"/>
                </a:rPr>
                <a:t>Ş</a:t>
              </a:r>
              <a:r>
                <a:rPr lang="tr-TR" sz="1100">
                  <a:solidFill>
                    <a:srgbClr val="000099"/>
                  </a:solidFill>
                  <a:latin typeface="Tahoma" pitchFamily="34" charset="0"/>
                  <a:cs typeface="Tahoma" pitchFamily="34" charset="0"/>
                </a:rPr>
                <a:t>ef </a:t>
              </a:r>
            </a:p>
          </p:txBody>
        </p:sp>
        <p:sp>
          <p:nvSpPr>
            <p:cNvPr id="126987" name="Rectangle 79"/>
            <p:cNvSpPr>
              <a:spLocks noChangeArrowheads="1"/>
            </p:cNvSpPr>
            <p:nvPr/>
          </p:nvSpPr>
          <p:spPr bwMode="auto">
            <a:xfrm>
              <a:off x="2562" y="677"/>
              <a:ext cx="363"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6 Aylık</a:t>
              </a:r>
              <a:endParaRPr lang="tr-TR" sz="1100">
                <a:solidFill>
                  <a:srgbClr val="FFFFFF"/>
                </a:solidFill>
                <a:latin typeface="Tahoma" pitchFamily="34" charset="0"/>
                <a:cs typeface="Tahoma" pitchFamily="34" charset="0"/>
              </a:endParaRPr>
            </a:p>
          </p:txBody>
        </p:sp>
        <p:sp>
          <p:nvSpPr>
            <p:cNvPr id="126988" name="Rectangle 78"/>
            <p:cNvSpPr>
              <a:spLocks noChangeArrowheads="1"/>
            </p:cNvSpPr>
            <p:nvPr/>
          </p:nvSpPr>
          <p:spPr bwMode="auto">
            <a:xfrm>
              <a:off x="1806" y="677"/>
              <a:ext cx="756"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200">
                  <a:solidFill>
                    <a:srgbClr val="000099"/>
                  </a:solidFill>
                  <a:cs typeface="Tahoma" pitchFamily="34" charset="0"/>
                </a:rPr>
                <a:t>Belgeye </a:t>
              </a:r>
            </a:p>
            <a:p>
              <a:r>
                <a:rPr lang="tr-TR" sz="1200">
                  <a:solidFill>
                    <a:srgbClr val="000099"/>
                  </a:solidFill>
                  <a:cs typeface="Tahoma" pitchFamily="34" charset="0"/>
                </a:rPr>
                <a:t>dayalı değerlendirme </a:t>
              </a:r>
              <a:endParaRPr lang="tr-TR" sz="1200">
                <a:solidFill>
                  <a:srgbClr val="FFFFFF"/>
                </a:solidFill>
                <a:cs typeface="Tahoma" pitchFamily="34" charset="0"/>
              </a:endParaRPr>
            </a:p>
          </p:txBody>
        </p:sp>
        <p:sp>
          <p:nvSpPr>
            <p:cNvPr id="126989" name="Rectangle 77"/>
            <p:cNvSpPr>
              <a:spLocks noChangeArrowheads="1"/>
            </p:cNvSpPr>
            <p:nvPr/>
          </p:nvSpPr>
          <p:spPr bwMode="auto">
            <a:xfrm>
              <a:off x="1220" y="677"/>
              <a:ext cx="586"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200">
                  <a:solidFill>
                    <a:srgbClr val="000099"/>
                  </a:solidFill>
                  <a:latin typeface="Tahoma" pitchFamily="34" charset="0"/>
                  <a:cs typeface="Tahoma" pitchFamily="34" charset="0"/>
                </a:rPr>
                <a:t>İnternet hizmeti alan eğitim kurumu sayısı</a:t>
              </a:r>
              <a:endParaRPr lang="tr-TR" sz="1200">
                <a:solidFill>
                  <a:srgbClr val="000000"/>
                </a:solidFill>
                <a:latin typeface="Calibri" pitchFamily="34" charset="0"/>
              </a:endParaRPr>
            </a:p>
          </p:txBody>
        </p:sp>
        <p:sp>
          <p:nvSpPr>
            <p:cNvPr id="126990" name="Rectangle 76"/>
            <p:cNvSpPr>
              <a:spLocks noChangeArrowheads="1"/>
            </p:cNvSpPr>
            <p:nvPr/>
          </p:nvSpPr>
          <p:spPr bwMode="auto">
            <a:xfrm>
              <a:off x="538" y="677"/>
              <a:ext cx="683"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200">
                  <a:solidFill>
                    <a:srgbClr val="000099"/>
                  </a:solidFill>
                  <a:cs typeface="Tahoma" pitchFamily="34" charset="0"/>
                </a:rPr>
                <a:t>%80 olan internetli kurum sayısını her yıl %5 arttırarak 2014 yılına kadar %100’e ulaşmasını sağlamak.</a:t>
              </a:r>
              <a:r>
                <a:rPr lang="tr-TR" sz="1200">
                  <a:solidFill>
                    <a:srgbClr val="000099"/>
                  </a:solidFill>
                  <a:latin typeface="Tahoma" pitchFamily="34" charset="0"/>
                  <a:cs typeface="Tahoma" pitchFamily="34" charset="0"/>
                </a:rPr>
                <a:t>.</a:t>
              </a:r>
              <a:endParaRPr lang="tr-TR" sz="1200">
                <a:solidFill>
                  <a:srgbClr val="FFFFFF"/>
                </a:solidFill>
                <a:latin typeface="Tahoma" pitchFamily="34" charset="0"/>
                <a:cs typeface="Tahoma" pitchFamily="34" charset="0"/>
              </a:endParaRPr>
            </a:p>
          </p:txBody>
        </p:sp>
        <p:sp>
          <p:nvSpPr>
            <p:cNvPr id="126991" name="Rectangle 75"/>
            <p:cNvSpPr>
              <a:spLocks noChangeArrowheads="1"/>
            </p:cNvSpPr>
            <p:nvPr/>
          </p:nvSpPr>
          <p:spPr bwMode="auto">
            <a:xfrm>
              <a:off x="0" y="677"/>
              <a:ext cx="538" cy="1664"/>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200">
                  <a:solidFill>
                    <a:srgbClr val="000099"/>
                  </a:solidFill>
                  <a:cs typeface="Tahoma" pitchFamily="34" charset="0"/>
                </a:rPr>
                <a:t>Eğitim Kurumlarımızın tümünün elektronik ortamda iletişimini hızlı ve nitelikli bir şekilde sağlamak.</a:t>
              </a:r>
            </a:p>
          </p:txBody>
        </p:sp>
        <p:sp>
          <p:nvSpPr>
            <p:cNvPr id="126992" name="Rectangle 74"/>
            <p:cNvSpPr>
              <a:spLocks noChangeArrowheads="1"/>
            </p:cNvSpPr>
            <p:nvPr/>
          </p:nvSpPr>
          <p:spPr bwMode="auto">
            <a:xfrm>
              <a:off x="5738" y="505"/>
              <a:ext cx="22"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r>
                <a:rPr lang="tr-TR" sz="1100">
                  <a:solidFill>
                    <a:srgbClr val="FFFFFF"/>
                  </a:solidFill>
                  <a:latin typeface="Tahoma" pitchFamily="34" charset="0"/>
                  <a:cs typeface="Tahoma" pitchFamily="34" charset="0"/>
                </a:rPr>
                <a:t> </a:t>
              </a:r>
            </a:p>
          </p:txBody>
        </p:sp>
        <p:sp>
          <p:nvSpPr>
            <p:cNvPr id="126993" name="Rectangle 73"/>
            <p:cNvSpPr>
              <a:spLocks noChangeArrowheads="1"/>
            </p:cNvSpPr>
            <p:nvPr/>
          </p:nvSpPr>
          <p:spPr bwMode="auto">
            <a:xfrm>
              <a:off x="5239" y="505"/>
              <a:ext cx="499"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126994" name="Rectangle 72"/>
            <p:cNvSpPr>
              <a:spLocks noChangeArrowheads="1"/>
            </p:cNvSpPr>
            <p:nvPr/>
          </p:nvSpPr>
          <p:spPr bwMode="auto">
            <a:xfrm>
              <a:off x="4830" y="505"/>
              <a:ext cx="409"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126995" name="Rectangle 71"/>
            <p:cNvSpPr>
              <a:spLocks noChangeArrowheads="1"/>
            </p:cNvSpPr>
            <p:nvPr/>
          </p:nvSpPr>
          <p:spPr bwMode="auto">
            <a:xfrm>
              <a:off x="4332" y="505"/>
              <a:ext cx="498"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126996" name="Rectangle 70"/>
            <p:cNvSpPr>
              <a:spLocks noChangeArrowheads="1"/>
            </p:cNvSpPr>
            <p:nvPr/>
          </p:nvSpPr>
          <p:spPr bwMode="auto">
            <a:xfrm>
              <a:off x="3969" y="505"/>
              <a:ext cx="363"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126997" name="Rectangle 69"/>
            <p:cNvSpPr>
              <a:spLocks noChangeArrowheads="1"/>
            </p:cNvSpPr>
            <p:nvPr/>
          </p:nvSpPr>
          <p:spPr bwMode="auto">
            <a:xfrm>
              <a:off x="3334" y="505"/>
              <a:ext cx="635"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126998" name="Rectangle 68"/>
            <p:cNvSpPr>
              <a:spLocks noChangeArrowheads="1"/>
            </p:cNvSpPr>
            <p:nvPr/>
          </p:nvSpPr>
          <p:spPr bwMode="auto">
            <a:xfrm>
              <a:off x="2925" y="505"/>
              <a:ext cx="409"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126999" name="Rectangle 67"/>
            <p:cNvSpPr>
              <a:spLocks noChangeArrowheads="1"/>
            </p:cNvSpPr>
            <p:nvPr/>
          </p:nvSpPr>
          <p:spPr bwMode="auto">
            <a:xfrm>
              <a:off x="2562" y="505"/>
              <a:ext cx="363"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127000" name="Rectangle 66"/>
            <p:cNvSpPr>
              <a:spLocks noChangeArrowheads="1"/>
            </p:cNvSpPr>
            <p:nvPr/>
          </p:nvSpPr>
          <p:spPr bwMode="auto">
            <a:xfrm>
              <a:off x="1806" y="505"/>
              <a:ext cx="756"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127001" name="Rectangle 65"/>
            <p:cNvSpPr>
              <a:spLocks noChangeArrowheads="1"/>
            </p:cNvSpPr>
            <p:nvPr/>
          </p:nvSpPr>
          <p:spPr bwMode="auto">
            <a:xfrm>
              <a:off x="1220" y="505"/>
              <a:ext cx="586"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127002" name="Rectangle 64"/>
            <p:cNvSpPr>
              <a:spLocks noChangeArrowheads="1"/>
            </p:cNvSpPr>
            <p:nvPr/>
          </p:nvSpPr>
          <p:spPr bwMode="auto">
            <a:xfrm>
              <a:off x="537" y="505"/>
              <a:ext cx="683"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127003" name="Rectangle 63"/>
            <p:cNvSpPr>
              <a:spLocks noChangeArrowheads="1"/>
            </p:cNvSpPr>
            <p:nvPr/>
          </p:nvSpPr>
          <p:spPr bwMode="auto">
            <a:xfrm>
              <a:off x="0" y="505"/>
              <a:ext cx="537" cy="172"/>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 </a:t>
              </a:r>
              <a:r>
                <a:rPr lang="tr-TR" sz="1100">
                  <a:solidFill>
                    <a:srgbClr val="000099"/>
                  </a:solidFill>
                  <a:cs typeface="Times New Roman" pitchFamily="18" charset="0"/>
                </a:rPr>
                <a:t> </a:t>
              </a:r>
            </a:p>
          </p:txBody>
        </p:sp>
        <p:sp>
          <p:nvSpPr>
            <p:cNvPr id="127004" name="Rectangle 62"/>
            <p:cNvSpPr>
              <a:spLocks noChangeArrowheads="1"/>
            </p:cNvSpPr>
            <p:nvPr/>
          </p:nvSpPr>
          <p:spPr bwMode="auto">
            <a:xfrm>
              <a:off x="4332" y="107"/>
              <a:ext cx="498" cy="398"/>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Sorumlusu</a:t>
              </a:r>
              <a:r>
                <a:rPr lang="tr-TR" sz="1100">
                  <a:solidFill>
                    <a:srgbClr val="000099"/>
                  </a:solidFill>
                  <a:cs typeface="Times New Roman" pitchFamily="18" charset="0"/>
                </a:rPr>
                <a:t> </a:t>
              </a:r>
            </a:p>
          </p:txBody>
        </p:sp>
        <p:sp>
          <p:nvSpPr>
            <p:cNvPr id="127005" name="Rectangle 61"/>
            <p:cNvSpPr>
              <a:spLocks noChangeArrowheads="1"/>
            </p:cNvSpPr>
            <p:nvPr/>
          </p:nvSpPr>
          <p:spPr bwMode="auto">
            <a:xfrm>
              <a:off x="3969" y="107"/>
              <a:ext cx="363" cy="398"/>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S</a:t>
              </a:r>
              <a:r>
                <a:rPr lang="tr-TR" sz="1100">
                  <a:solidFill>
                    <a:srgbClr val="000099"/>
                  </a:solidFill>
                  <a:cs typeface="Arial" pitchFamily="34" charset="0"/>
                </a:rPr>
                <a:t>ı</a:t>
              </a:r>
              <a:r>
                <a:rPr lang="tr-TR" sz="1100">
                  <a:solidFill>
                    <a:srgbClr val="000099"/>
                  </a:solidFill>
                  <a:latin typeface="Arial Narrow" pitchFamily="34" charset="0"/>
                </a:rPr>
                <a:t>kl</a:t>
              </a:r>
              <a:r>
                <a:rPr lang="tr-TR" sz="1100">
                  <a:solidFill>
                    <a:srgbClr val="000099"/>
                  </a:solidFill>
                  <a:cs typeface="Arial" pitchFamily="34" charset="0"/>
                </a:rPr>
                <a:t>ığı</a:t>
              </a:r>
              <a:r>
                <a:rPr lang="tr-TR" sz="1100">
                  <a:solidFill>
                    <a:srgbClr val="000099"/>
                  </a:solidFill>
                  <a:cs typeface="Times New Roman" pitchFamily="18" charset="0"/>
                </a:rPr>
                <a:t> </a:t>
              </a:r>
            </a:p>
          </p:txBody>
        </p:sp>
        <p:sp>
          <p:nvSpPr>
            <p:cNvPr id="127006" name="Rectangle 60"/>
            <p:cNvSpPr>
              <a:spLocks noChangeArrowheads="1"/>
            </p:cNvSpPr>
            <p:nvPr/>
          </p:nvSpPr>
          <p:spPr bwMode="auto">
            <a:xfrm>
              <a:off x="3334" y="107"/>
              <a:ext cx="635" cy="398"/>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Yöntemi</a:t>
              </a:r>
              <a:r>
                <a:rPr lang="tr-TR" sz="1100">
                  <a:solidFill>
                    <a:srgbClr val="000099"/>
                  </a:solidFill>
                  <a:cs typeface="Times New Roman" pitchFamily="18" charset="0"/>
                </a:rPr>
                <a:t> </a:t>
              </a:r>
            </a:p>
          </p:txBody>
        </p:sp>
        <p:sp>
          <p:nvSpPr>
            <p:cNvPr id="127007" name="Rectangle 59"/>
            <p:cNvSpPr>
              <a:spLocks noChangeArrowheads="1"/>
            </p:cNvSpPr>
            <p:nvPr/>
          </p:nvSpPr>
          <p:spPr bwMode="auto">
            <a:xfrm>
              <a:off x="2925" y="107"/>
              <a:ext cx="409" cy="398"/>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Sorumlu</a:t>
              </a:r>
              <a:r>
                <a:rPr lang="tr-TR" sz="1100">
                  <a:solidFill>
                    <a:srgbClr val="000099"/>
                  </a:solidFill>
                  <a:cs typeface="Times New Roman" pitchFamily="18" charset="0"/>
                </a:rPr>
                <a:t> </a:t>
              </a:r>
            </a:p>
          </p:txBody>
        </p:sp>
        <p:sp>
          <p:nvSpPr>
            <p:cNvPr id="127008" name="Rectangle 58"/>
            <p:cNvSpPr>
              <a:spLocks noChangeArrowheads="1"/>
            </p:cNvSpPr>
            <p:nvPr/>
          </p:nvSpPr>
          <p:spPr bwMode="auto">
            <a:xfrm>
              <a:off x="2562" y="107"/>
              <a:ext cx="363" cy="398"/>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S</a:t>
              </a:r>
              <a:r>
                <a:rPr lang="tr-TR" sz="1100">
                  <a:solidFill>
                    <a:srgbClr val="000099"/>
                  </a:solidFill>
                  <a:cs typeface="Arial" pitchFamily="34" charset="0"/>
                </a:rPr>
                <a:t>ı</a:t>
              </a:r>
              <a:r>
                <a:rPr lang="tr-TR" sz="1100">
                  <a:solidFill>
                    <a:srgbClr val="000099"/>
                  </a:solidFill>
                  <a:latin typeface="Arial Narrow" pitchFamily="34" charset="0"/>
                </a:rPr>
                <a:t>kl</a:t>
              </a:r>
              <a:r>
                <a:rPr lang="tr-TR" sz="1100">
                  <a:solidFill>
                    <a:srgbClr val="000099"/>
                  </a:solidFill>
                  <a:cs typeface="Arial" pitchFamily="34" charset="0"/>
                </a:rPr>
                <a:t>ığı</a:t>
              </a:r>
              <a:r>
                <a:rPr lang="tr-TR" sz="1100">
                  <a:solidFill>
                    <a:srgbClr val="000099"/>
                  </a:solidFill>
                  <a:cs typeface="Times New Roman" pitchFamily="18" charset="0"/>
                </a:rPr>
                <a:t> </a:t>
              </a:r>
            </a:p>
          </p:txBody>
        </p:sp>
        <p:sp>
          <p:nvSpPr>
            <p:cNvPr id="127009" name="Rectangle 57"/>
            <p:cNvSpPr>
              <a:spLocks noChangeArrowheads="1"/>
            </p:cNvSpPr>
            <p:nvPr/>
          </p:nvSpPr>
          <p:spPr bwMode="auto">
            <a:xfrm>
              <a:off x="1806" y="107"/>
              <a:ext cx="756" cy="398"/>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Yöntemi</a:t>
              </a:r>
              <a:r>
                <a:rPr lang="tr-TR" sz="1100">
                  <a:solidFill>
                    <a:srgbClr val="000099"/>
                  </a:solidFill>
                  <a:cs typeface="Times New Roman" pitchFamily="18" charset="0"/>
                </a:rPr>
                <a:t> </a:t>
              </a:r>
            </a:p>
          </p:txBody>
        </p:sp>
        <p:sp>
          <p:nvSpPr>
            <p:cNvPr id="127010" name="Rectangle 56"/>
            <p:cNvSpPr>
              <a:spLocks noChangeArrowheads="1"/>
            </p:cNvSpPr>
            <p:nvPr/>
          </p:nvSpPr>
          <p:spPr bwMode="auto">
            <a:xfrm>
              <a:off x="5738" y="0"/>
              <a:ext cx="22" cy="505"/>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tr-TR"/>
            </a:p>
          </p:txBody>
        </p:sp>
        <p:sp>
          <p:nvSpPr>
            <p:cNvPr id="127011" name="Rectangle 55"/>
            <p:cNvSpPr>
              <a:spLocks noChangeArrowheads="1"/>
            </p:cNvSpPr>
            <p:nvPr/>
          </p:nvSpPr>
          <p:spPr bwMode="auto">
            <a:xfrm>
              <a:off x="5239" y="0"/>
              <a:ext cx="499" cy="505"/>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RAPOR ED</a:t>
              </a:r>
              <a:r>
                <a:rPr lang="tr-TR" sz="1100">
                  <a:solidFill>
                    <a:srgbClr val="000099"/>
                  </a:solidFill>
                  <a:cs typeface="Arial" pitchFamily="34" charset="0"/>
                </a:rPr>
                <a:t>İ</a:t>
              </a:r>
              <a:r>
                <a:rPr lang="tr-TR" sz="1100">
                  <a:solidFill>
                    <a:srgbClr val="000099"/>
                  </a:solidFill>
                  <a:latin typeface="Arial Narrow" pitchFamily="34" charset="0"/>
                </a:rPr>
                <a:t>LECE</a:t>
              </a:r>
              <a:r>
                <a:rPr lang="tr-TR" sz="1100">
                  <a:solidFill>
                    <a:srgbClr val="000099"/>
                  </a:solidFill>
                  <a:cs typeface="Arial" pitchFamily="34" charset="0"/>
                </a:rPr>
                <a:t>Ğİ</a:t>
              </a:r>
              <a:r>
                <a:rPr lang="tr-TR" sz="1100">
                  <a:solidFill>
                    <a:srgbClr val="000099"/>
                  </a:solidFill>
                  <a:latin typeface="Arial Narrow" pitchFamily="34" charset="0"/>
                </a:rPr>
                <a:t> MAKAM</a:t>
              </a:r>
              <a:r>
                <a:rPr lang="tr-TR" sz="1100">
                  <a:solidFill>
                    <a:srgbClr val="000099"/>
                  </a:solidFill>
                  <a:cs typeface="Times New Roman" pitchFamily="18" charset="0"/>
                </a:rPr>
                <a:t> </a:t>
              </a:r>
            </a:p>
          </p:txBody>
        </p:sp>
        <p:sp>
          <p:nvSpPr>
            <p:cNvPr id="127012" name="Rectangle 54"/>
            <p:cNvSpPr>
              <a:spLocks noChangeArrowheads="1"/>
            </p:cNvSpPr>
            <p:nvPr/>
          </p:nvSpPr>
          <p:spPr bwMode="auto">
            <a:xfrm>
              <a:off x="4830" y="0"/>
              <a:ext cx="409" cy="505"/>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RAPORLAMA PER</a:t>
              </a:r>
              <a:r>
                <a:rPr lang="tr-TR" sz="1100">
                  <a:solidFill>
                    <a:srgbClr val="000099"/>
                  </a:solidFill>
                  <a:cs typeface="Arial" pitchFamily="34" charset="0"/>
                </a:rPr>
                <a:t>İ</a:t>
              </a:r>
              <a:r>
                <a:rPr lang="tr-TR" sz="1100">
                  <a:solidFill>
                    <a:srgbClr val="000099"/>
                  </a:solidFill>
                  <a:latin typeface="Arial Narrow" pitchFamily="34" charset="0"/>
                </a:rPr>
                <a:t>YODU</a:t>
              </a:r>
              <a:r>
                <a:rPr lang="tr-TR" sz="1100">
                  <a:solidFill>
                    <a:srgbClr val="000099"/>
                  </a:solidFill>
                  <a:cs typeface="Times New Roman" pitchFamily="18" charset="0"/>
                </a:rPr>
                <a:t> </a:t>
              </a:r>
            </a:p>
          </p:txBody>
        </p:sp>
        <p:sp>
          <p:nvSpPr>
            <p:cNvPr id="127013" name="Rectangle 53"/>
            <p:cNvSpPr>
              <a:spLocks noChangeArrowheads="1"/>
            </p:cNvSpPr>
            <p:nvPr/>
          </p:nvSpPr>
          <p:spPr bwMode="auto">
            <a:xfrm>
              <a:off x="3334" y="0"/>
              <a:ext cx="1496" cy="107"/>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ANAL</a:t>
              </a:r>
              <a:r>
                <a:rPr lang="tr-TR" sz="1100">
                  <a:solidFill>
                    <a:srgbClr val="000099"/>
                  </a:solidFill>
                  <a:cs typeface="Arial" pitchFamily="34" charset="0"/>
                </a:rPr>
                <a:t>İ</a:t>
              </a:r>
              <a:r>
                <a:rPr lang="tr-TR" sz="1100">
                  <a:solidFill>
                    <a:srgbClr val="000099"/>
                  </a:solidFill>
                  <a:latin typeface="Arial Narrow" pitchFamily="34" charset="0"/>
                </a:rPr>
                <a:t>Z</a:t>
              </a:r>
              <a:r>
                <a:rPr lang="tr-TR" sz="1100">
                  <a:solidFill>
                    <a:srgbClr val="000099"/>
                  </a:solidFill>
                  <a:cs typeface="Times New Roman" pitchFamily="18" charset="0"/>
                </a:rPr>
                <a:t> </a:t>
              </a:r>
            </a:p>
          </p:txBody>
        </p:sp>
        <p:sp>
          <p:nvSpPr>
            <p:cNvPr id="127014" name="Rectangle 52"/>
            <p:cNvSpPr>
              <a:spLocks noChangeArrowheads="1"/>
            </p:cNvSpPr>
            <p:nvPr/>
          </p:nvSpPr>
          <p:spPr bwMode="auto">
            <a:xfrm>
              <a:off x="1806" y="0"/>
              <a:ext cx="1528" cy="107"/>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VER</a:t>
              </a:r>
              <a:r>
                <a:rPr lang="tr-TR" sz="1100">
                  <a:solidFill>
                    <a:srgbClr val="000099"/>
                  </a:solidFill>
                  <a:cs typeface="Arial" pitchFamily="34" charset="0"/>
                </a:rPr>
                <a:t>İ</a:t>
              </a:r>
              <a:r>
                <a:rPr lang="tr-TR" sz="1100">
                  <a:solidFill>
                    <a:srgbClr val="000099"/>
                  </a:solidFill>
                  <a:latin typeface="Arial Narrow" pitchFamily="34" charset="0"/>
                </a:rPr>
                <a:t> TOPLAMA</a:t>
              </a:r>
              <a:r>
                <a:rPr lang="tr-TR" sz="1100">
                  <a:solidFill>
                    <a:srgbClr val="000099"/>
                  </a:solidFill>
                  <a:cs typeface="Times New Roman" pitchFamily="18" charset="0"/>
                </a:rPr>
                <a:t> </a:t>
              </a:r>
            </a:p>
          </p:txBody>
        </p:sp>
        <p:sp>
          <p:nvSpPr>
            <p:cNvPr id="127015" name="Rectangle 51"/>
            <p:cNvSpPr>
              <a:spLocks noChangeArrowheads="1"/>
            </p:cNvSpPr>
            <p:nvPr/>
          </p:nvSpPr>
          <p:spPr bwMode="auto">
            <a:xfrm>
              <a:off x="1220" y="0"/>
              <a:ext cx="586" cy="505"/>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Tahoma" pitchFamily="34" charset="0"/>
                  <a:cs typeface="Tahoma" pitchFamily="34" charset="0"/>
                </a:rPr>
                <a:t>ÖLÇÜLE</a:t>
              </a:r>
            </a:p>
            <a:p>
              <a:r>
                <a:rPr lang="tr-TR" sz="1100">
                  <a:solidFill>
                    <a:srgbClr val="000099"/>
                  </a:solidFill>
                  <a:latin typeface="Tahoma" pitchFamily="34" charset="0"/>
                  <a:cs typeface="Tahoma" pitchFamily="34" charset="0"/>
                </a:rPr>
                <a:t>CEK </a:t>
              </a:r>
              <a:r>
                <a:rPr lang="tr-TR" sz="1100">
                  <a:solidFill>
                    <a:srgbClr val="000099"/>
                  </a:solidFill>
                  <a:latin typeface="Arial Narrow" pitchFamily="34" charset="0"/>
                </a:rPr>
                <a:t>PERFORMANS KR</a:t>
              </a:r>
              <a:r>
                <a:rPr lang="tr-TR" sz="1100">
                  <a:solidFill>
                    <a:srgbClr val="000099"/>
                  </a:solidFill>
                  <a:cs typeface="Arial" pitchFamily="34" charset="0"/>
                </a:rPr>
                <a:t>İ</a:t>
              </a:r>
              <a:r>
                <a:rPr lang="tr-TR" sz="1100">
                  <a:solidFill>
                    <a:srgbClr val="000099"/>
                  </a:solidFill>
                  <a:latin typeface="Arial Narrow" pitchFamily="34" charset="0"/>
                </a:rPr>
                <a:t>TER</a:t>
              </a:r>
              <a:r>
                <a:rPr lang="tr-TR" sz="1100">
                  <a:solidFill>
                    <a:srgbClr val="000099"/>
                  </a:solidFill>
                  <a:cs typeface="Arial" pitchFamily="34" charset="0"/>
                </a:rPr>
                <a:t>İ</a:t>
              </a:r>
              <a:r>
                <a:rPr lang="tr-TR" sz="1100">
                  <a:solidFill>
                    <a:srgbClr val="000099"/>
                  </a:solidFill>
                  <a:cs typeface="Times New Roman" pitchFamily="18" charset="0"/>
                </a:rPr>
                <a:t> </a:t>
              </a:r>
            </a:p>
          </p:txBody>
        </p:sp>
        <p:sp>
          <p:nvSpPr>
            <p:cNvPr id="127016" name="Rectangle 50"/>
            <p:cNvSpPr>
              <a:spLocks noChangeArrowheads="1"/>
            </p:cNvSpPr>
            <p:nvPr/>
          </p:nvSpPr>
          <p:spPr bwMode="auto">
            <a:xfrm>
              <a:off x="537" y="0"/>
              <a:ext cx="683" cy="505"/>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STRATEJ</a:t>
              </a:r>
              <a:r>
                <a:rPr lang="tr-TR" sz="1100">
                  <a:solidFill>
                    <a:srgbClr val="000099"/>
                  </a:solidFill>
                  <a:cs typeface="Arial" pitchFamily="34" charset="0"/>
                </a:rPr>
                <a:t>İ</a:t>
              </a:r>
              <a:r>
                <a:rPr lang="tr-TR" sz="1100">
                  <a:solidFill>
                    <a:srgbClr val="000099"/>
                  </a:solidFill>
                  <a:latin typeface="Arial Narrow" pitchFamily="34" charset="0"/>
                </a:rPr>
                <a:t>K HEDEF 1</a:t>
              </a:r>
              <a:r>
                <a:rPr lang="tr-TR" sz="1100">
                  <a:solidFill>
                    <a:srgbClr val="000099"/>
                  </a:solidFill>
                  <a:cs typeface="Times New Roman" pitchFamily="18" charset="0"/>
                </a:rPr>
                <a:t> . 1</a:t>
              </a:r>
            </a:p>
          </p:txBody>
        </p:sp>
        <p:sp>
          <p:nvSpPr>
            <p:cNvPr id="127017" name="Rectangle 49"/>
            <p:cNvSpPr>
              <a:spLocks noChangeArrowheads="1"/>
            </p:cNvSpPr>
            <p:nvPr/>
          </p:nvSpPr>
          <p:spPr bwMode="auto">
            <a:xfrm>
              <a:off x="0" y="0"/>
              <a:ext cx="537" cy="505"/>
            </a:xfrm>
            <a:prstGeom prst="rect">
              <a:avLst/>
            </a:prstGeom>
            <a:solidFill>
              <a:srgbClr val="00FFCC"/>
            </a:solidFill>
            <a:ln>
              <a:noFill/>
            </a:ln>
            <a:extLst>
              <a:ext uri="{91240B29-F687-4F45-9708-019B960494DF}">
                <a14:hiddenLine xmlns:a14="http://schemas.microsoft.com/office/drawing/2010/main" w="9525">
                  <a:solidFill>
                    <a:srgbClr val="000000"/>
                  </a:solidFill>
                  <a:miter lim="800000"/>
                  <a:headEnd/>
                  <a:tailEnd/>
                </a14:hiddenLine>
              </a:ext>
            </a:extLst>
          </p:spPr>
          <p:txBody>
            <a:bodyPr lIns="36000" tIns="0" rIns="0" bIns="0"/>
            <a:lstStyle/>
            <a:p>
              <a:r>
                <a:rPr lang="tr-TR" sz="1100">
                  <a:solidFill>
                    <a:srgbClr val="000099"/>
                  </a:solidFill>
                  <a:latin typeface="Arial Narrow" pitchFamily="34" charset="0"/>
                </a:rPr>
                <a:t>STRATEJ</a:t>
              </a:r>
              <a:r>
                <a:rPr lang="tr-TR" sz="1100">
                  <a:solidFill>
                    <a:srgbClr val="000099"/>
                  </a:solidFill>
                  <a:cs typeface="Arial" pitchFamily="34" charset="0"/>
                </a:rPr>
                <a:t>İ</a:t>
              </a:r>
              <a:r>
                <a:rPr lang="tr-TR" sz="1100">
                  <a:solidFill>
                    <a:srgbClr val="000099"/>
                  </a:solidFill>
                  <a:latin typeface="Arial Narrow" pitchFamily="34" charset="0"/>
                </a:rPr>
                <a:t>K AMAÇ   1</a:t>
              </a:r>
              <a:r>
                <a:rPr lang="tr-TR" sz="1100">
                  <a:solidFill>
                    <a:srgbClr val="FFFFFF"/>
                  </a:solidFill>
                  <a:latin typeface="Tahoma" pitchFamily="34" charset="0"/>
                  <a:cs typeface="Tahoma" pitchFamily="34" charset="0"/>
                </a:rPr>
                <a:t> </a:t>
              </a:r>
            </a:p>
          </p:txBody>
        </p:sp>
        <p:sp>
          <p:nvSpPr>
            <p:cNvPr id="127018" name="Line 48"/>
            <p:cNvSpPr>
              <a:spLocks noChangeShapeType="1"/>
            </p:cNvSpPr>
            <p:nvPr/>
          </p:nvSpPr>
          <p:spPr bwMode="auto">
            <a:xfrm>
              <a:off x="0" y="0"/>
              <a:ext cx="5738" cy="0"/>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19" name="Line 47"/>
            <p:cNvSpPr>
              <a:spLocks noChangeShapeType="1"/>
            </p:cNvSpPr>
            <p:nvPr/>
          </p:nvSpPr>
          <p:spPr bwMode="auto">
            <a:xfrm>
              <a:off x="0" y="2341"/>
              <a:ext cx="5760"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20" name="Line 46"/>
            <p:cNvSpPr>
              <a:spLocks noChangeShapeType="1"/>
            </p:cNvSpPr>
            <p:nvPr/>
          </p:nvSpPr>
          <p:spPr bwMode="auto">
            <a:xfrm>
              <a:off x="0" y="0"/>
              <a:ext cx="0" cy="677"/>
            </a:xfrm>
            <a:prstGeom prst="line">
              <a:avLst/>
            </a:prstGeom>
            <a:noFill/>
            <a:ln w="12700">
              <a:solidFill>
                <a:srgbClr val="FFFFFF"/>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21" name="Line 45"/>
            <p:cNvSpPr>
              <a:spLocks noChangeShapeType="1"/>
            </p:cNvSpPr>
            <p:nvPr/>
          </p:nvSpPr>
          <p:spPr bwMode="auto">
            <a:xfrm>
              <a:off x="5760" y="0"/>
              <a:ext cx="0" cy="2341"/>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22" name="Line 44"/>
            <p:cNvSpPr>
              <a:spLocks noChangeShapeType="1"/>
            </p:cNvSpPr>
            <p:nvPr/>
          </p:nvSpPr>
          <p:spPr bwMode="auto">
            <a:xfrm>
              <a:off x="0" y="505"/>
              <a:ext cx="5738"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23" name="Line 43"/>
            <p:cNvSpPr>
              <a:spLocks noChangeShapeType="1"/>
            </p:cNvSpPr>
            <p:nvPr/>
          </p:nvSpPr>
          <p:spPr bwMode="auto">
            <a:xfrm>
              <a:off x="537" y="0"/>
              <a:ext cx="0" cy="677"/>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24" name="Line 42"/>
            <p:cNvSpPr>
              <a:spLocks noChangeShapeType="1"/>
            </p:cNvSpPr>
            <p:nvPr/>
          </p:nvSpPr>
          <p:spPr bwMode="auto">
            <a:xfrm>
              <a:off x="1220" y="0"/>
              <a:ext cx="0" cy="50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25" name="Line 41"/>
            <p:cNvSpPr>
              <a:spLocks noChangeShapeType="1"/>
            </p:cNvSpPr>
            <p:nvPr/>
          </p:nvSpPr>
          <p:spPr bwMode="auto">
            <a:xfrm>
              <a:off x="1806" y="0"/>
              <a:ext cx="0" cy="50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26" name="Line 40"/>
            <p:cNvSpPr>
              <a:spLocks noChangeShapeType="1"/>
            </p:cNvSpPr>
            <p:nvPr/>
          </p:nvSpPr>
          <p:spPr bwMode="auto">
            <a:xfrm>
              <a:off x="2562" y="107"/>
              <a:ext cx="0" cy="39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27" name="Line 39"/>
            <p:cNvSpPr>
              <a:spLocks noChangeShapeType="1"/>
            </p:cNvSpPr>
            <p:nvPr/>
          </p:nvSpPr>
          <p:spPr bwMode="auto">
            <a:xfrm>
              <a:off x="1806" y="107"/>
              <a:ext cx="3024"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28" name="Line 38"/>
            <p:cNvSpPr>
              <a:spLocks noChangeShapeType="1"/>
            </p:cNvSpPr>
            <p:nvPr/>
          </p:nvSpPr>
          <p:spPr bwMode="auto">
            <a:xfrm>
              <a:off x="3334" y="0"/>
              <a:ext cx="0" cy="50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29" name="Line 37"/>
            <p:cNvSpPr>
              <a:spLocks noChangeShapeType="1"/>
            </p:cNvSpPr>
            <p:nvPr/>
          </p:nvSpPr>
          <p:spPr bwMode="auto">
            <a:xfrm>
              <a:off x="4830" y="0"/>
              <a:ext cx="0" cy="50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30" name="Line 36"/>
            <p:cNvSpPr>
              <a:spLocks noChangeShapeType="1"/>
            </p:cNvSpPr>
            <p:nvPr/>
          </p:nvSpPr>
          <p:spPr bwMode="auto">
            <a:xfrm>
              <a:off x="5239" y="0"/>
              <a:ext cx="0" cy="50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31" name="Line 35"/>
            <p:cNvSpPr>
              <a:spLocks noChangeShapeType="1"/>
            </p:cNvSpPr>
            <p:nvPr/>
          </p:nvSpPr>
          <p:spPr bwMode="auto">
            <a:xfrm>
              <a:off x="5738" y="0"/>
              <a:ext cx="0" cy="505"/>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32" name="Line 34"/>
            <p:cNvSpPr>
              <a:spLocks noChangeShapeType="1"/>
            </p:cNvSpPr>
            <p:nvPr/>
          </p:nvSpPr>
          <p:spPr bwMode="auto">
            <a:xfrm>
              <a:off x="5738" y="0"/>
              <a:ext cx="22"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33" name="Line 33"/>
            <p:cNvSpPr>
              <a:spLocks noChangeShapeType="1"/>
            </p:cNvSpPr>
            <p:nvPr/>
          </p:nvSpPr>
          <p:spPr bwMode="auto">
            <a:xfrm>
              <a:off x="2925" y="107"/>
              <a:ext cx="0" cy="39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34" name="Line 32"/>
            <p:cNvSpPr>
              <a:spLocks noChangeShapeType="1"/>
            </p:cNvSpPr>
            <p:nvPr/>
          </p:nvSpPr>
          <p:spPr bwMode="auto">
            <a:xfrm>
              <a:off x="3969" y="107"/>
              <a:ext cx="0" cy="39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35" name="Line 31"/>
            <p:cNvSpPr>
              <a:spLocks noChangeShapeType="1"/>
            </p:cNvSpPr>
            <p:nvPr/>
          </p:nvSpPr>
          <p:spPr bwMode="auto">
            <a:xfrm>
              <a:off x="4332" y="107"/>
              <a:ext cx="0" cy="398"/>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36" name="Line 30"/>
            <p:cNvSpPr>
              <a:spLocks noChangeShapeType="1"/>
            </p:cNvSpPr>
            <p:nvPr/>
          </p:nvSpPr>
          <p:spPr bwMode="auto">
            <a:xfrm>
              <a:off x="0" y="677"/>
              <a:ext cx="537"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37" name="Line 29"/>
            <p:cNvSpPr>
              <a:spLocks noChangeShapeType="1"/>
            </p:cNvSpPr>
            <p:nvPr/>
          </p:nvSpPr>
          <p:spPr bwMode="auto">
            <a:xfrm>
              <a:off x="0" y="677"/>
              <a:ext cx="0" cy="1664"/>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38" name="Line 28"/>
            <p:cNvSpPr>
              <a:spLocks noChangeShapeType="1"/>
            </p:cNvSpPr>
            <p:nvPr/>
          </p:nvSpPr>
          <p:spPr bwMode="auto">
            <a:xfrm>
              <a:off x="1220" y="505"/>
              <a:ext cx="0" cy="1836"/>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39" name="Line 27"/>
            <p:cNvSpPr>
              <a:spLocks noChangeShapeType="1"/>
            </p:cNvSpPr>
            <p:nvPr/>
          </p:nvSpPr>
          <p:spPr bwMode="auto">
            <a:xfrm>
              <a:off x="5239" y="505"/>
              <a:ext cx="0" cy="1836"/>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40" name="Line 26"/>
            <p:cNvSpPr>
              <a:spLocks noChangeShapeType="1"/>
            </p:cNvSpPr>
            <p:nvPr/>
          </p:nvSpPr>
          <p:spPr bwMode="auto">
            <a:xfrm>
              <a:off x="5738" y="505"/>
              <a:ext cx="0" cy="1836"/>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41" name="Line 25"/>
            <p:cNvSpPr>
              <a:spLocks noChangeShapeType="1"/>
            </p:cNvSpPr>
            <p:nvPr/>
          </p:nvSpPr>
          <p:spPr bwMode="auto">
            <a:xfrm>
              <a:off x="1806" y="505"/>
              <a:ext cx="0" cy="1836"/>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42" name="Line 24"/>
            <p:cNvSpPr>
              <a:spLocks noChangeShapeType="1"/>
            </p:cNvSpPr>
            <p:nvPr/>
          </p:nvSpPr>
          <p:spPr bwMode="auto">
            <a:xfrm>
              <a:off x="2562" y="505"/>
              <a:ext cx="0" cy="1836"/>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43" name="Line 23"/>
            <p:cNvSpPr>
              <a:spLocks noChangeShapeType="1"/>
            </p:cNvSpPr>
            <p:nvPr/>
          </p:nvSpPr>
          <p:spPr bwMode="auto">
            <a:xfrm>
              <a:off x="2925" y="505"/>
              <a:ext cx="0" cy="1836"/>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44" name="Line 22"/>
            <p:cNvSpPr>
              <a:spLocks noChangeShapeType="1"/>
            </p:cNvSpPr>
            <p:nvPr/>
          </p:nvSpPr>
          <p:spPr bwMode="auto">
            <a:xfrm>
              <a:off x="3334" y="505"/>
              <a:ext cx="0" cy="1836"/>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45" name="Line 21"/>
            <p:cNvSpPr>
              <a:spLocks noChangeShapeType="1"/>
            </p:cNvSpPr>
            <p:nvPr/>
          </p:nvSpPr>
          <p:spPr bwMode="auto">
            <a:xfrm>
              <a:off x="3969" y="505"/>
              <a:ext cx="0" cy="1836"/>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46" name="Line 20"/>
            <p:cNvSpPr>
              <a:spLocks noChangeShapeType="1"/>
            </p:cNvSpPr>
            <p:nvPr/>
          </p:nvSpPr>
          <p:spPr bwMode="auto">
            <a:xfrm>
              <a:off x="4332" y="505"/>
              <a:ext cx="0" cy="1836"/>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47" name="Line 19"/>
            <p:cNvSpPr>
              <a:spLocks noChangeShapeType="1"/>
            </p:cNvSpPr>
            <p:nvPr/>
          </p:nvSpPr>
          <p:spPr bwMode="auto">
            <a:xfrm>
              <a:off x="4830" y="505"/>
              <a:ext cx="0" cy="1836"/>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48" name="Line 18"/>
            <p:cNvSpPr>
              <a:spLocks noChangeShapeType="1"/>
            </p:cNvSpPr>
            <p:nvPr/>
          </p:nvSpPr>
          <p:spPr bwMode="auto">
            <a:xfrm>
              <a:off x="5738" y="505"/>
              <a:ext cx="22"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49" name="Line 17"/>
            <p:cNvSpPr>
              <a:spLocks noChangeShapeType="1"/>
            </p:cNvSpPr>
            <p:nvPr/>
          </p:nvSpPr>
          <p:spPr bwMode="auto">
            <a:xfrm>
              <a:off x="549" y="660"/>
              <a:ext cx="0" cy="1664"/>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27050" name="Line 16"/>
            <p:cNvSpPr>
              <a:spLocks noChangeShapeType="1"/>
            </p:cNvSpPr>
            <p:nvPr/>
          </p:nvSpPr>
          <p:spPr bwMode="auto">
            <a:xfrm>
              <a:off x="537" y="677"/>
              <a:ext cx="5223" cy="0"/>
            </a:xfrm>
            <a:prstGeom prst="line">
              <a:avLst/>
            </a:prstGeom>
            <a:noFill/>
            <a:ln w="12700"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tr-TR"/>
            </a:p>
          </p:txBody>
        </p:sp>
      </p:gr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76"/>
          <p:cNvSpPr>
            <a:spLocks noGrp="1" noChangeArrowheads="1"/>
          </p:cNvSpPr>
          <p:nvPr>
            <p:ph type="title" idx="4294967295"/>
          </p:nvPr>
        </p:nvSpPr>
        <p:spPr>
          <a:xfrm>
            <a:off x="457200" y="404813"/>
            <a:ext cx="8229600" cy="666750"/>
          </a:xfrm>
        </p:spPr>
        <p:txBody>
          <a:bodyPr/>
          <a:lstStyle/>
          <a:p>
            <a:pPr eaLnBrk="1" hangingPunct="1"/>
            <a:r>
              <a:rPr lang="tr-TR" sz="2000" smtClean="0">
                <a:solidFill>
                  <a:srgbClr val="F03F1C"/>
                </a:solidFill>
              </a:rPr>
              <a:t>Sorumlu Birimlerin Tespiti ile Hedef/Birim(Şube) İlişkisi Kurulur.</a:t>
            </a:r>
            <a:r>
              <a:rPr lang="tr-TR" sz="4000" smtClean="0">
                <a:solidFill>
                  <a:srgbClr val="00B050"/>
                </a:solidFill>
              </a:rPr>
              <a:t> </a:t>
            </a:r>
            <a:endParaRPr lang="ru-RU" sz="4000" smtClean="0">
              <a:solidFill>
                <a:srgbClr val="00B050"/>
              </a:solidFill>
            </a:endParaRPr>
          </a:p>
        </p:txBody>
      </p:sp>
      <p:graphicFrame>
        <p:nvGraphicFramePr>
          <p:cNvPr id="14440" name="Group 104"/>
          <p:cNvGraphicFramePr>
            <a:graphicFrameLocks noGrp="1"/>
          </p:cNvGraphicFramePr>
          <p:nvPr>
            <p:ph sz="half" idx="4294967295"/>
          </p:nvPr>
        </p:nvGraphicFramePr>
        <p:xfrm>
          <a:off x="323850" y="1203325"/>
          <a:ext cx="8496300" cy="5343557"/>
        </p:xfrm>
        <a:graphic>
          <a:graphicData uri="http://schemas.openxmlformats.org/drawingml/2006/table">
            <a:tbl>
              <a:tblPr/>
              <a:tblGrid>
                <a:gridCol w="1439863"/>
                <a:gridCol w="852487"/>
                <a:gridCol w="1057275"/>
                <a:gridCol w="1285875"/>
                <a:gridCol w="1362075"/>
                <a:gridCol w="1362075"/>
                <a:gridCol w="1136650"/>
              </a:tblGrid>
              <a:tr h="531781">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Birimler</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Stratejik</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hlink"/>
                        </a:buClr>
                        <a:buSzTx/>
                        <a:buFont typeface="Wingdings" pitchFamily="2" charset="2"/>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Amaç</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Stratejik</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hlink"/>
                        </a:buClr>
                        <a:buSzTx/>
                        <a:buFont typeface="Wingdings" pitchFamily="2" charset="2"/>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Hedef</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Performans</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hlink"/>
                        </a:buClr>
                        <a:buSzTx/>
                        <a:buFont typeface="Wingdings" pitchFamily="2" charset="2"/>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Hedefi</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Faaliyet/</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hlink"/>
                        </a:buClr>
                        <a:buSzTx/>
                        <a:buFont typeface="Wingdings" pitchFamily="2" charset="2"/>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Proje</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Ödenek</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Personel </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
                          <a:schemeClr val="hlink"/>
                        </a:buClr>
                        <a:buSzTx/>
                        <a:buFont typeface="Wingdings" pitchFamily="2" charset="2"/>
                        <a:buNone/>
                        <a:tabLst/>
                      </a:pPr>
                      <a:r>
                        <a:rPr kumimoji="1" lang="tr-TR" sz="1200" b="1" i="0" u="none" strike="noStrike" cap="none" normalizeH="0" baseline="0" smtClean="0">
                          <a:ln>
                            <a:noFill/>
                          </a:ln>
                          <a:solidFill>
                            <a:schemeClr val="tx1"/>
                          </a:solidFill>
                          <a:effectLst>
                            <a:outerShdw blurRad="38100" dist="38100" dir="2700000" algn="tl">
                              <a:srgbClr val="000000"/>
                            </a:outerShdw>
                          </a:effectLst>
                          <a:latin typeface="Arial" pitchFamily="34" charset="0"/>
                          <a:cs typeface="Times New Roman" pitchFamily="18" charset="0"/>
                        </a:rPr>
                        <a:t>Sayısı</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Arial" pitchFamily="34"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r>
              <a:tr h="531781">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Taşımalı Eğitim Şubesi</a:t>
                      </a: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rPr>
                        <a:t>0</a:t>
                      </a: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r>
              <a:tr h="319069">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Okullar Şubesi</a:t>
                      </a: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r>
              <a:tr h="320656">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Mevzuat Şubesi</a:t>
                      </a: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r>
              <a:tr h="530193">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Yibo Şubesi</a:t>
                      </a: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r>
              <a:tr h="531781">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Sağlık İşleri Şubesi</a:t>
                      </a: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r>
              <a:tr h="531781">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Program Şube</a:t>
                      </a: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r>
              <a:tr h="640042">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Teftiş ve Değerlendirme Şubesi</a:t>
                      </a: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r>
              <a:tr h="531781">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İstatistik Şubesi</a:t>
                      </a: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r>
              <a:tr h="531781">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Tahoma" pitchFamily="34" charset="0"/>
                        </a:rPr>
                        <a:t>Bütçe Şubesi</a:t>
                      </a: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r>
              <a:tr h="342879">
                <a:tc>
                  <a:txBody>
                    <a:bodyPr/>
                    <a:lstStyle/>
                    <a:p>
                      <a:pPr marL="0" marR="0" lvl="0" indent="0" algn="l"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Tahoma" pitchFamily="34" charset="0"/>
                          <a:cs typeface="Times New Roman" pitchFamily="18" charset="0"/>
                        </a:rPr>
                        <a:t>TOPLAM</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ahoma" pitchFamily="34"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ct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FFFF99"/>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CCFFFF"/>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c>
                  <a:txBody>
                    <a:bodyPr/>
                    <a:lstStyle/>
                    <a:p>
                      <a:pPr marL="0" marR="0" lvl="0" indent="0" algn="r" defTabSz="914400" rtl="0" eaLnBrk="1" fontAlgn="base" latinLnBrk="0" hangingPunct="1">
                        <a:lnSpc>
                          <a:spcPct val="100000"/>
                        </a:lnSpc>
                        <a:spcBef>
                          <a:spcPct val="0"/>
                        </a:spcBef>
                        <a:spcAft>
                          <a:spcPct val="0"/>
                        </a:spcAft>
                        <a:buClr>
                          <a:schemeClr val="bg1"/>
                        </a:buClr>
                        <a:buSzTx/>
                        <a:buFontTx/>
                        <a:buNone/>
                        <a:tabLst/>
                      </a:pPr>
                      <a:r>
                        <a:rPr kumimoji="1" lang="tr-TR" sz="1200" b="0" i="0" u="none" strike="noStrike" cap="none" normalizeH="0" baseline="0" smtClean="0">
                          <a:ln>
                            <a:noFill/>
                          </a:ln>
                          <a:solidFill>
                            <a:schemeClr val="tx1"/>
                          </a:solidFill>
                          <a:effectLst>
                            <a:outerShdw blurRad="38100" dist="38100" dir="2700000" algn="tl">
                              <a:srgbClr val="000000"/>
                            </a:outerShdw>
                          </a:effectLst>
                          <a:latin typeface="Arial Black" pitchFamily="34" charset="0"/>
                          <a:cs typeface="Times New Roman" pitchFamily="18" charset="0"/>
                        </a:rPr>
                        <a:t>0</a:t>
                      </a:r>
                      <a:endParaRPr kumimoji="1" lang="tr-TR" sz="1200" b="0" i="0" u="none" strike="noStrike" cap="none" normalizeH="0" baseline="0" smtClean="0">
                        <a:ln>
                          <a:noFill/>
                        </a:ln>
                        <a:solidFill>
                          <a:schemeClr val="tx1"/>
                        </a:solidFill>
                        <a:effectLst>
                          <a:outerShdw blurRad="38100" dist="38100" dir="2700000" algn="tl">
                            <a:srgbClr val="000000"/>
                          </a:outerShdw>
                        </a:effectLst>
                        <a:latin typeface="Times New Roman" pitchFamily="18" charset="0"/>
                      </a:endParaRPr>
                    </a:p>
                  </a:txBody>
                  <a:tcPr marT="45717" marB="45717" horzOverflow="overflow">
                    <a:lnL w="12700" cap="flat" cmpd="sng" algn="ctr">
                      <a:solidFill>
                        <a:srgbClr val="CCFFFF"/>
                      </a:solidFill>
                      <a:prstDash val="solid"/>
                      <a:miter lim="800000"/>
                      <a:headEnd type="none" w="med" len="med"/>
                      <a:tailEnd type="none" w="med" len="med"/>
                    </a:lnL>
                    <a:lnR w="12700" cap="flat" cmpd="sng" algn="ctr">
                      <a:solidFill>
                        <a:srgbClr val="FFFF99"/>
                      </a:solidFill>
                      <a:prstDash val="solid"/>
                      <a:miter lim="800000"/>
                      <a:headEnd type="none" w="med" len="med"/>
                      <a:tailEnd type="none" w="med" len="med"/>
                    </a:lnR>
                    <a:lnT w="12700" cap="flat" cmpd="sng" algn="ctr">
                      <a:solidFill>
                        <a:srgbClr val="FFFF99"/>
                      </a:solidFill>
                      <a:prstDash val="solid"/>
                      <a:miter lim="800000"/>
                      <a:headEnd type="none" w="med" len="med"/>
                      <a:tailEnd type="none" w="med" len="med"/>
                    </a:lnT>
                    <a:lnB w="12700" cap="flat" cmpd="sng" algn="ctr">
                      <a:solidFill>
                        <a:srgbClr val="FFFF99"/>
                      </a:solidFill>
                      <a:prstDash val="solid"/>
                      <a:miter lim="800000"/>
                      <a:headEnd type="none" w="med" len="med"/>
                      <a:tailEnd type="none" w="med" len="med"/>
                    </a:lnB>
                    <a:lnTlToBr>
                      <a:noFill/>
                    </a:lnTlToBr>
                    <a:lnBlToTr>
                      <a:noFill/>
                    </a:lnBlToTr>
                    <a:solidFill>
                      <a:srgbClr val="82D3FF"/>
                    </a:solidFill>
                  </a:tcPr>
                </a:tc>
              </a:tr>
            </a:tbl>
          </a:graphicData>
        </a:graphic>
      </p:graphicFrame>
      <p:sp>
        <p:nvSpPr>
          <p:cNvPr id="128101" name="Text Box 105"/>
          <p:cNvSpPr txBox="1">
            <a:spLocks noChangeArrowheads="1"/>
          </p:cNvSpPr>
          <p:nvPr/>
        </p:nvSpPr>
        <p:spPr bwMode="auto">
          <a:xfrm>
            <a:off x="8027988" y="908050"/>
            <a:ext cx="719137" cy="27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ctr" eaLnBrk="1" hangingPunct="1">
              <a:buFontTx/>
              <a:buNone/>
            </a:pPr>
            <a:r>
              <a:rPr lang="tr-TR" sz="1200">
                <a:solidFill>
                  <a:srgbClr val="F03F1C"/>
                </a:solidFill>
              </a:rPr>
              <a:t>Tablo 6</a:t>
            </a:r>
          </a:p>
        </p:txBody>
      </p:sp>
      <p:pic>
        <p:nvPicPr>
          <p:cNvPr id="128102"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0" y="1628775"/>
            <a:ext cx="6553200" cy="508000"/>
          </a:xfrm>
        </p:spPr>
        <p:txBody>
          <a:bodyPr/>
          <a:lstStyle/>
          <a:p>
            <a:pPr eaLnBrk="1" hangingPunct="1"/>
            <a:r>
              <a:rPr lang="tr-TR" smtClean="0">
                <a:solidFill>
                  <a:srgbClr val="080808"/>
                </a:solidFill>
              </a:rPr>
              <a:t>Sorumluluk,</a:t>
            </a:r>
          </a:p>
        </p:txBody>
      </p:sp>
      <p:sp>
        <p:nvSpPr>
          <p:cNvPr id="129027" name="Rectangle 3"/>
          <p:cNvSpPr>
            <a:spLocks noGrp="1" noChangeArrowheads="1"/>
          </p:cNvSpPr>
          <p:nvPr>
            <p:ph type="body" idx="1"/>
          </p:nvPr>
        </p:nvSpPr>
        <p:spPr>
          <a:xfrm>
            <a:off x="179388" y="2492375"/>
            <a:ext cx="8640762" cy="3959225"/>
          </a:xfrm>
        </p:spPr>
        <p:txBody>
          <a:bodyPr/>
          <a:lstStyle/>
          <a:p>
            <a:pPr eaLnBrk="1" hangingPunct="1"/>
            <a:r>
              <a:rPr lang="tr-TR" sz="3200" b="1" smtClean="0">
                <a:solidFill>
                  <a:srgbClr val="080808"/>
                </a:solidFill>
              </a:rPr>
              <a:t>Stratejik Planlamanın kanuni bir süreç olduğu ve kontrollerinin denetim mekanizmaları olan SGB, İç Denetim ve Dış Denetim (sayıştay) birimlerince yapılacağı</a:t>
            </a:r>
          </a:p>
          <a:p>
            <a:pPr eaLnBrk="1" hangingPunct="1">
              <a:buFontTx/>
              <a:buNone/>
            </a:pPr>
            <a:r>
              <a:rPr lang="tr-TR" sz="3200" b="1" smtClean="0">
                <a:solidFill>
                  <a:srgbClr val="080808"/>
                </a:solidFill>
              </a:rPr>
              <a:t>	amaç, hedef, gösterge ve performans hedeflerinin belirlenmesinde göz önünde bulundurulmalıdır.</a:t>
            </a:r>
          </a:p>
        </p:txBody>
      </p:sp>
      <p:pic>
        <p:nvPicPr>
          <p:cNvPr id="129028"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txBox="1">
            <a:spLocks noGrp="1" noChangeArrowheads="1"/>
          </p:cNvSpPr>
          <p:nvPr/>
        </p:nvSpPr>
        <p:spPr bwMode="auto">
          <a:xfrm>
            <a:off x="3048000" y="6477000"/>
            <a:ext cx="2895600" cy="228600"/>
          </a:xfrm>
          <a:prstGeom prst="rect">
            <a:avLst/>
          </a:prstGeom>
          <a:noFill/>
          <a:ln>
            <a:miter lim="800000"/>
            <a:headEnd/>
            <a:tailEnd/>
          </a:ln>
        </p:spPr>
        <p:txBody>
          <a:bodyPr/>
          <a:lstStyle/>
          <a:p>
            <a:pPr algn="ctr">
              <a:buFontTx/>
              <a:buNone/>
              <a:defRPr/>
            </a:pPr>
            <a:r>
              <a:rPr lang="tr-TR" sz="1000" b="0">
                <a:effectLst>
                  <a:outerShdw blurRad="38100" dist="38100" dir="2700000" algn="tl">
                    <a:srgbClr val="000000"/>
                  </a:outerShdw>
                </a:effectLst>
                <a:latin typeface="Verdana" pitchFamily="34" charset="0"/>
                <a:cs typeface="Arial" charset="0"/>
              </a:rPr>
              <a:t>Strateji Geliştirme Başkanlığı MEB</a:t>
            </a:r>
          </a:p>
        </p:txBody>
      </p:sp>
      <p:sp>
        <p:nvSpPr>
          <p:cNvPr id="649218" name="Rectangle 2"/>
          <p:cNvSpPr>
            <a:spLocks noGrp="1" noChangeArrowheads="1"/>
          </p:cNvSpPr>
          <p:nvPr>
            <p:ph type="ctrTitle" idx="4294967295"/>
          </p:nvPr>
        </p:nvSpPr>
        <p:spPr>
          <a:xfrm>
            <a:off x="304800" y="457200"/>
            <a:ext cx="8362950" cy="503238"/>
          </a:xfrm>
        </p:spPr>
        <p:txBody>
          <a:bodyPr anchor="b" anchorCtr="1"/>
          <a:lstStyle/>
          <a:p>
            <a:pPr algn="ctr" eaLnBrk="1" hangingPunct="1">
              <a:defRPr/>
            </a:pPr>
            <a:r>
              <a:rPr lang="tr-TR" sz="2000" smtClean="0">
                <a:solidFill>
                  <a:srgbClr val="99FF66"/>
                </a:solidFill>
                <a:effectLst>
                  <a:outerShdw blurRad="38100" dist="38100" dir="2700000" algn="tl">
                    <a:srgbClr val="C0C0C0"/>
                  </a:outerShdw>
                </a:effectLst>
              </a:rPr>
              <a:t>HARCAMA YETKİLİSİ İÇ KONTROL GÜVENCE BEYANI</a:t>
            </a:r>
          </a:p>
        </p:txBody>
      </p:sp>
      <p:sp>
        <p:nvSpPr>
          <p:cNvPr id="130052" name="Text Box 3"/>
          <p:cNvSpPr txBox="1">
            <a:spLocks noChangeArrowheads="1"/>
          </p:cNvSpPr>
          <p:nvPr/>
        </p:nvSpPr>
        <p:spPr bwMode="auto">
          <a:xfrm>
            <a:off x="323850" y="1143000"/>
            <a:ext cx="8424863" cy="493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lnSpc>
                <a:spcPct val="110000"/>
              </a:lnSpc>
              <a:buFontTx/>
              <a:buNone/>
            </a:pPr>
            <a:r>
              <a:rPr lang="tr-TR">
                <a:solidFill>
                  <a:srgbClr val="F12313"/>
                </a:solidFill>
                <a:cs typeface="Arial" pitchFamily="34" charset="0"/>
              </a:rPr>
              <a:t>Harcama yetkilisi olarak yetkim dahilinde;</a:t>
            </a:r>
          </a:p>
          <a:p>
            <a:pPr eaLnBrk="1" hangingPunct="1">
              <a:lnSpc>
                <a:spcPct val="110000"/>
              </a:lnSpc>
              <a:buFontTx/>
              <a:buNone/>
            </a:pPr>
            <a:r>
              <a:rPr lang="tr-TR" sz="1800">
                <a:solidFill>
                  <a:srgbClr val="BC60AA"/>
                </a:solidFill>
                <a:cs typeface="Arial" pitchFamily="34" charset="0"/>
              </a:rPr>
              <a:t>	</a:t>
            </a:r>
            <a:r>
              <a:rPr lang="tr-TR" sz="1800">
                <a:cs typeface="Arial" pitchFamily="34" charset="0"/>
              </a:rPr>
              <a:t>Bu raporda yer alan bilgilerin güvenilir, tam ve doğru olduğunu beyan ederim.</a:t>
            </a:r>
          </a:p>
          <a:p>
            <a:pPr eaLnBrk="1" hangingPunct="1">
              <a:lnSpc>
                <a:spcPct val="110000"/>
              </a:lnSpc>
              <a:buFontTx/>
              <a:buNone/>
            </a:pPr>
            <a:r>
              <a:rPr lang="tr-TR" sz="1800">
                <a:cs typeface="Arial" pitchFamily="34" charset="0"/>
              </a:rPr>
              <a:t>	Bu raporda açıklanan faaliyetler için idare bütçesinden harcama birimimize tahsis edilmiş kaynakların etkili, ekonomik ve verimli bir şekilde kullanıldığını, görev ve yetki alanım çerçevesinde iç kontrol sisteminin idari ve mali kararlar ile bunlara ilişkin işlemlerin yasallık ve düzenliliği hususunda yeterli güvenceyi sağladığını ve harcama birimimizde süreç kontrolünün etkin olarak uygulandığını bildiririm. </a:t>
            </a:r>
          </a:p>
          <a:p>
            <a:pPr eaLnBrk="1" hangingPunct="1">
              <a:lnSpc>
                <a:spcPct val="110000"/>
              </a:lnSpc>
              <a:buFontTx/>
              <a:buNone/>
            </a:pPr>
            <a:r>
              <a:rPr lang="tr-TR" sz="1800">
                <a:cs typeface="Arial" pitchFamily="34" charset="0"/>
              </a:rPr>
              <a:t>	Bu güvence, harcama yetkilisi olarak sahip olduğum bilgi ve değerlendirmeler, iç kontroller, iç denetçi raporları ile Sayıştay raporları gibi bilgim dahilindeki hususlara dayanmaktadır. </a:t>
            </a:r>
          </a:p>
          <a:p>
            <a:pPr eaLnBrk="1" hangingPunct="1">
              <a:lnSpc>
                <a:spcPct val="110000"/>
              </a:lnSpc>
              <a:buFontTx/>
              <a:buNone/>
            </a:pPr>
            <a:r>
              <a:rPr lang="tr-TR" sz="1800">
                <a:cs typeface="Arial" pitchFamily="34" charset="0"/>
              </a:rPr>
              <a:t>	Burada raporlanmayan, idarenin menfaatlerine zarar veren herhangi bir husus hakkında bilgim olmadığını beyan ederim.</a:t>
            </a:r>
            <a:r>
              <a:rPr lang="tr-TR" sz="1800">
                <a:solidFill>
                  <a:srgbClr val="BC60AA"/>
                </a:solidFill>
                <a:cs typeface="Arial" pitchFamily="34" charset="0"/>
              </a:rPr>
              <a:t>    </a:t>
            </a:r>
            <a:r>
              <a:rPr lang="tr-TR" sz="1800">
                <a:cs typeface="Arial" pitchFamily="34" charset="0"/>
              </a:rPr>
              <a:t>(Yer-Tarih)</a:t>
            </a:r>
          </a:p>
          <a:p>
            <a:pPr eaLnBrk="1" hangingPunct="1">
              <a:buFontTx/>
              <a:buNone/>
            </a:pPr>
            <a:r>
              <a:rPr lang="tr-TR" sz="1700" b="0">
                <a:cs typeface="Arial" pitchFamily="34" charset="0"/>
              </a:rPr>
              <a:t>										            				İmza  - Adı Soyadı  -  Unvanı</a:t>
            </a:r>
          </a:p>
        </p:txBody>
      </p:sp>
      <p:pic>
        <p:nvPicPr>
          <p:cNvPr id="130053"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txBox="1">
            <a:spLocks noGrp="1" noChangeArrowheads="1"/>
          </p:cNvSpPr>
          <p:nvPr/>
        </p:nvSpPr>
        <p:spPr bwMode="auto">
          <a:xfrm>
            <a:off x="3124200" y="6248400"/>
            <a:ext cx="2895600" cy="457200"/>
          </a:xfrm>
          <a:prstGeom prst="rect">
            <a:avLst/>
          </a:prstGeom>
          <a:noFill/>
          <a:ln>
            <a:miter lim="800000"/>
            <a:headEnd/>
            <a:tailEnd/>
          </a:ln>
        </p:spPr>
        <p:txBody>
          <a:bodyPr/>
          <a:lstStyle/>
          <a:p>
            <a:pPr algn="ctr">
              <a:buFontTx/>
              <a:buNone/>
              <a:defRPr/>
            </a:pPr>
            <a:r>
              <a:rPr lang="tr-TR" sz="1000" b="0">
                <a:effectLst>
                  <a:outerShdw blurRad="38100" dist="38100" dir="2700000" algn="tl">
                    <a:srgbClr val="000000"/>
                  </a:outerShdw>
                </a:effectLst>
                <a:latin typeface="Verdana" pitchFamily="34" charset="0"/>
                <a:cs typeface="Arial" charset="0"/>
              </a:rPr>
              <a:t>Strateji Geliştirme Başkanlığı MEB</a:t>
            </a:r>
          </a:p>
        </p:txBody>
      </p:sp>
      <p:sp>
        <p:nvSpPr>
          <p:cNvPr id="650242" name="Rectangle 2"/>
          <p:cNvSpPr>
            <a:spLocks noGrp="1" noChangeArrowheads="1"/>
          </p:cNvSpPr>
          <p:nvPr>
            <p:ph type="ctrTitle" idx="4294967295"/>
          </p:nvPr>
        </p:nvSpPr>
        <p:spPr>
          <a:xfrm>
            <a:off x="381000" y="381000"/>
            <a:ext cx="8362950" cy="655638"/>
          </a:xfrm>
        </p:spPr>
        <p:txBody>
          <a:bodyPr anchor="b" anchorCtr="1"/>
          <a:lstStyle/>
          <a:p>
            <a:pPr eaLnBrk="1" hangingPunct="1">
              <a:defRPr/>
            </a:pPr>
            <a:r>
              <a:rPr lang="tr-TR" sz="2400" smtClean="0">
                <a:solidFill>
                  <a:srgbClr val="99FF66"/>
                </a:solidFill>
                <a:effectLst>
                  <a:outerShdw blurRad="38100" dist="38100" dir="2700000" algn="tl">
                    <a:srgbClr val="C0C0C0"/>
                  </a:outerShdw>
                </a:effectLst>
              </a:rPr>
              <a:t>ÜST YÖNETİCİ İÇ KONTROL GÜVENCE BEYANI</a:t>
            </a:r>
          </a:p>
        </p:txBody>
      </p:sp>
      <p:sp>
        <p:nvSpPr>
          <p:cNvPr id="131076" name="Text Box 3"/>
          <p:cNvSpPr txBox="1">
            <a:spLocks noChangeArrowheads="1"/>
          </p:cNvSpPr>
          <p:nvPr/>
        </p:nvSpPr>
        <p:spPr bwMode="auto">
          <a:xfrm>
            <a:off x="323850" y="1557338"/>
            <a:ext cx="8424863" cy="4760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Tx/>
              <a:buNone/>
            </a:pPr>
            <a:r>
              <a:rPr lang="tr-TR" sz="1800" b="0">
                <a:cs typeface="Arial" pitchFamily="34" charset="0"/>
              </a:rPr>
              <a:t>Üst yönetici olarak yetkim dahilinde; </a:t>
            </a:r>
          </a:p>
          <a:p>
            <a:pPr eaLnBrk="1" hangingPunct="1">
              <a:buFontTx/>
              <a:buNone/>
            </a:pPr>
            <a:r>
              <a:rPr lang="tr-TR" sz="1800" b="0">
                <a:cs typeface="Arial" pitchFamily="34" charset="0"/>
              </a:rPr>
              <a:t>	Bu raporda yer alan bilgilerin güvenilir, tam ve doğru olduğunu beyan ederim. </a:t>
            </a:r>
          </a:p>
          <a:p>
            <a:pPr eaLnBrk="1" hangingPunct="1">
              <a:buFontTx/>
              <a:buNone/>
            </a:pPr>
            <a:r>
              <a:rPr lang="tr-TR" sz="1800" b="0">
                <a:cs typeface="Arial" pitchFamily="34" charset="0"/>
              </a:rPr>
              <a:t>	</a:t>
            </a:r>
            <a:r>
              <a:rPr lang="tr-TR" sz="1800" b="0">
                <a:solidFill>
                  <a:srgbClr val="FF6600"/>
                </a:solidFill>
                <a:cs typeface="Arial" pitchFamily="34" charset="0"/>
              </a:rPr>
              <a:t>Bu raporda açıklanan faaliyetler için bütçe ile tahsis edilmiş kaynakların, planlanmış amaçlar doğrultusunda</a:t>
            </a:r>
            <a:r>
              <a:rPr lang="tr-TR" sz="1800" b="0">
                <a:cs typeface="Arial" pitchFamily="34" charset="0"/>
              </a:rPr>
              <a:t> ve iyi mali yönetim ilkelerine uygun olarak kullanıldığını ve iç kontrol sisteminin işlemlerin yasallık ve düzenliliğine ilişkin yeterli güvenceyi sağladığını bildiririm.</a:t>
            </a:r>
          </a:p>
          <a:p>
            <a:pPr eaLnBrk="1" hangingPunct="1">
              <a:buFontTx/>
              <a:buNone/>
            </a:pPr>
            <a:r>
              <a:rPr lang="tr-TR" sz="1800" b="0">
                <a:cs typeface="Arial" pitchFamily="34" charset="0"/>
              </a:rPr>
              <a:t>  </a:t>
            </a:r>
          </a:p>
          <a:p>
            <a:pPr eaLnBrk="1" hangingPunct="1">
              <a:buFontTx/>
              <a:buNone/>
            </a:pPr>
            <a:r>
              <a:rPr lang="tr-TR" sz="1800" b="0">
                <a:cs typeface="Arial" pitchFamily="34" charset="0"/>
              </a:rPr>
              <a:t>	Bu güvence, üst yönetici olarak sahip olduğum bilgi ve değerlendirmeler, iç kontroller, iç denetçi raporları ile Sayıştay raporları gibi bilgim dahilindeki hususlara dayanmaktadır.</a:t>
            </a:r>
          </a:p>
          <a:p>
            <a:pPr eaLnBrk="1" hangingPunct="1">
              <a:buFontTx/>
              <a:buNone/>
            </a:pPr>
            <a:r>
              <a:rPr lang="tr-TR" sz="1800" b="0">
                <a:cs typeface="Arial" pitchFamily="34" charset="0"/>
              </a:rPr>
              <a:t>	Burada raporlanmayan, idarenin menfaatlerine zarar veren herhangi bir husus hakkında bilgim olmadığını beyan ederim.(Yer-Tarih) </a:t>
            </a:r>
            <a:br>
              <a:rPr lang="tr-TR" sz="1800" b="0">
                <a:cs typeface="Arial" pitchFamily="34" charset="0"/>
              </a:rPr>
            </a:br>
            <a:r>
              <a:rPr lang="tr-TR" sz="1800" b="0">
                <a:cs typeface="Arial" pitchFamily="34" charset="0"/>
              </a:rPr>
              <a:t> 						                            </a:t>
            </a:r>
          </a:p>
          <a:p>
            <a:pPr eaLnBrk="1" hangingPunct="1">
              <a:buFontTx/>
              <a:buNone/>
            </a:pPr>
            <a:r>
              <a:rPr lang="tr-TR" sz="1800" b="0">
                <a:cs typeface="Arial" pitchFamily="34" charset="0"/>
              </a:rPr>
              <a:t>		 İmza</a:t>
            </a:r>
          </a:p>
          <a:p>
            <a:pPr eaLnBrk="1" hangingPunct="1">
              <a:buFontTx/>
              <a:buNone/>
            </a:pPr>
            <a:r>
              <a:rPr lang="tr-TR" sz="1800" b="0">
                <a:cs typeface="Arial" pitchFamily="34" charset="0"/>
              </a:rPr>
              <a:t>                           Ad-Soyad                                                     					 Unvan  </a:t>
            </a:r>
          </a:p>
        </p:txBody>
      </p:sp>
      <p:pic>
        <p:nvPicPr>
          <p:cNvPr id="131077"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4"/>
          <p:cNvSpPr txBox="1">
            <a:spLocks noGrp="1" noChangeArrowheads="1"/>
          </p:cNvSpPr>
          <p:nvPr/>
        </p:nvSpPr>
        <p:spPr bwMode="auto">
          <a:xfrm>
            <a:off x="3124200" y="6248400"/>
            <a:ext cx="2895600" cy="457200"/>
          </a:xfrm>
          <a:prstGeom prst="rect">
            <a:avLst/>
          </a:prstGeom>
          <a:noFill/>
          <a:ln>
            <a:miter lim="800000"/>
            <a:headEnd/>
            <a:tailEnd/>
          </a:ln>
        </p:spPr>
        <p:txBody>
          <a:bodyPr/>
          <a:lstStyle/>
          <a:p>
            <a:pPr algn="ctr">
              <a:buFontTx/>
              <a:buNone/>
              <a:defRPr/>
            </a:pPr>
            <a:r>
              <a:rPr lang="tr-TR" sz="1000" b="0">
                <a:effectLst>
                  <a:outerShdw blurRad="38100" dist="38100" dir="2700000" algn="tl">
                    <a:srgbClr val="000000"/>
                  </a:outerShdw>
                </a:effectLst>
                <a:latin typeface="Verdana" pitchFamily="34" charset="0"/>
                <a:cs typeface="Arial" charset="0"/>
              </a:rPr>
              <a:t>Strateji Geliştirme Başkanlığı MEB</a:t>
            </a:r>
          </a:p>
        </p:txBody>
      </p:sp>
      <p:sp>
        <p:nvSpPr>
          <p:cNvPr id="651266" name="Rectangle 2"/>
          <p:cNvSpPr>
            <a:spLocks noGrp="1" noChangeArrowheads="1"/>
          </p:cNvSpPr>
          <p:nvPr>
            <p:ph type="ctrTitle" idx="4294967295"/>
          </p:nvPr>
        </p:nvSpPr>
        <p:spPr>
          <a:xfrm>
            <a:off x="228600" y="304800"/>
            <a:ext cx="8534400" cy="609600"/>
          </a:xfrm>
        </p:spPr>
        <p:txBody>
          <a:bodyPr anchor="b" anchorCtr="1"/>
          <a:lstStyle/>
          <a:p>
            <a:pPr eaLnBrk="1" hangingPunct="1">
              <a:defRPr/>
            </a:pPr>
            <a:r>
              <a:rPr lang="tr-TR" sz="2400" smtClean="0">
                <a:solidFill>
                  <a:srgbClr val="99FF66"/>
                </a:solidFill>
                <a:effectLst>
                  <a:outerShdw blurRad="38100" dist="38100" dir="2700000" algn="tl">
                    <a:srgbClr val="C0C0C0"/>
                  </a:outerShdw>
                </a:effectLst>
              </a:rPr>
              <a:t>MALİ HİZMETLER BİRİM YÖNETİCİSİNİN BEYANI </a:t>
            </a:r>
          </a:p>
        </p:txBody>
      </p:sp>
      <p:sp>
        <p:nvSpPr>
          <p:cNvPr id="132100" name="Text Box 3"/>
          <p:cNvSpPr txBox="1">
            <a:spLocks noChangeArrowheads="1"/>
          </p:cNvSpPr>
          <p:nvPr/>
        </p:nvSpPr>
        <p:spPr bwMode="auto">
          <a:xfrm>
            <a:off x="304800" y="1371600"/>
            <a:ext cx="8569325"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Tx/>
              <a:buNone/>
            </a:pPr>
            <a:r>
              <a:rPr lang="tr-TR" sz="2000" b="0">
                <a:cs typeface="Arial" pitchFamily="34" charset="0"/>
              </a:rPr>
              <a:t>Strateji Geliştirme Başkanı olarak yetkim dahilinde; </a:t>
            </a:r>
          </a:p>
          <a:p>
            <a:pPr eaLnBrk="1" hangingPunct="1">
              <a:buFontTx/>
              <a:buNone/>
            </a:pPr>
            <a:endParaRPr lang="tr-TR" sz="2000" b="0">
              <a:cs typeface="Arial" pitchFamily="34" charset="0"/>
            </a:endParaRPr>
          </a:p>
          <a:p>
            <a:pPr eaLnBrk="1" hangingPunct="1">
              <a:buFontTx/>
              <a:buNone/>
            </a:pPr>
            <a:r>
              <a:rPr lang="tr-TR" sz="2000" b="0">
                <a:cs typeface="Arial" pitchFamily="34" charset="0"/>
              </a:rPr>
              <a:t> 	Bu idarede, </a:t>
            </a:r>
            <a:r>
              <a:rPr lang="tr-TR" sz="2000" b="0">
                <a:solidFill>
                  <a:srgbClr val="FF6600"/>
                </a:solidFill>
                <a:cs typeface="Arial" pitchFamily="34" charset="0"/>
              </a:rPr>
              <a:t>faaliyetlerin mali yönetim ve kontrol mevzuatı ile diğer mevzuata uygun olarak yürütüldüğünü</a:t>
            </a:r>
            <a:r>
              <a:rPr lang="tr-TR" sz="2000" b="0">
                <a:cs typeface="Arial" pitchFamily="34" charset="0"/>
              </a:rPr>
              <a:t>, kamu kaynaklarının etkili, ekonomik ve verimli bir şekilde kullanılmasını temin etmek üzere </a:t>
            </a:r>
            <a:r>
              <a:rPr lang="tr-TR" sz="2000" b="0">
                <a:solidFill>
                  <a:srgbClr val="FF6600"/>
                </a:solidFill>
                <a:cs typeface="Arial" pitchFamily="34" charset="0"/>
              </a:rPr>
              <a:t>iç kontrol süreçlerinin işletildiğini, izlendiğini</a:t>
            </a:r>
            <a:r>
              <a:rPr lang="tr-TR" sz="2000" b="0">
                <a:cs typeface="Arial" pitchFamily="34" charset="0"/>
              </a:rPr>
              <a:t> ve gerekli tedbirlerin alınması için düşünce ve önerilerimin zamanında üst yöneticiye raporlandığını beyan ederim. </a:t>
            </a:r>
          </a:p>
          <a:p>
            <a:pPr eaLnBrk="1" hangingPunct="1">
              <a:buFontTx/>
              <a:buNone/>
            </a:pPr>
            <a:endParaRPr lang="tr-TR" sz="2000" b="0">
              <a:cs typeface="Arial" pitchFamily="34" charset="0"/>
            </a:endParaRPr>
          </a:p>
          <a:p>
            <a:pPr eaLnBrk="1" hangingPunct="1">
              <a:buFontTx/>
              <a:buNone/>
            </a:pPr>
            <a:r>
              <a:rPr lang="tr-TR" sz="2000" b="0">
                <a:cs typeface="Arial" pitchFamily="34" charset="0"/>
              </a:rPr>
              <a:t>	İdaremizin ……. Yılı faaliyet Raporunun “III/A- Mali Bilgiler” bölümünde yer alan bilgilerin güvenilir, tam ve doğru olduğunu teyit ederim. (Yer-Tarih)</a:t>
            </a:r>
            <a:r>
              <a:rPr lang="tr-TR" sz="1800" b="0">
                <a:cs typeface="Arial" pitchFamily="34" charset="0"/>
              </a:rPr>
              <a:t> </a:t>
            </a:r>
            <a:br>
              <a:rPr lang="tr-TR" sz="1800" b="0">
                <a:cs typeface="Arial" pitchFamily="34" charset="0"/>
              </a:rPr>
            </a:br>
            <a:r>
              <a:rPr lang="tr-TR" sz="1700" b="0">
                <a:cs typeface="Arial" pitchFamily="34" charset="0"/>
              </a:rPr>
              <a:t>									            		İmza						</a:t>
            </a:r>
          </a:p>
          <a:p>
            <a:pPr eaLnBrk="1" hangingPunct="1">
              <a:buFontTx/>
              <a:buNone/>
            </a:pPr>
            <a:r>
              <a:rPr lang="tr-TR" sz="1700" b="0">
                <a:cs typeface="Arial" pitchFamily="34" charset="0"/>
              </a:rPr>
              <a:t>		Ad soyad</a:t>
            </a:r>
          </a:p>
          <a:p>
            <a:pPr eaLnBrk="1" hangingPunct="1">
              <a:buFontTx/>
              <a:buNone/>
            </a:pPr>
            <a:r>
              <a:rPr lang="tr-TR" sz="1700" b="0">
                <a:cs typeface="Arial" pitchFamily="34" charset="0"/>
              </a:rPr>
              <a:t>		Unvanı</a:t>
            </a:r>
          </a:p>
        </p:txBody>
      </p:sp>
      <p:pic>
        <p:nvPicPr>
          <p:cNvPr id="132101" name="7 Resim" descr="sgb logo.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43888" y="0"/>
            <a:ext cx="900112"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0" y="265185"/>
            <a:ext cx="6516688" cy="723900"/>
          </a:xfrm>
        </p:spPr>
        <p:txBody>
          <a:bodyPr/>
          <a:lstStyle/>
          <a:p>
            <a:pPr eaLnBrk="1" hangingPunct="1">
              <a:defRPr/>
            </a:pPr>
            <a:r>
              <a:rPr lang="tr-TR" sz="4800" b="1" dirty="0" smtClean="0">
                <a:solidFill>
                  <a:schemeClr val="accent3">
                    <a:lumMod val="65000"/>
                  </a:schemeClr>
                </a:solidFill>
                <a:effectLst>
                  <a:outerShdw blurRad="38100" dist="38100" dir="2700000" algn="tl">
                    <a:srgbClr val="C0C0C0"/>
                  </a:outerShdw>
                </a:effectLst>
              </a:rPr>
              <a:t>Çalışma Kapsamı</a:t>
            </a:r>
          </a:p>
        </p:txBody>
      </p:sp>
      <p:sp>
        <p:nvSpPr>
          <p:cNvPr id="83971" name="Rectangle 3"/>
          <p:cNvSpPr>
            <a:spLocks noGrp="1" noChangeArrowheads="1"/>
          </p:cNvSpPr>
          <p:nvPr>
            <p:ph type="body" idx="1"/>
          </p:nvPr>
        </p:nvSpPr>
        <p:spPr>
          <a:xfrm>
            <a:off x="0" y="1124744"/>
            <a:ext cx="9144000" cy="5472907"/>
          </a:xfrm>
        </p:spPr>
        <p:txBody>
          <a:bodyPr/>
          <a:lstStyle/>
          <a:p>
            <a:pPr eaLnBrk="1" hangingPunct="1">
              <a:buFont typeface="Wingdings" pitchFamily="2" charset="2"/>
              <a:buChar char="Ø"/>
              <a:defRPr/>
            </a:pPr>
            <a:r>
              <a:rPr lang="tr-TR" sz="2400" b="1" dirty="0">
                <a:solidFill>
                  <a:schemeClr val="accent6">
                    <a:lumMod val="60000"/>
                    <a:lumOff val="40000"/>
                  </a:schemeClr>
                </a:solidFill>
                <a:effectLst>
                  <a:outerShdw blurRad="38100" dist="38100" dir="2700000" algn="tl">
                    <a:srgbClr val="C0C0C0"/>
                  </a:outerShdw>
                </a:effectLst>
              </a:rPr>
              <a:t>I. Kamu Yönetimde Değişim ve Stratejik Yönetim</a:t>
            </a:r>
          </a:p>
          <a:p>
            <a:pPr eaLnBrk="1" hangingPunct="1">
              <a:buFont typeface="Wingdings" pitchFamily="2" charset="2"/>
              <a:buChar char="Ø"/>
              <a:defRPr/>
            </a:pPr>
            <a:r>
              <a:rPr lang="tr-TR" sz="2400" b="1" dirty="0">
                <a:solidFill>
                  <a:schemeClr val="accent6">
                    <a:lumMod val="60000"/>
                    <a:lumOff val="40000"/>
                  </a:schemeClr>
                </a:solidFill>
                <a:effectLst>
                  <a:outerShdw blurRad="38100" dist="38100" dir="2700000" algn="tl">
                    <a:srgbClr val="C0C0C0"/>
                  </a:outerShdw>
                </a:effectLst>
              </a:rPr>
              <a:t>II.  Stratejik Planlama ve Önemi</a:t>
            </a:r>
          </a:p>
          <a:p>
            <a:pPr eaLnBrk="1" hangingPunct="1">
              <a:buFont typeface="Wingdings" pitchFamily="2" charset="2"/>
              <a:buChar char="Ø"/>
              <a:defRPr/>
            </a:pPr>
            <a:r>
              <a:rPr lang="tr-TR" sz="2400" b="1" dirty="0" smtClean="0">
                <a:solidFill>
                  <a:schemeClr val="accent6">
                    <a:lumMod val="60000"/>
                    <a:lumOff val="40000"/>
                  </a:schemeClr>
                </a:solidFill>
                <a:effectLst>
                  <a:outerShdw blurRad="38100" dist="38100" dir="2700000" algn="tl">
                    <a:srgbClr val="C0C0C0"/>
                  </a:outerShdw>
                </a:effectLst>
              </a:rPr>
              <a:t>III. Stratejik Plan Yapısı</a:t>
            </a:r>
          </a:p>
          <a:p>
            <a:pPr lvl="1" eaLnBrk="1" hangingPunct="1">
              <a:defRPr/>
            </a:pPr>
            <a:r>
              <a:rPr lang="tr-TR" sz="1800" b="0" dirty="0">
                <a:solidFill>
                  <a:schemeClr val="accent6">
                    <a:lumMod val="60000"/>
                    <a:lumOff val="40000"/>
                  </a:schemeClr>
                </a:solidFill>
                <a:effectLst>
                  <a:outerShdw blurRad="38100" dist="38100" dir="2700000" algn="tl">
                    <a:srgbClr val="C0C0C0"/>
                  </a:outerShdw>
                </a:effectLst>
              </a:rPr>
              <a:t>Durum Analizi</a:t>
            </a:r>
          </a:p>
          <a:p>
            <a:pPr lvl="1" eaLnBrk="1" hangingPunct="1">
              <a:defRPr/>
            </a:pPr>
            <a:r>
              <a:rPr lang="tr-TR" sz="1800" b="0" dirty="0">
                <a:solidFill>
                  <a:schemeClr val="accent6">
                    <a:lumMod val="60000"/>
                    <a:lumOff val="40000"/>
                  </a:schemeClr>
                </a:solidFill>
                <a:effectLst>
                  <a:outerShdw blurRad="38100" dist="38100" dir="2700000" algn="tl">
                    <a:srgbClr val="C0C0C0"/>
                  </a:outerShdw>
                </a:effectLst>
              </a:rPr>
              <a:t>Gelecek Yönelimi </a:t>
            </a:r>
          </a:p>
          <a:p>
            <a:pPr lvl="1" eaLnBrk="1" hangingPunct="1">
              <a:defRPr/>
            </a:pPr>
            <a:r>
              <a:rPr lang="tr-TR" sz="1800" b="0" dirty="0" err="1">
                <a:solidFill>
                  <a:schemeClr val="accent6">
                    <a:lumMod val="60000"/>
                    <a:lumOff val="40000"/>
                  </a:schemeClr>
                </a:solidFill>
                <a:effectLst>
                  <a:outerShdw blurRad="38100" dist="38100" dir="2700000" algn="tl">
                    <a:srgbClr val="C0C0C0"/>
                  </a:outerShdw>
                </a:effectLst>
              </a:rPr>
              <a:t>Maliyetlendirme</a:t>
            </a:r>
            <a:r>
              <a:rPr lang="tr-TR" sz="1800" b="0" dirty="0">
                <a:solidFill>
                  <a:schemeClr val="accent6">
                    <a:lumMod val="60000"/>
                    <a:lumOff val="40000"/>
                  </a:schemeClr>
                </a:solidFill>
                <a:effectLst>
                  <a:outerShdw blurRad="38100" dist="38100" dir="2700000" algn="tl">
                    <a:srgbClr val="C0C0C0"/>
                  </a:outerShdw>
                </a:effectLst>
              </a:rPr>
              <a:t> </a:t>
            </a:r>
          </a:p>
          <a:p>
            <a:pPr lvl="1" eaLnBrk="1" hangingPunct="1">
              <a:defRPr/>
            </a:pPr>
            <a:r>
              <a:rPr lang="tr-TR" sz="1800" b="0" dirty="0">
                <a:solidFill>
                  <a:schemeClr val="accent6">
                    <a:lumMod val="60000"/>
                    <a:lumOff val="40000"/>
                  </a:schemeClr>
                </a:solidFill>
                <a:effectLst>
                  <a:outerShdw blurRad="38100" dist="38100" dir="2700000" algn="tl">
                    <a:srgbClr val="C0C0C0"/>
                  </a:outerShdw>
                </a:effectLst>
              </a:rPr>
              <a:t>İzleme ve </a:t>
            </a:r>
            <a:r>
              <a:rPr lang="tr-TR" sz="1800" b="0" dirty="0" smtClean="0">
                <a:solidFill>
                  <a:schemeClr val="accent6">
                    <a:lumMod val="60000"/>
                    <a:lumOff val="40000"/>
                  </a:schemeClr>
                </a:solidFill>
                <a:effectLst>
                  <a:outerShdw blurRad="38100" dist="38100" dir="2700000" algn="tl">
                    <a:srgbClr val="C0C0C0"/>
                  </a:outerShdw>
                </a:effectLst>
              </a:rPr>
              <a:t>Değerlendirme</a:t>
            </a:r>
            <a:endParaRPr lang="tr-TR" sz="2800" b="1" dirty="0" smtClean="0">
              <a:solidFill>
                <a:schemeClr val="accent6">
                  <a:lumMod val="60000"/>
                  <a:lumOff val="40000"/>
                </a:schemeClr>
              </a:solidFill>
              <a:effectLst>
                <a:outerShdw blurRad="38100" dist="38100" dir="2700000" algn="tl">
                  <a:srgbClr val="C0C0C0"/>
                </a:outerShdw>
              </a:effectLst>
            </a:endParaRPr>
          </a:p>
          <a:p>
            <a:pPr marL="342900" lvl="1" indent="-342900" eaLnBrk="1" hangingPunct="1">
              <a:buFont typeface="Wingdings" pitchFamily="2" charset="2"/>
              <a:buChar char="Ø"/>
              <a:defRPr/>
            </a:pPr>
            <a:r>
              <a:rPr lang="tr-TR" sz="3600" dirty="0" smtClean="0">
                <a:solidFill>
                  <a:schemeClr val="accent6">
                    <a:lumMod val="50000"/>
                  </a:schemeClr>
                </a:solidFill>
                <a:effectLst>
                  <a:outerShdw blurRad="38100" dist="38100" dir="2700000" algn="tl">
                    <a:srgbClr val="C0C0C0"/>
                  </a:outerShdw>
                </a:effectLst>
              </a:rPr>
              <a:t>IV. Stratejik </a:t>
            </a:r>
            <a:r>
              <a:rPr lang="tr-TR" sz="3600" dirty="0">
                <a:solidFill>
                  <a:schemeClr val="accent6">
                    <a:lumMod val="50000"/>
                  </a:schemeClr>
                </a:solidFill>
                <a:effectLst>
                  <a:outerShdw blurRad="38100" dist="38100" dir="2700000" algn="tl">
                    <a:srgbClr val="C0C0C0"/>
                  </a:outerShdw>
                </a:effectLst>
              </a:rPr>
              <a:t>Plan Kontrol </a:t>
            </a:r>
            <a:r>
              <a:rPr lang="tr-TR" sz="3600" dirty="0" smtClean="0">
                <a:solidFill>
                  <a:schemeClr val="accent6">
                    <a:lumMod val="50000"/>
                  </a:schemeClr>
                </a:solidFill>
                <a:effectLst>
                  <a:outerShdw blurRad="38100" dist="38100" dir="2700000" algn="tl">
                    <a:srgbClr val="C0C0C0"/>
                  </a:outerShdw>
                </a:effectLst>
              </a:rPr>
              <a:t>Yöntemleri ve Diğer Hususlar</a:t>
            </a:r>
          </a:p>
          <a:p>
            <a:pPr marL="400050" lvl="2" indent="0" eaLnBrk="1" hangingPunct="1">
              <a:buNone/>
              <a:defRPr/>
            </a:pPr>
            <a:r>
              <a:rPr lang="tr-TR" dirty="0" smtClean="0">
                <a:solidFill>
                  <a:schemeClr val="accent6">
                    <a:lumMod val="50000"/>
                  </a:schemeClr>
                </a:solidFill>
                <a:effectLst>
                  <a:outerShdw blurRad="38100" dist="38100" dir="2700000" algn="tl">
                    <a:srgbClr val="C0C0C0"/>
                  </a:outerShdw>
                </a:effectLst>
              </a:rPr>
              <a:t>-</a:t>
            </a:r>
            <a:r>
              <a:rPr lang="tr-TR" sz="2000" dirty="0" smtClean="0">
                <a:solidFill>
                  <a:schemeClr val="accent6">
                    <a:lumMod val="50000"/>
                  </a:schemeClr>
                </a:solidFill>
                <a:effectLst>
                  <a:outerShdw blurRad="38100" dist="38100" dir="2700000" algn="tl">
                    <a:srgbClr val="C0C0C0"/>
                  </a:outerShdw>
                </a:effectLst>
              </a:rPr>
              <a:t>Yenileme</a:t>
            </a:r>
          </a:p>
          <a:p>
            <a:pPr marL="400050" lvl="2" indent="0" eaLnBrk="1" hangingPunct="1">
              <a:buNone/>
              <a:defRPr/>
            </a:pPr>
            <a:r>
              <a:rPr lang="tr-TR" sz="2000" dirty="0" smtClean="0">
                <a:solidFill>
                  <a:schemeClr val="accent6">
                    <a:lumMod val="50000"/>
                  </a:schemeClr>
                </a:solidFill>
                <a:effectLst>
                  <a:outerShdw blurRad="38100" dist="38100" dir="2700000" algn="tl">
                    <a:srgbClr val="C0C0C0"/>
                  </a:outerShdw>
                </a:effectLst>
              </a:rPr>
              <a:t>-Güncelleme</a:t>
            </a:r>
          </a:p>
          <a:p>
            <a:pPr marL="400050" lvl="2" indent="0" eaLnBrk="1" hangingPunct="1">
              <a:buNone/>
              <a:defRPr/>
            </a:pPr>
            <a:r>
              <a:rPr lang="tr-TR" sz="2000" dirty="0" smtClean="0">
                <a:solidFill>
                  <a:schemeClr val="accent6">
                    <a:lumMod val="50000"/>
                  </a:schemeClr>
                </a:solidFill>
                <a:effectLst>
                  <a:outerShdw blurRad="38100" dist="38100" dir="2700000" algn="tl">
                    <a:srgbClr val="C0C0C0"/>
                  </a:outerShdw>
                </a:effectLst>
              </a:rPr>
              <a:t>-Hazırlık Programı</a:t>
            </a:r>
          </a:p>
          <a:p>
            <a:pPr marL="400050" lvl="2" indent="0" eaLnBrk="1" hangingPunct="1">
              <a:buNone/>
              <a:defRPr/>
            </a:pPr>
            <a:r>
              <a:rPr lang="tr-TR" sz="2000" dirty="0" smtClean="0">
                <a:solidFill>
                  <a:schemeClr val="accent6">
                    <a:lumMod val="50000"/>
                  </a:schemeClr>
                </a:solidFill>
                <a:effectLst>
                  <a:outerShdw blurRad="38100" dist="38100" dir="2700000" algn="tl">
                    <a:srgbClr val="C0C0C0"/>
                  </a:outerShdw>
                </a:effectLst>
              </a:rPr>
              <a:t>-Onay süreci</a:t>
            </a:r>
            <a:endParaRPr lang="tr-TR" sz="2000" dirty="0">
              <a:solidFill>
                <a:schemeClr val="accent6">
                  <a:lumMod val="50000"/>
                </a:schemeClr>
              </a:solidFill>
              <a:effectLst>
                <a:outerShdw blurRad="38100" dist="38100" dir="2700000" algn="tl">
                  <a:srgbClr val="C0C0C0"/>
                </a:outerShdw>
              </a:effectLst>
            </a:endParaRPr>
          </a:p>
        </p:txBody>
      </p:sp>
      <p:pic>
        <p:nvPicPr>
          <p:cNvPr id="10244"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8E08848-2115-45FD-8AD3-F8D50656F01F}" type="slidenum">
              <a:rPr lang="tr-TR" sz="1200" b="0">
                <a:solidFill>
                  <a:schemeClr val="tx2"/>
                </a:solidFill>
              </a:rPr>
              <a:pPr algn="r" eaLnBrk="1" hangingPunct="1">
                <a:buFontTx/>
                <a:buNone/>
              </a:pPr>
              <a:t>157</a:t>
            </a:fld>
            <a:endParaRPr lang="tr-TR" sz="1200" b="0">
              <a:solidFill>
                <a:schemeClr val="tx2"/>
              </a:solidFill>
            </a:endParaRPr>
          </a:p>
        </p:txBody>
      </p:sp>
    </p:spTree>
    <p:extLst>
      <p:ext uri="{BB962C8B-B14F-4D97-AF65-F5344CB8AC3E}">
        <p14:creationId xmlns:p14="http://schemas.microsoft.com/office/powerpoint/2010/main" val="1577961944"/>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idx="4294967295"/>
          </p:nvPr>
        </p:nvSpPr>
        <p:spPr>
          <a:xfrm>
            <a:off x="611188" y="0"/>
            <a:ext cx="6715125" cy="785813"/>
          </a:xfrm>
        </p:spPr>
        <p:txBody>
          <a:bodyPr/>
          <a:lstStyle/>
          <a:p>
            <a:pPr eaLnBrk="1" hangingPunct="1"/>
            <a:r>
              <a:rPr lang="tr-TR" sz="3200" b="1" u="sng" smtClean="0">
                <a:solidFill>
                  <a:srgbClr val="F03F1C"/>
                </a:solidFill>
              </a:rPr>
              <a:t>Stratejik Planın Değerlendirilmesi</a:t>
            </a:r>
            <a:endParaRPr lang="tr-TR" sz="2000" smtClean="0">
              <a:solidFill>
                <a:srgbClr val="F03F1C"/>
              </a:solidFill>
            </a:endParaRPr>
          </a:p>
        </p:txBody>
      </p:sp>
      <p:sp>
        <p:nvSpPr>
          <p:cNvPr id="123907" name="Rectangle 3"/>
          <p:cNvSpPr>
            <a:spLocks noGrp="1" noChangeArrowheads="1"/>
          </p:cNvSpPr>
          <p:nvPr>
            <p:ph idx="4294967295"/>
          </p:nvPr>
        </p:nvSpPr>
        <p:spPr>
          <a:xfrm>
            <a:off x="0" y="765175"/>
            <a:ext cx="9144000" cy="6092825"/>
          </a:xfrm>
        </p:spPr>
        <p:txBody>
          <a:bodyPr/>
          <a:lstStyle/>
          <a:p>
            <a:pPr marL="533400" indent="-533400" eaLnBrk="1" hangingPunct="1">
              <a:lnSpc>
                <a:spcPct val="80000"/>
              </a:lnSpc>
              <a:buClr>
                <a:srgbClr val="8BFF8B"/>
              </a:buClr>
              <a:buFontTx/>
              <a:buAutoNum type="arabicPeriod"/>
            </a:pPr>
            <a:r>
              <a:rPr lang="tr-TR" sz="2600" dirty="0" smtClean="0">
                <a:solidFill>
                  <a:srgbClr val="080808"/>
                </a:solidFill>
                <a:latin typeface="Arial Narrow" pitchFamily="34" charset="0"/>
              </a:rPr>
              <a:t>Performansla ilgili geçmişiniz yeterince bilgi sağlıyor mu?</a:t>
            </a:r>
          </a:p>
          <a:p>
            <a:pPr marL="533400" indent="-533400" eaLnBrk="1" hangingPunct="1">
              <a:lnSpc>
                <a:spcPct val="80000"/>
              </a:lnSpc>
              <a:buClr>
                <a:srgbClr val="8BFF8B"/>
              </a:buClr>
              <a:buFontTx/>
              <a:buAutoNum type="arabicPeriod"/>
            </a:pPr>
            <a:endParaRPr lang="tr-TR" sz="900" dirty="0" smtClean="0">
              <a:solidFill>
                <a:srgbClr val="080808"/>
              </a:solidFill>
              <a:latin typeface="Arial Narrow" pitchFamily="34" charset="0"/>
            </a:endParaRPr>
          </a:p>
          <a:p>
            <a:pPr marL="533400" indent="-533400" eaLnBrk="1" hangingPunct="1">
              <a:lnSpc>
                <a:spcPct val="80000"/>
              </a:lnSpc>
              <a:buClr>
                <a:srgbClr val="8BFF8B"/>
              </a:buClr>
              <a:buFontTx/>
              <a:buAutoNum type="arabicPeriod"/>
            </a:pPr>
            <a:r>
              <a:rPr lang="tr-TR" sz="2600" dirty="0" smtClean="0">
                <a:solidFill>
                  <a:srgbClr val="080808"/>
                </a:solidFill>
                <a:latin typeface="Arial Narrow" pitchFamily="34" charset="0"/>
              </a:rPr>
              <a:t>Makro çevrenin değeri yeterince dikkate alındımı? (</a:t>
            </a:r>
            <a:r>
              <a:rPr lang="tr-TR" sz="2000" dirty="0" smtClean="0">
                <a:solidFill>
                  <a:srgbClr val="080808"/>
                </a:solidFill>
                <a:latin typeface="Arial Narrow" pitchFamily="34" charset="0"/>
              </a:rPr>
              <a:t>Üst Belgeler</a:t>
            </a:r>
            <a:r>
              <a:rPr lang="tr-TR" sz="2600" dirty="0" smtClean="0">
                <a:solidFill>
                  <a:srgbClr val="080808"/>
                </a:solidFill>
                <a:latin typeface="Arial Narrow" pitchFamily="34" charset="0"/>
              </a:rPr>
              <a:t>)</a:t>
            </a:r>
          </a:p>
          <a:p>
            <a:pPr marL="533400" indent="-533400" eaLnBrk="1" hangingPunct="1">
              <a:lnSpc>
                <a:spcPct val="80000"/>
              </a:lnSpc>
              <a:buClr>
                <a:srgbClr val="8BFF8B"/>
              </a:buClr>
              <a:buFontTx/>
              <a:buAutoNum type="arabicPeriod"/>
            </a:pPr>
            <a:endParaRPr lang="tr-TR" sz="900" dirty="0" smtClean="0">
              <a:solidFill>
                <a:srgbClr val="080808"/>
              </a:solidFill>
              <a:latin typeface="Arial Narrow" pitchFamily="34" charset="0"/>
            </a:endParaRPr>
          </a:p>
          <a:p>
            <a:pPr marL="533400" indent="-533400" eaLnBrk="1" hangingPunct="1">
              <a:lnSpc>
                <a:spcPct val="80000"/>
              </a:lnSpc>
              <a:buClr>
                <a:srgbClr val="8BFF8B"/>
              </a:buClr>
              <a:buFontTx/>
              <a:buAutoNum type="arabicPeriod"/>
            </a:pPr>
            <a:r>
              <a:rPr lang="tr-TR" sz="2600" dirty="0" smtClean="0">
                <a:solidFill>
                  <a:srgbClr val="080808"/>
                </a:solidFill>
                <a:latin typeface="Arial Narrow" pitchFamily="34" charset="0"/>
              </a:rPr>
              <a:t>Kurumsal kapasite dikkatlice incelendi mi?</a:t>
            </a:r>
          </a:p>
          <a:p>
            <a:pPr marL="533400" indent="-533400" eaLnBrk="1" hangingPunct="1">
              <a:lnSpc>
                <a:spcPct val="80000"/>
              </a:lnSpc>
              <a:buClr>
                <a:srgbClr val="8BFF8B"/>
              </a:buClr>
              <a:buFontTx/>
              <a:buAutoNum type="arabicPeriod"/>
            </a:pPr>
            <a:endParaRPr lang="tr-TR" sz="900" dirty="0" smtClean="0">
              <a:solidFill>
                <a:srgbClr val="080808"/>
              </a:solidFill>
              <a:latin typeface="Arial Narrow" pitchFamily="34" charset="0"/>
            </a:endParaRPr>
          </a:p>
          <a:p>
            <a:pPr marL="533400" indent="-533400" eaLnBrk="1" hangingPunct="1">
              <a:lnSpc>
                <a:spcPct val="80000"/>
              </a:lnSpc>
              <a:buClr>
                <a:srgbClr val="8BFF8B"/>
              </a:buClr>
              <a:buFontTx/>
              <a:buAutoNum type="arabicPeriod"/>
            </a:pPr>
            <a:r>
              <a:rPr lang="tr-TR" sz="2600" dirty="0" smtClean="0">
                <a:solidFill>
                  <a:srgbClr val="080808"/>
                </a:solidFill>
                <a:latin typeface="Arial Narrow" pitchFamily="34" charset="0"/>
              </a:rPr>
              <a:t>Bütün fırsatlar ve riskler teşhis edildi mi?</a:t>
            </a:r>
          </a:p>
          <a:p>
            <a:pPr marL="533400" indent="-533400" eaLnBrk="1" hangingPunct="1">
              <a:lnSpc>
                <a:spcPct val="80000"/>
              </a:lnSpc>
              <a:buClr>
                <a:srgbClr val="8BFF8B"/>
              </a:buClr>
              <a:buFontTx/>
              <a:buAutoNum type="arabicPeriod"/>
            </a:pPr>
            <a:endParaRPr lang="tr-TR" sz="900" dirty="0" smtClean="0">
              <a:solidFill>
                <a:srgbClr val="080808"/>
              </a:solidFill>
              <a:latin typeface="Arial Narrow" pitchFamily="34" charset="0"/>
            </a:endParaRPr>
          </a:p>
          <a:p>
            <a:pPr marL="533400" indent="-533400" eaLnBrk="1" hangingPunct="1">
              <a:lnSpc>
                <a:spcPct val="80000"/>
              </a:lnSpc>
              <a:buClr>
                <a:srgbClr val="8BFF8B"/>
              </a:buClr>
              <a:buFontTx/>
              <a:buAutoNum type="arabicPeriod"/>
            </a:pPr>
            <a:r>
              <a:rPr lang="tr-TR" sz="2600" dirty="0" smtClean="0">
                <a:solidFill>
                  <a:srgbClr val="080808"/>
                </a:solidFill>
                <a:latin typeface="Arial Narrow" pitchFamily="34" charset="0"/>
              </a:rPr>
              <a:t>Tüm olası alternatif stratejiler düşünüldü mü?</a:t>
            </a:r>
          </a:p>
          <a:p>
            <a:pPr marL="533400" indent="-533400" eaLnBrk="1" hangingPunct="1">
              <a:lnSpc>
                <a:spcPct val="80000"/>
              </a:lnSpc>
              <a:buClr>
                <a:srgbClr val="8BFF8B"/>
              </a:buClr>
              <a:buFontTx/>
              <a:buAutoNum type="arabicPeriod"/>
            </a:pPr>
            <a:endParaRPr lang="tr-TR" sz="900" dirty="0" smtClean="0">
              <a:solidFill>
                <a:srgbClr val="080808"/>
              </a:solidFill>
              <a:latin typeface="Arial Narrow" pitchFamily="34" charset="0"/>
            </a:endParaRPr>
          </a:p>
          <a:p>
            <a:pPr marL="533400" indent="-533400" eaLnBrk="1" hangingPunct="1">
              <a:lnSpc>
                <a:spcPct val="80000"/>
              </a:lnSpc>
              <a:buClr>
                <a:srgbClr val="8BFF8B"/>
              </a:buClr>
              <a:buFontTx/>
              <a:buAutoNum type="arabicPeriod"/>
            </a:pPr>
            <a:r>
              <a:rPr lang="tr-TR" sz="2600" dirty="0" smtClean="0">
                <a:solidFill>
                  <a:srgbClr val="080808"/>
                </a:solidFill>
                <a:latin typeface="Arial Narrow" pitchFamily="34" charset="0"/>
              </a:rPr>
              <a:t>Seçilen strateji minimum maliyetle maksimum etkili mi?</a:t>
            </a:r>
          </a:p>
          <a:p>
            <a:pPr marL="533400" indent="-533400" eaLnBrk="1" hangingPunct="1">
              <a:lnSpc>
                <a:spcPct val="80000"/>
              </a:lnSpc>
              <a:buClr>
                <a:srgbClr val="8BFF8B"/>
              </a:buClr>
              <a:buFontTx/>
              <a:buAutoNum type="arabicPeriod"/>
            </a:pPr>
            <a:endParaRPr lang="tr-TR" sz="900" dirty="0" smtClean="0">
              <a:solidFill>
                <a:srgbClr val="080808"/>
              </a:solidFill>
              <a:latin typeface="Arial Narrow" pitchFamily="34" charset="0"/>
            </a:endParaRPr>
          </a:p>
          <a:p>
            <a:pPr marL="533400" indent="-533400" eaLnBrk="1" hangingPunct="1">
              <a:lnSpc>
                <a:spcPct val="80000"/>
              </a:lnSpc>
              <a:buClr>
                <a:srgbClr val="8BFF8B"/>
              </a:buClr>
              <a:buFontTx/>
              <a:buAutoNum type="arabicPeriod"/>
            </a:pPr>
            <a:r>
              <a:rPr lang="tr-TR" sz="2600" dirty="0" smtClean="0">
                <a:solidFill>
                  <a:srgbClr val="080808"/>
                </a:solidFill>
                <a:latin typeface="Arial Narrow" pitchFamily="34" charset="0"/>
              </a:rPr>
              <a:t>Önerilen projeler gerekli mi ve yeterli kaynak bulundu mu?</a:t>
            </a:r>
          </a:p>
          <a:p>
            <a:pPr marL="533400" indent="-533400" eaLnBrk="1" hangingPunct="1">
              <a:lnSpc>
                <a:spcPct val="80000"/>
              </a:lnSpc>
              <a:buClr>
                <a:srgbClr val="8BFF8B"/>
              </a:buClr>
              <a:buFontTx/>
              <a:buAutoNum type="arabicPeriod"/>
            </a:pPr>
            <a:endParaRPr lang="tr-TR" sz="900" dirty="0" smtClean="0">
              <a:solidFill>
                <a:srgbClr val="080808"/>
              </a:solidFill>
              <a:latin typeface="Arial Narrow" pitchFamily="34" charset="0"/>
            </a:endParaRPr>
          </a:p>
          <a:p>
            <a:pPr marL="533400" indent="-533400" eaLnBrk="1" hangingPunct="1">
              <a:lnSpc>
                <a:spcPct val="80000"/>
              </a:lnSpc>
              <a:buClr>
                <a:srgbClr val="8BFF8B"/>
              </a:buClr>
              <a:buFontTx/>
              <a:buAutoNum type="arabicPeriod"/>
            </a:pPr>
            <a:r>
              <a:rPr lang="tr-TR" sz="2600" dirty="0" smtClean="0">
                <a:solidFill>
                  <a:srgbClr val="080808"/>
                </a:solidFill>
                <a:latin typeface="Arial Narrow" pitchFamily="34" charset="0"/>
              </a:rPr>
              <a:t>Finansal veriler açık ve tutarlımı?</a:t>
            </a:r>
          </a:p>
          <a:p>
            <a:pPr marL="533400" indent="-533400" eaLnBrk="1" hangingPunct="1">
              <a:lnSpc>
                <a:spcPct val="80000"/>
              </a:lnSpc>
              <a:buClr>
                <a:srgbClr val="8BFF8B"/>
              </a:buClr>
              <a:buFontTx/>
              <a:buAutoNum type="arabicPeriod"/>
            </a:pPr>
            <a:endParaRPr lang="tr-TR" sz="900" dirty="0" smtClean="0">
              <a:solidFill>
                <a:srgbClr val="080808"/>
              </a:solidFill>
              <a:latin typeface="Arial Narrow" pitchFamily="34" charset="0"/>
            </a:endParaRPr>
          </a:p>
          <a:p>
            <a:pPr marL="533400" indent="-533400" eaLnBrk="1" hangingPunct="1">
              <a:lnSpc>
                <a:spcPct val="80000"/>
              </a:lnSpc>
              <a:buClr>
                <a:srgbClr val="8BFF8B"/>
              </a:buClr>
              <a:buFontTx/>
              <a:buAutoNum type="arabicPeriod"/>
            </a:pPr>
            <a:r>
              <a:rPr lang="tr-TR" sz="2600" dirty="0" smtClean="0">
                <a:solidFill>
                  <a:srgbClr val="080808"/>
                </a:solidFill>
                <a:latin typeface="Arial Narrow" pitchFamily="34" charset="0"/>
              </a:rPr>
              <a:t>Benchmarking(denk olanlarla karşılaştırma) ve kontroller yapıldı mı?</a:t>
            </a:r>
          </a:p>
          <a:p>
            <a:pPr marL="533400" indent="-533400" eaLnBrk="1" hangingPunct="1">
              <a:lnSpc>
                <a:spcPct val="80000"/>
              </a:lnSpc>
              <a:buClr>
                <a:srgbClr val="8BFF8B"/>
              </a:buClr>
              <a:buFontTx/>
              <a:buAutoNum type="arabicPeriod"/>
            </a:pPr>
            <a:endParaRPr lang="tr-TR" sz="900" dirty="0" smtClean="0">
              <a:solidFill>
                <a:srgbClr val="080808"/>
              </a:solidFill>
              <a:latin typeface="Arial Narrow" pitchFamily="34" charset="0"/>
            </a:endParaRPr>
          </a:p>
          <a:p>
            <a:pPr marL="533400" indent="-533400" eaLnBrk="1" hangingPunct="1">
              <a:lnSpc>
                <a:spcPct val="80000"/>
              </a:lnSpc>
              <a:buClr>
                <a:srgbClr val="8BFF8B"/>
              </a:buClr>
              <a:buFontTx/>
              <a:buAutoNum type="arabicPeriod"/>
            </a:pPr>
            <a:r>
              <a:rPr lang="tr-TR" sz="2600" dirty="0" smtClean="0">
                <a:solidFill>
                  <a:srgbClr val="080808"/>
                </a:solidFill>
                <a:latin typeface="Arial Narrow" pitchFamily="34" charset="0"/>
              </a:rPr>
              <a:t>Stratejik plan davranışlar, ilgi ve inanışlar </a:t>
            </a:r>
            <a:r>
              <a:rPr lang="tr-TR" sz="2000" dirty="0" smtClean="0">
                <a:solidFill>
                  <a:srgbClr val="080808"/>
                </a:solidFill>
                <a:latin typeface="Arial Narrow" pitchFamily="34" charset="0"/>
              </a:rPr>
              <a:t>(temel değerler)</a:t>
            </a:r>
            <a:r>
              <a:rPr lang="tr-TR" sz="2600" dirty="0" smtClean="0">
                <a:solidFill>
                  <a:srgbClr val="080808"/>
                </a:solidFill>
                <a:latin typeface="Arial Narrow" pitchFamily="34" charset="0"/>
              </a:rPr>
              <a:t> ile uyumlu mu?</a:t>
            </a:r>
          </a:p>
          <a:p>
            <a:pPr marL="533400" indent="-533400" eaLnBrk="1" hangingPunct="1">
              <a:lnSpc>
                <a:spcPct val="80000"/>
              </a:lnSpc>
              <a:buClr>
                <a:srgbClr val="8BFF8B"/>
              </a:buClr>
              <a:buFontTx/>
              <a:buAutoNum type="arabicPeriod"/>
            </a:pPr>
            <a:endParaRPr lang="tr-TR" sz="900" dirty="0" smtClean="0">
              <a:solidFill>
                <a:srgbClr val="080808"/>
              </a:solidFill>
              <a:latin typeface="Arial Narrow" pitchFamily="34" charset="0"/>
            </a:endParaRPr>
          </a:p>
          <a:p>
            <a:pPr marL="533400" indent="-533400" eaLnBrk="1" hangingPunct="1">
              <a:lnSpc>
                <a:spcPct val="80000"/>
              </a:lnSpc>
              <a:buClr>
                <a:srgbClr val="8BFF8B"/>
              </a:buClr>
              <a:buFontTx/>
              <a:buAutoNum type="arabicPeriod"/>
            </a:pPr>
            <a:r>
              <a:rPr lang="tr-TR" sz="2600" dirty="0" smtClean="0">
                <a:solidFill>
                  <a:srgbClr val="080808"/>
                </a:solidFill>
                <a:latin typeface="Arial Narrow" pitchFamily="34" charset="0"/>
              </a:rPr>
              <a:t>Stratejik plan savunulabilir mi? </a:t>
            </a: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0" y="333375"/>
            <a:ext cx="8964613" cy="863600"/>
          </a:xfrm>
        </p:spPr>
        <p:txBody>
          <a:bodyPr/>
          <a:lstStyle/>
          <a:p>
            <a:pPr eaLnBrk="1" hangingPunct="1">
              <a:defRPr/>
            </a:pPr>
            <a:r>
              <a:rPr lang="tr-TR" b="1" dirty="0" smtClean="0">
                <a:solidFill>
                  <a:srgbClr val="080808"/>
                </a:solidFill>
                <a:effectLst>
                  <a:outerShdw blurRad="38100" dist="38100" dir="2700000" algn="tl">
                    <a:srgbClr val="C0C0C0"/>
                  </a:outerShdw>
                </a:effectLst>
              </a:rPr>
              <a:t>Diğer Hususlar</a:t>
            </a:r>
          </a:p>
        </p:txBody>
      </p:sp>
      <p:sp>
        <p:nvSpPr>
          <p:cNvPr id="27651" name="Rectangle 6"/>
          <p:cNvSpPr>
            <a:spLocks noGrp="1" noChangeArrowheads="1"/>
          </p:cNvSpPr>
          <p:nvPr>
            <p:ph type="body" idx="1"/>
          </p:nvPr>
        </p:nvSpPr>
        <p:spPr>
          <a:xfrm>
            <a:off x="0" y="1125538"/>
            <a:ext cx="8964613" cy="5732462"/>
          </a:xfrm>
        </p:spPr>
        <p:txBody>
          <a:bodyPr/>
          <a:lstStyle/>
          <a:p>
            <a:pPr algn="just" eaLnBrk="1" hangingPunct="1">
              <a:lnSpc>
                <a:spcPct val="90000"/>
              </a:lnSpc>
              <a:spcAft>
                <a:spcPts val="600"/>
              </a:spcAft>
              <a:buClr>
                <a:srgbClr val="3AFC0C"/>
              </a:buClr>
              <a:buFont typeface="Wingdings" pitchFamily="2" charset="2"/>
              <a:buChar char="ü"/>
              <a:defRPr/>
            </a:pPr>
            <a:r>
              <a:rPr lang="tr-TR" sz="2400" dirty="0" smtClean="0">
                <a:solidFill>
                  <a:srgbClr val="080808"/>
                </a:solidFill>
              </a:rPr>
              <a:t>Stratejik Planlama çalışmaları Strateji Geliştirme Birimlerinin koordinatörlüğünde yürütülür.</a:t>
            </a:r>
          </a:p>
          <a:p>
            <a:pPr algn="just" eaLnBrk="1" hangingPunct="1">
              <a:lnSpc>
                <a:spcPct val="90000"/>
              </a:lnSpc>
              <a:spcAft>
                <a:spcPts val="600"/>
              </a:spcAft>
              <a:buClr>
                <a:srgbClr val="3AFC0C"/>
              </a:buClr>
              <a:buFont typeface="Wingdings" pitchFamily="2" charset="2"/>
              <a:buChar char="ü"/>
              <a:defRPr/>
            </a:pPr>
            <a:r>
              <a:rPr lang="tr-TR" sz="2400" dirty="0" smtClean="0">
                <a:solidFill>
                  <a:srgbClr val="080808"/>
                </a:solidFill>
              </a:rPr>
              <a:t>Planların kamu idaresince hazırlanması esastır. Ancak, yöntem ve süreç danışmanlığı ile eğitim hizmetleri konularında istisnai olarak danışmanlık hizmeti alınabilir. </a:t>
            </a:r>
          </a:p>
          <a:p>
            <a:pPr algn="just" eaLnBrk="1" hangingPunct="1">
              <a:lnSpc>
                <a:spcPct val="90000"/>
              </a:lnSpc>
              <a:spcAft>
                <a:spcPts val="600"/>
              </a:spcAft>
              <a:buClr>
                <a:srgbClr val="3AFC0C"/>
              </a:buClr>
              <a:buFont typeface="Wingdings" pitchFamily="2" charset="2"/>
              <a:buChar char="ü"/>
              <a:defRPr/>
            </a:pPr>
            <a:r>
              <a:rPr lang="tr-TR" sz="2400" b="1" dirty="0" smtClean="0">
                <a:solidFill>
                  <a:srgbClr val="FF0000"/>
                </a:solidFill>
                <a:effectLst>
                  <a:outerShdw blurRad="38100" dist="38100" dir="2700000" algn="tl">
                    <a:srgbClr val="000000">
                      <a:alpha val="43137"/>
                    </a:srgbClr>
                  </a:outerShdw>
                </a:effectLst>
              </a:rPr>
              <a:t>Stratejik planlar 5 yıllık dönemi kapsar.</a:t>
            </a:r>
          </a:p>
          <a:p>
            <a:pPr algn="just" eaLnBrk="1" hangingPunct="1">
              <a:lnSpc>
                <a:spcPct val="90000"/>
              </a:lnSpc>
              <a:spcAft>
                <a:spcPts val="600"/>
              </a:spcAft>
              <a:buClr>
                <a:srgbClr val="3AFC0C"/>
              </a:buClr>
              <a:buFont typeface="Wingdings" pitchFamily="2" charset="2"/>
              <a:buChar char="ü"/>
              <a:defRPr/>
            </a:pPr>
            <a:r>
              <a:rPr lang="tr-TR" sz="2400" dirty="0" smtClean="0"/>
              <a:t>Performans göstergeleri stratejik planlarda yer alır.</a:t>
            </a:r>
            <a:endParaRPr lang="tr-TR" sz="2400" b="1" dirty="0" smtClean="0">
              <a:solidFill>
                <a:srgbClr val="080808"/>
              </a:solidFill>
              <a:effectLst>
                <a:outerShdw blurRad="38100" dist="38100" dir="2700000" algn="tl">
                  <a:srgbClr val="000000">
                    <a:alpha val="43137"/>
                  </a:srgbClr>
                </a:outerShdw>
              </a:effectLst>
            </a:endParaRPr>
          </a:p>
          <a:p>
            <a:pPr algn="just" eaLnBrk="1" hangingPunct="1">
              <a:lnSpc>
                <a:spcPct val="90000"/>
              </a:lnSpc>
              <a:spcAft>
                <a:spcPts val="600"/>
              </a:spcAft>
              <a:buClr>
                <a:srgbClr val="3AFC0C"/>
              </a:buClr>
              <a:buFont typeface="Wingdings" pitchFamily="2" charset="2"/>
              <a:buChar char="ü"/>
              <a:defRPr/>
            </a:pPr>
            <a:r>
              <a:rPr lang="tr-TR" sz="2400" b="1" dirty="0" smtClean="0">
                <a:solidFill>
                  <a:srgbClr val="080808"/>
                </a:solidFill>
                <a:effectLst>
                  <a:outerShdw blurRad="38100" dist="38100" dir="2700000" algn="tl">
                    <a:srgbClr val="000000">
                      <a:alpha val="43137"/>
                    </a:srgbClr>
                  </a:outerShdw>
                </a:effectLst>
              </a:rPr>
              <a:t>Güncelleştirme İşlemi: </a:t>
            </a:r>
            <a:r>
              <a:rPr lang="tr-TR" sz="2400" b="1" dirty="0" smtClean="0">
                <a:solidFill>
                  <a:srgbClr val="FF0000"/>
                </a:solidFill>
              </a:rPr>
              <a:t>Stratejik planlar en az iki yıl uygulandıktan sonra stratejik planın kalan süresi için güncelleştirilebilir.</a:t>
            </a:r>
            <a:r>
              <a:rPr lang="tr-TR" sz="2400" dirty="0" smtClean="0">
                <a:solidFill>
                  <a:srgbClr val="080808"/>
                </a:solidFill>
              </a:rPr>
              <a:t> </a:t>
            </a:r>
            <a:r>
              <a:rPr lang="tr-TR" sz="2400" b="1" dirty="0" smtClean="0">
                <a:solidFill>
                  <a:srgbClr val="FF0000"/>
                </a:solidFill>
                <a:effectLst>
                  <a:outerShdw blurRad="38100" dist="38100" dir="2700000" algn="tl">
                    <a:srgbClr val="000000">
                      <a:alpha val="43137"/>
                    </a:srgbClr>
                  </a:outerShdw>
                </a:effectLst>
              </a:rPr>
              <a:t>Güncelleştirme, stratejik planın misyon, vizyon ve amaçları değiştirilmeden, hedeflerde yapılan nicel değişikliklerdir.</a:t>
            </a:r>
          </a:p>
        </p:txBody>
      </p:sp>
      <p:sp>
        <p:nvSpPr>
          <p:cNvPr id="21508"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4942CE82-9560-4804-948C-A4BAF716AAEB}" type="slidenum">
              <a:rPr lang="tr-TR" sz="1200" b="0">
                <a:solidFill>
                  <a:schemeClr val="tx2"/>
                </a:solidFill>
              </a:rPr>
              <a:pPr algn="r" eaLnBrk="1" hangingPunct="1">
                <a:buFontTx/>
                <a:buNone/>
              </a:pPr>
              <a:t>159</a:t>
            </a:fld>
            <a:endParaRPr lang="tr-TR" sz="1200" b="0">
              <a:solidFill>
                <a:schemeClr val="tx2"/>
              </a:solidFill>
            </a:endParaRP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675515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474" name="Rectangle 2"/>
          <p:cNvSpPr>
            <a:spLocks noGrp="1" noRot="1" noChangeArrowheads="1"/>
          </p:cNvSpPr>
          <p:nvPr>
            <p:ph type="title"/>
          </p:nvPr>
        </p:nvSpPr>
        <p:spPr>
          <a:xfrm>
            <a:off x="251520" y="1412776"/>
            <a:ext cx="7850188" cy="687388"/>
          </a:xfrm>
        </p:spPr>
        <p:txBody>
          <a:bodyPr/>
          <a:lstStyle/>
          <a:p>
            <a:pPr eaLnBrk="1" hangingPunct="1">
              <a:defRPr/>
            </a:pPr>
            <a:r>
              <a:rPr lang="tr-TR" sz="2800" b="1" dirty="0" smtClean="0">
                <a:solidFill>
                  <a:srgbClr val="FF0000"/>
                </a:solidFill>
                <a:effectLst>
                  <a:outerShdw blurRad="38100" dist="38100" dir="2700000" algn="tl">
                    <a:srgbClr val="000000">
                      <a:alpha val="43137"/>
                    </a:srgbClr>
                  </a:outerShdw>
                </a:effectLst>
              </a:rPr>
              <a:t>MALİ KONTROL SİSTEMİ REFORMLARI İÇİN  AB STANDARTLARI</a:t>
            </a:r>
          </a:p>
        </p:txBody>
      </p:sp>
      <p:sp>
        <p:nvSpPr>
          <p:cNvPr id="361475" name="Rectangle 3"/>
          <p:cNvSpPr>
            <a:spLocks noGrp="1" noRot="1" noChangeArrowheads="1"/>
          </p:cNvSpPr>
          <p:nvPr>
            <p:ph type="body" idx="1"/>
          </p:nvPr>
        </p:nvSpPr>
        <p:spPr>
          <a:xfrm>
            <a:off x="95507" y="2564904"/>
            <a:ext cx="8686800" cy="3124200"/>
          </a:xfrm>
        </p:spPr>
        <p:txBody>
          <a:bodyPr/>
          <a:lstStyle/>
          <a:p>
            <a:pPr marL="609600" indent="-609600" eaLnBrk="1" hangingPunct="1">
              <a:buFont typeface="Wingdings" pitchFamily="2" charset="2"/>
              <a:buNone/>
              <a:defRPr/>
            </a:pPr>
            <a:endParaRPr lang="tr-TR" sz="1600" b="1" dirty="0" smtClean="0">
              <a:solidFill>
                <a:schemeClr val="hlink"/>
              </a:solidFill>
            </a:endParaRPr>
          </a:p>
          <a:p>
            <a:pPr marL="609600" indent="-609600" eaLnBrk="1" hangingPunct="1">
              <a:buFont typeface="Wingdings" pitchFamily="2" charset="2"/>
              <a:buAutoNum type="arabicPeriod" startAt="3"/>
              <a:defRPr/>
            </a:pPr>
            <a:r>
              <a:rPr lang="tr-TR" sz="2400" b="1" dirty="0" smtClean="0">
                <a:solidFill>
                  <a:srgbClr val="7030A0"/>
                </a:solidFill>
              </a:rPr>
              <a:t>FONKSİYONEL OLARAK BAĞIMSIZ BİR İÇ DENETİM</a:t>
            </a:r>
          </a:p>
          <a:p>
            <a:pPr marL="609600" indent="-609600" eaLnBrk="1" hangingPunct="1">
              <a:buFont typeface="Wingdings" pitchFamily="2" charset="2"/>
              <a:buNone/>
              <a:defRPr/>
            </a:pPr>
            <a:r>
              <a:rPr lang="tr-TR" sz="2400" b="1" dirty="0" smtClean="0">
                <a:solidFill>
                  <a:srgbClr val="7030A0"/>
                </a:solidFill>
              </a:rPr>
              <a:t>	</a:t>
            </a:r>
          </a:p>
          <a:p>
            <a:pPr marL="609600" indent="-609600" eaLnBrk="1" hangingPunct="1">
              <a:buFont typeface="Wingdings" pitchFamily="2" charset="2"/>
              <a:buAutoNum type="arabicPeriod" startAt="4"/>
              <a:defRPr/>
            </a:pPr>
            <a:r>
              <a:rPr lang="tr-TR" sz="2400" b="1" dirty="0" smtClean="0">
                <a:solidFill>
                  <a:srgbClr val="7030A0"/>
                </a:solidFill>
              </a:rPr>
              <a:t>USULSÜZLÜK VE YOLSUZLUKLARI ÖNLEYİCİ BİR MEKANİZMA</a:t>
            </a:r>
          </a:p>
          <a:p>
            <a:pPr marL="609600" indent="-609600" eaLnBrk="1" hangingPunct="1">
              <a:buFont typeface="Wingdings" pitchFamily="2" charset="2"/>
              <a:buNone/>
              <a:defRPr/>
            </a:pPr>
            <a:endParaRPr lang="tr-TR" sz="2000" dirty="0" smtClean="0">
              <a:solidFill>
                <a:srgbClr val="99FF33"/>
              </a:solidFill>
            </a:endParaRPr>
          </a:p>
          <a:p>
            <a:pPr marL="609600" indent="-609600" eaLnBrk="1" hangingPunct="1">
              <a:buFontTx/>
              <a:buNone/>
              <a:defRPr/>
            </a:pPr>
            <a:endParaRPr lang="tr-TR" sz="2000" dirty="0" smtClean="0">
              <a:solidFill>
                <a:srgbClr val="99FF33"/>
              </a:solidFill>
            </a:endParaRPr>
          </a:p>
          <a:p>
            <a:pPr marL="609600" indent="-609600" eaLnBrk="1" hangingPunct="1">
              <a:buFontTx/>
              <a:buNone/>
              <a:defRPr/>
            </a:pPr>
            <a:endParaRPr lang="tr-TR" sz="3600" dirty="0" smtClean="0"/>
          </a:p>
        </p:txBody>
      </p:sp>
      <p:pic>
        <p:nvPicPr>
          <p:cNvPr id="5"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04374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0" y="260350"/>
            <a:ext cx="8964613" cy="865188"/>
          </a:xfrm>
        </p:spPr>
        <p:txBody>
          <a:bodyPr/>
          <a:lstStyle/>
          <a:p>
            <a:pPr eaLnBrk="1" hangingPunct="1">
              <a:defRPr/>
            </a:pPr>
            <a:r>
              <a:rPr lang="tr-TR" sz="3200" b="1" dirty="0" smtClean="0">
                <a:solidFill>
                  <a:srgbClr val="080808"/>
                </a:solidFill>
                <a:effectLst>
                  <a:outerShdw blurRad="38100" dist="38100" dir="2700000" algn="tl">
                    <a:srgbClr val="C0C0C0"/>
                  </a:outerShdw>
                </a:effectLst>
              </a:rPr>
              <a:t>Diğer Hususlar - </a:t>
            </a:r>
            <a:r>
              <a:rPr lang="tr-TR" sz="3200" b="1" dirty="0" smtClean="0">
                <a:solidFill>
                  <a:srgbClr val="080808"/>
                </a:solidFill>
                <a:effectLst>
                  <a:outerShdw blurRad="38100" dist="38100" dir="2700000" algn="tl">
                    <a:srgbClr val="000000">
                      <a:alpha val="43137"/>
                    </a:srgbClr>
                  </a:outerShdw>
                </a:effectLst>
              </a:rPr>
              <a:t>Yenileme İşlemi: </a:t>
            </a:r>
            <a:endParaRPr lang="tr-TR" sz="4000" b="1" dirty="0" smtClean="0">
              <a:solidFill>
                <a:srgbClr val="080808"/>
              </a:solidFill>
              <a:effectLst>
                <a:outerShdw blurRad="38100" dist="38100" dir="2700000" algn="tl">
                  <a:srgbClr val="C0C0C0"/>
                </a:outerShdw>
              </a:effectLst>
            </a:endParaRPr>
          </a:p>
        </p:txBody>
      </p:sp>
      <p:sp>
        <p:nvSpPr>
          <p:cNvPr id="27651" name="Rectangle 6"/>
          <p:cNvSpPr>
            <a:spLocks noGrp="1" noChangeArrowheads="1"/>
          </p:cNvSpPr>
          <p:nvPr>
            <p:ph type="body" idx="1"/>
          </p:nvPr>
        </p:nvSpPr>
        <p:spPr>
          <a:xfrm>
            <a:off x="0" y="1125538"/>
            <a:ext cx="8964613" cy="5732462"/>
          </a:xfrm>
        </p:spPr>
        <p:txBody>
          <a:bodyPr/>
          <a:lstStyle/>
          <a:p>
            <a:pPr algn="just" eaLnBrk="1" hangingPunct="1">
              <a:lnSpc>
                <a:spcPct val="90000"/>
              </a:lnSpc>
              <a:spcAft>
                <a:spcPts val="400"/>
              </a:spcAft>
              <a:buClr>
                <a:srgbClr val="3AFC0C"/>
              </a:buClr>
              <a:buFont typeface="Wingdings" pitchFamily="2" charset="2"/>
              <a:buChar char="ü"/>
              <a:defRPr/>
            </a:pPr>
            <a:r>
              <a:rPr lang="tr-TR" sz="2000" dirty="0" smtClean="0"/>
              <a:t>a) Görev, yetki ve sorumluluklarını düzenleyen mevzuatta değişiklik olması hâlinde ilgili kamu idaresinin, </a:t>
            </a:r>
          </a:p>
          <a:p>
            <a:pPr algn="just" eaLnBrk="1" hangingPunct="1">
              <a:lnSpc>
                <a:spcPct val="90000"/>
              </a:lnSpc>
              <a:spcAft>
                <a:spcPts val="400"/>
              </a:spcAft>
              <a:buClr>
                <a:srgbClr val="3AFC0C"/>
              </a:buClr>
              <a:buFont typeface="Wingdings" pitchFamily="2" charset="2"/>
              <a:buChar char="ü"/>
              <a:defRPr/>
            </a:pPr>
            <a:r>
              <a:rPr lang="tr-TR" sz="2000" dirty="0" smtClean="0"/>
              <a:t>b) </a:t>
            </a:r>
            <a:r>
              <a:rPr lang="tr-TR" sz="2000" dirty="0" smtClean="0">
                <a:solidFill>
                  <a:srgbClr val="FF0000"/>
                </a:solidFill>
              </a:rPr>
              <a:t>Hükümetin değişmesi halinde </a:t>
            </a:r>
            <a:r>
              <a:rPr lang="tr-TR" sz="2000" u="sng" dirty="0" smtClean="0">
                <a:solidFill>
                  <a:srgbClr val="FF0000"/>
                </a:solidFill>
              </a:rPr>
              <a:t>mahalli idareler hariç </a:t>
            </a:r>
            <a:r>
              <a:rPr lang="tr-TR" sz="2000" dirty="0" smtClean="0">
                <a:solidFill>
                  <a:srgbClr val="FF0000"/>
                </a:solidFill>
              </a:rPr>
              <a:t>diğer kamu idarelerinin, </a:t>
            </a:r>
          </a:p>
          <a:p>
            <a:pPr algn="just" eaLnBrk="1" hangingPunct="1">
              <a:lnSpc>
                <a:spcPct val="90000"/>
              </a:lnSpc>
              <a:spcAft>
                <a:spcPts val="400"/>
              </a:spcAft>
              <a:buClr>
                <a:srgbClr val="3AFC0C"/>
              </a:buClr>
              <a:buFont typeface="Wingdings" pitchFamily="2" charset="2"/>
              <a:buChar char="ü"/>
              <a:defRPr/>
            </a:pPr>
            <a:r>
              <a:rPr lang="tr-TR" sz="2000" dirty="0" smtClean="0"/>
              <a:t>c) Bakanın değişmesi halinde ilgili bakanlık ile bağlı ve ilgili kamu idarelerinin, </a:t>
            </a:r>
          </a:p>
          <a:p>
            <a:pPr algn="just" eaLnBrk="1" hangingPunct="1">
              <a:lnSpc>
                <a:spcPct val="90000"/>
              </a:lnSpc>
              <a:spcAft>
                <a:spcPts val="400"/>
              </a:spcAft>
              <a:buClr>
                <a:srgbClr val="3AFC0C"/>
              </a:buClr>
              <a:buFont typeface="Wingdings" pitchFamily="2" charset="2"/>
              <a:buChar char="ü"/>
              <a:defRPr/>
            </a:pPr>
            <a:r>
              <a:rPr lang="tr-TR" sz="2000" dirty="0" smtClean="0"/>
              <a:t>ç) </a:t>
            </a:r>
            <a:r>
              <a:rPr lang="tr-TR" sz="2000" dirty="0" smtClean="0">
                <a:solidFill>
                  <a:srgbClr val="FF0000"/>
                </a:solidFill>
              </a:rPr>
              <a:t>Mahalli idarelerde üst yöneticinin değişmesi </a:t>
            </a:r>
            <a:r>
              <a:rPr lang="tr-TR" sz="2000" dirty="0" smtClean="0"/>
              <a:t>halinde ilgili mahalli idarenin, </a:t>
            </a:r>
          </a:p>
          <a:p>
            <a:pPr algn="just" eaLnBrk="1" hangingPunct="1">
              <a:lnSpc>
                <a:spcPct val="90000"/>
              </a:lnSpc>
              <a:spcAft>
                <a:spcPts val="400"/>
              </a:spcAft>
              <a:buClr>
                <a:srgbClr val="3AFC0C"/>
              </a:buClr>
              <a:buFont typeface="Wingdings" pitchFamily="2" charset="2"/>
              <a:buChar char="ü"/>
              <a:defRPr/>
            </a:pPr>
            <a:r>
              <a:rPr lang="tr-TR" sz="2000" dirty="0" smtClean="0"/>
              <a:t>d) Doğal afet, tehlikeli salgın hastalıklar veya ağır ekonomik bunalımların vuku bulması hallerinde </a:t>
            </a:r>
          </a:p>
          <a:p>
            <a:pPr algn="just" eaLnBrk="1" hangingPunct="1">
              <a:lnSpc>
                <a:spcPct val="90000"/>
              </a:lnSpc>
              <a:spcAft>
                <a:spcPts val="600"/>
              </a:spcAft>
              <a:buClr>
                <a:srgbClr val="3AFC0C"/>
              </a:buClr>
              <a:buFontTx/>
              <a:buNone/>
              <a:defRPr/>
            </a:pPr>
            <a:r>
              <a:rPr lang="tr-TR" sz="2000" b="1" dirty="0" smtClean="0">
                <a:effectLst>
                  <a:outerShdw blurRad="38100" dist="38100" dir="2700000" algn="tl">
                    <a:srgbClr val="000000">
                      <a:alpha val="43137"/>
                    </a:srgbClr>
                  </a:outerShdw>
                </a:effectLst>
              </a:rPr>
              <a:t>ilgili kamu idarelerinin planları yenilenir.</a:t>
            </a:r>
          </a:p>
          <a:p>
            <a:pPr algn="just">
              <a:defRPr/>
            </a:pPr>
            <a:r>
              <a:rPr lang="tr-TR" sz="2000" dirty="0" smtClean="0"/>
              <a:t>Yenileme, stratejik planın beş yıllık bir dönem için yeniden hazırlanmasıdır. Stratejik planın yenilenmesi kararı, yukarıdaki şartların oluşmasını müteakip </a:t>
            </a:r>
            <a:r>
              <a:rPr lang="tr-TR" sz="2000" b="1" dirty="0" smtClean="0">
                <a:solidFill>
                  <a:srgbClr val="080808"/>
                </a:solidFill>
              </a:rPr>
              <a:t>en geç üç ay içinde</a:t>
            </a:r>
            <a:r>
              <a:rPr lang="tr-TR" sz="2000" dirty="0" smtClean="0"/>
              <a:t> alınır. Bu kararı </a:t>
            </a:r>
            <a:r>
              <a:rPr lang="tr-TR" sz="2000" dirty="0" smtClean="0">
                <a:solidFill>
                  <a:srgbClr val="080808"/>
                </a:solidFill>
              </a:rPr>
              <a:t>takip eden altı ay içinde stratejik plan yenilenir</a:t>
            </a:r>
            <a:r>
              <a:rPr lang="tr-TR" sz="2000" dirty="0" smtClean="0"/>
              <a:t>.</a:t>
            </a:r>
          </a:p>
          <a:p>
            <a:pPr algn="just">
              <a:defRPr/>
            </a:pPr>
            <a:r>
              <a:rPr lang="tr-TR" sz="2000" dirty="0" smtClean="0"/>
              <a:t>Stratejik planların yenilenmesinde bu Yönetmelik hükümlerine uyulur. Güncelleştirilme durumunda ise Müsteşarlığa ve Mal. Bak. bilgi verilir.</a:t>
            </a:r>
            <a:endParaRPr lang="tr-TR" sz="2000" b="1" dirty="0" smtClean="0">
              <a:solidFill>
                <a:srgbClr val="080808"/>
              </a:solidFill>
              <a:effectLst>
                <a:outerShdw blurRad="38100" dist="38100" dir="2700000" algn="tl">
                  <a:srgbClr val="000000">
                    <a:alpha val="43137"/>
                  </a:srgbClr>
                </a:outerShdw>
              </a:effectLst>
            </a:endParaRPr>
          </a:p>
        </p:txBody>
      </p:sp>
      <p:pic>
        <p:nvPicPr>
          <p:cNvPr id="4"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54206160"/>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0" y="188913"/>
            <a:ext cx="8964613" cy="1223962"/>
          </a:xfrm>
        </p:spPr>
        <p:txBody>
          <a:bodyPr/>
          <a:lstStyle/>
          <a:p>
            <a:pPr eaLnBrk="1" hangingPunct="1">
              <a:defRPr/>
            </a:pPr>
            <a:r>
              <a:rPr lang="tr-TR" sz="3200" b="1" dirty="0" smtClean="0">
                <a:solidFill>
                  <a:srgbClr val="080808"/>
                </a:solidFill>
                <a:effectLst>
                  <a:outerShdw blurRad="38100" dist="38100" dir="2700000" algn="tl">
                    <a:srgbClr val="C0C0C0"/>
                  </a:outerShdw>
                </a:effectLst>
              </a:rPr>
              <a:t>Diğer Hususlar – </a:t>
            </a:r>
            <a:br>
              <a:rPr lang="tr-TR" sz="3200" b="1" dirty="0" smtClean="0">
                <a:solidFill>
                  <a:srgbClr val="080808"/>
                </a:solidFill>
                <a:effectLst>
                  <a:outerShdw blurRad="38100" dist="38100" dir="2700000" algn="tl">
                    <a:srgbClr val="C0C0C0"/>
                  </a:outerShdw>
                </a:effectLst>
              </a:rPr>
            </a:br>
            <a:r>
              <a:rPr lang="tr-TR" sz="2800" b="1" dirty="0" smtClean="0">
                <a:solidFill>
                  <a:srgbClr val="080808"/>
                </a:solidFill>
                <a:effectLst>
                  <a:outerShdw blurRad="38100" dist="38100" dir="2700000" algn="tl">
                    <a:srgbClr val="000000">
                      <a:alpha val="43137"/>
                    </a:srgbClr>
                  </a:outerShdw>
                </a:effectLst>
              </a:rPr>
              <a:t>Hazırlık Programı</a:t>
            </a:r>
            <a:endParaRPr lang="tr-TR" sz="4000" b="1" dirty="0" smtClean="0">
              <a:solidFill>
                <a:srgbClr val="080808"/>
              </a:solidFill>
              <a:effectLst>
                <a:outerShdw blurRad="38100" dist="38100" dir="2700000" algn="tl">
                  <a:srgbClr val="C0C0C0"/>
                </a:outerShdw>
              </a:effectLst>
            </a:endParaRPr>
          </a:p>
        </p:txBody>
      </p:sp>
      <p:sp>
        <p:nvSpPr>
          <p:cNvPr id="27651" name="Rectangle 6"/>
          <p:cNvSpPr>
            <a:spLocks noGrp="1" noChangeArrowheads="1"/>
          </p:cNvSpPr>
          <p:nvPr>
            <p:ph type="body" idx="1"/>
          </p:nvPr>
        </p:nvSpPr>
        <p:spPr>
          <a:xfrm>
            <a:off x="0" y="1484313"/>
            <a:ext cx="8964613" cy="5184775"/>
          </a:xfrm>
        </p:spPr>
        <p:txBody>
          <a:bodyPr/>
          <a:lstStyle/>
          <a:p>
            <a:pPr algn="just" eaLnBrk="1" hangingPunct="1">
              <a:lnSpc>
                <a:spcPct val="90000"/>
              </a:lnSpc>
              <a:spcAft>
                <a:spcPts val="400"/>
              </a:spcAft>
              <a:buClr>
                <a:srgbClr val="3AFC0C"/>
              </a:buClr>
              <a:buFont typeface="Wingdings" pitchFamily="2" charset="2"/>
              <a:buChar char="ü"/>
              <a:defRPr/>
            </a:pPr>
            <a:r>
              <a:rPr lang="tr-TR" sz="2400" dirty="0" smtClean="0"/>
              <a:t>Üst Yönetici tarafından bir iç genelge ile çalışmaların başlatıldığı duyurulur.</a:t>
            </a:r>
          </a:p>
          <a:p>
            <a:pPr algn="just" eaLnBrk="1" hangingPunct="1">
              <a:lnSpc>
                <a:spcPct val="90000"/>
              </a:lnSpc>
              <a:spcAft>
                <a:spcPts val="400"/>
              </a:spcAft>
              <a:buClr>
                <a:srgbClr val="3AFC0C"/>
              </a:buClr>
              <a:buFont typeface="Wingdings" pitchFamily="2" charset="2"/>
              <a:buChar char="ü"/>
              <a:defRPr/>
            </a:pPr>
            <a:r>
              <a:rPr lang="tr-TR" sz="2400" dirty="0" err="1" smtClean="0"/>
              <a:t>Str</a:t>
            </a:r>
            <a:r>
              <a:rPr lang="tr-TR" sz="2400" dirty="0" smtClean="0"/>
              <a:t>. Gel. Birimi (SGB, SGDB, MHB) koordinatörlüğünde ekip kurulur. Ekip hazırlık dönemine ilişkin faaliyetleri ve zaman çizelgesini içeren hazırlık programını oluşturur.</a:t>
            </a:r>
          </a:p>
          <a:p>
            <a:pPr algn="just" eaLnBrk="1" hangingPunct="1">
              <a:lnSpc>
                <a:spcPct val="90000"/>
              </a:lnSpc>
              <a:spcAft>
                <a:spcPts val="400"/>
              </a:spcAft>
              <a:buClr>
                <a:srgbClr val="3AFC0C"/>
              </a:buClr>
              <a:buFont typeface="Wingdings" pitchFamily="2" charset="2"/>
              <a:buChar char="ü"/>
              <a:defRPr/>
            </a:pPr>
            <a:r>
              <a:rPr lang="tr-TR" sz="2400" dirty="0" smtClean="0"/>
              <a:t>Hazırlık programında; planlama süreci, gerçekleştirilecek faaliyetler, zaman çizelgesi, sorumlular, eğitim ihtiyacı, danışmanlık hizmet ihtiyacı, planlama sürecinin gerektirdiği masraflar ile diğer kaynak ihtiyacı (beşeri-teknik) belirtilir.</a:t>
            </a:r>
          </a:p>
          <a:p>
            <a:pPr algn="just">
              <a:defRPr/>
            </a:pPr>
            <a:r>
              <a:rPr lang="tr-TR" sz="2400" dirty="0" smtClean="0"/>
              <a:t>Mahallî idareler dışındaki kamu idareleri, stratejik planlarını değerlendirilmek üzere stratejik planın kapsadığı dönemin ilk yılından önceki yılın ocak ayında Müsteşarlığa gönderir.</a:t>
            </a:r>
          </a:p>
          <a:p>
            <a:pPr>
              <a:defRPr/>
            </a:pPr>
            <a:endParaRPr lang="tr-TR" sz="2000" b="1" dirty="0" smtClean="0">
              <a:solidFill>
                <a:srgbClr val="080808"/>
              </a:solidFill>
              <a:effectLst>
                <a:outerShdw blurRad="38100" dist="38100" dir="2700000" algn="tl">
                  <a:srgbClr val="000000">
                    <a:alpha val="43137"/>
                  </a:srgbClr>
                </a:outerShdw>
              </a:effectLst>
            </a:endParaRPr>
          </a:p>
        </p:txBody>
      </p:sp>
      <p:sp>
        <p:nvSpPr>
          <p:cNvPr id="23556" name="5 Slayt Numarası Yer Tutucusu"/>
          <p:cNvSpPr txBox="1">
            <a:spLocks noGrp="1"/>
          </p:cNvSpPr>
          <p:nvPr/>
        </p:nvSpPr>
        <p:spPr bwMode="auto">
          <a:xfrm>
            <a:off x="8459788" y="6237288"/>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7EBB21E1-FD9D-47EA-B7E3-1D0C83247420}" type="slidenum">
              <a:rPr lang="tr-TR" sz="1200" b="0">
                <a:solidFill>
                  <a:schemeClr val="tx2"/>
                </a:solidFill>
              </a:rPr>
              <a:pPr algn="r" eaLnBrk="1" hangingPunct="1">
                <a:buFontTx/>
                <a:buNone/>
              </a:pPr>
              <a:t>161</a:t>
            </a:fld>
            <a:endParaRPr lang="tr-TR" sz="1200" b="0">
              <a:solidFill>
                <a:schemeClr val="tx2"/>
              </a:solidFill>
            </a:endParaRP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085097"/>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0" y="188913"/>
            <a:ext cx="8964613" cy="863600"/>
          </a:xfrm>
        </p:spPr>
        <p:txBody>
          <a:bodyPr/>
          <a:lstStyle/>
          <a:p>
            <a:pPr eaLnBrk="1" hangingPunct="1">
              <a:defRPr/>
            </a:pPr>
            <a:r>
              <a:rPr lang="tr-TR" sz="3200" b="1" dirty="0" smtClean="0">
                <a:solidFill>
                  <a:srgbClr val="080808"/>
                </a:solidFill>
                <a:effectLst>
                  <a:outerShdw blurRad="38100" dist="38100" dir="2700000" algn="tl">
                    <a:srgbClr val="C0C0C0"/>
                  </a:outerShdw>
                </a:effectLst>
              </a:rPr>
              <a:t>Diğer Hususlar – </a:t>
            </a:r>
            <a:br>
              <a:rPr lang="tr-TR" sz="3200" b="1" dirty="0" smtClean="0">
                <a:solidFill>
                  <a:srgbClr val="080808"/>
                </a:solidFill>
                <a:effectLst>
                  <a:outerShdw blurRad="38100" dist="38100" dir="2700000" algn="tl">
                    <a:srgbClr val="C0C0C0"/>
                  </a:outerShdw>
                </a:effectLst>
              </a:rPr>
            </a:br>
            <a:r>
              <a:rPr lang="tr-TR" sz="2800" b="1" dirty="0" smtClean="0">
                <a:solidFill>
                  <a:srgbClr val="080808"/>
                </a:solidFill>
                <a:effectLst>
                  <a:outerShdw blurRad="38100" dist="38100" dir="2700000" algn="tl">
                    <a:srgbClr val="000000">
                      <a:alpha val="43137"/>
                    </a:srgbClr>
                  </a:outerShdw>
                </a:effectLst>
              </a:rPr>
              <a:t>Değerlendirme (DPT)</a:t>
            </a:r>
            <a:endParaRPr lang="tr-TR" sz="4000" b="1" dirty="0" smtClean="0">
              <a:solidFill>
                <a:srgbClr val="080808"/>
              </a:solidFill>
              <a:effectLst>
                <a:outerShdw blurRad="38100" dist="38100" dir="2700000" algn="tl">
                  <a:srgbClr val="C0C0C0"/>
                </a:outerShdw>
              </a:effectLst>
            </a:endParaRPr>
          </a:p>
        </p:txBody>
      </p:sp>
      <p:sp>
        <p:nvSpPr>
          <p:cNvPr id="27651" name="Rectangle 6"/>
          <p:cNvSpPr>
            <a:spLocks noGrp="1" noChangeArrowheads="1"/>
          </p:cNvSpPr>
          <p:nvPr>
            <p:ph type="body" idx="1"/>
          </p:nvPr>
        </p:nvSpPr>
        <p:spPr>
          <a:xfrm>
            <a:off x="0" y="1125538"/>
            <a:ext cx="8964613" cy="5732462"/>
          </a:xfrm>
        </p:spPr>
        <p:txBody>
          <a:bodyPr/>
          <a:lstStyle/>
          <a:p>
            <a:pPr algn="just" eaLnBrk="1" hangingPunct="1">
              <a:lnSpc>
                <a:spcPct val="90000"/>
              </a:lnSpc>
              <a:spcAft>
                <a:spcPts val="400"/>
              </a:spcAft>
              <a:buClr>
                <a:srgbClr val="3AFC0C"/>
              </a:buClr>
              <a:buFont typeface="Wingdings" pitchFamily="2" charset="2"/>
              <a:buChar char="ü"/>
              <a:defRPr/>
            </a:pPr>
            <a:r>
              <a:rPr lang="tr-TR" sz="2400" dirty="0" smtClean="0"/>
              <a:t>Müsteşarlık, stratejik planları; </a:t>
            </a:r>
          </a:p>
          <a:p>
            <a:pPr lvl="1" algn="just" eaLnBrk="1" hangingPunct="1">
              <a:lnSpc>
                <a:spcPct val="90000"/>
              </a:lnSpc>
              <a:spcAft>
                <a:spcPts val="400"/>
              </a:spcAft>
              <a:buClr>
                <a:srgbClr val="3AFC0C"/>
              </a:buClr>
              <a:buFont typeface="Wingdings" pitchFamily="2" charset="2"/>
              <a:buChar char="ü"/>
              <a:defRPr/>
            </a:pPr>
            <a:r>
              <a:rPr lang="tr-TR" sz="2000" dirty="0" smtClean="0"/>
              <a:t>plan ve programlara uygunluk, </a:t>
            </a:r>
          </a:p>
          <a:p>
            <a:pPr lvl="1" algn="just" eaLnBrk="1" hangingPunct="1">
              <a:lnSpc>
                <a:spcPct val="90000"/>
              </a:lnSpc>
              <a:spcAft>
                <a:spcPts val="400"/>
              </a:spcAft>
              <a:buClr>
                <a:srgbClr val="3AFC0C"/>
              </a:buClr>
              <a:buFont typeface="Wingdings" pitchFamily="2" charset="2"/>
              <a:buChar char="ü"/>
              <a:defRPr/>
            </a:pPr>
            <a:r>
              <a:rPr lang="tr-TR" sz="2000" dirty="0" smtClean="0"/>
              <a:t>rehber ve benzerinde belirtilen usul ve esaslara uygunluk,</a:t>
            </a:r>
          </a:p>
          <a:p>
            <a:pPr lvl="1" algn="just" eaLnBrk="1" hangingPunct="1">
              <a:lnSpc>
                <a:spcPct val="90000"/>
              </a:lnSpc>
              <a:spcAft>
                <a:spcPts val="400"/>
              </a:spcAft>
              <a:buClr>
                <a:srgbClr val="3AFC0C"/>
              </a:buClr>
              <a:buFont typeface="Wingdings" pitchFamily="2" charset="2"/>
              <a:buChar char="ü"/>
              <a:defRPr/>
            </a:pPr>
            <a:r>
              <a:rPr lang="tr-TR" sz="2000" dirty="0" smtClean="0"/>
              <a:t>misyon, vizyon, amaç ve hedeflerin birbirleri ile bağlantıları ve kavramsal tutarlılık</a:t>
            </a:r>
          </a:p>
          <a:p>
            <a:pPr lvl="1" algn="just" eaLnBrk="1" hangingPunct="1">
              <a:lnSpc>
                <a:spcPct val="90000"/>
              </a:lnSpc>
              <a:spcAft>
                <a:spcPts val="400"/>
              </a:spcAft>
              <a:buClr>
                <a:srgbClr val="3AFC0C"/>
              </a:buClr>
              <a:buFont typeface="Wingdings" pitchFamily="2" charset="2"/>
              <a:buChar char="ü"/>
              <a:defRPr/>
            </a:pPr>
            <a:r>
              <a:rPr lang="tr-TR" sz="2000" dirty="0" smtClean="0"/>
              <a:t>Diğer idarelerin stratejik planları ile uyum ve tutarlılık, hususları açısından inceler.</a:t>
            </a:r>
          </a:p>
          <a:p>
            <a:pPr algn="just">
              <a:defRPr/>
            </a:pPr>
            <a:r>
              <a:rPr lang="tr-TR" sz="2400" dirty="0" smtClean="0"/>
              <a:t>İnceleme sonucunda gerek görülen durumlarda hazırlanan değerlendirme raporu ilgili idareye üç ay içinde gönderilir.</a:t>
            </a:r>
          </a:p>
          <a:p>
            <a:pPr algn="just">
              <a:defRPr/>
            </a:pPr>
            <a:r>
              <a:rPr lang="tr-TR" sz="2400" dirty="0" smtClean="0"/>
              <a:t>Müsteşarlıkça kamu idarelerine değerlendirme raporu gönderilmesi hâlinde, ilgili idare söz konusu değerlendirme raporunu dikkate alarak stratejik plana son şeklini verir ve sunulmaya hazır hâle getirir.</a:t>
            </a:r>
            <a:endParaRPr lang="tr-TR" sz="2400" b="1" dirty="0" smtClean="0"/>
          </a:p>
          <a:p>
            <a:pPr>
              <a:defRPr/>
            </a:pPr>
            <a:endParaRPr lang="tr-TR" sz="2000" b="1" dirty="0" smtClean="0">
              <a:solidFill>
                <a:srgbClr val="080808"/>
              </a:solidFill>
              <a:effectLst>
                <a:outerShdw blurRad="38100" dist="38100" dir="2700000" algn="tl">
                  <a:srgbClr val="000000">
                    <a:alpha val="43137"/>
                  </a:srgbClr>
                </a:outerShdw>
              </a:effectLst>
            </a:endParaRPr>
          </a:p>
        </p:txBody>
      </p:sp>
      <p:sp>
        <p:nvSpPr>
          <p:cNvPr id="24580" name="5 Slayt Numarası Yer Tutucusu"/>
          <p:cNvSpPr txBox="1">
            <a:spLocks noGrp="1"/>
          </p:cNvSpPr>
          <p:nvPr/>
        </p:nvSpPr>
        <p:spPr bwMode="auto">
          <a:xfrm>
            <a:off x="8459788" y="6237288"/>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91B0D69B-1E5A-4ED2-AB36-D0CB37EB1CAC}" type="slidenum">
              <a:rPr lang="tr-TR" sz="1200" b="0">
                <a:solidFill>
                  <a:schemeClr val="tx2"/>
                </a:solidFill>
              </a:rPr>
              <a:pPr algn="r" eaLnBrk="1" hangingPunct="1">
                <a:buFontTx/>
                <a:buNone/>
              </a:pPr>
              <a:t>162</a:t>
            </a:fld>
            <a:endParaRPr lang="tr-TR" sz="1200" b="0">
              <a:solidFill>
                <a:schemeClr val="tx2"/>
              </a:solidFill>
            </a:endParaRP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0374526"/>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0" y="188913"/>
            <a:ext cx="8964613" cy="863600"/>
          </a:xfrm>
        </p:spPr>
        <p:txBody>
          <a:bodyPr/>
          <a:lstStyle/>
          <a:p>
            <a:pPr eaLnBrk="1" hangingPunct="1">
              <a:defRPr/>
            </a:pPr>
            <a:r>
              <a:rPr lang="tr-TR" sz="3200" b="1" dirty="0" smtClean="0">
                <a:solidFill>
                  <a:srgbClr val="080808"/>
                </a:solidFill>
                <a:effectLst>
                  <a:outerShdw blurRad="38100" dist="38100" dir="2700000" algn="tl">
                    <a:srgbClr val="C0C0C0"/>
                  </a:outerShdw>
                </a:effectLst>
              </a:rPr>
              <a:t>Diğer Hususlar –  </a:t>
            </a:r>
            <a:r>
              <a:rPr lang="tr-TR" sz="2800" b="1" dirty="0" smtClean="0">
                <a:solidFill>
                  <a:srgbClr val="080808"/>
                </a:solidFill>
                <a:effectLst>
                  <a:outerShdw blurRad="38100" dist="38100" dir="2700000" algn="tl">
                    <a:srgbClr val="000000">
                      <a:alpha val="43137"/>
                    </a:srgbClr>
                  </a:outerShdw>
                </a:effectLst>
              </a:rPr>
              <a:t>Planların Sunulması</a:t>
            </a:r>
            <a:endParaRPr lang="tr-TR" sz="4000" b="1" dirty="0" smtClean="0">
              <a:solidFill>
                <a:srgbClr val="080808"/>
              </a:solidFill>
              <a:effectLst>
                <a:outerShdw blurRad="38100" dist="38100" dir="2700000" algn="tl">
                  <a:srgbClr val="C0C0C0"/>
                </a:outerShdw>
              </a:effectLst>
            </a:endParaRPr>
          </a:p>
        </p:txBody>
      </p:sp>
      <p:sp>
        <p:nvSpPr>
          <p:cNvPr id="27651" name="Rectangle 6"/>
          <p:cNvSpPr>
            <a:spLocks noGrp="1" noChangeArrowheads="1"/>
          </p:cNvSpPr>
          <p:nvPr>
            <p:ph type="body" idx="1"/>
          </p:nvPr>
        </p:nvSpPr>
        <p:spPr>
          <a:xfrm>
            <a:off x="0" y="1125538"/>
            <a:ext cx="8964613" cy="5732462"/>
          </a:xfrm>
        </p:spPr>
        <p:txBody>
          <a:bodyPr/>
          <a:lstStyle/>
          <a:p>
            <a:pPr algn="just">
              <a:defRPr/>
            </a:pPr>
            <a:r>
              <a:rPr lang="tr-TR" sz="2400" dirty="0" smtClean="0">
                <a:solidFill>
                  <a:srgbClr val="080808"/>
                </a:solidFill>
              </a:rPr>
              <a:t>Stratejik planlar, bakanlıklar ile bakanlıkların bağlı ve ilgili kuruluşlarında Bakanın, diğer kamu idarelerinde en üst yöneticinin onayını müteakip performans programı ve bütçe hazırlıklarında esas alınmak üzere Maliye Bakanlığına ve Müsteşarlığa gönderilir.</a:t>
            </a:r>
          </a:p>
          <a:p>
            <a:pPr algn="just">
              <a:defRPr/>
            </a:pPr>
            <a:r>
              <a:rPr lang="tr-TR" sz="2400" dirty="0" smtClean="0">
                <a:solidFill>
                  <a:schemeClr val="bg1">
                    <a:lumMod val="50000"/>
                  </a:schemeClr>
                </a:solidFill>
              </a:rPr>
              <a:t>Stratejik planların birer nüshası, Türkiye Büyük Millet Meclisine ve </a:t>
            </a:r>
            <a:r>
              <a:rPr lang="tr-TR" sz="2400" dirty="0" err="1" smtClean="0">
                <a:solidFill>
                  <a:schemeClr val="bg1">
                    <a:lumMod val="50000"/>
                  </a:schemeClr>
                </a:solidFill>
              </a:rPr>
              <a:t>Sayıştaya</a:t>
            </a:r>
            <a:r>
              <a:rPr lang="tr-TR" sz="2400" dirty="0" smtClean="0">
                <a:solidFill>
                  <a:schemeClr val="bg1">
                    <a:lumMod val="50000"/>
                  </a:schemeClr>
                </a:solidFill>
              </a:rPr>
              <a:t> da gönderilir.</a:t>
            </a:r>
          </a:p>
          <a:p>
            <a:pPr algn="just">
              <a:defRPr/>
            </a:pPr>
            <a:r>
              <a:rPr lang="tr-TR" sz="2400" dirty="0" smtClean="0">
                <a:solidFill>
                  <a:srgbClr val="080808"/>
                </a:solidFill>
              </a:rPr>
              <a:t>Mahallî idareler ilgili meclis tarafından kabulünü müteakip stratejik planlarını İçişleri Bakanlığına ve Müsteşarlığa gönderir.</a:t>
            </a:r>
          </a:p>
          <a:p>
            <a:pPr algn="just">
              <a:defRPr/>
            </a:pPr>
            <a:r>
              <a:rPr lang="tr-TR" sz="2400" dirty="0" smtClean="0">
                <a:solidFill>
                  <a:schemeClr val="bg1">
                    <a:lumMod val="50000"/>
                  </a:schemeClr>
                </a:solidFill>
              </a:rPr>
              <a:t>Stratejik planlar kamuoyuna duyurulur ve kamu idarelerinin internet sitelerinde yayınlanır.</a:t>
            </a:r>
          </a:p>
        </p:txBody>
      </p:sp>
      <p:sp>
        <p:nvSpPr>
          <p:cNvPr id="25604" name="5 Slayt Numarası Yer Tutucusu"/>
          <p:cNvSpPr txBox="1">
            <a:spLocks noGrp="1"/>
          </p:cNvSpPr>
          <p:nvPr/>
        </p:nvSpPr>
        <p:spPr bwMode="auto">
          <a:xfrm>
            <a:off x="8459788" y="6237288"/>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E32BF47B-3159-4D89-A656-A49F0160D224}" type="slidenum">
              <a:rPr lang="tr-TR" sz="1200" b="0">
                <a:solidFill>
                  <a:schemeClr val="tx2"/>
                </a:solidFill>
              </a:rPr>
              <a:pPr algn="r" eaLnBrk="1" hangingPunct="1">
                <a:buFontTx/>
                <a:buNone/>
              </a:pPr>
              <a:t>163</a:t>
            </a:fld>
            <a:endParaRPr lang="tr-TR" sz="1200" b="0">
              <a:solidFill>
                <a:schemeClr val="tx2"/>
              </a:solidFill>
            </a:endParaRP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01635674"/>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idx="4294967295"/>
          </p:nvPr>
        </p:nvSpPr>
        <p:spPr>
          <a:xfrm>
            <a:off x="3857625" y="4429125"/>
            <a:ext cx="5073650" cy="2143125"/>
          </a:xfrm>
        </p:spPr>
        <p:txBody>
          <a:bodyPr/>
          <a:lstStyle/>
          <a:p>
            <a:pPr eaLnBrk="1" hangingPunct="1">
              <a:defRPr/>
            </a:pPr>
            <a:r>
              <a:rPr lang="tr-TR" sz="3200" b="1" dirty="0" smtClean="0">
                <a:solidFill>
                  <a:srgbClr val="080808"/>
                </a:solidFill>
                <a:effectLst>
                  <a:outerShdw blurRad="38100" dist="38100" dir="2700000" algn="tl">
                    <a:srgbClr val="C0C0C0"/>
                  </a:outerShdw>
                </a:effectLst>
              </a:rPr>
              <a:t>Fatih İŞLEK</a:t>
            </a:r>
            <a:br>
              <a:rPr lang="tr-TR" sz="3200" b="1" dirty="0" smtClean="0">
                <a:solidFill>
                  <a:srgbClr val="080808"/>
                </a:solidFill>
                <a:effectLst>
                  <a:outerShdw blurRad="38100" dist="38100" dir="2700000" algn="tl">
                    <a:srgbClr val="C0C0C0"/>
                  </a:outerShdw>
                </a:effectLst>
              </a:rPr>
            </a:br>
            <a:r>
              <a:rPr lang="tr-TR" sz="3200" b="1" dirty="0" smtClean="0">
                <a:solidFill>
                  <a:srgbClr val="080808"/>
                </a:solidFill>
                <a:effectLst>
                  <a:outerShdw blurRad="38100" dist="38100" dir="2700000" algn="tl">
                    <a:srgbClr val="C0C0C0"/>
                  </a:outerShdw>
                </a:effectLst>
              </a:rPr>
              <a:t>Mali Hizmetler Uzmanı</a:t>
            </a:r>
            <a:br>
              <a:rPr lang="tr-TR" sz="3200" b="1" dirty="0" smtClean="0">
                <a:solidFill>
                  <a:srgbClr val="080808"/>
                </a:solidFill>
                <a:effectLst>
                  <a:outerShdw blurRad="38100" dist="38100" dir="2700000" algn="tl">
                    <a:srgbClr val="C0C0C0"/>
                  </a:outerShdw>
                </a:effectLst>
              </a:rPr>
            </a:br>
            <a:r>
              <a:rPr lang="tr-TR" sz="3200" b="1" dirty="0" smtClean="0">
                <a:solidFill>
                  <a:srgbClr val="080808"/>
                </a:solidFill>
                <a:effectLst>
                  <a:outerShdw blurRad="38100" dist="38100" dir="2700000" algn="tl">
                    <a:srgbClr val="C0C0C0"/>
                  </a:outerShdw>
                </a:effectLst>
              </a:rPr>
              <a:t/>
            </a:r>
            <a:br>
              <a:rPr lang="tr-TR" sz="3200" b="1" dirty="0" smtClean="0">
                <a:solidFill>
                  <a:srgbClr val="080808"/>
                </a:solidFill>
                <a:effectLst>
                  <a:outerShdw blurRad="38100" dist="38100" dir="2700000" algn="tl">
                    <a:srgbClr val="C0C0C0"/>
                  </a:outerShdw>
                </a:effectLst>
              </a:rPr>
            </a:br>
            <a:r>
              <a:rPr lang="tr-TR" sz="3200" b="1" dirty="0" err="1" smtClean="0">
                <a:solidFill>
                  <a:schemeClr val="bg1">
                    <a:lumMod val="50000"/>
                  </a:schemeClr>
                </a:solidFill>
                <a:effectLst>
                  <a:outerShdw blurRad="38100" dist="38100" dir="2700000" algn="tl">
                    <a:srgbClr val="C0C0C0"/>
                  </a:outerShdw>
                </a:effectLst>
              </a:rPr>
              <a:t>fatihislek</a:t>
            </a:r>
            <a:r>
              <a:rPr lang="tr-TR" sz="3200" b="1" dirty="0" smtClean="0">
                <a:solidFill>
                  <a:schemeClr val="bg1">
                    <a:lumMod val="50000"/>
                  </a:schemeClr>
                </a:solidFill>
                <a:effectLst>
                  <a:outerShdw blurRad="38100" dist="38100" dir="2700000" algn="tl">
                    <a:srgbClr val="C0C0C0"/>
                  </a:outerShdw>
                </a:effectLst>
              </a:rPr>
              <a:t>@</a:t>
            </a:r>
            <a:r>
              <a:rPr lang="tr-TR" sz="3200" b="1" dirty="0" err="1" smtClean="0">
                <a:solidFill>
                  <a:schemeClr val="bg1">
                    <a:lumMod val="50000"/>
                  </a:schemeClr>
                </a:solidFill>
                <a:effectLst>
                  <a:outerShdw blurRad="38100" dist="38100" dir="2700000" algn="tl">
                    <a:srgbClr val="C0C0C0"/>
                  </a:outerShdw>
                </a:effectLst>
              </a:rPr>
              <a:t>meb</a:t>
            </a:r>
            <a:r>
              <a:rPr lang="tr-TR" sz="3200" b="1" dirty="0" smtClean="0">
                <a:solidFill>
                  <a:schemeClr val="bg1">
                    <a:lumMod val="50000"/>
                  </a:schemeClr>
                </a:solidFill>
                <a:effectLst>
                  <a:outerShdw blurRad="38100" dist="38100" dir="2700000" algn="tl">
                    <a:srgbClr val="C0C0C0"/>
                  </a:outerShdw>
                </a:effectLst>
              </a:rPr>
              <a:t>.gov.tr</a:t>
            </a:r>
          </a:p>
        </p:txBody>
      </p:sp>
      <p:sp>
        <p:nvSpPr>
          <p:cNvPr id="121859" name="2 Alt Başlık"/>
          <p:cNvSpPr>
            <a:spLocks noGrp="1"/>
          </p:cNvSpPr>
          <p:nvPr>
            <p:ph type="subTitle" idx="4294967295"/>
          </p:nvPr>
        </p:nvSpPr>
        <p:spPr>
          <a:xfrm>
            <a:off x="0" y="2214563"/>
            <a:ext cx="8858250" cy="1651000"/>
          </a:xfrm>
        </p:spPr>
        <p:txBody>
          <a:bodyPr/>
          <a:lstStyle/>
          <a:p>
            <a:pPr marL="0" indent="0" eaLnBrk="1" hangingPunct="1">
              <a:buFontTx/>
              <a:buNone/>
              <a:defRPr/>
            </a:pPr>
            <a:r>
              <a:rPr lang="tr-TR" sz="6600" b="1" dirty="0" smtClean="0">
                <a:solidFill>
                  <a:srgbClr val="00B0F0"/>
                </a:solidFill>
                <a:effectLst>
                  <a:outerShdw blurRad="38100" dist="38100" dir="2700000" algn="tl">
                    <a:srgbClr val="000000">
                      <a:alpha val="43137"/>
                    </a:srgbClr>
                  </a:outerShdw>
                </a:effectLst>
              </a:rPr>
              <a:t>TEŞEKKÜRLER</a:t>
            </a:r>
            <a:endParaRPr lang="tr-TR" sz="3600" b="1" dirty="0" smtClean="0">
              <a:solidFill>
                <a:srgbClr val="00B0F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ChangeArrowheads="1"/>
          </p:cNvSpPr>
          <p:nvPr/>
        </p:nvSpPr>
        <p:spPr bwMode="auto">
          <a:xfrm>
            <a:off x="0" y="2424"/>
            <a:ext cx="835292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00000"/>
              </a:lnSpc>
              <a:spcBef>
                <a:spcPct val="0"/>
              </a:spcBef>
              <a:buClrTx/>
              <a:buSzTx/>
              <a:buFontTx/>
              <a:buNone/>
            </a:pPr>
            <a:r>
              <a:rPr lang="tr-TR" sz="4000" dirty="0">
                <a:solidFill>
                  <a:srgbClr val="FF0000"/>
                </a:solidFill>
                <a:effectLst>
                  <a:outerShdw blurRad="38100" dist="38100" dir="2700000" algn="tl">
                    <a:srgbClr val="000000">
                      <a:alpha val="43137"/>
                    </a:srgbClr>
                  </a:outerShdw>
                </a:effectLst>
                <a:latin typeface="Arial" pitchFamily="34" charset="0"/>
              </a:rPr>
              <a:t>Kamu Mali Yönetimi ve Kontrol Kanunu</a:t>
            </a:r>
          </a:p>
        </p:txBody>
      </p:sp>
      <p:grpSp>
        <p:nvGrpSpPr>
          <p:cNvPr id="1030" name="Group 3"/>
          <p:cNvGrpSpPr>
            <a:grpSpLocks/>
          </p:cNvGrpSpPr>
          <p:nvPr/>
        </p:nvGrpSpPr>
        <p:grpSpPr bwMode="auto">
          <a:xfrm>
            <a:off x="5084546" y="1127334"/>
            <a:ext cx="2103438" cy="1554163"/>
            <a:chOff x="-216" y="1771"/>
            <a:chExt cx="1584" cy="1104"/>
          </a:xfrm>
        </p:grpSpPr>
        <p:graphicFrame>
          <p:nvGraphicFramePr>
            <p:cNvPr id="1027" name="Object 4"/>
            <p:cNvGraphicFramePr>
              <a:graphicFrameLocks noChangeAspect="1"/>
            </p:cNvGraphicFramePr>
            <p:nvPr>
              <p:extLst>
                <p:ext uri="{D42A27DB-BD31-4B8C-83A1-F6EECF244321}">
                  <p14:modId xmlns:p14="http://schemas.microsoft.com/office/powerpoint/2010/main" val="3621686038"/>
                </p:ext>
              </p:extLst>
            </p:nvPr>
          </p:nvGraphicFramePr>
          <p:xfrm>
            <a:off x="-216" y="1771"/>
            <a:ext cx="1584" cy="1104"/>
          </p:xfrm>
          <a:graphic>
            <a:graphicData uri="http://schemas.openxmlformats.org/presentationml/2006/ole">
              <mc:AlternateContent xmlns:mc="http://schemas.openxmlformats.org/markup-compatibility/2006">
                <mc:Choice xmlns:v="urn:schemas-microsoft-com:vml" Requires="v">
                  <p:oleObj spid="_x0000_s1040" name="Clip" r:id="rId3" imgW="1035720" imgH="504720" progId="MS_ClipArt_Gallery.5">
                    <p:embed/>
                  </p:oleObj>
                </mc:Choice>
                <mc:Fallback>
                  <p:oleObj name="Clip" r:id="rId3" imgW="1035720" imgH="504720" progId="MS_ClipArt_Gallery.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 y="1771"/>
                          <a:ext cx="1584" cy="1104"/>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40" name="Text Box 5"/>
            <p:cNvSpPr txBox="1">
              <a:spLocks noChangeArrowheads="1"/>
            </p:cNvSpPr>
            <p:nvPr/>
          </p:nvSpPr>
          <p:spPr bwMode="auto">
            <a:xfrm>
              <a:off x="576" y="1968"/>
              <a:ext cx="171"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algn="just" eaLnBrk="1" hangingPunct="1">
                <a:lnSpc>
                  <a:spcPct val="100000"/>
                </a:lnSpc>
                <a:spcBef>
                  <a:spcPct val="0"/>
                </a:spcBef>
                <a:buClrTx/>
                <a:buSzTx/>
                <a:buFontTx/>
                <a:buNone/>
              </a:pPr>
              <a:r>
                <a:rPr lang="tr-TR" sz="1200">
                  <a:solidFill>
                    <a:srgbClr val="969696"/>
                  </a:solidFill>
                  <a:latin typeface="Arial" pitchFamily="34" charset="0"/>
                </a:rPr>
                <a:t> </a:t>
              </a:r>
            </a:p>
          </p:txBody>
        </p:sp>
      </p:grpSp>
      <p:graphicFrame>
        <p:nvGraphicFramePr>
          <p:cNvPr id="1026" name="Object 6"/>
          <p:cNvGraphicFramePr>
            <a:graphicFrameLocks noChangeAspect="1"/>
          </p:cNvGraphicFramePr>
          <p:nvPr>
            <p:extLst>
              <p:ext uri="{D42A27DB-BD31-4B8C-83A1-F6EECF244321}">
                <p14:modId xmlns:p14="http://schemas.microsoft.com/office/powerpoint/2010/main" val="2715363712"/>
              </p:ext>
            </p:extLst>
          </p:nvPr>
        </p:nvGraphicFramePr>
        <p:xfrm>
          <a:off x="1599453" y="1084262"/>
          <a:ext cx="1981200" cy="1641475"/>
        </p:xfrm>
        <a:graphic>
          <a:graphicData uri="http://schemas.openxmlformats.org/presentationml/2006/ole">
            <mc:AlternateContent xmlns:mc="http://schemas.openxmlformats.org/markup-compatibility/2006">
              <mc:Choice xmlns:v="urn:schemas-microsoft-com:vml" Requires="v">
                <p:oleObj spid="_x0000_s1041" name="Klip" r:id="rId5" imgW="3497040" imgH="2095200" progId="MS_ClipArt_Gallery.2">
                  <p:embed/>
                </p:oleObj>
              </mc:Choice>
              <mc:Fallback>
                <p:oleObj name="Klip" r:id="rId5" imgW="3497040" imgH="2095200" progId="MS_ClipArt_Gallery.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9453" y="1084262"/>
                        <a:ext cx="1981200" cy="1641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31" name="Group 7"/>
          <p:cNvGrpSpPr>
            <a:grpSpLocks/>
          </p:cNvGrpSpPr>
          <p:nvPr/>
        </p:nvGrpSpPr>
        <p:grpSpPr bwMode="auto">
          <a:xfrm>
            <a:off x="1447800" y="1143000"/>
            <a:ext cx="1600200" cy="1371600"/>
            <a:chOff x="1068" y="1332"/>
            <a:chExt cx="576" cy="596"/>
          </a:xfrm>
        </p:grpSpPr>
        <p:sp>
          <p:nvSpPr>
            <p:cNvPr id="374792" name="Line 8"/>
            <p:cNvSpPr>
              <a:spLocks noChangeShapeType="1"/>
            </p:cNvSpPr>
            <p:nvPr/>
          </p:nvSpPr>
          <p:spPr bwMode="auto">
            <a:xfrm rot="-309066">
              <a:off x="1068" y="1385"/>
              <a:ext cx="576" cy="484"/>
            </a:xfrm>
            <a:prstGeom prst="line">
              <a:avLst/>
            </a:prstGeom>
            <a:noFill/>
            <a:ln w="57150">
              <a:solidFill>
                <a:schemeClr val="tx1"/>
              </a:solidFill>
              <a:round/>
              <a:headEnd/>
              <a:tailEn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74793" name="Line 9"/>
            <p:cNvSpPr>
              <a:spLocks noChangeShapeType="1"/>
            </p:cNvSpPr>
            <p:nvPr/>
          </p:nvSpPr>
          <p:spPr bwMode="auto">
            <a:xfrm rot="6488190">
              <a:off x="998" y="1442"/>
              <a:ext cx="596" cy="376"/>
            </a:xfrm>
            <a:prstGeom prst="line">
              <a:avLst/>
            </a:prstGeom>
            <a:noFill/>
            <a:ln w="57150">
              <a:solidFill>
                <a:schemeClr val="tx1"/>
              </a:solidFill>
              <a:round/>
              <a:headEnd/>
              <a:tailEnd/>
            </a:ln>
            <a:effectLst/>
          </p:spPr>
          <p:txBody>
            <a:bodyPr/>
            <a:lstStyle/>
            <a:p>
              <a:pPr>
                <a:defRPr/>
              </a:pPr>
              <a:endParaRPr lang="tr-TR">
                <a:effectLst>
                  <a:outerShdw blurRad="38100" dist="38100" dir="2700000" algn="tl">
                    <a:srgbClr val="000000">
                      <a:alpha val="43137"/>
                    </a:srgbClr>
                  </a:outerShdw>
                </a:effectLst>
                <a:cs typeface="Arial" charset="0"/>
              </a:endParaRPr>
            </a:p>
          </p:txBody>
        </p:sp>
      </p:grpSp>
      <p:sp>
        <p:nvSpPr>
          <p:cNvPr id="374794" name="AutoShape 10"/>
          <p:cNvSpPr>
            <a:spLocks noChangeArrowheads="1"/>
          </p:cNvSpPr>
          <p:nvPr/>
        </p:nvSpPr>
        <p:spPr bwMode="auto">
          <a:xfrm>
            <a:off x="3733800" y="1752600"/>
            <a:ext cx="1295400" cy="304800"/>
          </a:xfrm>
          <a:prstGeom prst="rightArrow">
            <a:avLst>
              <a:gd name="adj1" fmla="val 50000"/>
              <a:gd name="adj2" fmla="val 106250"/>
            </a:avLst>
          </a:prstGeom>
          <a:solidFill>
            <a:srgbClr val="FFFF99"/>
          </a:solidFill>
          <a:ln w="9525">
            <a:solidFill>
              <a:schemeClr val="tx1"/>
            </a:solidFill>
            <a:miter lim="800000"/>
            <a:headEnd/>
            <a:tailEnd/>
          </a:ln>
          <a:effectLst/>
        </p:spPr>
        <p:txBody>
          <a:bodyPr wrap="none" anchor="ctr"/>
          <a:lstStyle/>
          <a:p>
            <a:pPr>
              <a:defRPr/>
            </a:pPr>
            <a:endParaRPr lang="tr-TR">
              <a:effectLst>
                <a:outerShdw blurRad="38100" dist="38100" dir="2700000" algn="tl">
                  <a:srgbClr val="000000">
                    <a:alpha val="43137"/>
                  </a:srgbClr>
                </a:outerShdw>
              </a:effectLst>
              <a:cs typeface="Arial" charset="0"/>
            </a:endParaRPr>
          </a:p>
        </p:txBody>
      </p:sp>
      <p:sp>
        <p:nvSpPr>
          <p:cNvPr id="1033" name="Text Box 11"/>
          <p:cNvSpPr txBox="1">
            <a:spLocks noChangeArrowheads="1"/>
          </p:cNvSpPr>
          <p:nvPr/>
        </p:nvSpPr>
        <p:spPr bwMode="auto">
          <a:xfrm>
            <a:off x="5374265" y="2620695"/>
            <a:ext cx="1524000" cy="2746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algn="ctr" eaLnBrk="1" hangingPunct="1">
              <a:lnSpc>
                <a:spcPct val="100000"/>
              </a:lnSpc>
              <a:spcBef>
                <a:spcPct val="0"/>
              </a:spcBef>
              <a:buClrTx/>
              <a:buSzTx/>
              <a:buFontTx/>
              <a:buNone/>
            </a:pPr>
            <a:r>
              <a:rPr lang="tr-TR" sz="1800" dirty="0">
                <a:solidFill>
                  <a:schemeClr val="bg1"/>
                </a:solidFill>
                <a:latin typeface="Arial" pitchFamily="34" charset="0"/>
              </a:rPr>
              <a:t>24 Aralık 2003</a:t>
            </a:r>
          </a:p>
        </p:txBody>
      </p:sp>
      <p:sp>
        <p:nvSpPr>
          <p:cNvPr id="1034" name="Text Box 12"/>
          <p:cNvSpPr txBox="1">
            <a:spLocks noChangeArrowheads="1"/>
          </p:cNvSpPr>
          <p:nvPr/>
        </p:nvSpPr>
        <p:spPr bwMode="auto">
          <a:xfrm>
            <a:off x="787400" y="3032501"/>
            <a:ext cx="2946400" cy="600075"/>
          </a:xfrm>
          <a:prstGeom prst="rect">
            <a:avLst/>
          </a:prstGeom>
          <a:solidFill>
            <a:schemeClr val="folHlink"/>
          </a:solidFill>
          <a:ln w="12700">
            <a:solidFill>
              <a:schemeClr val="tx1"/>
            </a:solidFill>
            <a:miter lim="800000"/>
            <a:headEnd type="none" w="sm" len="sm"/>
            <a:tailEnd type="none" w="sm" len="sm"/>
          </a:ln>
        </p:spPr>
        <p:txBody>
          <a:bodyPr>
            <a:spAutoFit/>
          </a:bodyPr>
          <a:lstStyle>
            <a:lvl1pPr eaLnBrk="0" hangingPunct="0">
              <a:tabLst>
                <a:tab pos="400050" algn="l"/>
              </a:tabLst>
              <a:defRPr sz="2000" b="1">
                <a:solidFill>
                  <a:schemeClr val="tx1"/>
                </a:solidFill>
                <a:latin typeface="Castellar" pitchFamily="18" charset="0"/>
                <a:cs typeface="Arial" pitchFamily="34" charset="0"/>
              </a:defRPr>
            </a:lvl1pPr>
            <a:lvl2pPr marL="742950" indent="-285750" eaLnBrk="0" hangingPunct="0">
              <a:tabLst>
                <a:tab pos="400050" algn="l"/>
              </a:tabLst>
              <a:defRPr sz="2000" b="1">
                <a:solidFill>
                  <a:schemeClr val="tx1"/>
                </a:solidFill>
                <a:latin typeface="Castellar" pitchFamily="18" charset="0"/>
                <a:cs typeface="Arial" pitchFamily="34" charset="0"/>
              </a:defRPr>
            </a:lvl2pPr>
            <a:lvl3pPr marL="1143000" indent="-228600" eaLnBrk="0" hangingPunct="0">
              <a:tabLst>
                <a:tab pos="400050" algn="l"/>
              </a:tabLst>
              <a:defRPr sz="2000" b="1">
                <a:solidFill>
                  <a:schemeClr val="tx1"/>
                </a:solidFill>
                <a:latin typeface="Castellar" pitchFamily="18" charset="0"/>
                <a:cs typeface="Arial" pitchFamily="34" charset="0"/>
              </a:defRPr>
            </a:lvl3pPr>
            <a:lvl4pPr marL="1600200" indent="-228600" eaLnBrk="0" hangingPunct="0">
              <a:tabLst>
                <a:tab pos="400050" algn="l"/>
              </a:tabLst>
              <a:defRPr sz="2000" b="1">
                <a:solidFill>
                  <a:schemeClr val="tx1"/>
                </a:solidFill>
                <a:latin typeface="Castellar" pitchFamily="18" charset="0"/>
                <a:cs typeface="Arial" pitchFamily="34" charset="0"/>
              </a:defRPr>
            </a:lvl4pPr>
            <a:lvl5pPr marL="2057400" indent="-228600" eaLnBrk="0" hangingPunct="0">
              <a:tabLst>
                <a:tab pos="400050" algn="l"/>
              </a:tabLst>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9pPr>
          </a:lstStyle>
          <a:p>
            <a:pPr algn="ctr" eaLnBrk="1" hangingPunct="1">
              <a:lnSpc>
                <a:spcPct val="90000"/>
              </a:lnSpc>
              <a:spcBef>
                <a:spcPct val="40000"/>
              </a:spcBef>
              <a:spcAft>
                <a:spcPct val="40000"/>
              </a:spcAft>
              <a:buClr>
                <a:schemeClr val="tx1"/>
              </a:buClr>
              <a:buSzTx/>
            </a:pPr>
            <a:r>
              <a:rPr lang="tr-TR" sz="1800" dirty="0">
                <a:solidFill>
                  <a:schemeClr val="bg1"/>
                </a:solidFill>
                <a:latin typeface="Arial" pitchFamily="34" charset="0"/>
              </a:rPr>
              <a:t>1050 sayılı Muhasebe-i Umumiye Kanunu</a:t>
            </a:r>
          </a:p>
        </p:txBody>
      </p:sp>
      <p:sp>
        <p:nvSpPr>
          <p:cNvPr id="1035" name="Text Box 13"/>
          <p:cNvSpPr txBox="1">
            <a:spLocks noChangeArrowheads="1"/>
          </p:cNvSpPr>
          <p:nvPr/>
        </p:nvSpPr>
        <p:spPr bwMode="auto">
          <a:xfrm>
            <a:off x="4459865" y="2916378"/>
            <a:ext cx="3352800" cy="600075"/>
          </a:xfrm>
          <a:prstGeom prst="rect">
            <a:avLst/>
          </a:prstGeom>
          <a:solidFill>
            <a:schemeClr val="folHlink"/>
          </a:solidFill>
          <a:ln w="12700">
            <a:solidFill>
              <a:schemeClr val="tx1"/>
            </a:solidFill>
            <a:miter lim="800000"/>
            <a:headEnd type="none" w="sm" len="sm"/>
            <a:tailEnd type="none" w="sm" len="sm"/>
          </a:ln>
        </p:spPr>
        <p:txBody>
          <a:bodyPr>
            <a:spAutoFit/>
          </a:bodyPr>
          <a:lstStyle>
            <a:lvl1pPr eaLnBrk="0" hangingPunct="0">
              <a:tabLst>
                <a:tab pos="400050" algn="l"/>
              </a:tabLst>
              <a:defRPr sz="2000" b="1">
                <a:solidFill>
                  <a:schemeClr val="tx1"/>
                </a:solidFill>
                <a:latin typeface="Castellar" pitchFamily="18" charset="0"/>
                <a:cs typeface="Arial" pitchFamily="34" charset="0"/>
              </a:defRPr>
            </a:lvl1pPr>
            <a:lvl2pPr marL="742950" indent="-285750" eaLnBrk="0" hangingPunct="0">
              <a:tabLst>
                <a:tab pos="400050" algn="l"/>
              </a:tabLst>
              <a:defRPr sz="2000" b="1">
                <a:solidFill>
                  <a:schemeClr val="tx1"/>
                </a:solidFill>
                <a:latin typeface="Castellar" pitchFamily="18" charset="0"/>
                <a:cs typeface="Arial" pitchFamily="34" charset="0"/>
              </a:defRPr>
            </a:lvl2pPr>
            <a:lvl3pPr marL="1143000" indent="-228600" eaLnBrk="0" hangingPunct="0">
              <a:tabLst>
                <a:tab pos="400050" algn="l"/>
              </a:tabLst>
              <a:defRPr sz="2000" b="1">
                <a:solidFill>
                  <a:schemeClr val="tx1"/>
                </a:solidFill>
                <a:latin typeface="Castellar" pitchFamily="18" charset="0"/>
                <a:cs typeface="Arial" pitchFamily="34" charset="0"/>
              </a:defRPr>
            </a:lvl3pPr>
            <a:lvl4pPr marL="1600200" indent="-228600" eaLnBrk="0" hangingPunct="0">
              <a:tabLst>
                <a:tab pos="400050" algn="l"/>
              </a:tabLst>
              <a:defRPr sz="2000" b="1">
                <a:solidFill>
                  <a:schemeClr val="tx1"/>
                </a:solidFill>
                <a:latin typeface="Castellar" pitchFamily="18" charset="0"/>
                <a:cs typeface="Arial" pitchFamily="34" charset="0"/>
              </a:defRPr>
            </a:lvl4pPr>
            <a:lvl5pPr marL="2057400" indent="-228600" eaLnBrk="0" hangingPunct="0">
              <a:tabLst>
                <a:tab pos="400050" algn="l"/>
              </a:tabLst>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9pPr>
          </a:lstStyle>
          <a:p>
            <a:pPr algn="ctr" eaLnBrk="1" hangingPunct="1">
              <a:lnSpc>
                <a:spcPct val="90000"/>
              </a:lnSpc>
              <a:spcBef>
                <a:spcPct val="40000"/>
              </a:spcBef>
              <a:spcAft>
                <a:spcPct val="40000"/>
              </a:spcAft>
              <a:buClr>
                <a:schemeClr val="tx1"/>
              </a:buClr>
              <a:buSzTx/>
            </a:pPr>
            <a:r>
              <a:rPr lang="tr-TR" sz="1800" dirty="0">
                <a:solidFill>
                  <a:schemeClr val="bg1"/>
                </a:solidFill>
                <a:latin typeface="Arial" pitchFamily="34" charset="0"/>
              </a:rPr>
              <a:t>5018 sayılı Kamu Mali Yönetimi ve Kontrol Kanunu</a:t>
            </a:r>
          </a:p>
        </p:txBody>
      </p:sp>
      <p:sp>
        <p:nvSpPr>
          <p:cNvPr id="1036" name="Text Box 15"/>
          <p:cNvSpPr txBox="1">
            <a:spLocks noChangeArrowheads="1"/>
          </p:cNvSpPr>
          <p:nvPr/>
        </p:nvSpPr>
        <p:spPr bwMode="auto">
          <a:xfrm>
            <a:off x="1490662" y="2756380"/>
            <a:ext cx="1514475" cy="2746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algn="ctr" eaLnBrk="1" hangingPunct="1">
              <a:lnSpc>
                <a:spcPct val="100000"/>
              </a:lnSpc>
              <a:spcBef>
                <a:spcPct val="0"/>
              </a:spcBef>
              <a:buClrTx/>
              <a:buSzTx/>
              <a:buFontTx/>
              <a:buNone/>
            </a:pPr>
            <a:r>
              <a:rPr lang="tr-TR" sz="1800">
                <a:solidFill>
                  <a:schemeClr val="bg1"/>
                </a:solidFill>
                <a:latin typeface="Arial" pitchFamily="34" charset="0"/>
              </a:rPr>
              <a:t>1927</a:t>
            </a:r>
          </a:p>
        </p:txBody>
      </p:sp>
      <p:sp>
        <p:nvSpPr>
          <p:cNvPr id="1037" name="Text Box 16"/>
          <p:cNvSpPr txBox="1">
            <a:spLocks noChangeArrowheads="1"/>
          </p:cNvSpPr>
          <p:nvPr/>
        </p:nvSpPr>
        <p:spPr bwMode="auto">
          <a:xfrm>
            <a:off x="107504" y="3789040"/>
            <a:ext cx="8807896" cy="293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algn="just" eaLnBrk="1" hangingPunct="1">
              <a:buClrTx/>
              <a:buSzTx/>
              <a:buFontTx/>
              <a:buNone/>
            </a:pPr>
            <a:r>
              <a:rPr lang="tr-TR" dirty="0">
                <a:solidFill>
                  <a:srgbClr val="080808"/>
                </a:solidFill>
                <a:effectLst>
                  <a:outerShdw blurRad="38100" dist="38100" dir="2700000" algn="tl">
                    <a:srgbClr val="000000">
                      <a:alpha val="43137"/>
                    </a:srgbClr>
                  </a:outerShdw>
                </a:effectLst>
                <a:latin typeface="Arial" pitchFamily="34" charset="0"/>
              </a:rPr>
              <a:t>5018 Sayılı Kanun 10.12.2003 tarihinde kabul edilmiş,  24.12.2003 tarihinde </a:t>
            </a:r>
            <a:r>
              <a:rPr lang="tr-TR" dirty="0" err="1">
                <a:solidFill>
                  <a:srgbClr val="080808"/>
                </a:solidFill>
                <a:effectLst>
                  <a:outerShdw blurRad="38100" dist="38100" dir="2700000" algn="tl">
                    <a:srgbClr val="000000">
                      <a:alpha val="43137"/>
                    </a:srgbClr>
                  </a:outerShdw>
                </a:effectLst>
                <a:latin typeface="Arial" pitchFamily="34" charset="0"/>
              </a:rPr>
              <a:t>R.G.’de</a:t>
            </a:r>
            <a:r>
              <a:rPr lang="tr-TR" dirty="0">
                <a:solidFill>
                  <a:srgbClr val="080808"/>
                </a:solidFill>
                <a:effectLst>
                  <a:outerShdw blurRad="38100" dist="38100" dir="2700000" algn="tl">
                    <a:srgbClr val="000000">
                      <a:alpha val="43137"/>
                    </a:srgbClr>
                  </a:outerShdw>
                </a:effectLst>
                <a:latin typeface="Arial" pitchFamily="34" charset="0"/>
              </a:rPr>
              <a:t> yayımlanmış ve 01.01.2006 tarihinde genel anlamda yürürlüğe girmiştir.</a:t>
            </a:r>
          </a:p>
          <a:p>
            <a:pPr algn="just" eaLnBrk="1" hangingPunct="1">
              <a:buClrTx/>
              <a:buSzTx/>
              <a:buFontTx/>
              <a:buNone/>
            </a:pPr>
            <a:endParaRPr lang="tr-TR" sz="500" dirty="0">
              <a:solidFill>
                <a:srgbClr val="080808"/>
              </a:solidFill>
              <a:effectLst>
                <a:outerShdw blurRad="38100" dist="38100" dir="2700000" algn="tl">
                  <a:srgbClr val="000000">
                    <a:alpha val="43137"/>
                  </a:srgbClr>
                </a:outerShdw>
              </a:effectLst>
              <a:latin typeface="Arial" pitchFamily="34" charset="0"/>
            </a:endParaRPr>
          </a:p>
          <a:p>
            <a:pPr algn="just" eaLnBrk="1" hangingPunct="1">
              <a:buClrTx/>
              <a:buSzTx/>
              <a:buFontTx/>
              <a:buNone/>
            </a:pPr>
            <a:r>
              <a:rPr lang="tr-TR" dirty="0">
                <a:solidFill>
                  <a:srgbClr val="080808"/>
                </a:solidFill>
                <a:effectLst>
                  <a:outerShdw blurRad="38100" dist="38100" dir="2700000" algn="tl">
                    <a:srgbClr val="000000">
                      <a:alpha val="43137"/>
                    </a:srgbClr>
                  </a:outerShdw>
                </a:effectLst>
                <a:latin typeface="Arial" pitchFamily="34" charset="0"/>
              </a:rPr>
              <a:t>5018 sayılı Kamu Mali Yönetimi ve Kontrol Kanununun yürürlüğe girmesi ile 1927 yılından itibaren uygulanmakta olan ve </a:t>
            </a:r>
            <a:r>
              <a:rPr lang="tr-TR" dirty="0" smtClean="0">
                <a:solidFill>
                  <a:srgbClr val="080808"/>
                </a:solidFill>
                <a:effectLst>
                  <a:outerShdw blurRad="38100" dist="38100" dir="2700000" algn="tl">
                    <a:srgbClr val="000000">
                      <a:alpha val="43137"/>
                    </a:srgbClr>
                  </a:outerShdw>
                </a:effectLst>
                <a:latin typeface="Arial" pitchFamily="34" charset="0"/>
              </a:rPr>
              <a:t>“Mali </a:t>
            </a:r>
            <a:r>
              <a:rPr lang="tr-TR" dirty="0">
                <a:solidFill>
                  <a:srgbClr val="080808"/>
                </a:solidFill>
                <a:effectLst>
                  <a:outerShdw blurRad="38100" dist="38100" dir="2700000" algn="tl">
                    <a:srgbClr val="000000">
                      <a:alpha val="43137"/>
                    </a:srgbClr>
                  </a:outerShdw>
                </a:effectLst>
                <a:latin typeface="Arial" pitchFamily="34" charset="0"/>
              </a:rPr>
              <a:t>Anayasa” olarak kabul edilen 1050 Sayılı Muhasebe-i Umumiye Kanunu ile ek ve değişiklikleri yürürlükten kalkmıştır</a:t>
            </a:r>
            <a:r>
              <a:rPr lang="tr-TR" dirty="0" smtClean="0">
                <a:solidFill>
                  <a:srgbClr val="080808"/>
                </a:solidFill>
                <a:effectLst>
                  <a:outerShdw blurRad="38100" dist="38100" dir="2700000" algn="tl">
                    <a:srgbClr val="000000">
                      <a:alpha val="43137"/>
                    </a:srgbClr>
                  </a:outerShdw>
                </a:effectLst>
                <a:latin typeface="Arial" pitchFamily="34" charset="0"/>
              </a:rPr>
              <a:t>.</a:t>
            </a:r>
          </a:p>
          <a:p>
            <a:pPr algn="just" eaLnBrk="1" hangingPunct="1">
              <a:buClrTx/>
              <a:buSzTx/>
              <a:buFontTx/>
              <a:buNone/>
            </a:pPr>
            <a:r>
              <a:rPr lang="tr-TR" dirty="0" smtClean="0">
                <a:solidFill>
                  <a:srgbClr val="8F2168"/>
                </a:solidFill>
                <a:effectLst>
                  <a:outerShdw blurRad="38100" dist="38100" dir="2700000" algn="tl">
                    <a:srgbClr val="000000">
                      <a:alpha val="43137"/>
                    </a:srgbClr>
                  </a:outerShdw>
                </a:effectLst>
                <a:latin typeface="Arial" pitchFamily="34" charset="0"/>
              </a:rPr>
              <a:t>5018 sayılı Kanun sadece mali alanda düzenlemeler yapmayıp, Kamu Yönetimi alanını yeniden şekillendirmiştir.</a:t>
            </a:r>
            <a:endParaRPr lang="tr-TR" dirty="0">
              <a:solidFill>
                <a:srgbClr val="8F2168"/>
              </a:solidFill>
              <a:effectLst>
                <a:outerShdw blurRad="38100" dist="38100" dir="2700000" algn="tl">
                  <a:srgbClr val="000000">
                    <a:alpha val="43137"/>
                  </a:srgbClr>
                </a:outerShdw>
              </a:effectLst>
              <a:latin typeface="Arial" pitchFamily="34" charset="0"/>
            </a:endParaRPr>
          </a:p>
        </p:txBody>
      </p:sp>
      <p:pic>
        <p:nvPicPr>
          <p:cNvPr id="17" name="6 Resim" descr="11.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336452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ChangeArrowheads="1"/>
          </p:cNvSpPr>
          <p:nvPr/>
        </p:nvSpPr>
        <p:spPr bwMode="auto">
          <a:xfrm>
            <a:off x="0" y="2424"/>
            <a:ext cx="835292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00000"/>
              </a:lnSpc>
              <a:spcBef>
                <a:spcPct val="0"/>
              </a:spcBef>
              <a:buClrTx/>
              <a:buSzTx/>
              <a:buFontTx/>
              <a:buNone/>
            </a:pPr>
            <a:r>
              <a:rPr lang="tr-TR" sz="4000" dirty="0">
                <a:solidFill>
                  <a:srgbClr val="FF0000"/>
                </a:solidFill>
                <a:effectLst>
                  <a:outerShdw blurRad="38100" dist="38100" dir="2700000" algn="tl">
                    <a:srgbClr val="000000">
                      <a:alpha val="43137"/>
                    </a:srgbClr>
                  </a:outerShdw>
                </a:effectLst>
                <a:latin typeface="Arial" pitchFamily="34" charset="0"/>
              </a:rPr>
              <a:t>Kamu Mali Yönetimi ve Kontrol Kanunu</a:t>
            </a:r>
          </a:p>
        </p:txBody>
      </p:sp>
      <p:grpSp>
        <p:nvGrpSpPr>
          <p:cNvPr id="1030" name="Group 3"/>
          <p:cNvGrpSpPr>
            <a:grpSpLocks/>
          </p:cNvGrpSpPr>
          <p:nvPr/>
        </p:nvGrpSpPr>
        <p:grpSpPr bwMode="auto">
          <a:xfrm>
            <a:off x="5084546" y="1127334"/>
            <a:ext cx="2103438" cy="1554163"/>
            <a:chOff x="-216" y="1771"/>
            <a:chExt cx="1584" cy="1104"/>
          </a:xfrm>
        </p:grpSpPr>
        <p:graphicFrame>
          <p:nvGraphicFramePr>
            <p:cNvPr id="1027" name="Object 4"/>
            <p:cNvGraphicFramePr>
              <a:graphicFrameLocks noChangeAspect="1"/>
            </p:cNvGraphicFramePr>
            <p:nvPr>
              <p:extLst>
                <p:ext uri="{D42A27DB-BD31-4B8C-83A1-F6EECF244321}">
                  <p14:modId xmlns:p14="http://schemas.microsoft.com/office/powerpoint/2010/main" val="3175811456"/>
                </p:ext>
              </p:extLst>
            </p:nvPr>
          </p:nvGraphicFramePr>
          <p:xfrm>
            <a:off x="-216" y="1771"/>
            <a:ext cx="1584" cy="1104"/>
          </p:xfrm>
          <a:graphic>
            <a:graphicData uri="http://schemas.openxmlformats.org/presentationml/2006/ole">
              <mc:AlternateContent xmlns:mc="http://schemas.openxmlformats.org/markup-compatibility/2006">
                <mc:Choice xmlns:v="urn:schemas-microsoft-com:vml" Requires="v">
                  <p:oleObj spid="_x0000_s2062" name="Clip" r:id="rId3" imgW="1035720" imgH="504720" progId="MS_ClipArt_Gallery.5">
                    <p:embed/>
                  </p:oleObj>
                </mc:Choice>
                <mc:Fallback>
                  <p:oleObj name="Clip" r:id="rId3" imgW="1035720" imgH="504720" progId="MS_ClipArt_Gallery.5">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 y="1771"/>
                          <a:ext cx="1584" cy="1104"/>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40" name="Text Box 5"/>
            <p:cNvSpPr txBox="1">
              <a:spLocks noChangeArrowheads="1"/>
            </p:cNvSpPr>
            <p:nvPr/>
          </p:nvSpPr>
          <p:spPr bwMode="auto">
            <a:xfrm>
              <a:off x="576" y="1968"/>
              <a:ext cx="171" cy="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algn="just" eaLnBrk="1" hangingPunct="1">
                <a:lnSpc>
                  <a:spcPct val="100000"/>
                </a:lnSpc>
                <a:spcBef>
                  <a:spcPct val="0"/>
                </a:spcBef>
                <a:buClrTx/>
                <a:buSzTx/>
                <a:buFontTx/>
                <a:buNone/>
              </a:pPr>
              <a:r>
                <a:rPr lang="tr-TR" sz="1200">
                  <a:solidFill>
                    <a:srgbClr val="969696"/>
                  </a:solidFill>
                  <a:latin typeface="Arial" pitchFamily="34" charset="0"/>
                </a:rPr>
                <a:t> </a:t>
              </a:r>
            </a:p>
          </p:txBody>
        </p:sp>
      </p:grpSp>
      <p:graphicFrame>
        <p:nvGraphicFramePr>
          <p:cNvPr id="1026" name="Object 6"/>
          <p:cNvGraphicFramePr>
            <a:graphicFrameLocks noChangeAspect="1"/>
          </p:cNvGraphicFramePr>
          <p:nvPr>
            <p:extLst>
              <p:ext uri="{D42A27DB-BD31-4B8C-83A1-F6EECF244321}">
                <p14:modId xmlns:p14="http://schemas.microsoft.com/office/powerpoint/2010/main" val="719503314"/>
              </p:ext>
            </p:extLst>
          </p:nvPr>
        </p:nvGraphicFramePr>
        <p:xfrm>
          <a:off x="1599453" y="1084262"/>
          <a:ext cx="1981200" cy="1641475"/>
        </p:xfrm>
        <a:graphic>
          <a:graphicData uri="http://schemas.openxmlformats.org/presentationml/2006/ole">
            <mc:AlternateContent xmlns:mc="http://schemas.openxmlformats.org/markup-compatibility/2006">
              <mc:Choice xmlns:v="urn:schemas-microsoft-com:vml" Requires="v">
                <p:oleObj spid="_x0000_s2063" name="Klip" r:id="rId5" imgW="3497040" imgH="2095200" progId="MS_ClipArt_Gallery.2">
                  <p:embed/>
                </p:oleObj>
              </mc:Choice>
              <mc:Fallback>
                <p:oleObj name="Klip" r:id="rId5" imgW="3497040" imgH="2095200" progId="MS_ClipArt_Gallery.2">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99453" y="1084262"/>
                        <a:ext cx="1981200" cy="1641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1031" name="Group 7"/>
          <p:cNvGrpSpPr>
            <a:grpSpLocks/>
          </p:cNvGrpSpPr>
          <p:nvPr/>
        </p:nvGrpSpPr>
        <p:grpSpPr bwMode="auto">
          <a:xfrm>
            <a:off x="1447800" y="1143000"/>
            <a:ext cx="1600200" cy="1371600"/>
            <a:chOff x="1068" y="1332"/>
            <a:chExt cx="576" cy="596"/>
          </a:xfrm>
        </p:grpSpPr>
        <p:sp>
          <p:nvSpPr>
            <p:cNvPr id="374792" name="Line 8"/>
            <p:cNvSpPr>
              <a:spLocks noChangeShapeType="1"/>
            </p:cNvSpPr>
            <p:nvPr/>
          </p:nvSpPr>
          <p:spPr bwMode="auto">
            <a:xfrm rot="-309066">
              <a:off x="1068" y="1385"/>
              <a:ext cx="576" cy="484"/>
            </a:xfrm>
            <a:prstGeom prst="line">
              <a:avLst/>
            </a:prstGeom>
            <a:noFill/>
            <a:ln w="57150">
              <a:solidFill>
                <a:schemeClr val="tx1"/>
              </a:solidFill>
              <a:round/>
              <a:headEnd/>
              <a:tailEnd/>
            </a:ln>
            <a:effectLst/>
          </p:spPr>
          <p:txBody>
            <a:bodyPr/>
            <a:lstStyle/>
            <a:p>
              <a:pPr>
                <a:defRPr/>
              </a:pPr>
              <a:endParaRPr lang="tr-TR">
                <a:effectLst>
                  <a:outerShdw blurRad="38100" dist="38100" dir="2700000" algn="tl">
                    <a:srgbClr val="000000">
                      <a:alpha val="43137"/>
                    </a:srgbClr>
                  </a:outerShdw>
                </a:effectLst>
                <a:cs typeface="Arial" charset="0"/>
              </a:endParaRPr>
            </a:p>
          </p:txBody>
        </p:sp>
        <p:sp>
          <p:nvSpPr>
            <p:cNvPr id="374793" name="Line 9"/>
            <p:cNvSpPr>
              <a:spLocks noChangeShapeType="1"/>
            </p:cNvSpPr>
            <p:nvPr/>
          </p:nvSpPr>
          <p:spPr bwMode="auto">
            <a:xfrm rot="6488190">
              <a:off x="998" y="1442"/>
              <a:ext cx="596" cy="376"/>
            </a:xfrm>
            <a:prstGeom prst="line">
              <a:avLst/>
            </a:prstGeom>
            <a:noFill/>
            <a:ln w="57150">
              <a:solidFill>
                <a:schemeClr val="tx1"/>
              </a:solidFill>
              <a:round/>
              <a:headEnd/>
              <a:tailEnd/>
            </a:ln>
            <a:effectLst/>
          </p:spPr>
          <p:txBody>
            <a:bodyPr/>
            <a:lstStyle/>
            <a:p>
              <a:pPr>
                <a:defRPr/>
              </a:pPr>
              <a:endParaRPr lang="tr-TR">
                <a:effectLst>
                  <a:outerShdw blurRad="38100" dist="38100" dir="2700000" algn="tl">
                    <a:srgbClr val="000000">
                      <a:alpha val="43137"/>
                    </a:srgbClr>
                  </a:outerShdw>
                </a:effectLst>
                <a:cs typeface="Arial" charset="0"/>
              </a:endParaRPr>
            </a:p>
          </p:txBody>
        </p:sp>
      </p:grpSp>
      <p:sp>
        <p:nvSpPr>
          <p:cNvPr id="374794" name="AutoShape 10"/>
          <p:cNvSpPr>
            <a:spLocks noChangeArrowheads="1"/>
          </p:cNvSpPr>
          <p:nvPr/>
        </p:nvSpPr>
        <p:spPr bwMode="auto">
          <a:xfrm>
            <a:off x="3733800" y="1752600"/>
            <a:ext cx="1295400" cy="304800"/>
          </a:xfrm>
          <a:prstGeom prst="rightArrow">
            <a:avLst>
              <a:gd name="adj1" fmla="val 50000"/>
              <a:gd name="adj2" fmla="val 106250"/>
            </a:avLst>
          </a:prstGeom>
          <a:solidFill>
            <a:srgbClr val="FFFF99"/>
          </a:solidFill>
          <a:ln w="9525">
            <a:solidFill>
              <a:schemeClr val="tx1"/>
            </a:solidFill>
            <a:miter lim="800000"/>
            <a:headEnd/>
            <a:tailEnd/>
          </a:ln>
          <a:effectLst/>
        </p:spPr>
        <p:txBody>
          <a:bodyPr wrap="none" anchor="ctr"/>
          <a:lstStyle/>
          <a:p>
            <a:pPr>
              <a:defRPr/>
            </a:pPr>
            <a:endParaRPr lang="tr-TR">
              <a:effectLst>
                <a:outerShdw blurRad="38100" dist="38100" dir="2700000" algn="tl">
                  <a:srgbClr val="000000">
                    <a:alpha val="43137"/>
                  </a:srgbClr>
                </a:outerShdw>
              </a:effectLst>
              <a:cs typeface="Arial" charset="0"/>
            </a:endParaRPr>
          </a:p>
        </p:txBody>
      </p:sp>
      <p:sp>
        <p:nvSpPr>
          <p:cNvPr id="1033" name="Text Box 11"/>
          <p:cNvSpPr txBox="1">
            <a:spLocks noChangeArrowheads="1"/>
          </p:cNvSpPr>
          <p:nvPr/>
        </p:nvSpPr>
        <p:spPr bwMode="auto">
          <a:xfrm>
            <a:off x="5374265" y="2620695"/>
            <a:ext cx="1524000" cy="2746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algn="ctr" eaLnBrk="1" hangingPunct="1">
              <a:lnSpc>
                <a:spcPct val="100000"/>
              </a:lnSpc>
              <a:spcBef>
                <a:spcPct val="0"/>
              </a:spcBef>
              <a:buClrTx/>
              <a:buSzTx/>
              <a:buFontTx/>
              <a:buNone/>
            </a:pPr>
            <a:r>
              <a:rPr lang="tr-TR" sz="1800" dirty="0">
                <a:solidFill>
                  <a:schemeClr val="bg1"/>
                </a:solidFill>
                <a:latin typeface="Arial" pitchFamily="34" charset="0"/>
              </a:rPr>
              <a:t>24 Aralık 2003</a:t>
            </a:r>
          </a:p>
        </p:txBody>
      </p:sp>
      <p:sp>
        <p:nvSpPr>
          <p:cNvPr id="1034" name="Text Box 12"/>
          <p:cNvSpPr txBox="1">
            <a:spLocks noChangeArrowheads="1"/>
          </p:cNvSpPr>
          <p:nvPr/>
        </p:nvSpPr>
        <p:spPr bwMode="auto">
          <a:xfrm>
            <a:off x="787400" y="3032501"/>
            <a:ext cx="2946400" cy="600075"/>
          </a:xfrm>
          <a:prstGeom prst="rect">
            <a:avLst/>
          </a:prstGeom>
          <a:solidFill>
            <a:schemeClr val="folHlink"/>
          </a:solidFill>
          <a:ln w="12700">
            <a:solidFill>
              <a:schemeClr val="tx1"/>
            </a:solidFill>
            <a:miter lim="800000"/>
            <a:headEnd type="none" w="sm" len="sm"/>
            <a:tailEnd type="none" w="sm" len="sm"/>
          </a:ln>
        </p:spPr>
        <p:txBody>
          <a:bodyPr>
            <a:spAutoFit/>
          </a:bodyPr>
          <a:lstStyle>
            <a:lvl1pPr eaLnBrk="0" hangingPunct="0">
              <a:tabLst>
                <a:tab pos="400050" algn="l"/>
              </a:tabLst>
              <a:defRPr sz="2000" b="1">
                <a:solidFill>
                  <a:schemeClr val="tx1"/>
                </a:solidFill>
                <a:latin typeface="Castellar" pitchFamily="18" charset="0"/>
                <a:cs typeface="Arial" pitchFamily="34" charset="0"/>
              </a:defRPr>
            </a:lvl1pPr>
            <a:lvl2pPr marL="742950" indent="-285750" eaLnBrk="0" hangingPunct="0">
              <a:tabLst>
                <a:tab pos="400050" algn="l"/>
              </a:tabLst>
              <a:defRPr sz="2000" b="1">
                <a:solidFill>
                  <a:schemeClr val="tx1"/>
                </a:solidFill>
                <a:latin typeface="Castellar" pitchFamily="18" charset="0"/>
                <a:cs typeface="Arial" pitchFamily="34" charset="0"/>
              </a:defRPr>
            </a:lvl2pPr>
            <a:lvl3pPr marL="1143000" indent="-228600" eaLnBrk="0" hangingPunct="0">
              <a:tabLst>
                <a:tab pos="400050" algn="l"/>
              </a:tabLst>
              <a:defRPr sz="2000" b="1">
                <a:solidFill>
                  <a:schemeClr val="tx1"/>
                </a:solidFill>
                <a:latin typeface="Castellar" pitchFamily="18" charset="0"/>
                <a:cs typeface="Arial" pitchFamily="34" charset="0"/>
              </a:defRPr>
            </a:lvl3pPr>
            <a:lvl4pPr marL="1600200" indent="-228600" eaLnBrk="0" hangingPunct="0">
              <a:tabLst>
                <a:tab pos="400050" algn="l"/>
              </a:tabLst>
              <a:defRPr sz="2000" b="1">
                <a:solidFill>
                  <a:schemeClr val="tx1"/>
                </a:solidFill>
                <a:latin typeface="Castellar" pitchFamily="18" charset="0"/>
                <a:cs typeface="Arial" pitchFamily="34" charset="0"/>
              </a:defRPr>
            </a:lvl4pPr>
            <a:lvl5pPr marL="2057400" indent="-228600" eaLnBrk="0" hangingPunct="0">
              <a:tabLst>
                <a:tab pos="400050" algn="l"/>
              </a:tabLst>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9pPr>
          </a:lstStyle>
          <a:p>
            <a:pPr algn="ctr" eaLnBrk="1" hangingPunct="1">
              <a:lnSpc>
                <a:spcPct val="90000"/>
              </a:lnSpc>
              <a:spcBef>
                <a:spcPct val="40000"/>
              </a:spcBef>
              <a:spcAft>
                <a:spcPct val="40000"/>
              </a:spcAft>
              <a:buClr>
                <a:schemeClr val="tx1"/>
              </a:buClr>
              <a:buSzTx/>
            </a:pPr>
            <a:r>
              <a:rPr lang="tr-TR" sz="1800" dirty="0">
                <a:solidFill>
                  <a:schemeClr val="bg1"/>
                </a:solidFill>
                <a:latin typeface="Arial" pitchFamily="34" charset="0"/>
              </a:rPr>
              <a:t>1050 sayılı Muhasebe-i Umumiye Kanunu</a:t>
            </a:r>
          </a:p>
        </p:txBody>
      </p:sp>
      <p:sp>
        <p:nvSpPr>
          <p:cNvPr id="1035" name="Text Box 13"/>
          <p:cNvSpPr txBox="1">
            <a:spLocks noChangeArrowheads="1"/>
          </p:cNvSpPr>
          <p:nvPr/>
        </p:nvSpPr>
        <p:spPr bwMode="auto">
          <a:xfrm>
            <a:off x="4459865" y="2916378"/>
            <a:ext cx="3352800" cy="600075"/>
          </a:xfrm>
          <a:prstGeom prst="rect">
            <a:avLst/>
          </a:prstGeom>
          <a:solidFill>
            <a:schemeClr val="folHlink"/>
          </a:solidFill>
          <a:ln w="12700">
            <a:solidFill>
              <a:schemeClr val="tx1"/>
            </a:solidFill>
            <a:miter lim="800000"/>
            <a:headEnd type="none" w="sm" len="sm"/>
            <a:tailEnd type="none" w="sm" len="sm"/>
          </a:ln>
        </p:spPr>
        <p:txBody>
          <a:bodyPr>
            <a:spAutoFit/>
          </a:bodyPr>
          <a:lstStyle>
            <a:lvl1pPr eaLnBrk="0" hangingPunct="0">
              <a:tabLst>
                <a:tab pos="400050" algn="l"/>
              </a:tabLst>
              <a:defRPr sz="2000" b="1">
                <a:solidFill>
                  <a:schemeClr val="tx1"/>
                </a:solidFill>
                <a:latin typeface="Castellar" pitchFamily="18" charset="0"/>
                <a:cs typeface="Arial" pitchFamily="34" charset="0"/>
              </a:defRPr>
            </a:lvl1pPr>
            <a:lvl2pPr marL="742950" indent="-285750" eaLnBrk="0" hangingPunct="0">
              <a:tabLst>
                <a:tab pos="400050" algn="l"/>
              </a:tabLst>
              <a:defRPr sz="2000" b="1">
                <a:solidFill>
                  <a:schemeClr val="tx1"/>
                </a:solidFill>
                <a:latin typeface="Castellar" pitchFamily="18" charset="0"/>
                <a:cs typeface="Arial" pitchFamily="34" charset="0"/>
              </a:defRPr>
            </a:lvl2pPr>
            <a:lvl3pPr marL="1143000" indent="-228600" eaLnBrk="0" hangingPunct="0">
              <a:tabLst>
                <a:tab pos="400050" algn="l"/>
              </a:tabLst>
              <a:defRPr sz="2000" b="1">
                <a:solidFill>
                  <a:schemeClr val="tx1"/>
                </a:solidFill>
                <a:latin typeface="Castellar" pitchFamily="18" charset="0"/>
                <a:cs typeface="Arial" pitchFamily="34" charset="0"/>
              </a:defRPr>
            </a:lvl3pPr>
            <a:lvl4pPr marL="1600200" indent="-228600" eaLnBrk="0" hangingPunct="0">
              <a:tabLst>
                <a:tab pos="400050" algn="l"/>
              </a:tabLst>
              <a:defRPr sz="2000" b="1">
                <a:solidFill>
                  <a:schemeClr val="tx1"/>
                </a:solidFill>
                <a:latin typeface="Castellar" pitchFamily="18" charset="0"/>
                <a:cs typeface="Arial" pitchFamily="34" charset="0"/>
              </a:defRPr>
            </a:lvl4pPr>
            <a:lvl5pPr marL="2057400" indent="-228600" eaLnBrk="0" hangingPunct="0">
              <a:tabLst>
                <a:tab pos="400050" algn="l"/>
              </a:tabLst>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tabLst>
                <a:tab pos="400050" algn="l"/>
              </a:tabLst>
              <a:defRPr sz="2000" b="1">
                <a:solidFill>
                  <a:schemeClr val="tx1"/>
                </a:solidFill>
                <a:latin typeface="Castellar" pitchFamily="18" charset="0"/>
                <a:cs typeface="Arial" pitchFamily="34" charset="0"/>
              </a:defRPr>
            </a:lvl9pPr>
          </a:lstStyle>
          <a:p>
            <a:pPr algn="ctr" eaLnBrk="1" hangingPunct="1">
              <a:lnSpc>
                <a:spcPct val="90000"/>
              </a:lnSpc>
              <a:spcBef>
                <a:spcPct val="40000"/>
              </a:spcBef>
              <a:spcAft>
                <a:spcPct val="40000"/>
              </a:spcAft>
              <a:buClr>
                <a:schemeClr val="tx1"/>
              </a:buClr>
              <a:buSzTx/>
            </a:pPr>
            <a:r>
              <a:rPr lang="tr-TR" sz="1800" dirty="0">
                <a:solidFill>
                  <a:schemeClr val="bg1"/>
                </a:solidFill>
                <a:latin typeface="Arial" pitchFamily="34" charset="0"/>
              </a:rPr>
              <a:t>5018 sayılı Kamu Mali Yönetimi ve Kontrol Kanunu</a:t>
            </a:r>
          </a:p>
        </p:txBody>
      </p:sp>
      <p:sp>
        <p:nvSpPr>
          <p:cNvPr id="1036" name="Text Box 15"/>
          <p:cNvSpPr txBox="1">
            <a:spLocks noChangeArrowheads="1"/>
          </p:cNvSpPr>
          <p:nvPr/>
        </p:nvSpPr>
        <p:spPr bwMode="auto">
          <a:xfrm>
            <a:off x="1490662" y="2756380"/>
            <a:ext cx="1514475" cy="274638"/>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algn="ctr" eaLnBrk="1" hangingPunct="1">
              <a:lnSpc>
                <a:spcPct val="100000"/>
              </a:lnSpc>
              <a:spcBef>
                <a:spcPct val="0"/>
              </a:spcBef>
              <a:buClrTx/>
              <a:buSzTx/>
              <a:buFontTx/>
              <a:buNone/>
            </a:pPr>
            <a:r>
              <a:rPr lang="tr-TR" sz="1800">
                <a:solidFill>
                  <a:schemeClr val="bg1"/>
                </a:solidFill>
                <a:latin typeface="Arial" pitchFamily="34" charset="0"/>
              </a:rPr>
              <a:t>1927</a:t>
            </a:r>
          </a:p>
        </p:txBody>
      </p:sp>
      <p:sp>
        <p:nvSpPr>
          <p:cNvPr id="1037" name="Text Box 16"/>
          <p:cNvSpPr txBox="1">
            <a:spLocks noChangeArrowheads="1"/>
          </p:cNvSpPr>
          <p:nvPr/>
        </p:nvSpPr>
        <p:spPr bwMode="auto">
          <a:xfrm>
            <a:off x="107504" y="3789040"/>
            <a:ext cx="8807896" cy="3108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defRPr sz="2000" b="1">
                <a:solidFill>
                  <a:schemeClr val="tx1"/>
                </a:solidFill>
                <a:latin typeface="Castellar" pitchFamily="18" charset="0"/>
                <a:cs typeface="Arial" pitchFamily="34" charset="0"/>
              </a:defRPr>
            </a:lvl1pPr>
            <a:lvl2pPr marL="742950" indent="-285750" eaLnBrk="0" hangingPunct="0">
              <a:defRPr sz="2000" b="1">
                <a:solidFill>
                  <a:schemeClr val="tx1"/>
                </a:solidFill>
                <a:latin typeface="Castellar" pitchFamily="18" charset="0"/>
                <a:cs typeface="Arial" pitchFamily="34" charset="0"/>
              </a:defRPr>
            </a:lvl2pPr>
            <a:lvl3pPr marL="1143000" indent="-228600" eaLnBrk="0" hangingPunct="0">
              <a:defRPr sz="2000" b="1">
                <a:solidFill>
                  <a:schemeClr val="tx1"/>
                </a:solidFill>
                <a:latin typeface="Castellar" pitchFamily="18" charset="0"/>
                <a:cs typeface="Arial" pitchFamily="34" charset="0"/>
              </a:defRPr>
            </a:lvl3pPr>
            <a:lvl4pPr marL="1600200" indent="-228600" eaLnBrk="0" hangingPunct="0">
              <a:defRPr sz="2000" b="1">
                <a:solidFill>
                  <a:schemeClr val="tx1"/>
                </a:solidFill>
                <a:latin typeface="Castellar" pitchFamily="18" charset="0"/>
                <a:cs typeface="Arial" pitchFamily="34" charset="0"/>
              </a:defRPr>
            </a:lvl4pPr>
            <a:lvl5pPr marL="2057400" indent="-228600" eaLnBrk="0" hangingPunct="0">
              <a:defRPr sz="2000" b="1">
                <a:solidFill>
                  <a:schemeClr val="tx1"/>
                </a:solidFill>
                <a:latin typeface="Castellar" pitchFamily="18" charset="0"/>
                <a:cs typeface="Arial" pitchFamily="34" charset="0"/>
              </a:defRPr>
            </a:lvl5pPr>
            <a:lvl6pPr marL="25146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6pPr>
            <a:lvl7pPr marL="29718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7pPr>
            <a:lvl8pPr marL="34290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8pPr>
            <a:lvl9pPr marL="3886200" indent="-228600" eaLnBrk="0" fontAlgn="base" hangingPunct="0">
              <a:lnSpc>
                <a:spcPct val="80000"/>
              </a:lnSpc>
              <a:spcBef>
                <a:spcPct val="20000"/>
              </a:spcBef>
              <a:spcAft>
                <a:spcPct val="0"/>
              </a:spcAft>
              <a:buClr>
                <a:schemeClr val="hlink"/>
              </a:buClr>
              <a:buSzPct val="60000"/>
              <a:buFont typeface="Wingdings" pitchFamily="2" charset="2"/>
              <a:defRPr sz="2000" b="1">
                <a:solidFill>
                  <a:schemeClr val="tx1"/>
                </a:solidFill>
                <a:latin typeface="Castellar" pitchFamily="18" charset="0"/>
                <a:cs typeface="Arial" pitchFamily="34" charset="0"/>
              </a:defRPr>
            </a:lvl9pPr>
          </a:lstStyle>
          <a:p>
            <a:pPr marL="342900" indent="-342900" algn="just" eaLnBrk="1" hangingPunct="1">
              <a:buClrTx/>
              <a:buSzTx/>
              <a:buFont typeface="Wingdings" pitchFamily="2" charset="2"/>
              <a:buChar char="q"/>
            </a:pPr>
            <a:r>
              <a:rPr lang="tr-TR" sz="2800" dirty="0" smtClean="0">
                <a:solidFill>
                  <a:srgbClr val="8F2168"/>
                </a:solidFill>
                <a:effectLst>
                  <a:outerShdw blurRad="38100" dist="38100" dir="2700000" algn="tl">
                    <a:srgbClr val="000000">
                      <a:alpha val="43137"/>
                    </a:srgbClr>
                  </a:outerShdw>
                </a:effectLst>
                <a:latin typeface="Arial" pitchFamily="34" charset="0"/>
              </a:rPr>
              <a:t>5018 sayılı Kanun, sadece mali alanda düzenlemeler yapmayıp, Kamu Yönetimi alanını yeniden şekillendirmiştir.</a:t>
            </a:r>
          </a:p>
          <a:p>
            <a:pPr marL="342900" indent="-342900" algn="just" eaLnBrk="1" hangingPunct="1">
              <a:buClrTx/>
              <a:buSzTx/>
              <a:buFont typeface="Wingdings" pitchFamily="2" charset="2"/>
              <a:buChar char="q"/>
            </a:pPr>
            <a:endParaRPr lang="tr-TR" sz="800" dirty="0" smtClean="0">
              <a:solidFill>
                <a:srgbClr val="8F2168"/>
              </a:solidFill>
              <a:effectLst>
                <a:outerShdw blurRad="38100" dist="38100" dir="2700000" algn="tl">
                  <a:srgbClr val="000000">
                    <a:alpha val="43137"/>
                  </a:srgbClr>
                </a:outerShdw>
              </a:effectLst>
              <a:latin typeface="Arial" pitchFamily="34" charset="0"/>
            </a:endParaRPr>
          </a:p>
          <a:p>
            <a:pPr marL="342900" indent="-342900" algn="just" eaLnBrk="1" hangingPunct="1">
              <a:buClrTx/>
              <a:buSzTx/>
              <a:buFont typeface="Wingdings" pitchFamily="2" charset="2"/>
              <a:buChar char="q"/>
            </a:pPr>
            <a:r>
              <a:rPr lang="tr-TR" sz="2800" dirty="0" smtClean="0">
                <a:solidFill>
                  <a:srgbClr val="8F2168"/>
                </a:solidFill>
                <a:effectLst>
                  <a:outerShdw blurRad="38100" dist="38100" dir="2700000" algn="tl">
                    <a:srgbClr val="000000">
                      <a:alpha val="43137"/>
                    </a:srgbClr>
                  </a:outerShdw>
                </a:effectLst>
                <a:latin typeface="Arial" pitchFamily="34" charset="0"/>
              </a:rPr>
              <a:t>Stratejik Planlama, Mali Saydamlık, Hesap Verilebilirlik, Katılımcılık </a:t>
            </a:r>
            <a:r>
              <a:rPr lang="tr-TR" sz="2800" dirty="0" err="1" smtClean="0">
                <a:solidFill>
                  <a:srgbClr val="8F2168"/>
                </a:solidFill>
                <a:effectLst>
                  <a:outerShdw blurRad="38100" dist="38100" dir="2700000" algn="tl">
                    <a:srgbClr val="000000">
                      <a:alpha val="43137"/>
                    </a:srgbClr>
                  </a:outerShdw>
                </a:effectLst>
                <a:latin typeface="Arial" pitchFamily="34" charset="0"/>
              </a:rPr>
              <a:t>vb</a:t>
            </a:r>
            <a:r>
              <a:rPr lang="tr-TR" sz="2800" dirty="0" smtClean="0">
                <a:solidFill>
                  <a:srgbClr val="8F2168"/>
                </a:solidFill>
                <a:effectLst>
                  <a:outerShdw blurRad="38100" dist="38100" dir="2700000" algn="tl">
                    <a:srgbClr val="000000">
                      <a:alpha val="43137"/>
                    </a:srgbClr>
                  </a:outerShdw>
                </a:effectLst>
                <a:latin typeface="Arial" pitchFamily="34" charset="0"/>
              </a:rPr>
              <a:t> gibi birçok önemli kavram bu sayede gündeme gelebilmiştir.</a:t>
            </a:r>
          </a:p>
          <a:p>
            <a:pPr algn="just" eaLnBrk="1" hangingPunct="1">
              <a:buClrTx/>
              <a:buSzTx/>
              <a:buFontTx/>
              <a:buNone/>
            </a:pPr>
            <a:endParaRPr lang="tr-TR" dirty="0">
              <a:solidFill>
                <a:srgbClr val="8F2168"/>
              </a:solidFill>
              <a:effectLst>
                <a:outerShdw blurRad="38100" dist="38100" dir="2700000" algn="tl">
                  <a:srgbClr val="000000">
                    <a:alpha val="43137"/>
                  </a:srgbClr>
                </a:outerShdw>
              </a:effectLst>
              <a:latin typeface="Arial" pitchFamily="34" charset="0"/>
            </a:endParaRPr>
          </a:p>
        </p:txBody>
      </p:sp>
      <p:pic>
        <p:nvPicPr>
          <p:cNvPr id="17" name="6 Resim" descr="11.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52965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5" name="Text Box 2"/>
          <p:cNvSpPr txBox="1">
            <a:spLocks noChangeArrowheads="1"/>
          </p:cNvSpPr>
          <p:nvPr/>
        </p:nvSpPr>
        <p:spPr bwMode="auto">
          <a:xfrm>
            <a:off x="266266" y="1556792"/>
            <a:ext cx="8425755" cy="52014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buNone/>
            </a:pPr>
            <a:r>
              <a:rPr lang="tr-TR" sz="2800" dirty="0">
                <a:solidFill>
                  <a:srgbClr val="7030A0"/>
                </a:solidFill>
                <a:cs typeface="Arial" charset="0"/>
              </a:rPr>
              <a:t>Strateji: </a:t>
            </a:r>
          </a:p>
          <a:p>
            <a:pPr algn="just" eaLnBrk="1" hangingPunct="1">
              <a:buNone/>
            </a:pPr>
            <a:r>
              <a:rPr lang="tr-TR" dirty="0" smtClean="0">
                <a:solidFill>
                  <a:srgbClr val="080808"/>
                </a:solidFill>
                <a:cs typeface="Arial" charset="0"/>
              </a:rPr>
              <a:t>Önceden b</a:t>
            </a:r>
            <a:r>
              <a:rPr lang="tr-TR" b="1" dirty="0" smtClean="0">
                <a:solidFill>
                  <a:srgbClr val="080808"/>
                </a:solidFill>
                <a:cs typeface="Arial" charset="0"/>
              </a:rPr>
              <a:t>elirlenmiş </a:t>
            </a:r>
            <a:r>
              <a:rPr lang="tr-TR" b="1" dirty="0">
                <a:solidFill>
                  <a:srgbClr val="080808"/>
                </a:solidFill>
                <a:cs typeface="Arial" charset="0"/>
              </a:rPr>
              <a:t>hedeflere ulaşmak için izlenen yol</a:t>
            </a:r>
            <a:r>
              <a:rPr lang="tr-TR" b="1" dirty="0" smtClean="0">
                <a:solidFill>
                  <a:srgbClr val="080808"/>
                </a:solidFill>
                <a:cs typeface="Arial" charset="0"/>
              </a:rPr>
              <a:t>.</a:t>
            </a:r>
          </a:p>
          <a:p>
            <a:pPr algn="just" eaLnBrk="1" hangingPunct="1">
              <a:buNone/>
            </a:pPr>
            <a:endParaRPr lang="tr-TR" sz="1600" b="1" dirty="0">
              <a:solidFill>
                <a:schemeClr val="bg2"/>
              </a:solidFill>
              <a:cs typeface="Arial" charset="0"/>
            </a:endParaRPr>
          </a:p>
          <a:p>
            <a:pPr algn="just" eaLnBrk="1" hangingPunct="1">
              <a:buNone/>
            </a:pPr>
            <a:r>
              <a:rPr lang="tr-TR" sz="2800" b="1" dirty="0">
                <a:solidFill>
                  <a:srgbClr val="7030A0"/>
                </a:solidFill>
                <a:cs typeface="Arial" charset="0"/>
              </a:rPr>
              <a:t>Stratejik Yönetim:</a:t>
            </a:r>
          </a:p>
          <a:p>
            <a:pPr algn="just" eaLnBrk="1" hangingPunct="1">
              <a:buNone/>
            </a:pPr>
            <a:r>
              <a:rPr lang="tr-TR" dirty="0">
                <a:solidFill>
                  <a:srgbClr val="002060"/>
                </a:solidFill>
                <a:effectLst>
                  <a:outerShdw blurRad="38100" dist="38100" dir="2700000" algn="tl">
                    <a:srgbClr val="000000">
                      <a:alpha val="43137"/>
                    </a:srgbClr>
                  </a:outerShdw>
                </a:effectLst>
              </a:rPr>
              <a:t>Kuruluşun mevcut durumu ile varoluş gerekçesinden hareketle ve </a:t>
            </a:r>
            <a:r>
              <a:rPr lang="tr-TR" dirty="0" smtClean="0">
                <a:solidFill>
                  <a:srgbClr val="002060"/>
                </a:solidFill>
                <a:effectLst>
                  <a:outerShdw blurRad="38100" dist="38100" dir="2700000" algn="tl">
                    <a:srgbClr val="000000">
                      <a:alpha val="43137"/>
                    </a:srgbClr>
                  </a:outerShdw>
                </a:effectLst>
              </a:rPr>
              <a:t>geleceğe </a:t>
            </a:r>
            <a:r>
              <a:rPr lang="tr-TR" dirty="0">
                <a:solidFill>
                  <a:srgbClr val="002060"/>
                </a:solidFill>
                <a:effectLst>
                  <a:outerShdw blurRad="38100" dist="38100" dir="2700000" algn="tl">
                    <a:srgbClr val="000000">
                      <a:alpha val="43137"/>
                    </a:srgbClr>
                  </a:outerShdw>
                </a:effectLst>
              </a:rPr>
              <a:t>dönük bir bakış </a:t>
            </a:r>
            <a:r>
              <a:rPr lang="tr-TR" dirty="0" smtClean="0">
                <a:solidFill>
                  <a:srgbClr val="002060"/>
                </a:solidFill>
                <a:effectLst>
                  <a:outerShdw blurRad="38100" dist="38100" dir="2700000" algn="tl">
                    <a:srgbClr val="000000">
                      <a:alpha val="43137"/>
                    </a:srgbClr>
                  </a:outerShdw>
                </a:effectLst>
              </a:rPr>
              <a:t>açısını içerecek şekilde; bütçesinin, </a:t>
            </a:r>
            <a:r>
              <a:rPr lang="tr-TR" dirty="0">
                <a:solidFill>
                  <a:srgbClr val="002060"/>
                </a:solidFill>
                <a:effectLst>
                  <a:outerShdw blurRad="38100" dist="38100" dir="2700000" algn="tl">
                    <a:srgbClr val="000000">
                      <a:alpha val="43137"/>
                    </a:srgbClr>
                  </a:outerShdw>
                </a:effectLst>
              </a:rPr>
              <a:t>uzun vadeli amaç ve hedefler doğrultusunda hazırlanması, </a:t>
            </a:r>
            <a:r>
              <a:rPr lang="tr-TR" dirty="0">
                <a:solidFill>
                  <a:srgbClr val="FF0000"/>
                </a:solidFill>
                <a:effectLst>
                  <a:outerShdw blurRad="38100" dist="38100" dir="2700000" algn="tl">
                    <a:srgbClr val="000000">
                      <a:alpha val="43137"/>
                    </a:srgbClr>
                  </a:outerShdw>
                </a:effectLst>
              </a:rPr>
              <a:t>uygulanması ile </a:t>
            </a:r>
            <a:r>
              <a:rPr lang="tr-TR" dirty="0">
                <a:solidFill>
                  <a:srgbClr val="00B050"/>
                </a:solidFill>
                <a:effectLst>
                  <a:outerShdw blurRad="38100" dist="38100" dir="2700000" algn="tl">
                    <a:srgbClr val="000000">
                      <a:alpha val="43137"/>
                    </a:srgbClr>
                  </a:outerShdw>
                </a:effectLst>
              </a:rPr>
              <a:t>sonuçlarının izlenerek değerlendirilmesidir</a:t>
            </a:r>
            <a:r>
              <a:rPr lang="tr-TR" dirty="0" smtClean="0">
                <a:solidFill>
                  <a:srgbClr val="FF0000"/>
                </a:solidFill>
                <a:effectLst>
                  <a:outerShdw blurRad="38100" dist="38100" dir="2700000" algn="tl">
                    <a:srgbClr val="000000">
                      <a:alpha val="43137"/>
                    </a:srgbClr>
                  </a:outerShdw>
                </a:effectLst>
              </a:rPr>
              <a:t>.</a:t>
            </a:r>
            <a:endParaRPr lang="tr-TR" b="1" dirty="0" smtClean="0">
              <a:solidFill>
                <a:srgbClr val="080808"/>
              </a:solidFill>
              <a:cs typeface="Arial" charset="0"/>
            </a:endParaRPr>
          </a:p>
          <a:p>
            <a:pPr algn="just" eaLnBrk="1" hangingPunct="1">
              <a:buNone/>
            </a:pPr>
            <a:endParaRPr lang="tr-TR" sz="1600" b="1" dirty="0">
              <a:solidFill>
                <a:schemeClr val="bg2"/>
              </a:solidFill>
              <a:cs typeface="Arial" charset="0"/>
            </a:endParaRPr>
          </a:p>
          <a:p>
            <a:pPr algn="just" eaLnBrk="1" hangingPunct="1">
              <a:buNone/>
            </a:pPr>
            <a:r>
              <a:rPr lang="tr-TR" sz="2800" dirty="0">
                <a:solidFill>
                  <a:srgbClr val="7030A0"/>
                </a:solidFill>
                <a:cs typeface="Arial" charset="0"/>
              </a:rPr>
              <a:t>Stratejik Planlama:</a:t>
            </a:r>
          </a:p>
          <a:p>
            <a:pPr algn="just" eaLnBrk="1" hangingPunct="1">
              <a:buNone/>
            </a:pPr>
            <a:r>
              <a:rPr lang="tr-TR" b="1" dirty="0" smtClean="0">
                <a:solidFill>
                  <a:srgbClr val="080808"/>
                </a:solidFill>
                <a:cs typeface="Arial" charset="0"/>
              </a:rPr>
              <a:t>Örgütün belirlediği hedeflere; hangi süre, kaynak ve yöntemlerle erişeceğini sistematik bir biçimde ortaya koyduğu orta ve uzun vadeli plan.</a:t>
            </a:r>
            <a:endParaRPr lang="tr-TR" b="1" dirty="0">
              <a:solidFill>
                <a:srgbClr val="080808"/>
              </a:solidFill>
              <a:cs typeface="Arial" charset="0"/>
            </a:endParaRPr>
          </a:p>
        </p:txBody>
      </p:sp>
      <p:pic>
        <p:nvPicPr>
          <p:cNvPr id="10"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1 Başlık"/>
          <p:cNvSpPr txBox="1">
            <a:spLocks/>
          </p:cNvSpPr>
          <p:nvPr/>
        </p:nvSpPr>
        <p:spPr>
          <a:xfrm>
            <a:off x="251520" y="500063"/>
            <a:ext cx="7848872" cy="912713"/>
          </a:xfrm>
          <a:prstGeom prst="rect">
            <a:avLst/>
          </a:prstGeom>
        </p:spPr>
        <p:txBody>
          <a:bodyPr/>
          <a:lstStyle>
            <a:lvl1pPr algn="l" rtl="0" eaLnBrk="0" fontAlgn="base" hangingPunct="0">
              <a:spcBef>
                <a:spcPct val="0"/>
              </a:spcBef>
              <a:spcAft>
                <a:spcPct val="0"/>
              </a:spcAft>
              <a:defRPr sz="3600">
                <a:solidFill>
                  <a:schemeClr val="bg2"/>
                </a:solidFill>
                <a:latin typeface="+mj-lt"/>
                <a:ea typeface="+mj-ea"/>
                <a:cs typeface="+mj-cs"/>
              </a:defRPr>
            </a:lvl1pPr>
            <a:lvl2pPr algn="l" rtl="0" eaLnBrk="0" fontAlgn="base" hangingPunct="0">
              <a:spcBef>
                <a:spcPct val="0"/>
              </a:spcBef>
              <a:spcAft>
                <a:spcPct val="0"/>
              </a:spcAft>
              <a:defRPr sz="3600">
                <a:solidFill>
                  <a:schemeClr val="bg2"/>
                </a:solidFill>
                <a:latin typeface="Arial" pitchFamily="34" charset="0"/>
              </a:defRPr>
            </a:lvl2pPr>
            <a:lvl3pPr algn="l" rtl="0" eaLnBrk="0" fontAlgn="base" hangingPunct="0">
              <a:spcBef>
                <a:spcPct val="0"/>
              </a:spcBef>
              <a:spcAft>
                <a:spcPct val="0"/>
              </a:spcAft>
              <a:defRPr sz="3600">
                <a:solidFill>
                  <a:schemeClr val="bg2"/>
                </a:solidFill>
                <a:latin typeface="Arial" pitchFamily="34" charset="0"/>
              </a:defRPr>
            </a:lvl3pPr>
            <a:lvl4pPr algn="l" rtl="0" eaLnBrk="0" fontAlgn="base" hangingPunct="0">
              <a:spcBef>
                <a:spcPct val="0"/>
              </a:spcBef>
              <a:spcAft>
                <a:spcPct val="0"/>
              </a:spcAft>
              <a:defRPr sz="3600">
                <a:solidFill>
                  <a:schemeClr val="bg2"/>
                </a:solidFill>
                <a:latin typeface="Arial" pitchFamily="34" charset="0"/>
              </a:defRPr>
            </a:lvl4pPr>
            <a:lvl5pPr algn="l" rtl="0" eaLnBrk="0" fontAlgn="base" hangingPunct="0">
              <a:spcBef>
                <a:spcPct val="0"/>
              </a:spcBef>
              <a:spcAft>
                <a:spcPct val="0"/>
              </a:spcAft>
              <a:defRPr sz="3600">
                <a:solidFill>
                  <a:schemeClr val="bg2"/>
                </a:solidFill>
                <a:latin typeface="Arial" pitchFamily="34" charset="0"/>
              </a:defRPr>
            </a:lvl5pPr>
            <a:lvl6pPr marL="457200" algn="l" rtl="0" fontAlgn="base">
              <a:spcBef>
                <a:spcPct val="0"/>
              </a:spcBef>
              <a:spcAft>
                <a:spcPct val="0"/>
              </a:spcAft>
              <a:defRPr sz="3600">
                <a:solidFill>
                  <a:schemeClr val="bg2"/>
                </a:solidFill>
                <a:latin typeface="Arial" pitchFamily="34" charset="0"/>
              </a:defRPr>
            </a:lvl6pPr>
            <a:lvl7pPr marL="914400" algn="l" rtl="0" fontAlgn="base">
              <a:spcBef>
                <a:spcPct val="0"/>
              </a:spcBef>
              <a:spcAft>
                <a:spcPct val="0"/>
              </a:spcAft>
              <a:defRPr sz="3600">
                <a:solidFill>
                  <a:schemeClr val="bg2"/>
                </a:solidFill>
                <a:latin typeface="Arial" pitchFamily="34" charset="0"/>
              </a:defRPr>
            </a:lvl7pPr>
            <a:lvl8pPr marL="1371600" algn="l" rtl="0" fontAlgn="base">
              <a:spcBef>
                <a:spcPct val="0"/>
              </a:spcBef>
              <a:spcAft>
                <a:spcPct val="0"/>
              </a:spcAft>
              <a:defRPr sz="3600">
                <a:solidFill>
                  <a:schemeClr val="bg2"/>
                </a:solidFill>
                <a:latin typeface="Arial" pitchFamily="34" charset="0"/>
              </a:defRPr>
            </a:lvl8pPr>
            <a:lvl9pPr marL="1828800" algn="l" rtl="0" fontAlgn="base">
              <a:spcBef>
                <a:spcPct val="0"/>
              </a:spcBef>
              <a:spcAft>
                <a:spcPct val="0"/>
              </a:spcAft>
              <a:defRPr sz="3600">
                <a:solidFill>
                  <a:schemeClr val="bg2"/>
                </a:solidFill>
                <a:latin typeface="Arial" pitchFamily="34" charset="0"/>
              </a:defRPr>
            </a:lvl9pPr>
          </a:lstStyle>
          <a:p>
            <a:pPr>
              <a:buFontTx/>
              <a:buNone/>
            </a:pPr>
            <a:r>
              <a:rPr lang="tr-TR" sz="4800" b="1" kern="0" dirty="0" smtClean="0">
                <a:solidFill>
                  <a:schemeClr val="tx1">
                    <a:lumMod val="50000"/>
                  </a:schemeClr>
                </a:solidFill>
                <a:effectLst>
                  <a:outerShdw blurRad="38100" dist="38100" dir="2700000" algn="tl">
                    <a:srgbClr val="C0C0C0"/>
                  </a:outerShdw>
                </a:effectLst>
                <a:latin typeface="+mn-lt"/>
                <a:ea typeface="+mn-ea"/>
                <a:cs typeface="+mn-cs"/>
              </a:rPr>
              <a:t>Stratejik Yönetim Kavramı</a:t>
            </a:r>
            <a:r>
              <a:rPr lang="tr-TR" sz="4800" b="1" kern="0" dirty="0" smtClean="0">
                <a:solidFill>
                  <a:srgbClr val="080808"/>
                </a:solidFill>
                <a:effectLst>
                  <a:outerShdw blurRad="38100" dist="38100" dir="2700000" algn="tl">
                    <a:srgbClr val="000000">
                      <a:alpha val="43137"/>
                    </a:srgbClr>
                  </a:outerShdw>
                </a:effectLst>
              </a:rPr>
              <a:t/>
            </a:r>
            <a:br>
              <a:rPr lang="tr-TR" sz="4800" b="1" kern="0" dirty="0" smtClean="0">
                <a:solidFill>
                  <a:srgbClr val="080808"/>
                </a:solidFill>
                <a:effectLst>
                  <a:outerShdw blurRad="38100" dist="38100" dir="2700000" algn="tl">
                    <a:srgbClr val="000000">
                      <a:alpha val="43137"/>
                    </a:srgbClr>
                  </a:outerShdw>
                </a:effectLst>
              </a:rPr>
            </a:br>
            <a:endParaRPr lang="tr-TR" sz="2800" dirty="0">
              <a:solidFill>
                <a:srgbClr val="7030A0"/>
              </a:solidFill>
              <a:latin typeface="Arial" charset="0"/>
              <a:ea typeface="+mn-ea"/>
              <a:cs typeface="Arial" charset="0"/>
            </a:endParaRPr>
          </a:p>
        </p:txBody>
      </p:sp>
    </p:spTree>
    <p:extLst>
      <p:ext uri="{BB962C8B-B14F-4D97-AF65-F5344CB8AC3E}">
        <p14:creationId xmlns:p14="http://schemas.microsoft.com/office/powerpoint/2010/main" val="6201948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32502" y="250031"/>
            <a:ext cx="6516688" cy="723900"/>
          </a:xfrm>
        </p:spPr>
        <p:txBody>
          <a:bodyPr/>
          <a:lstStyle/>
          <a:p>
            <a:pPr eaLnBrk="1" hangingPunct="1">
              <a:defRPr/>
            </a:pPr>
            <a:r>
              <a:rPr lang="tr-TR" sz="4800" b="1" dirty="0" smtClean="0">
                <a:solidFill>
                  <a:srgbClr val="000000"/>
                </a:solidFill>
                <a:effectLst>
                  <a:outerShdw blurRad="38100" dist="38100" dir="2700000" algn="tl">
                    <a:srgbClr val="C0C0C0"/>
                  </a:outerShdw>
                </a:effectLst>
              </a:rPr>
              <a:t>Çalışma Kapsamı</a:t>
            </a:r>
          </a:p>
        </p:txBody>
      </p:sp>
      <p:sp>
        <p:nvSpPr>
          <p:cNvPr id="83971" name="Rectangle 3"/>
          <p:cNvSpPr>
            <a:spLocks noGrp="1" noChangeArrowheads="1"/>
          </p:cNvSpPr>
          <p:nvPr>
            <p:ph type="body" idx="1"/>
          </p:nvPr>
        </p:nvSpPr>
        <p:spPr>
          <a:xfrm>
            <a:off x="0" y="908720"/>
            <a:ext cx="9144000" cy="5688931"/>
          </a:xfrm>
        </p:spPr>
        <p:txBody>
          <a:bodyPr/>
          <a:lstStyle/>
          <a:p>
            <a:pPr eaLnBrk="1" hangingPunct="1">
              <a:buFont typeface="Wingdings" pitchFamily="2" charset="2"/>
              <a:buChar char="Ø"/>
              <a:defRPr/>
            </a:pPr>
            <a:r>
              <a:rPr lang="tr-TR" sz="3200" b="1" dirty="0" smtClean="0">
                <a:solidFill>
                  <a:schemeClr val="bg2"/>
                </a:solidFill>
                <a:effectLst>
                  <a:outerShdw blurRad="38100" dist="38100" dir="2700000" algn="tl">
                    <a:srgbClr val="C0C0C0"/>
                  </a:outerShdw>
                </a:effectLst>
              </a:rPr>
              <a:t>I.   Kamu Yönetimde Değişim ve Stratejik Yönetim</a:t>
            </a:r>
          </a:p>
          <a:p>
            <a:pPr eaLnBrk="1" hangingPunct="1">
              <a:buFont typeface="Wingdings" pitchFamily="2" charset="2"/>
              <a:buChar char="Ø"/>
              <a:defRPr/>
            </a:pPr>
            <a:r>
              <a:rPr lang="tr-TR" sz="3200" b="1" dirty="0" smtClean="0">
                <a:solidFill>
                  <a:schemeClr val="bg2"/>
                </a:solidFill>
                <a:effectLst>
                  <a:outerShdw blurRad="38100" dist="38100" dir="2700000" algn="tl">
                    <a:srgbClr val="C0C0C0"/>
                  </a:outerShdw>
                </a:effectLst>
              </a:rPr>
              <a:t>II.  Stratejik Planlama ve Önemi</a:t>
            </a:r>
          </a:p>
          <a:p>
            <a:pPr eaLnBrk="1" hangingPunct="1">
              <a:buFont typeface="Wingdings" pitchFamily="2" charset="2"/>
              <a:buChar char="Ø"/>
              <a:defRPr/>
            </a:pPr>
            <a:r>
              <a:rPr lang="tr-TR" sz="3200" b="1" dirty="0" smtClean="0">
                <a:solidFill>
                  <a:schemeClr val="bg2"/>
                </a:solidFill>
                <a:effectLst>
                  <a:outerShdw blurRad="38100" dist="38100" dir="2700000" algn="tl">
                    <a:srgbClr val="C0C0C0"/>
                  </a:outerShdw>
                </a:effectLst>
              </a:rPr>
              <a:t>III. Stratejik Plan Yapısı</a:t>
            </a:r>
          </a:p>
          <a:p>
            <a:pPr lvl="1" eaLnBrk="1" hangingPunct="1">
              <a:defRPr/>
            </a:pPr>
            <a:r>
              <a:rPr lang="tr-TR" sz="2100" dirty="0" smtClean="0">
                <a:solidFill>
                  <a:srgbClr val="00B0F0"/>
                </a:solidFill>
                <a:effectLst>
                  <a:outerShdw blurRad="38100" dist="38100" dir="2700000" algn="tl">
                    <a:srgbClr val="C0C0C0"/>
                  </a:outerShdw>
                </a:effectLst>
              </a:rPr>
              <a:t>Durum Analizi</a:t>
            </a:r>
          </a:p>
          <a:p>
            <a:pPr lvl="1" eaLnBrk="1" hangingPunct="1">
              <a:defRPr/>
            </a:pPr>
            <a:r>
              <a:rPr lang="tr-TR" sz="2100" dirty="0" smtClean="0">
                <a:solidFill>
                  <a:srgbClr val="00B0F0"/>
                </a:solidFill>
                <a:effectLst>
                  <a:outerShdw blurRad="38100" dist="38100" dir="2700000" algn="tl">
                    <a:srgbClr val="C0C0C0"/>
                  </a:outerShdw>
                </a:effectLst>
              </a:rPr>
              <a:t>Gelecek Yönelimi </a:t>
            </a:r>
          </a:p>
          <a:p>
            <a:pPr lvl="1" eaLnBrk="1" hangingPunct="1">
              <a:defRPr/>
            </a:pPr>
            <a:r>
              <a:rPr lang="tr-TR" sz="2100" dirty="0" err="1" smtClean="0">
                <a:solidFill>
                  <a:srgbClr val="00B0F0"/>
                </a:solidFill>
                <a:effectLst>
                  <a:outerShdw blurRad="38100" dist="38100" dir="2700000" algn="tl">
                    <a:srgbClr val="C0C0C0"/>
                  </a:outerShdw>
                </a:effectLst>
              </a:rPr>
              <a:t>Maliyetlendirme</a:t>
            </a:r>
            <a:r>
              <a:rPr lang="tr-TR" sz="2100" dirty="0" smtClean="0">
                <a:solidFill>
                  <a:srgbClr val="00B0F0"/>
                </a:solidFill>
                <a:effectLst>
                  <a:outerShdw blurRad="38100" dist="38100" dir="2700000" algn="tl">
                    <a:srgbClr val="C0C0C0"/>
                  </a:outerShdw>
                </a:effectLst>
              </a:rPr>
              <a:t> </a:t>
            </a:r>
          </a:p>
          <a:p>
            <a:pPr lvl="1" eaLnBrk="1" hangingPunct="1">
              <a:defRPr/>
            </a:pPr>
            <a:r>
              <a:rPr lang="tr-TR" sz="2100" dirty="0" smtClean="0">
                <a:solidFill>
                  <a:srgbClr val="00B0F0"/>
                </a:solidFill>
                <a:effectLst>
                  <a:outerShdw blurRad="38100" dist="38100" dir="2700000" algn="tl">
                    <a:srgbClr val="C0C0C0"/>
                  </a:outerShdw>
                </a:effectLst>
              </a:rPr>
              <a:t>İzleme ve Değerlendirme</a:t>
            </a:r>
          </a:p>
          <a:p>
            <a:pPr marL="342900" lvl="1" indent="-342900" eaLnBrk="1" hangingPunct="1">
              <a:buFont typeface="Wingdings" pitchFamily="2" charset="2"/>
              <a:buChar char="Ø"/>
              <a:defRPr/>
            </a:pPr>
            <a:r>
              <a:rPr lang="tr-TR" sz="3200" dirty="0" smtClean="0">
                <a:solidFill>
                  <a:schemeClr val="bg2"/>
                </a:solidFill>
                <a:effectLst>
                  <a:outerShdw blurRad="38100" dist="38100" dir="2700000" algn="tl">
                    <a:srgbClr val="C0C0C0"/>
                  </a:outerShdw>
                </a:effectLst>
              </a:rPr>
              <a:t>IV. Stratejik </a:t>
            </a:r>
            <a:r>
              <a:rPr lang="tr-TR" sz="3200" dirty="0">
                <a:solidFill>
                  <a:schemeClr val="bg2"/>
                </a:solidFill>
                <a:effectLst>
                  <a:outerShdw blurRad="38100" dist="38100" dir="2700000" algn="tl">
                    <a:srgbClr val="C0C0C0"/>
                  </a:outerShdw>
                </a:effectLst>
              </a:rPr>
              <a:t>Plan Kontrol </a:t>
            </a:r>
            <a:r>
              <a:rPr lang="tr-TR" sz="3200" dirty="0" smtClean="0">
                <a:solidFill>
                  <a:schemeClr val="bg2"/>
                </a:solidFill>
                <a:effectLst>
                  <a:outerShdw blurRad="38100" dist="38100" dir="2700000" algn="tl">
                    <a:srgbClr val="C0C0C0"/>
                  </a:outerShdw>
                </a:effectLst>
              </a:rPr>
              <a:t>Yöntemleri ve Diğer Hususlar</a:t>
            </a:r>
          </a:p>
          <a:p>
            <a:pPr marL="0" lvl="1" indent="0" eaLnBrk="1" hangingPunct="1">
              <a:spcBef>
                <a:spcPts val="0"/>
              </a:spcBef>
              <a:buNone/>
              <a:defRPr/>
            </a:pPr>
            <a:r>
              <a:rPr lang="tr-TR" sz="3600" dirty="0">
                <a:solidFill>
                  <a:schemeClr val="bg2"/>
                </a:solidFill>
                <a:effectLst>
                  <a:outerShdw blurRad="38100" dist="38100" dir="2700000" algn="tl">
                    <a:srgbClr val="C0C0C0"/>
                  </a:outerShdw>
                </a:effectLst>
              </a:rPr>
              <a:t>	</a:t>
            </a:r>
            <a:r>
              <a:rPr lang="tr-TR" sz="2100" dirty="0" smtClean="0">
                <a:solidFill>
                  <a:srgbClr val="00B0F0"/>
                </a:solidFill>
                <a:effectLst>
                  <a:outerShdw blurRad="38100" dist="38100" dir="2700000" algn="tl">
                    <a:srgbClr val="C0C0C0"/>
                  </a:outerShdw>
                </a:effectLst>
              </a:rPr>
              <a:t>-Yenileme, Güncelleme</a:t>
            </a:r>
          </a:p>
          <a:p>
            <a:pPr marL="0" lvl="1" indent="0" eaLnBrk="1" hangingPunct="1">
              <a:spcBef>
                <a:spcPts val="0"/>
              </a:spcBef>
              <a:buNone/>
              <a:defRPr/>
            </a:pPr>
            <a:r>
              <a:rPr lang="tr-TR" sz="2100" dirty="0">
                <a:solidFill>
                  <a:srgbClr val="00B0F0"/>
                </a:solidFill>
                <a:effectLst>
                  <a:outerShdw blurRad="38100" dist="38100" dir="2700000" algn="tl">
                    <a:srgbClr val="C0C0C0"/>
                  </a:outerShdw>
                </a:effectLst>
              </a:rPr>
              <a:t>	</a:t>
            </a:r>
            <a:r>
              <a:rPr lang="tr-TR" sz="2100" dirty="0" smtClean="0">
                <a:solidFill>
                  <a:srgbClr val="00B0F0"/>
                </a:solidFill>
                <a:effectLst>
                  <a:outerShdw blurRad="38100" dist="38100" dir="2700000" algn="tl">
                    <a:srgbClr val="C0C0C0"/>
                  </a:outerShdw>
                </a:effectLst>
              </a:rPr>
              <a:t>-Hazırlık Programı, Onay Sürec</a:t>
            </a:r>
            <a:r>
              <a:rPr lang="tr-TR" sz="2100" dirty="0">
                <a:solidFill>
                  <a:srgbClr val="00B0F0"/>
                </a:solidFill>
                <a:effectLst>
                  <a:outerShdw blurRad="38100" dist="38100" dir="2700000" algn="tl">
                    <a:srgbClr val="C0C0C0"/>
                  </a:outerShdw>
                </a:effectLst>
              </a:rPr>
              <a:t>i</a:t>
            </a:r>
          </a:p>
        </p:txBody>
      </p:sp>
      <p:pic>
        <p:nvPicPr>
          <p:cNvPr id="10244"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8E08848-2115-45FD-8AD3-F8D50656F01F}" type="slidenum">
              <a:rPr lang="tr-TR" sz="1200" b="0">
                <a:solidFill>
                  <a:schemeClr val="tx2"/>
                </a:solidFill>
              </a:rPr>
              <a:pPr algn="r" eaLnBrk="1" hangingPunct="1">
                <a:buFontTx/>
                <a:buNone/>
              </a:pPr>
              <a:t>2</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Başlık"/>
          <p:cNvSpPr>
            <a:spLocks noGrp="1"/>
          </p:cNvSpPr>
          <p:nvPr>
            <p:ph type="title"/>
          </p:nvPr>
        </p:nvSpPr>
        <p:spPr>
          <a:xfrm>
            <a:off x="467544" y="1412776"/>
            <a:ext cx="6553200" cy="796032"/>
          </a:xfrm>
        </p:spPr>
        <p:txBody>
          <a:bodyPr/>
          <a:lstStyle/>
          <a:p>
            <a:r>
              <a:rPr lang="tr-TR" sz="4800" b="1" dirty="0" smtClean="0">
                <a:solidFill>
                  <a:schemeClr val="accent6">
                    <a:lumMod val="60000"/>
                    <a:lumOff val="40000"/>
                  </a:schemeClr>
                </a:solidFill>
                <a:effectLst>
                  <a:outerShdw blurRad="38100" dist="38100" dir="2700000" algn="tl">
                    <a:srgbClr val="C0C0C0"/>
                  </a:outerShdw>
                </a:effectLst>
                <a:latin typeface="+mn-lt"/>
                <a:ea typeface="+mn-ea"/>
                <a:cs typeface="+mn-cs"/>
              </a:rPr>
              <a:t>I. Stratejik </a:t>
            </a:r>
            <a:r>
              <a:rPr lang="tr-TR" sz="4800" b="1" dirty="0">
                <a:solidFill>
                  <a:schemeClr val="accent6">
                    <a:lumMod val="60000"/>
                    <a:lumOff val="40000"/>
                  </a:schemeClr>
                </a:solidFill>
                <a:effectLst>
                  <a:outerShdw blurRad="38100" dist="38100" dir="2700000" algn="tl">
                    <a:srgbClr val="C0C0C0"/>
                  </a:outerShdw>
                </a:effectLst>
                <a:latin typeface="+mn-lt"/>
                <a:ea typeface="+mn-ea"/>
                <a:cs typeface="+mn-cs"/>
              </a:rPr>
              <a:t>Yönetim</a:t>
            </a:r>
          </a:p>
        </p:txBody>
      </p:sp>
      <p:sp>
        <p:nvSpPr>
          <p:cNvPr id="11267" name="2 İçerik Yer Tutucusu"/>
          <p:cNvSpPr>
            <a:spLocks noGrp="1"/>
          </p:cNvSpPr>
          <p:nvPr>
            <p:ph idx="1"/>
          </p:nvPr>
        </p:nvSpPr>
        <p:spPr>
          <a:xfrm>
            <a:off x="182464" y="2564904"/>
            <a:ext cx="8568630" cy="3959225"/>
          </a:xfrm>
        </p:spPr>
        <p:txBody>
          <a:bodyPr/>
          <a:lstStyle/>
          <a:p>
            <a:r>
              <a:rPr lang="tr-TR" sz="5400" b="1" dirty="0" smtClean="0">
                <a:solidFill>
                  <a:srgbClr val="080808"/>
                </a:solidFill>
                <a:effectLst>
                  <a:outerShdw blurRad="38100" dist="38100" dir="2700000" algn="tl">
                    <a:srgbClr val="000000">
                      <a:alpha val="43137"/>
                    </a:srgbClr>
                  </a:outerShdw>
                </a:effectLst>
              </a:rPr>
              <a:t>Stratejik Yönetimin Yapısı ve İşleyişi</a:t>
            </a:r>
          </a:p>
        </p:txBody>
      </p:sp>
      <p:pic>
        <p:nvPicPr>
          <p:cNvPr id="4"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8819233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42938" y="2143125"/>
            <a:ext cx="1928812" cy="1016000"/>
          </a:xfrm>
          <a:prstGeom prst="rect">
            <a:avLst/>
          </a:prstGeom>
          <a:solidFill>
            <a:srgbClr val="FFFF00"/>
          </a:solidFill>
        </p:spPr>
        <p:style>
          <a:lnRef idx="2">
            <a:schemeClr val="dk1"/>
          </a:lnRef>
          <a:fillRef idx="1">
            <a:schemeClr val="lt1"/>
          </a:fillRef>
          <a:effectRef idx="0">
            <a:schemeClr val="dk1"/>
          </a:effectRef>
          <a:fontRef idx="minor">
            <a:schemeClr val="dk1"/>
          </a:fontRef>
        </p:style>
        <p:txBody>
          <a:bodyPr>
            <a:spAutoFit/>
          </a:bodyPr>
          <a:lstStyle/>
          <a:p>
            <a:pPr>
              <a:buFont typeface="Wingdings" pitchFamily="2" charset="2"/>
              <a:buNone/>
              <a:defRPr/>
            </a:pPr>
            <a:r>
              <a:rPr lang="tr-TR" sz="2000" dirty="0"/>
              <a:t>Politika ve önceliklerin belirlenmesi</a:t>
            </a:r>
            <a:endParaRPr lang="en-US" sz="2000" dirty="0"/>
          </a:p>
        </p:txBody>
      </p:sp>
      <p:sp>
        <p:nvSpPr>
          <p:cNvPr id="9" name="TextBox 8"/>
          <p:cNvSpPr txBox="1"/>
          <p:nvPr/>
        </p:nvSpPr>
        <p:spPr>
          <a:xfrm>
            <a:off x="3071813" y="2147888"/>
            <a:ext cx="2428875" cy="1016000"/>
          </a:xfrm>
          <a:prstGeom prst="rect">
            <a:avLst/>
          </a:prstGeom>
          <a:solidFill>
            <a:srgbClr val="F3B3E5"/>
          </a:solidFill>
        </p:spPr>
        <p:style>
          <a:lnRef idx="2">
            <a:schemeClr val="dk1"/>
          </a:lnRef>
          <a:fillRef idx="1">
            <a:schemeClr val="lt1"/>
          </a:fillRef>
          <a:effectRef idx="0">
            <a:schemeClr val="dk1"/>
          </a:effectRef>
          <a:fontRef idx="minor">
            <a:schemeClr val="dk1"/>
          </a:fontRef>
        </p:style>
        <p:txBody>
          <a:bodyPr>
            <a:spAutoFit/>
          </a:bodyPr>
          <a:lstStyle/>
          <a:p>
            <a:pPr>
              <a:buFont typeface="Wingdings" pitchFamily="2" charset="2"/>
              <a:buNone/>
              <a:defRPr/>
            </a:pPr>
            <a:r>
              <a:rPr lang="tr-TR" sz="2000" dirty="0"/>
              <a:t>Kaynak ve stratejilerin ortaya konulması</a:t>
            </a:r>
            <a:endParaRPr lang="en-US" sz="2000" dirty="0"/>
          </a:p>
        </p:txBody>
      </p:sp>
      <p:sp>
        <p:nvSpPr>
          <p:cNvPr id="12" name="TextBox 11"/>
          <p:cNvSpPr txBox="1"/>
          <p:nvPr/>
        </p:nvSpPr>
        <p:spPr>
          <a:xfrm>
            <a:off x="6000750" y="2147888"/>
            <a:ext cx="2747963" cy="1016000"/>
          </a:xfrm>
          <a:prstGeom prst="rect">
            <a:avLst/>
          </a:prstGeom>
          <a:solidFill>
            <a:srgbClr val="FF6600"/>
          </a:solidFill>
        </p:spPr>
        <p:style>
          <a:lnRef idx="2">
            <a:schemeClr val="dk1"/>
          </a:lnRef>
          <a:fillRef idx="1">
            <a:schemeClr val="lt1"/>
          </a:fillRef>
          <a:effectRef idx="0">
            <a:schemeClr val="dk1"/>
          </a:effectRef>
          <a:fontRef idx="minor">
            <a:schemeClr val="dk1"/>
          </a:fontRef>
        </p:style>
        <p:txBody>
          <a:bodyPr>
            <a:spAutoFit/>
          </a:bodyPr>
          <a:lstStyle/>
          <a:p>
            <a:pPr>
              <a:buFont typeface="Wingdings" pitchFamily="2" charset="2"/>
              <a:buNone/>
              <a:defRPr/>
            </a:pPr>
            <a:r>
              <a:rPr lang="tr-TR" sz="2000" dirty="0"/>
              <a:t>Bütçenin belirlenen stratejik önceliklere   göre hazırlanması</a:t>
            </a:r>
            <a:endParaRPr lang="en-US" sz="2000" dirty="0"/>
          </a:p>
        </p:txBody>
      </p:sp>
      <p:sp>
        <p:nvSpPr>
          <p:cNvPr id="14" name="TextBox 13"/>
          <p:cNvSpPr txBox="1"/>
          <p:nvPr/>
        </p:nvSpPr>
        <p:spPr>
          <a:xfrm>
            <a:off x="1357313" y="3714750"/>
            <a:ext cx="3429000" cy="1016000"/>
          </a:xfrm>
          <a:prstGeom prst="rect">
            <a:avLst/>
          </a:prstGeom>
          <a:solidFill>
            <a:srgbClr val="00B0F0"/>
          </a:solidFill>
        </p:spPr>
        <p:style>
          <a:lnRef idx="2">
            <a:schemeClr val="dk1"/>
          </a:lnRef>
          <a:fillRef idx="1">
            <a:schemeClr val="lt1"/>
          </a:fillRef>
          <a:effectRef idx="0">
            <a:schemeClr val="dk1"/>
          </a:effectRef>
          <a:fontRef idx="minor">
            <a:schemeClr val="dk1"/>
          </a:fontRef>
        </p:style>
        <p:txBody>
          <a:bodyPr>
            <a:spAutoFit/>
          </a:bodyPr>
          <a:lstStyle/>
          <a:p>
            <a:pPr>
              <a:buFont typeface="Wingdings" pitchFamily="2" charset="2"/>
              <a:buNone/>
              <a:defRPr/>
            </a:pPr>
            <a:r>
              <a:rPr lang="tr-TR" sz="2000" dirty="0"/>
              <a:t>Bütçenin stratejik hedefleri gerçekleştirecek şekilde uygulanması</a:t>
            </a:r>
            <a:endParaRPr lang="en-US" sz="2000" dirty="0"/>
          </a:p>
        </p:txBody>
      </p:sp>
      <p:sp>
        <p:nvSpPr>
          <p:cNvPr id="15" name="TextBox 14"/>
          <p:cNvSpPr txBox="1"/>
          <p:nvPr/>
        </p:nvSpPr>
        <p:spPr>
          <a:xfrm>
            <a:off x="5214938" y="3857625"/>
            <a:ext cx="3429000" cy="1016000"/>
          </a:xfrm>
          <a:prstGeom prst="rect">
            <a:avLst/>
          </a:prstGeom>
          <a:solidFill>
            <a:srgbClr val="92D050"/>
          </a:solidFill>
        </p:spPr>
        <p:style>
          <a:lnRef idx="2">
            <a:schemeClr val="dk1"/>
          </a:lnRef>
          <a:fillRef idx="1">
            <a:schemeClr val="lt1"/>
          </a:fillRef>
          <a:effectRef idx="0">
            <a:schemeClr val="dk1"/>
          </a:effectRef>
          <a:fontRef idx="minor">
            <a:schemeClr val="dk1"/>
          </a:fontRef>
        </p:style>
        <p:txBody>
          <a:bodyPr>
            <a:spAutoFit/>
          </a:bodyPr>
          <a:lstStyle/>
          <a:p>
            <a:pPr>
              <a:buFont typeface="Wingdings" pitchFamily="2" charset="2"/>
              <a:buNone/>
              <a:defRPr/>
            </a:pPr>
            <a:r>
              <a:rPr lang="tr-TR" sz="2000" dirty="0"/>
              <a:t>Faaliyetlerin kontrolü ve işlemlerin muhasebeleştirilmesi</a:t>
            </a:r>
            <a:endParaRPr lang="en-US" sz="2000" dirty="0"/>
          </a:p>
        </p:txBody>
      </p:sp>
      <p:sp>
        <p:nvSpPr>
          <p:cNvPr id="16" name="TextBox 15"/>
          <p:cNvSpPr txBox="1"/>
          <p:nvPr/>
        </p:nvSpPr>
        <p:spPr>
          <a:xfrm>
            <a:off x="3286125" y="5429250"/>
            <a:ext cx="2643188" cy="1016000"/>
          </a:xfrm>
          <a:prstGeom prst="rect">
            <a:avLst/>
          </a:prstGeom>
          <a:solidFill>
            <a:srgbClr val="FFC000"/>
          </a:solidFill>
        </p:spPr>
        <p:style>
          <a:lnRef idx="2">
            <a:schemeClr val="dk1"/>
          </a:lnRef>
          <a:fillRef idx="1">
            <a:schemeClr val="lt1"/>
          </a:fillRef>
          <a:effectRef idx="0">
            <a:schemeClr val="dk1"/>
          </a:effectRef>
          <a:fontRef idx="minor">
            <a:schemeClr val="dk1"/>
          </a:fontRef>
        </p:style>
        <p:txBody>
          <a:bodyPr>
            <a:spAutoFit/>
          </a:bodyPr>
          <a:lstStyle/>
          <a:p>
            <a:pPr>
              <a:buFont typeface="Wingdings" pitchFamily="2" charset="2"/>
              <a:buNone/>
              <a:defRPr/>
            </a:pPr>
            <a:r>
              <a:rPr lang="tr-TR" sz="2000" dirty="0"/>
              <a:t>Hizmet etkinliğinin ölçülmesi ve raporlanması</a:t>
            </a:r>
            <a:endParaRPr lang="en-US" sz="2000" dirty="0"/>
          </a:p>
        </p:txBody>
      </p:sp>
      <p:cxnSp>
        <p:nvCxnSpPr>
          <p:cNvPr id="18" name="Elbow Connector 17"/>
          <p:cNvCxnSpPr>
            <a:cxnSpLocks noChangeShapeType="1"/>
            <a:stCxn id="8" idx="3"/>
            <a:endCxn id="9" idx="1"/>
          </p:cNvCxnSpPr>
          <p:nvPr/>
        </p:nvCxnSpPr>
        <p:spPr bwMode="auto">
          <a:xfrm>
            <a:off x="2571750" y="2651125"/>
            <a:ext cx="500063" cy="4763"/>
          </a:xfrm>
          <a:prstGeom prst="bentConnector3">
            <a:avLst>
              <a:gd name="adj1" fmla="val 50000"/>
            </a:avLst>
          </a:prstGeom>
          <a:noFill/>
          <a:ln w="31750" algn="ctr">
            <a:solidFill>
              <a:schemeClr val="tx1"/>
            </a:solidFill>
            <a:miter lim="800000"/>
            <a:headEnd/>
            <a:tailEnd type="arrow" w="med" len="med"/>
          </a:ln>
          <a:extLst>
            <a:ext uri="{909E8E84-426E-40DD-AFC4-6F175D3DCCD1}">
              <a14:hiddenFill xmlns:a14="http://schemas.microsoft.com/office/drawing/2010/main">
                <a:noFill/>
              </a14:hiddenFill>
            </a:ext>
          </a:extLst>
        </p:spPr>
      </p:cxnSp>
      <p:cxnSp>
        <p:nvCxnSpPr>
          <p:cNvPr id="19" name="Elbow Connector 18"/>
          <p:cNvCxnSpPr/>
          <p:nvPr/>
        </p:nvCxnSpPr>
        <p:spPr>
          <a:xfrm>
            <a:off x="5500688" y="2647950"/>
            <a:ext cx="500062" cy="1588"/>
          </a:xfrm>
          <a:prstGeom prst="bentConnector3">
            <a:avLst>
              <a:gd name="adj1" fmla="val 50000"/>
            </a:avLst>
          </a:prstGeom>
          <a:ln w="31750" cmpd="sng">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1" name="Elbow Connector 20"/>
          <p:cNvCxnSpPr>
            <a:cxnSpLocks noChangeShapeType="1"/>
            <a:stCxn id="12" idx="2"/>
            <a:endCxn id="14" idx="0"/>
          </p:cNvCxnSpPr>
          <p:nvPr/>
        </p:nvCxnSpPr>
        <p:spPr bwMode="auto">
          <a:xfrm rot="5400000">
            <a:off x="4948238" y="1287463"/>
            <a:ext cx="550862" cy="4303712"/>
          </a:xfrm>
          <a:prstGeom prst="bentConnector3">
            <a:avLst>
              <a:gd name="adj1" fmla="val 50000"/>
            </a:avLst>
          </a:prstGeom>
          <a:noFill/>
          <a:ln w="31750" algn="ctr">
            <a:solidFill>
              <a:schemeClr val="tx1"/>
            </a:solidFill>
            <a:miter lim="800000"/>
            <a:headEnd/>
            <a:tailEnd type="arrow" w="med" len="med"/>
          </a:ln>
          <a:extLst>
            <a:ext uri="{909E8E84-426E-40DD-AFC4-6F175D3DCCD1}">
              <a14:hiddenFill xmlns:a14="http://schemas.microsoft.com/office/drawing/2010/main">
                <a:noFill/>
              </a14:hiddenFill>
            </a:ext>
          </a:extLst>
        </p:spPr>
      </p:cxnSp>
      <p:cxnSp>
        <p:nvCxnSpPr>
          <p:cNvPr id="27" name="Straight Arrow Connector 26"/>
          <p:cNvCxnSpPr>
            <a:stCxn id="14" idx="3"/>
            <a:endCxn id="15" idx="1"/>
          </p:cNvCxnSpPr>
          <p:nvPr/>
        </p:nvCxnSpPr>
        <p:spPr>
          <a:xfrm>
            <a:off x="4786313" y="4222750"/>
            <a:ext cx="428625" cy="142875"/>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9" name="Shape 28"/>
          <p:cNvCxnSpPr>
            <a:stCxn id="15" idx="2"/>
            <a:endCxn id="16" idx="0"/>
          </p:cNvCxnSpPr>
          <p:nvPr/>
        </p:nvCxnSpPr>
        <p:spPr>
          <a:xfrm rot="5400000">
            <a:off x="5491163" y="3990975"/>
            <a:ext cx="555625" cy="2320925"/>
          </a:xfrm>
          <a:prstGeom prst="bentConnector3">
            <a:avLst>
              <a:gd name="adj1" fmla="val 50000"/>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1" name="Shape 30"/>
          <p:cNvCxnSpPr/>
          <p:nvPr/>
        </p:nvCxnSpPr>
        <p:spPr>
          <a:xfrm rot="10800000">
            <a:off x="1000125" y="3143250"/>
            <a:ext cx="2286000" cy="2865438"/>
          </a:xfrm>
          <a:prstGeom prst="bentConnector2">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32" name="TextBox 31"/>
          <p:cNvSpPr txBox="1">
            <a:spLocks noChangeArrowheads="1"/>
          </p:cNvSpPr>
          <p:nvPr/>
        </p:nvSpPr>
        <p:spPr bwMode="auto">
          <a:xfrm>
            <a:off x="179512" y="250031"/>
            <a:ext cx="5887509" cy="1569660"/>
          </a:xfrm>
          <a:prstGeom prst="rect">
            <a:avLst/>
          </a:prstGeom>
          <a:noFill/>
          <a:ln w="9525">
            <a:noFill/>
            <a:miter lim="800000"/>
            <a:headEnd/>
            <a:tailEnd/>
          </a:ln>
        </p:spPr>
        <p:txBody>
          <a:bodyPr wrap="none">
            <a:spAutoFit/>
          </a:bodyPr>
          <a:lstStyle/>
          <a:p>
            <a:pPr>
              <a:buFont typeface="Wingdings" pitchFamily="2" charset="2"/>
              <a:buNone/>
              <a:defRPr/>
            </a:pPr>
            <a:r>
              <a:rPr lang="tr-TR" sz="3200" dirty="0">
                <a:solidFill>
                  <a:srgbClr val="080808"/>
                </a:solidFill>
                <a:effectLst>
                  <a:outerShdw blurRad="38100" dist="38100" dir="2700000" algn="tl">
                    <a:srgbClr val="000000">
                      <a:alpha val="43137"/>
                    </a:srgbClr>
                  </a:outerShdw>
                </a:effectLst>
              </a:rPr>
              <a:t>5018 sayılı </a:t>
            </a:r>
            <a:r>
              <a:rPr lang="tr-TR" sz="3200" dirty="0" smtClean="0">
                <a:solidFill>
                  <a:srgbClr val="080808"/>
                </a:solidFill>
                <a:effectLst>
                  <a:outerShdw blurRad="38100" dist="38100" dir="2700000" algn="tl">
                    <a:srgbClr val="000000">
                      <a:alpha val="43137"/>
                    </a:srgbClr>
                  </a:outerShdw>
                </a:effectLst>
              </a:rPr>
              <a:t>Kanun’un </a:t>
            </a:r>
          </a:p>
          <a:p>
            <a:pPr>
              <a:buFont typeface="Wingdings" pitchFamily="2" charset="2"/>
              <a:buNone/>
              <a:defRPr/>
            </a:pPr>
            <a:r>
              <a:rPr lang="tr-TR" sz="3200" dirty="0" smtClean="0">
                <a:solidFill>
                  <a:srgbClr val="080808"/>
                </a:solidFill>
                <a:effectLst>
                  <a:outerShdw blurRad="38100" dist="38100" dir="2700000" algn="tl">
                    <a:srgbClr val="000000">
                      <a:alpha val="43137"/>
                    </a:srgbClr>
                  </a:outerShdw>
                </a:effectLst>
              </a:rPr>
              <a:t>(Stratejik Yönetim Yaklaşımı) </a:t>
            </a:r>
          </a:p>
          <a:p>
            <a:pPr>
              <a:buFont typeface="Wingdings" pitchFamily="2" charset="2"/>
              <a:buNone/>
              <a:defRPr/>
            </a:pPr>
            <a:r>
              <a:rPr lang="tr-TR" sz="3200" dirty="0" smtClean="0">
                <a:solidFill>
                  <a:srgbClr val="080808"/>
                </a:solidFill>
                <a:effectLst>
                  <a:outerShdw blurRad="38100" dist="38100" dir="2700000" algn="tl">
                    <a:srgbClr val="000000">
                      <a:alpha val="43137"/>
                    </a:srgbClr>
                  </a:outerShdw>
                </a:effectLst>
              </a:rPr>
              <a:t>Genel </a:t>
            </a:r>
            <a:r>
              <a:rPr lang="tr-TR" sz="3200" dirty="0">
                <a:solidFill>
                  <a:srgbClr val="080808"/>
                </a:solidFill>
                <a:effectLst>
                  <a:outerShdw blurRad="38100" dist="38100" dir="2700000" algn="tl">
                    <a:srgbClr val="000000">
                      <a:alpha val="43137"/>
                    </a:srgbClr>
                  </a:outerShdw>
                </a:effectLst>
              </a:rPr>
              <a:t>İşleyiş Modeli</a:t>
            </a:r>
            <a:endParaRPr lang="en-US" sz="3200" dirty="0">
              <a:solidFill>
                <a:srgbClr val="080808"/>
              </a:solidFill>
              <a:effectLst>
                <a:outerShdw blurRad="38100" dist="38100" dir="2700000" algn="tl">
                  <a:srgbClr val="000000">
                    <a:alpha val="43137"/>
                  </a:srgbClr>
                </a:outerShdw>
              </a:effectLst>
            </a:endParaRPr>
          </a:p>
        </p:txBody>
      </p:sp>
      <p:pic>
        <p:nvPicPr>
          <p:cNvPr id="12303"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304"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3F1905B-A4F1-4C19-838B-61082D8C6342}" type="slidenum">
              <a:rPr lang="tr-TR" sz="1200" b="0">
                <a:solidFill>
                  <a:schemeClr val="tx2"/>
                </a:solidFill>
              </a:rPr>
              <a:pPr algn="r" eaLnBrk="1" hangingPunct="1">
                <a:buFontTx/>
                <a:buNone/>
              </a:pPr>
              <a:t>21</a:t>
            </a:fld>
            <a:endParaRPr lang="tr-TR" sz="1200" b="0">
              <a:solidFill>
                <a:schemeClr val="tx2"/>
              </a:solidFill>
            </a:endParaRPr>
          </a:p>
        </p:txBody>
      </p:sp>
    </p:spTree>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idx="4294967295"/>
          </p:nvPr>
        </p:nvSpPr>
        <p:spPr>
          <a:xfrm>
            <a:off x="0" y="115888"/>
            <a:ext cx="8839200" cy="955675"/>
          </a:xfrm>
        </p:spPr>
        <p:txBody>
          <a:bodyPr/>
          <a:lstStyle/>
          <a:p>
            <a:pPr algn="ctr" eaLnBrk="1" hangingPunct="1">
              <a:defRPr/>
            </a:pPr>
            <a:r>
              <a:rPr lang="tr-TR" sz="4000" b="1" dirty="0">
                <a:solidFill>
                  <a:schemeClr val="accent4"/>
                </a:solidFill>
                <a:effectLst>
                  <a:outerShdw blurRad="38100" dist="38100" dir="2700000" algn="tl">
                    <a:srgbClr val="000000">
                      <a:alpha val="43137"/>
                    </a:srgbClr>
                  </a:outerShdw>
                </a:effectLst>
                <a:latin typeface="Times" pitchFamily="18" charset="0"/>
              </a:rPr>
              <a:t>STRATEJİK YÖNETİM SİSTEMİ</a:t>
            </a:r>
          </a:p>
        </p:txBody>
      </p:sp>
      <p:sp>
        <p:nvSpPr>
          <p:cNvPr id="10243" name="Rectangle 4"/>
          <p:cNvSpPr>
            <a:spLocks noChangeArrowheads="1"/>
          </p:cNvSpPr>
          <p:nvPr/>
        </p:nvSpPr>
        <p:spPr bwMode="auto">
          <a:xfrm>
            <a:off x="428625" y="2560638"/>
            <a:ext cx="2000250" cy="43973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eaLnBrk="0" hangingPunct="0">
              <a:buFontTx/>
              <a:buNone/>
              <a:defRPr/>
            </a:pPr>
            <a:r>
              <a:rPr lang="tr-TR" dirty="0">
                <a:solidFill>
                  <a:srgbClr val="000000"/>
                </a:solidFill>
              </a:rPr>
              <a:t>VİZYON</a:t>
            </a:r>
          </a:p>
        </p:txBody>
      </p:sp>
      <p:sp>
        <p:nvSpPr>
          <p:cNvPr id="10244" name="Rectangle 5"/>
          <p:cNvSpPr>
            <a:spLocks noChangeArrowheads="1"/>
          </p:cNvSpPr>
          <p:nvPr/>
        </p:nvSpPr>
        <p:spPr bwMode="auto">
          <a:xfrm>
            <a:off x="2714625" y="3643313"/>
            <a:ext cx="3714750" cy="6477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eaLnBrk="0" hangingPunct="0">
              <a:buFontTx/>
              <a:buNone/>
              <a:defRPr/>
            </a:pPr>
            <a:r>
              <a:rPr lang="tr-TR" sz="2000" dirty="0">
                <a:solidFill>
                  <a:srgbClr val="000000"/>
                </a:solidFill>
              </a:rPr>
              <a:t>PERFORMANS HEDEFİ</a:t>
            </a:r>
          </a:p>
          <a:p>
            <a:pPr algn="ctr" eaLnBrk="0" hangingPunct="0">
              <a:buFontTx/>
              <a:buNone/>
              <a:defRPr/>
            </a:pPr>
            <a:r>
              <a:rPr lang="tr-TR" sz="1400" dirty="0">
                <a:solidFill>
                  <a:srgbClr val="000000"/>
                </a:solidFill>
              </a:rPr>
              <a:t>( YILLIK )</a:t>
            </a:r>
          </a:p>
        </p:txBody>
      </p:sp>
      <p:sp>
        <p:nvSpPr>
          <p:cNvPr id="10245" name="Rectangle 6"/>
          <p:cNvSpPr>
            <a:spLocks noChangeArrowheads="1"/>
          </p:cNvSpPr>
          <p:nvPr/>
        </p:nvSpPr>
        <p:spPr bwMode="auto">
          <a:xfrm>
            <a:off x="2714625" y="2786063"/>
            <a:ext cx="3714750" cy="49371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eaLnBrk="0" hangingPunct="0">
              <a:buFontTx/>
              <a:buNone/>
              <a:defRPr/>
            </a:pPr>
            <a:r>
              <a:rPr lang="tr-TR" sz="2000" dirty="0">
                <a:solidFill>
                  <a:srgbClr val="000000"/>
                </a:solidFill>
              </a:rPr>
              <a:t>STRATEJİK HEDEF</a:t>
            </a:r>
          </a:p>
          <a:p>
            <a:pPr algn="ctr" eaLnBrk="0" hangingPunct="0">
              <a:buFontTx/>
              <a:buNone/>
              <a:defRPr/>
            </a:pPr>
            <a:r>
              <a:rPr lang="tr-TR" sz="1400" dirty="0">
                <a:solidFill>
                  <a:srgbClr val="000000"/>
                </a:solidFill>
              </a:rPr>
              <a:t>( ORTA VADELİ )</a:t>
            </a:r>
          </a:p>
        </p:txBody>
      </p:sp>
      <p:sp>
        <p:nvSpPr>
          <p:cNvPr id="10246" name="Rectangle 7"/>
          <p:cNvSpPr>
            <a:spLocks noChangeArrowheads="1"/>
          </p:cNvSpPr>
          <p:nvPr/>
        </p:nvSpPr>
        <p:spPr bwMode="auto">
          <a:xfrm>
            <a:off x="2714625" y="2071688"/>
            <a:ext cx="3714750" cy="493712"/>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eaLnBrk="0" hangingPunct="0">
              <a:buFontTx/>
              <a:buNone/>
              <a:defRPr/>
            </a:pPr>
            <a:r>
              <a:rPr lang="tr-TR" sz="2000" dirty="0">
                <a:solidFill>
                  <a:srgbClr val="000000"/>
                </a:solidFill>
              </a:rPr>
              <a:t>STRATEJİK AMAÇ</a:t>
            </a:r>
          </a:p>
          <a:p>
            <a:pPr algn="ctr" eaLnBrk="0" hangingPunct="0">
              <a:buFontTx/>
              <a:buNone/>
              <a:defRPr/>
            </a:pPr>
            <a:r>
              <a:rPr lang="tr-TR" sz="1400" dirty="0">
                <a:solidFill>
                  <a:srgbClr val="000000"/>
                </a:solidFill>
              </a:rPr>
              <a:t>( UZUN VADELİ )</a:t>
            </a:r>
          </a:p>
        </p:txBody>
      </p:sp>
      <p:sp>
        <p:nvSpPr>
          <p:cNvPr id="10247" name="Rectangle 8"/>
          <p:cNvSpPr>
            <a:spLocks noChangeArrowheads="1"/>
          </p:cNvSpPr>
          <p:nvPr/>
        </p:nvSpPr>
        <p:spPr bwMode="auto">
          <a:xfrm>
            <a:off x="2714625" y="4572000"/>
            <a:ext cx="3714750" cy="647700"/>
          </a:xfrm>
          <a:prstGeom prst="rect">
            <a:avLst/>
          </a:prstGeom>
          <a:gradFill flip="none" rotWithShape="1">
            <a:gsLst>
              <a:gs pos="0">
                <a:srgbClr val="FF0000"/>
              </a:gs>
              <a:gs pos="53000">
                <a:srgbClr val="00B0F0"/>
              </a:gs>
              <a:gs pos="83000">
                <a:srgbClr val="D4DEFF"/>
              </a:gs>
              <a:gs pos="100000">
                <a:srgbClr val="96AB94"/>
              </a:gs>
            </a:gsLst>
            <a:lin ang="13500000" scaled="0"/>
            <a:tileRect/>
          </a:gradFill>
          <a:ln>
            <a:headEnd/>
            <a:tailEnd/>
          </a:ln>
        </p:spPr>
        <p:style>
          <a:lnRef idx="2">
            <a:schemeClr val="accent1">
              <a:shade val="50000"/>
            </a:schemeClr>
          </a:lnRef>
          <a:fillRef idx="1002">
            <a:schemeClr val="lt2"/>
          </a:fillRef>
          <a:effectRef idx="0">
            <a:schemeClr val="accent1"/>
          </a:effectRef>
          <a:fontRef idx="minor">
            <a:schemeClr val="lt1"/>
          </a:fontRef>
        </p:style>
        <p:txBody>
          <a:bodyPr wrap="none" anchor="ctr"/>
          <a:lstStyle/>
          <a:p>
            <a:pPr algn="ctr" eaLnBrk="0" hangingPunct="0">
              <a:buFontTx/>
              <a:buNone/>
              <a:defRPr/>
            </a:pPr>
            <a:r>
              <a:rPr lang="tr-TR" sz="2000" dirty="0">
                <a:solidFill>
                  <a:srgbClr val="000000"/>
                </a:solidFill>
              </a:rPr>
              <a:t>FAALİYET VE PROJELER</a:t>
            </a:r>
          </a:p>
        </p:txBody>
      </p:sp>
      <p:sp>
        <p:nvSpPr>
          <p:cNvPr id="14344" name="Line 10"/>
          <p:cNvSpPr>
            <a:spLocks noChangeShapeType="1"/>
          </p:cNvSpPr>
          <p:nvPr/>
        </p:nvSpPr>
        <p:spPr bwMode="auto">
          <a:xfrm>
            <a:off x="0" y="3357563"/>
            <a:ext cx="9144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10250" name="Rectangle 11"/>
          <p:cNvSpPr>
            <a:spLocks noChangeArrowheads="1"/>
          </p:cNvSpPr>
          <p:nvPr/>
        </p:nvSpPr>
        <p:spPr bwMode="auto">
          <a:xfrm>
            <a:off x="6643688" y="3571875"/>
            <a:ext cx="1857375" cy="150018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eaLnBrk="0" hangingPunct="0">
              <a:buFontTx/>
              <a:buNone/>
              <a:defRPr/>
            </a:pPr>
            <a:r>
              <a:rPr lang="tr-TR" sz="2000" dirty="0">
                <a:solidFill>
                  <a:srgbClr val="000000"/>
                </a:solidFill>
              </a:rPr>
              <a:t>PERFORMANS</a:t>
            </a:r>
          </a:p>
          <a:p>
            <a:pPr algn="ctr" eaLnBrk="0" hangingPunct="0">
              <a:buFontTx/>
              <a:buNone/>
              <a:defRPr/>
            </a:pPr>
            <a:r>
              <a:rPr lang="tr-TR" sz="2000" dirty="0">
                <a:solidFill>
                  <a:srgbClr val="000000"/>
                </a:solidFill>
              </a:rPr>
              <a:t>PROGRAMI</a:t>
            </a:r>
          </a:p>
        </p:txBody>
      </p:sp>
      <p:sp>
        <p:nvSpPr>
          <p:cNvPr id="10251" name="AutoShape 12"/>
          <p:cNvSpPr>
            <a:spLocks noChangeArrowheads="1"/>
          </p:cNvSpPr>
          <p:nvPr/>
        </p:nvSpPr>
        <p:spPr bwMode="auto">
          <a:xfrm>
            <a:off x="2286000" y="3786188"/>
            <a:ext cx="431800" cy="288925"/>
          </a:xfrm>
          <a:prstGeom prst="leftRightArrow">
            <a:avLst>
              <a:gd name="adj1" fmla="val 50000"/>
              <a:gd name="adj2" fmla="val 2989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buFontTx/>
              <a:buNone/>
              <a:defRPr/>
            </a:pPr>
            <a:endParaRPr lang="tr-TR" sz="2000" dirty="0"/>
          </a:p>
        </p:txBody>
      </p:sp>
      <p:sp>
        <p:nvSpPr>
          <p:cNvPr id="10252" name="Rectangle 13"/>
          <p:cNvSpPr>
            <a:spLocks noChangeArrowheads="1"/>
          </p:cNvSpPr>
          <p:nvPr/>
        </p:nvSpPr>
        <p:spPr bwMode="auto">
          <a:xfrm>
            <a:off x="500063" y="3643313"/>
            <a:ext cx="1800225" cy="792162"/>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eaLnBrk="0" hangingPunct="0">
              <a:buFontTx/>
              <a:buNone/>
              <a:defRPr/>
            </a:pPr>
            <a:r>
              <a:rPr lang="tr-TR" sz="1600" dirty="0">
                <a:solidFill>
                  <a:srgbClr val="000000"/>
                </a:solidFill>
              </a:rPr>
              <a:t>PERFORMANS</a:t>
            </a:r>
          </a:p>
          <a:p>
            <a:pPr algn="ctr" eaLnBrk="0" hangingPunct="0">
              <a:buFontTx/>
              <a:buNone/>
              <a:defRPr/>
            </a:pPr>
            <a:r>
              <a:rPr lang="tr-TR" sz="1600" dirty="0">
                <a:solidFill>
                  <a:srgbClr val="000000"/>
                </a:solidFill>
              </a:rPr>
              <a:t>GÖSTERGELERİ</a:t>
            </a:r>
          </a:p>
        </p:txBody>
      </p:sp>
      <p:sp>
        <p:nvSpPr>
          <p:cNvPr id="10253" name="Rectangle 14"/>
          <p:cNvSpPr>
            <a:spLocks noChangeArrowheads="1"/>
          </p:cNvSpPr>
          <p:nvPr/>
        </p:nvSpPr>
        <p:spPr bwMode="auto">
          <a:xfrm>
            <a:off x="6643688" y="1214438"/>
            <a:ext cx="1857375" cy="2070100"/>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eaLnBrk="0" hangingPunct="0">
              <a:buFontTx/>
              <a:buNone/>
              <a:defRPr/>
            </a:pPr>
            <a:r>
              <a:rPr lang="tr-TR" sz="2000" dirty="0">
                <a:solidFill>
                  <a:srgbClr val="000000"/>
                </a:solidFill>
              </a:rPr>
              <a:t>STRATEJİK </a:t>
            </a:r>
          </a:p>
          <a:p>
            <a:pPr algn="ctr" eaLnBrk="0" hangingPunct="0">
              <a:buFontTx/>
              <a:buNone/>
              <a:defRPr/>
            </a:pPr>
            <a:r>
              <a:rPr lang="tr-TR" sz="2000" dirty="0">
                <a:solidFill>
                  <a:srgbClr val="000000"/>
                </a:solidFill>
              </a:rPr>
              <a:t>PLAN</a:t>
            </a:r>
          </a:p>
        </p:txBody>
      </p:sp>
      <p:sp>
        <p:nvSpPr>
          <p:cNvPr id="10256" name="AutoShape 17"/>
          <p:cNvSpPr>
            <a:spLocks noChangeArrowheads="1"/>
          </p:cNvSpPr>
          <p:nvPr/>
        </p:nvSpPr>
        <p:spPr bwMode="auto">
          <a:xfrm>
            <a:off x="4286250" y="4286250"/>
            <a:ext cx="342900" cy="285750"/>
          </a:xfrm>
          <a:prstGeom prst="downArrow">
            <a:avLst>
              <a:gd name="adj1" fmla="val 50000"/>
              <a:gd name="adj2" fmla="val 25980"/>
            </a:avLst>
          </a:prstGeom>
          <a:ln>
            <a:headEnd/>
            <a:tailEnd/>
          </a:ln>
        </p:spPr>
        <p:style>
          <a:lnRef idx="2">
            <a:schemeClr val="accent2"/>
          </a:lnRef>
          <a:fillRef idx="1">
            <a:schemeClr val="lt1"/>
          </a:fillRef>
          <a:effectRef idx="0">
            <a:schemeClr val="accent2"/>
          </a:effectRef>
          <a:fontRef idx="minor">
            <a:schemeClr val="dk1"/>
          </a:fontRef>
        </p:style>
        <p:txBody>
          <a:bodyPr vert="eaVert" wrap="none" anchor="ctr"/>
          <a:lstStyle/>
          <a:p>
            <a:pPr algn="ctr">
              <a:buFontTx/>
              <a:buNone/>
              <a:defRPr/>
            </a:pPr>
            <a:endParaRPr lang="tr-TR" sz="2000" dirty="0"/>
          </a:p>
        </p:txBody>
      </p:sp>
      <p:sp>
        <p:nvSpPr>
          <p:cNvPr id="10258" name="AutoShape 19"/>
          <p:cNvSpPr>
            <a:spLocks noChangeArrowheads="1"/>
          </p:cNvSpPr>
          <p:nvPr/>
        </p:nvSpPr>
        <p:spPr bwMode="auto">
          <a:xfrm>
            <a:off x="4286250" y="2571750"/>
            <a:ext cx="309563" cy="214313"/>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vert="eaVert" wrap="none" anchor="ctr"/>
          <a:lstStyle/>
          <a:p>
            <a:pPr algn="ctr">
              <a:buFontTx/>
              <a:buNone/>
              <a:defRPr/>
            </a:pPr>
            <a:endParaRPr lang="tr-TR" sz="2000" dirty="0"/>
          </a:p>
        </p:txBody>
      </p:sp>
      <p:sp>
        <p:nvSpPr>
          <p:cNvPr id="19" name="Rectangle 4"/>
          <p:cNvSpPr>
            <a:spLocks noChangeArrowheads="1"/>
          </p:cNvSpPr>
          <p:nvPr/>
        </p:nvSpPr>
        <p:spPr bwMode="auto">
          <a:xfrm>
            <a:off x="428625" y="1785938"/>
            <a:ext cx="2000250" cy="439737"/>
          </a:xfrm>
          <a:prstGeom prst="rect">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lstStyle/>
          <a:p>
            <a:pPr algn="ctr" eaLnBrk="0" hangingPunct="0">
              <a:buFontTx/>
              <a:buNone/>
              <a:defRPr/>
            </a:pPr>
            <a:r>
              <a:rPr lang="tr-TR" dirty="0">
                <a:solidFill>
                  <a:srgbClr val="000000"/>
                </a:solidFill>
              </a:rPr>
              <a:t>MİSYON</a:t>
            </a:r>
          </a:p>
        </p:txBody>
      </p:sp>
      <p:sp>
        <p:nvSpPr>
          <p:cNvPr id="20" name="AutoShape 15"/>
          <p:cNvSpPr>
            <a:spLocks noChangeArrowheads="1"/>
          </p:cNvSpPr>
          <p:nvPr/>
        </p:nvSpPr>
        <p:spPr bwMode="auto">
          <a:xfrm>
            <a:off x="1285875" y="2298700"/>
            <a:ext cx="285750" cy="273050"/>
          </a:xfrm>
          <a:prstGeom prst="downArrow">
            <a:avLst>
              <a:gd name="adj1" fmla="val 50000"/>
              <a:gd name="adj2" fmla="val 25000"/>
            </a:avLst>
          </a:prstGeom>
          <a:ln>
            <a:headEnd/>
            <a:tailEnd/>
          </a:ln>
        </p:spPr>
        <p:style>
          <a:lnRef idx="2">
            <a:schemeClr val="accent2"/>
          </a:lnRef>
          <a:fillRef idx="1">
            <a:schemeClr val="lt1"/>
          </a:fillRef>
          <a:effectRef idx="0">
            <a:schemeClr val="accent2"/>
          </a:effectRef>
          <a:fontRef idx="minor">
            <a:schemeClr val="dk1"/>
          </a:fontRef>
        </p:style>
        <p:txBody>
          <a:bodyPr vert="eaVert" wrap="none" anchor="ctr"/>
          <a:lstStyle/>
          <a:p>
            <a:pPr algn="ctr">
              <a:buFontTx/>
              <a:buNone/>
              <a:defRPr/>
            </a:pPr>
            <a:endParaRPr lang="tr-TR" sz="2000" dirty="0"/>
          </a:p>
        </p:txBody>
      </p:sp>
      <p:sp>
        <p:nvSpPr>
          <p:cNvPr id="21" name="AutoShape 17"/>
          <p:cNvSpPr>
            <a:spLocks noChangeArrowheads="1"/>
          </p:cNvSpPr>
          <p:nvPr/>
        </p:nvSpPr>
        <p:spPr bwMode="auto">
          <a:xfrm>
            <a:off x="4286250" y="3357563"/>
            <a:ext cx="342900" cy="285750"/>
          </a:xfrm>
          <a:prstGeom prst="downArrow">
            <a:avLst>
              <a:gd name="adj1" fmla="val 50000"/>
              <a:gd name="adj2" fmla="val 25980"/>
            </a:avLst>
          </a:prstGeom>
          <a:ln>
            <a:headEnd/>
            <a:tailEnd/>
          </a:ln>
        </p:spPr>
        <p:style>
          <a:lnRef idx="2">
            <a:schemeClr val="accent2"/>
          </a:lnRef>
          <a:fillRef idx="1">
            <a:schemeClr val="lt1"/>
          </a:fillRef>
          <a:effectRef idx="0">
            <a:schemeClr val="accent2"/>
          </a:effectRef>
          <a:fontRef idx="minor">
            <a:schemeClr val="dk1"/>
          </a:fontRef>
        </p:style>
        <p:txBody>
          <a:bodyPr vert="eaVert" wrap="none" anchor="ctr"/>
          <a:lstStyle/>
          <a:p>
            <a:pPr algn="ctr">
              <a:buFontTx/>
              <a:buNone/>
              <a:defRPr/>
            </a:pPr>
            <a:endParaRPr lang="tr-TR" sz="2000" dirty="0"/>
          </a:p>
        </p:txBody>
      </p:sp>
      <p:sp>
        <p:nvSpPr>
          <p:cNvPr id="14354" name="Line 10"/>
          <p:cNvSpPr>
            <a:spLocks noChangeShapeType="1"/>
          </p:cNvSpPr>
          <p:nvPr/>
        </p:nvSpPr>
        <p:spPr bwMode="auto">
          <a:xfrm>
            <a:off x="0" y="5286375"/>
            <a:ext cx="9144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5" name="Rectangle 11"/>
          <p:cNvSpPr>
            <a:spLocks noChangeArrowheads="1"/>
          </p:cNvSpPr>
          <p:nvPr/>
        </p:nvSpPr>
        <p:spPr bwMode="auto">
          <a:xfrm>
            <a:off x="6643688" y="5357813"/>
            <a:ext cx="1889125" cy="1285875"/>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eaLnBrk="0" hangingPunct="0">
              <a:buFontTx/>
              <a:buNone/>
              <a:defRPr/>
            </a:pPr>
            <a:r>
              <a:rPr lang="tr-TR" sz="2000">
                <a:solidFill>
                  <a:srgbClr val="000000"/>
                </a:solidFill>
              </a:rPr>
              <a:t>FAALİYET </a:t>
            </a:r>
          </a:p>
          <a:p>
            <a:pPr algn="ctr" eaLnBrk="0" hangingPunct="0">
              <a:buFontTx/>
              <a:buNone/>
              <a:defRPr/>
            </a:pPr>
            <a:r>
              <a:rPr lang="tr-TR" sz="2000">
                <a:solidFill>
                  <a:srgbClr val="000000"/>
                </a:solidFill>
              </a:rPr>
              <a:t>RAPORU</a:t>
            </a:r>
          </a:p>
          <a:p>
            <a:pPr algn="ctr" eaLnBrk="0" hangingPunct="0">
              <a:buFontTx/>
              <a:buNone/>
              <a:defRPr/>
            </a:pPr>
            <a:r>
              <a:rPr lang="tr-TR" sz="900">
                <a:solidFill>
                  <a:srgbClr val="000000"/>
                </a:solidFill>
              </a:rPr>
              <a:t>(PB değerlendirmesidir</a:t>
            </a:r>
            <a:r>
              <a:rPr lang="tr-TR" sz="1400">
                <a:solidFill>
                  <a:srgbClr val="000000"/>
                </a:solidFill>
              </a:rPr>
              <a:t>)</a:t>
            </a:r>
          </a:p>
        </p:txBody>
      </p:sp>
      <p:sp>
        <p:nvSpPr>
          <p:cNvPr id="26" name="Rectangle 8"/>
          <p:cNvSpPr>
            <a:spLocks noChangeArrowheads="1"/>
          </p:cNvSpPr>
          <p:nvPr/>
        </p:nvSpPr>
        <p:spPr bwMode="auto">
          <a:xfrm>
            <a:off x="285750" y="5357813"/>
            <a:ext cx="6143625" cy="35718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eaLnBrk="0" hangingPunct="0">
              <a:buFontTx/>
              <a:buNone/>
              <a:defRPr/>
            </a:pPr>
            <a:r>
              <a:rPr lang="tr-TR" sz="2000" dirty="0">
                <a:solidFill>
                  <a:srgbClr val="000000"/>
                </a:solidFill>
              </a:rPr>
              <a:t>İZLEME</a:t>
            </a:r>
          </a:p>
        </p:txBody>
      </p:sp>
      <p:sp>
        <p:nvSpPr>
          <p:cNvPr id="30" name="Rectangle 8"/>
          <p:cNvSpPr>
            <a:spLocks noChangeArrowheads="1"/>
          </p:cNvSpPr>
          <p:nvPr/>
        </p:nvSpPr>
        <p:spPr bwMode="auto">
          <a:xfrm>
            <a:off x="285750" y="5857875"/>
            <a:ext cx="6143625" cy="357188"/>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eaLnBrk="0" hangingPunct="0">
              <a:buFontTx/>
              <a:buNone/>
              <a:defRPr/>
            </a:pPr>
            <a:r>
              <a:rPr lang="tr-TR" sz="2000" dirty="0">
                <a:solidFill>
                  <a:srgbClr val="000000"/>
                </a:solidFill>
              </a:rPr>
              <a:t>DEĞERLENDİRME</a:t>
            </a:r>
          </a:p>
        </p:txBody>
      </p:sp>
      <p:sp>
        <p:nvSpPr>
          <p:cNvPr id="31" name="Rectangle 8"/>
          <p:cNvSpPr>
            <a:spLocks noChangeArrowheads="1"/>
          </p:cNvSpPr>
          <p:nvPr/>
        </p:nvSpPr>
        <p:spPr bwMode="auto">
          <a:xfrm>
            <a:off x="285750" y="6357938"/>
            <a:ext cx="6143625" cy="357187"/>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anchor="ctr"/>
          <a:lstStyle/>
          <a:p>
            <a:pPr algn="ctr" eaLnBrk="0" hangingPunct="0">
              <a:buFontTx/>
              <a:buNone/>
              <a:defRPr/>
            </a:pPr>
            <a:r>
              <a:rPr lang="tr-TR" sz="2000" dirty="0">
                <a:solidFill>
                  <a:srgbClr val="000000"/>
                </a:solidFill>
              </a:rPr>
              <a:t>GÖZDEN GEÇİRME</a:t>
            </a:r>
          </a:p>
        </p:txBody>
      </p:sp>
      <p:sp>
        <p:nvSpPr>
          <p:cNvPr id="33" name="AutoShape 12"/>
          <p:cNvSpPr>
            <a:spLocks noChangeArrowheads="1"/>
          </p:cNvSpPr>
          <p:nvPr/>
        </p:nvSpPr>
        <p:spPr bwMode="auto">
          <a:xfrm rot="5400000">
            <a:off x="3180556" y="5677694"/>
            <a:ext cx="214313" cy="288925"/>
          </a:xfrm>
          <a:prstGeom prst="leftRightArrow">
            <a:avLst>
              <a:gd name="adj1" fmla="val 50000"/>
              <a:gd name="adj2" fmla="val 2989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buFontTx/>
              <a:buNone/>
              <a:defRPr/>
            </a:pPr>
            <a:endParaRPr lang="tr-TR" sz="2000" dirty="0"/>
          </a:p>
        </p:txBody>
      </p:sp>
      <p:sp>
        <p:nvSpPr>
          <p:cNvPr id="35" name="AutoShape 12"/>
          <p:cNvSpPr>
            <a:spLocks noChangeArrowheads="1"/>
          </p:cNvSpPr>
          <p:nvPr/>
        </p:nvSpPr>
        <p:spPr bwMode="auto">
          <a:xfrm rot="5400000">
            <a:off x="3180557" y="6177756"/>
            <a:ext cx="214312" cy="288925"/>
          </a:xfrm>
          <a:prstGeom prst="leftRightArrow">
            <a:avLst>
              <a:gd name="adj1" fmla="val 50000"/>
              <a:gd name="adj2" fmla="val 29890"/>
            </a:avLst>
          </a:prstGeom>
          <a:ln>
            <a:headEnd/>
            <a:tailEnd/>
          </a:ln>
        </p:spPr>
        <p:style>
          <a:lnRef idx="2">
            <a:schemeClr val="accent2"/>
          </a:lnRef>
          <a:fillRef idx="1">
            <a:schemeClr val="lt1"/>
          </a:fillRef>
          <a:effectRef idx="0">
            <a:schemeClr val="accent2"/>
          </a:effectRef>
          <a:fontRef idx="minor">
            <a:schemeClr val="dk1"/>
          </a:fontRef>
        </p:style>
        <p:txBody>
          <a:bodyPr wrap="none" anchor="ctr"/>
          <a:lstStyle/>
          <a:p>
            <a:pPr algn="ctr">
              <a:buFontTx/>
              <a:buNone/>
              <a:defRPr/>
            </a:pPr>
            <a:endParaRPr lang="tr-TR" sz="2000" dirty="0"/>
          </a:p>
        </p:txBody>
      </p:sp>
      <p:sp>
        <p:nvSpPr>
          <p:cNvPr id="10254" name="AutoShape 15"/>
          <p:cNvSpPr>
            <a:spLocks noChangeArrowheads="1"/>
          </p:cNvSpPr>
          <p:nvPr/>
        </p:nvSpPr>
        <p:spPr bwMode="auto">
          <a:xfrm rot="16200000">
            <a:off x="2452688" y="2190750"/>
            <a:ext cx="238125" cy="428625"/>
          </a:xfrm>
          <a:prstGeom prst="downArrow">
            <a:avLst>
              <a:gd name="adj1" fmla="val 50000"/>
              <a:gd name="adj2" fmla="val 59601"/>
            </a:avLst>
          </a:prstGeom>
          <a:ln>
            <a:headEnd/>
            <a:tailEnd/>
          </a:ln>
        </p:spPr>
        <p:style>
          <a:lnRef idx="2">
            <a:schemeClr val="accent2"/>
          </a:lnRef>
          <a:fillRef idx="1">
            <a:schemeClr val="lt1"/>
          </a:fillRef>
          <a:effectRef idx="0">
            <a:schemeClr val="accent2"/>
          </a:effectRef>
          <a:fontRef idx="minor">
            <a:schemeClr val="dk1"/>
          </a:fontRef>
        </p:style>
        <p:txBody>
          <a:bodyPr vert="eaVert" wrap="none" anchor="ctr"/>
          <a:lstStyle/>
          <a:p>
            <a:pPr algn="ctr">
              <a:buFontTx/>
              <a:buNone/>
              <a:defRPr/>
            </a:pPr>
            <a:endParaRPr lang="tr-TR" sz="2000" dirty="0"/>
          </a:p>
        </p:txBody>
      </p:sp>
      <p:sp>
        <p:nvSpPr>
          <p:cNvPr id="32" name="AutoShape 17"/>
          <p:cNvSpPr>
            <a:spLocks noChangeArrowheads="1"/>
          </p:cNvSpPr>
          <p:nvPr/>
        </p:nvSpPr>
        <p:spPr bwMode="auto">
          <a:xfrm>
            <a:off x="1285875" y="4429125"/>
            <a:ext cx="342900" cy="857250"/>
          </a:xfrm>
          <a:prstGeom prst="downArrow">
            <a:avLst>
              <a:gd name="adj1" fmla="val 50000"/>
              <a:gd name="adj2" fmla="val 25980"/>
            </a:avLst>
          </a:prstGeom>
          <a:ln>
            <a:headEnd/>
            <a:tailEnd/>
          </a:ln>
        </p:spPr>
        <p:style>
          <a:lnRef idx="2">
            <a:schemeClr val="accent2"/>
          </a:lnRef>
          <a:fillRef idx="1">
            <a:schemeClr val="lt1"/>
          </a:fillRef>
          <a:effectRef idx="0">
            <a:schemeClr val="accent2"/>
          </a:effectRef>
          <a:fontRef idx="minor">
            <a:schemeClr val="dk1"/>
          </a:fontRef>
        </p:style>
        <p:txBody>
          <a:bodyPr vert="eaVert" wrap="none" anchor="ctr"/>
          <a:lstStyle/>
          <a:p>
            <a:pPr algn="ctr">
              <a:buFontTx/>
              <a:buNone/>
              <a:defRPr/>
            </a:pPr>
            <a:endParaRPr lang="tr-TR" sz="2000" dirty="0"/>
          </a:p>
        </p:txBody>
      </p:sp>
      <p:sp>
        <p:nvSpPr>
          <p:cNvPr id="14363" name="Line 29"/>
          <p:cNvSpPr>
            <a:spLocks noChangeShapeType="1"/>
          </p:cNvSpPr>
          <p:nvPr/>
        </p:nvSpPr>
        <p:spPr bwMode="auto">
          <a:xfrm flipV="1">
            <a:off x="8243888" y="4797425"/>
            <a:ext cx="720725" cy="1511300"/>
          </a:xfrm>
          <a:prstGeom prst="line">
            <a:avLst/>
          </a:prstGeom>
          <a:noFill/>
          <a:ln w="9525">
            <a:solidFill>
              <a:schemeClr val="tx1"/>
            </a:solidFill>
            <a:round/>
            <a:headEnd type="diamond" w="med" len="med"/>
            <a:tailEnd type="diamond" w="med" len="med"/>
          </a:ln>
          <a:extLst>
            <a:ext uri="{909E8E84-426E-40DD-AFC4-6F175D3DCCD1}">
              <a14:hiddenFill xmlns:a14="http://schemas.microsoft.com/office/drawing/2010/main">
                <a:noFill/>
              </a14:hiddenFill>
            </a:ext>
          </a:extLst>
        </p:spPr>
        <p:txBody>
          <a:bodyPr wrap="none" anchor="ctr"/>
          <a:lstStyle/>
          <a:p>
            <a:endParaRPr lang="tr-TR"/>
          </a:p>
        </p:txBody>
      </p:sp>
      <p:sp>
        <p:nvSpPr>
          <p:cNvPr id="14364" name="Line 30"/>
          <p:cNvSpPr>
            <a:spLocks noChangeShapeType="1"/>
          </p:cNvSpPr>
          <p:nvPr/>
        </p:nvSpPr>
        <p:spPr bwMode="auto">
          <a:xfrm flipH="1" flipV="1">
            <a:off x="8459788" y="4437063"/>
            <a:ext cx="469900" cy="3492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tr-TR"/>
          </a:p>
        </p:txBody>
      </p:sp>
      <p:pic>
        <p:nvPicPr>
          <p:cNvPr id="1436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6" name="5 Slayt Numarası Yer Tutucusu"/>
          <p:cNvSpPr txBox="1">
            <a:spLocks noGrp="1"/>
          </p:cNvSpPr>
          <p:nvPr/>
        </p:nvSpPr>
        <p:spPr bwMode="auto">
          <a:xfrm>
            <a:off x="8572500" y="6400800"/>
            <a:ext cx="4286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2F96671C-D9C3-44A8-9350-2E6951A83249}" type="slidenum">
              <a:rPr lang="tr-TR" sz="1200" b="0">
                <a:solidFill>
                  <a:schemeClr val="tx2"/>
                </a:solidFill>
              </a:rPr>
              <a:pPr algn="r" eaLnBrk="1" hangingPunct="1">
                <a:buFontTx/>
                <a:buNone/>
              </a:pPr>
              <a:t>22</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adsı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74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5" name="6 Resim" descr="11.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358"/>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0" y="265185"/>
            <a:ext cx="6516688" cy="723900"/>
          </a:xfrm>
        </p:spPr>
        <p:txBody>
          <a:bodyPr/>
          <a:lstStyle/>
          <a:p>
            <a:pPr eaLnBrk="1" hangingPunct="1">
              <a:defRPr/>
            </a:pPr>
            <a:r>
              <a:rPr lang="tr-TR" sz="4800" b="1" dirty="0" smtClean="0">
                <a:solidFill>
                  <a:schemeClr val="accent3">
                    <a:lumMod val="65000"/>
                  </a:schemeClr>
                </a:solidFill>
                <a:effectLst>
                  <a:outerShdw blurRad="38100" dist="38100" dir="2700000" algn="tl">
                    <a:srgbClr val="C0C0C0"/>
                  </a:outerShdw>
                </a:effectLst>
              </a:rPr>
              <a:t>Çalışma Kapsamı</a:t>
            </a:r>
          </a:p>
        </p:txBody>
      </p:sp>
      <p:sp>
        <p:nvSpPr>
          <p:cNvPr id="83971" name="Rectangle 3"/>
          <p:cNvSpPr>
            <a:spLocks noGrp="1" noChangeArrowheads="1"/>
          </p:cNvSpPr>
          <p:nvPr>
            <p:ph type="body" idx="1"/>
          </p:nvPr>
        </p:nvSpPr>
        <p:spPr>
          <a:xfrm>
            <a:off x="0" y="1124744"/>
            <a:ext cx="9144000" cy="5472907"/>
          </a:xfrm>
        </p:spPr>
        <p:txBody>
          <a:bodyPr/>
          <a:lstStyle/>
          <a:p>
            <a:pPr eaLnBrk="1" hangingPunct="1">
              <a:buFont typeface="Wingdings" pitchFamily="2" charset="2"/>
              <a:buChar char="Ø"/>
              <a:defRPr/>
            </a:pPr>
            <a:r>
              <a:rPr lang="tr-TR" b="1" dirty="0">
                <a:solidFill>
                  <a:schemeClr val="accent6">
                    <a:lumMod val="60000"/>
                    <a:lumOff val="40000"/>
                  </a:schemeClr>
                </a:solidFill>
                <a:effectLst>
                  <a:outerShdw blurRad="38100" dist="38100" dir="2700000" algn="tl">
                    <a:srgbClr val="C0C0C0"/>
                  </a:outerShdw>
                </a:effectLst>
              </a:rPr>
              <a:t>I. Kamu Yönetimde Değişim ve </a:t>
            </a:r>
            <a:r>
              <a:rPr lang="tr-TR" b="1" dirty="0" smtClean="0">
                <a:solidFill>
                  <a:schemeClr val="accent6">
                    <a:lumMod val="60000"/>
                    <a:lumOff val="40000"/>
                  </a:schemeClr>
                </a:solidFill>
                <a:effectLst>
                  <a:outerShdw blurRad="38100" dist="38100" dir="2700000" algn="tl">
                    <a:srgbClr val="C0C0C0"/>
                  </a:outerShdw>
                </a:effectLst>
              </a:rPr>
              <a:t>Stratejik </a:t>
            </a:r>
            <a:r>
              <a:rPr lang="tr-TR" b="1" dirty="0">
                <a:solidFill>
                  <a:schemeClr val="accent6">
                    <a:lumMod val="60000"/>
                    <a:lumOff val="40000"/>
                  </a:schemeClr>
                </a:solidFill>
                <a:effectLst>
                  <a:outerShdw blurRad="38100" dist="38100" dir="2700000" algn="tl">
                    <a:srgbClr val="C0C0C0"/>
                  </a:outerShdw>
                </a:effectLst>
              </a:rPr>
              <a:t>Yönetim</a:t>
            </a:r>
          </a:p>
          <a:p>
            <a:pPr eaLnBrk="1" hangingPunct="1">
              <a:buFont typeface="Wingdings" pitchFamily="2" charset="2"/>
              <a:buChar char="Ø"/>
              <a:defRPr/>
            </a:pPr>
            <a:r>
              <a:rPr lang="tr-TR" sz="4800" b="1" dirty="0" smtClean="0">
                <a:solidFill>
                  <a:schemeClr val="accent6">
                    <a:lumMod val="50000"/>
                  </a:schemeClr>
                </a:solidFill>
                <a:effectLst>
                  <a:outerShdw blurRad="38100" dist="38100" dir="2700000" algn="tl">
                    <a:srgbClr val="C0C0C0"/>
                  </a:outerShdw>
                </a:effectLst>
              </a:rPr>
              <a:t>II.  Stratejik Planlama ve Önemi</a:t>
            </a:r>
          </a:p>
          <a:p>
            <a:pPr eaLnBrk="1" hangingPunct="1">
              <a:buFont typeface="Wingdings" pitchFamily="2" charset="2"/>
              <a:buChar char="Ø"/>
              <a:defRPr/>
            </a:pPr>
            <a:r>
              <a:rPr lang="tr-TR" b="1" dirty="0" smtClean="0">
                <a:solidFill>
                  <a:schemeClr val="accent6">
                    <a:lumMod val="60000"/>
                    <a:lumOff val="40000"/>
                  </a:schemeClr>
                </a:solidFill>
                <a:effectLst>
                  <a:outerShdw blurRad="38100" dist="38100" dir="2700000" algn="tl">
                    <a:srgbClr val="C0C0C0"/>
                  </a:outerShdw>
                </a:effectLst>
              </a:rPr>
              <a:t>III. Stratejik Plan Yapısı</a:t>
            </a:r>
          </a:p>
          <a:p>
            <a:pPr lvl="1" eaLnBrk="1" hangingPunct="1">
              <a:defRPr/>
            </a:pPr>
            <a:r>
              <a:rPr lang="tr-TR" sz="1800" b="0" dirty="0">
                <a:solidFill>
                  <a:schemeClr val="accent6">
                    <a:lumMod val="60000"/>
                    <a:lumOff val="40000"/>
                  </a:schemeClr>
                </a:solidFill>
                <a:effectLst>
                  <a:outerShdw blurRad="38100" dist="38100" dir="2700000" algn="tl">
                    <a:srgbClr val="C0C0C0"/>
                  </a:outerShdw>
                </a:effectLst>
              </a:rPr>
              <a:t>Durum Analizi</a:t>
            </a:r>
          </a:p>
          <a:p>
            <a:pPr lvl="1" eaLnBrk="1" hangingPunct="1">
              <a:defRPr/>
            </a:pPr>
            <a:r>
              <a:rPr lang="tr-TR" sz="1800" b="0" dirty="0">
                <a:solidFill>
                  <a:schemeClr val="accent6">
                    <a:lumMod val="60000"/>
                    <a:lumOff val="40000"/>
                  </a:schemeClr>
                </a:solidFill>
                <a:effectLst>
                  <a:outerShdw blurRad="38100" dist="38100" dir="2700000" algn="tl">
                    <a:srgbClr val="C0C0C0"/>
                  </a:outerShdw>
                </a:effectLst>
              </a:rPr>
              <a:t>Gelecek Yönelimi </a:t>
            </a:r>
          </a:p>
          <a:p>
            <a:pPr lvl="1" eaLnBrk="1" hangingPunct="1">
              <a:defRPr/>
            </a:pPr>
            <a:r>
              <a:rPr lang="tr-TR" sz="1800" b="0" dirty="0" err="1">
                <a:solidFill>
                  <a:schemeClr val="accent6">
                    <a:lumMod val="60000"/>
                    <a:lumOff val="40000"/>
                  </a:schemeClr>
                </a:solidFill>
                <a:effectLst>
                  <a:outerShdw blurRad="38100" dist="38100" dir="2700000" algn="tl">
                    <a:srgbClr val="C0C0C0"/>
                  </a:outerShdw>
                </a:effectLst>
              </a:rPr>
              <a:t>Maliyetlendirme</a:t>
            </a:r>
            <a:r>
              <a:rPr lang="tr-TR" sz="1800" b="0" dirty="0">
                <a:solidFill>
                  <a:schemeClr val="accent6">
                    <a:lumMod val="60000"/>
                    <a:lumOff val="40000"/>
                  </a:schemeClr>
                </a:solidFill>
                <a:effectLst>
                  <a:outerShdw blurRad="38100" dist="38100" dir="2700000" algn="tl">
                    <a:srgbClr val="C0C0C0"/>
                  </a:outerShdw>
                </a:effectLst>
              </a:rPr>
              <a:t> </a:t>
            </a:r>
          </a:p>
          <a:p>
            <a:pPr lvl="1" eaLnBrk="1" hangingPunct="1">
              <a:defRPr/>
            </a:pPr>
            <a:r>
              <a:rPr lang="tr-TR" sz="1800" b="0" dirty="0">
                <a:solidFill>
                  <a:schemeClr val="accent6">
                    <a:lumMod val="60000"/>
                    <a:lumOff val="40000"/>
                  </a:schemeClr>
                </a:solidFill>
                <a:effectLst>
                  <a:outerShdw blurRad="38100" dist="38100" dir="2700000" algn="tl">
                    <a:srgbClr val="C0C0C0"/>
                  </a:outerShdw>
                </a:effectLst>
              </a:rPr>
              <a:t>İzleme ve </a:t>
            </a:r>
            <a:r>
              <a:rPr lang="tr-TR" sz="1800" b="0" dirty="0" smtClean="0">
                <a:solidFill>
                  <a:schemeClr val="accent6">
                    <a:lumMod val="60000"/>
                    <a:lumOff val="40000"/>
                  </a:schemeClr>
                </a:solidFill>
                <a:effectLst>
                  <a:outerShdw blurRad="38100" dist="38100" dir="2700000" algn="tl">
                    <a:srgbClr val="C0C0C0"/>
                  </a:outerShdw>
                </a:effectLst>
              </a:rPr>
              <a:t>Değerlendirme</a:t>
            </a:r>
            <a:endParaRPr lang="tr-TR" sz="2800" b="1" dirty="0" smtClean="0">
              <a:solidFill>
                <a:schemeClr val="accent6">
                  <a:lumMod val="60000"/>
                  <a:lumOff val="40000"/>
                </a:schemeClr>
              </a:solidFill>
              <a:effectLst>
                <a:outerShdw blurRad="38100" dist="38100" dir="2700000" algn="tl">
                  <a:srgbClr val="C0C0C0"/>
                </a:outerShdw>
              </a:effectLst>
            </a:endParaRPr>
          </a:p>
          <a:p>
            <a:pPr marL="342900" lvl="1" indent="-342900" eaLnBrk="1" hangingPunct="1">
              <a:buFont typeface="Wingdings" pitchFamily="2" charset="2"/>
              <a:buChar char="Ø"/>
              <a:defRPr/>
            </a:pPr>
            <a:r>
              <a:rPr lang="tr-TR" sz="2800" dirty="0" smtClean="0">
                <a:solidFill>
                  <a:schemeClr val="accent6">
                    <a:lumMod val="60000"/>
                    <a:lumOff val="40000"/>
                  </a:schemeClr>
                </a:solidFill>
                <a:effectLst>
                  <a:outerShdw blurRad="38100" dist="38100" dir="2700000" algn="tl">
                    <a:srgbClr val="C0C0C0"/>
                  </a:outerShdw>
                </a:effectLst>
              </a:rPr>
              <a:t>IV. Stratejik </a:t>
            </a:r>
            <a:r>
              <a:rPr lang="tr-TR" sz="2800" dirty="0">
                <a:solidFill>
                  <a:schemeClr val="accent6">
                    <a:lumMod val="60000"/>
                    <a:lumOff val="40000"/>
                  </a:schemeClr>
                </a:solidFill>
                <a:effectLst>
                  <a:outerShdw blurRad="38100" dist="38100" dir="2700000" algn="tl">
                    <a:srgbClr val="C0C0C0"/>
                  </a:outerShdw>
                </a:effectLst>
              </a:rPr>
              <a:t>Plan Kontrol </a:t>
            </a:r>
            <a:r>
              <a:rPr lang="tr-TR" sz="2800" dirty="0" smtClean="0">
                <a:solidFill>
                  <a:schemeClr val="accent6">
                    <a:lumMod val="60000"/>
                    <a:lumOff val="40000"/>
                  </a:schemeClr>
                </a:solidFill>
                <a:effectLst>
                  <a:outerShdw blurRad="38100" dist="38100" dir="2700000" algn="tl">
                    <a:srgbClr val="C0C0C0"/>
                  </a:outerShdw>
                </a:effectLst>
              </a:rPr>
              <a:t>Yöntemleri</a:t>
            </a:r>
            <a:endParaRPr lang="tr-TR" sz="2800" dirty="0">
              <a:solidFill>
                <a:schemeClr val="accent6">
                  <a:lumMod val="60000"/>
                  <a:lumOff val="40000"/>
                </a:schemeClr>
              </a:solidFill>
              <a:effectLst>
                <a:outerShdw blurRad="38100" dist="38100" dir="2700000" algn="tl">
                  <a:srgbClr val="C0C0C0"/>
                </a:outerShdw>
              </a:effectLst>
            </a:endParaRPr>
          </a:p>
        </p:txBody>
      </p:sp>
      <p:pic>
        <p:nvPicPr>
          <p:cNvPr id="10244"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8E08848-2115-45FD-8AD3-F8D50656F01F}" type="slidenum">
              <a:rPr lang="tr-TR" sz="1200" b="0">
                <a:solidFill>
                  <a:schemeClr val="tx2"/>
                </a:solidFill>
              </a:rPr>
              <a:pPr algn="r" eaLnBrk="1" hangingPunct="1">
                <a:buFontTx/>
                <a:buNone/>
              </a:pPr>
              <a:t>24</a:t>
            </a:fld>
            <a:endParaRPr lang="tr-TR" sz="1200" b="0">
              <a:solidFill>
                <a:schemeClr val="tx2"/>
              </a:solidFill>
            </a:endParaRPr>
          </a:p>
        </p:txBody>
      </p:sp>
    </p:spTree>
    <p:extLst>
      <p:ext uri="{BB962C8B-B14F-4D97-AF65-F5344CB8AC3E}">
        <p14:creationId xmlns:p14="http://schemas.microsoft.com/office/powerpoint/2010/main" val="34583741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0" y="571500"/>
            <a:ext cx="7451725" cy="1441450"/>
          </a:xfrm>
        </p:spPr>
        <p:txBody>
          <a:bodyPr/>
          <a:lstStyle/>
          <a:p>
            <a:pPr eaLnBrk="1" hangingPunct="1">
              <a:defRPr/>
            </a:pPr>
            <a:r>
              <a:rPr lang="tr-TR" sz="4800" b="1" dirty="0" smtClean="0">
                <a:effectLst>
                  <a:outerShdw blurRad="38100" dist="38100" dir="2700000" algn="tl">
                    <a:srgbClr val="C0C0C0"/>
                  </a:outerShdw>
                </a:effectLst>
              </a:rPr>
              <a:t>5018 sayılı Kanunda </a:t>
            </a:r>
            <a:r>
              <a:rPr lang="tr-TR" sz="2000" b="1" dirty="0" smtClean="0">
                <a:solidFill>
                  <a:srgbClr val="080808"/>
                </a:solidFill>
                <a:effectLst>
                  <a:outerShdw blurRad="38100" dist="38100" dir="2700000" algn="tl">
                    <a:srgbClr val="C0C0C0"/>
                  </a:outerShdw>
                </a:effectLst>
              </a:rPr>
              <a:t>(Madde 3) </a:t>
            </a:r>
            <a:r>
              <a:rPr lang="tr-TR" sz="4800" b="1" dirty="0" smtClean="0">
                <a:solidFill>
                  <a:srgbClr val="080808"/>
                </a:solidFill>
                <a:effectLst>
                  <a:outerShdw blurRad="38100" dist="38100" dir="2700000" algn="tl">
                    <a:srgbClr val="C0C0C0"/>
                  </a:outerShdw>
                </a:effectLst>
              </a:rPr>
              <a:t>stratejik plan</a:t>
            </a:r>
            <a:r>
              <a:rPr lang="tr-TR" sz="4800" b="1" dirty="0" smtClean="0">
                <a:effectLst>
                  <a:outerShdw blurRad="38100" dist="38100" dir="2700000" algn="tl">
                    <a:srgbClr val="C0C0C0"/>
                  </a:outerShdw>
                </a:effectLst>
              </a:rPr>
              <a:t>,</a:t>
            </a:r>
          </a:p>
        </p:txBody>
      </p:sp>
      <p:sp>
        <p:nvSpPr>
          <p:cNvPr id="91140" name="Rectangle 4"/>
          <p:cNvSpPr>
            <a:spLocks noGrp="1" noChangeArrowheads="1"/>
          </p:cNvSpPr>
          <p:nvPr>
            <p:ph type="body" idx="1"/>
          </p:nvPr>
        </p:nvSpPr>
        <p:spPr>
          <a:xfrm>
            <a:off x="0" y="2143125"/>
            <a:ext cx="9144000" cy="4714875"/>
          </a:xfrm>
        </p:spPr>
        <p:txBody>
          <a:bodyPr/>
          <a:lstStyle/>
          <a:p>
            <a:pPr eaLnBrk="1" hangingPunct="1">
              <a:buFontTx/>
              <a:buNone/>
              <a:defRPr/>
            </a:pPr>
            <a:r>
              <a:rPr lang="tr-TR" b="1" dirty="0" smtClean="0">
                <a:effectLst>
                  <a:outerShdw blurRad="38100" dist="38100" dir="2700000" algn="tl">
                    <a:srgbClr val="C0C0C0"/>
                  </a:outerShdw>
                </a:effectLst>
              </a:rPr>
              <a:t>“Kamu idarelerinin; </a:t>
            </a:r>
          </a:p>
          <a:p>
            <a:pPr eaLnBrk="1" hangingPunct="1">
              <a:defRPr/>
            </a:pPr>
            <a:r>
              <a:rPr lang="tr-TR" b="1" dirty="0" smtClean="0">
                <a:effectLst>
                  <a:outerShdw blurRad="38100" dist="38100" dir="2700000" algn="tl">
                    <a:srgbClr val="C0C0C0"/>
                  </a:outerShdw>
                </a:effectLst>
              </a:rPr>
              <a:t>Orta ve uzun vadeli amaçlarını, ilke ve politikalarını, </a:t>
            </a:r>
            <a:r>
              <a:rPr lang="tr-TR" sz="2000" b="1" dirty="0" smtClean="0">
                <a:solidFill>
                  <a:srgbClr val="FF0000"/>
                </a:solidFill>
                <a:effectLst>
                  <a:outerShdw blurRad="38100" dist="38100" dir="2700000" algn="tl">
                    <a:srgbClr val="C0C0C0"/>
                  </a:outerShdw>
                </a:effectLst>
              </a:rPr>
              <a:t>(Misyon-Vizyon-Temel Değerler-SAM-Politikalar)</a:t>
            </a:r>
            <a:endParaRPr lang="tr-TR" b="1" dirty="0" smtClean="0">
              <a:solidFill>
                <a:srgbClr val="FF0000"/>
              </a:solidFill>
              <a:effectLst>
                <a:outerShdw blurRad="38100" dist="38100" dir="2700000" algn="tl">
                  <a:srgbClr val="C0C0C0"/>
                </a:outerShdw>
              </a:effectLst>
            </a:endParaRPr>
          </a:p>
          <a:p>
            <a:pPr eaLnBrk="1" hangingPunct="1">
              <a:defRPr/>
            </a:pPr>
            <a:r>
              <a:rPr lang="tr-TR" b="1" dirty="0" smtClean="0">
                <a:effectLst>
                  <a:outerShdw blurRad="38100" dist="38100" dir="2700000" algn="tl">
                    <a:srgbClr val="C0C0C0"/>
                  </a:outerShdw>
                </a:effectLst>
              </a:rPr>
              <a:t>hedef ve önceliklerini, </a:t>
            </a:r>
            <a:r>
              <a:rPr lang="tr-TR" sz="2400" b="1" dirty="0" smtClean="0">
                <a:solidFill>
                  <a:srgbClr val="00B0F0"/>
                </a:solidFill>
                <a:effectLst>
                  <a:outerShdw blurRad="38100" dist="38100" dir="2700000" algn="tl">
                    <a:srgbClr val="C0C0C0"/>
                  </a:outerShdw>
                </a:effectLst>
              </a:rPr>
              <a:t>(Stratejik Hedefler)</a:t>
            </a:r>
            <a:endParaRPr lang="tr-TR" b="1" dirty="0" smtClean="0">
              <a:solidFill>
                <a:srgbClr val="00B0F0"/>
              </a:solidFill>
              <a:effectLst>
                <a:outerShdw blurRad="38100" dist="38100" dir="2700000" algn="tl">
                  <a:srgbClr val="C0C0C0"/>
                </a:outerShdw>
              </a:effectLst>
            </a:endParaRPr>
          </a:p>
          <a:p>
            <a:pPr eaLnBrk="1" hangingPunct="1">
              <a:defRPr/>
            </a:pPr>
            <a:r>
              <a:rPr lang="tr-TR" b="1" dirty="0" smtClean="0">
                <a:effectLst>
                  <a:outerShdw blurRad="38100" dist="38100" dir="2700000" algn="tl">
                    <a:srgbClr val="C0C0C0"/>
                  </a:outerShdw>
                </a:effectLst>
              </a:rPr>
              <a:t>performans ölçütlerini, </a:t>
            </a:r>
            <a:r>
              <a:rPr lang="tr-TR" sz="2400" b="1" dirty="0" smtClean="0">
                <a:solidFill>
                  <a:srgbClr val="8F2168"/>
                </a:solidFill>
                <a:effectLst>
                  <a:outerShdw blurRad="38100" dist="38100" dir="2700000" algn="tl">
                    <a:srgbClr val="C0C0C0"/>
                  </a:outerShdw>
                </a:effectLst>
              </a:rPr>
              <a:t>(Göstergeler-PH-PG)</a:t>
            </a:r>
            <a:endParaRPr lang="tr-TR" b="1" dirty="0" smtClean="0">
              <a:solidFill>
                <a:srgbClr val="8F2168"/>
              </a:solidFill>
              <a:effectLst>
                <a:outerShdw blurRad="38100" dist="38100" dir="2700000" algn="tl">
                  <a:srgbClr val="C0C0C0"/>
                </a:outerShdw>
              </a:effectLst>
            </a:endParaRPr>
          </a:p>
          <a:p>
            <a:pPr eaLnBrk="1" hangingPunct="1">
              <a:defRPr/>
            </a:pPr>
            <a:r>
              <a:rPr lang="tr-TR" b="1" dirty="0" smtClean="0">
                <a:effectLst>
                  <a:outerShdw blurRad="38100" dist="38100" dir="2700000" algn="tl">
                    <a:srgbClr val="C0C0C0"/>
                  </a:outerShdw>
                </a:effectLst>
              </a:rPr>
              <a:t>bunlara ulaşmak için izlenecek yöntemler ile </a:t>
            </a:r>
            <a:r>
              <a:rPr lang="tr-TR" sz="1400" b="1" dirty="0" smtClean="0">
                <a:solidFill>
                  <a:srgbClr val="FFC000"/>
                </a:solidFill>
                <a:effectLst>
                  <a:outerShdw blurRad="38100" dist="38100" dir="2700000" algn="tl">
                    <a:srgbClr val="C0C0C0"/>
                  </a:outerShdw>
                </a:effectLst>
              </a:rPr>
              <a:t>(stratejiler)</a:t>
            </a:r>
            <a:endParaRPr lang="tr-TR" b="1" dirty="0" smtClean="0">
              <a:solidFill>
                <a:srgbClr val="FFC000"/>
              </a:solidFill>
              <a:effectLst>
                <a:outerShdw blurRad="38100" dist="38100" dir="2700000" algn="tl">
                  <a:srgbClr val="C0C0C0"/>
                </a:outerShdw>
              </a:effectLst>
            </a:endParaRPr>
          </a:p>
          <a:p>
            <a:pPr eaLnBrk="1" hangingPunct="1">
              <a:defRPr/>
            </a:pPr>
            <a:r>
              <a:rPr lang="tr-TR" b="1" dirty="0" smtClean="0">
                <a:effectLst>
                  <a:outerShdw blurRad="38100" dist="38100" dir="2700000" algn="tl">
                    <a:srgbClr val="C0C0C0"/>
                  </a:outerShdw>
                </a:effectLst>
              </a:rPr>
              <a:t>kaynak dağılımlarını </a:t>
            </a:r>
            <a:r>
              <a:rPr lang="tr-TR" sz="2400" b="1" dirty="0" smtClean="0">
                <a:solidFill>
                  <a:srgbClr val="00B050"/>
                </a:solidFill>
                <a:effectLst>
                  <a:outerShdw blurRad="38100" dist="38100" dir="2700000" algn="tl">
                    <a:srgbClr val="C0C0C0"/>
                  </a:outerShdw>
                </a:effectLst>
              </a:rPr>
              <a:t>(maliyetlendirme)</a:t>
            </a:r>
            <a:endParaRPr lang="tr-TR" b="1" dirty="0" smtClean="0">
              <a:solidFill>
                <a:srgbClr val="00B050"/>
              </a:solidFill>
              <a:effectLst>
                <a:outerShdw blurRad="38100" dist="38100" dir="2700000" algn="tl">
                  <a:srgbClr val="C0C0C0"/>
                </a:outerShdw>
              </a:effectLst>
            </a:endParaRPr>
          </a:p>
          <a:p>
            <a:pPr eaLnBrk="1" hangingPunct="1">
              <a:buFontTx/>
              <a:buNone/>
              <a:defRPr/>
            </a:pPr>
            <a:r>
              <a:rPr lang="tr-TR" b="1" dirty="0" smtClean="0">
                <a:effectLst>
                  <a:outerShdw blurRad="38100" dist="38100" dir="2700000" algn="tl">
                    <a:srgbClr val="C0C0C0"/>
                  </a:outerShdw>
                </a:effectLst>
              </a:rPr>
              <a:t>içeren plan”</a:t>
            </a:r>
          </a:p>
          <a:p>
            <a:pPr eaLnBrk="1" hangingPunct="1">
              <a:buFontTx/>
              <a:buNone/>
              <a:defRPr/>
            </a:pPr>
            <a:r>
              <a:rPr lang="tr-TR" b="1" dirty="0" smtClean="0">
                <a:solidFill>
                  <a:schemeClr val="bg2"/>
                </a:solidFill>
              </a:rPr>
              <a:t>olarak </a:t>
            </a:r>
            <a:r>
              <a:rPr lang="tr-TR" b="1" dirty="0" smtClean="0">
                <a:solidFill>
                  <a:srgbClr val="080808"/>
                </a:solidFill>
              </a:rPr>
              <a:t>tanım</a:t>
            </a:r>
            <a:r>
              <a:rPr lang="tr-TR" b="1" dirty="0" smtClean="0">
                <a:solidFill>
                  <a:schemeClr val="bg2"/>
                </a:solidFill>
              </a:rPr>
              <a:t>lanmıştır.</a:t>
            </a:r>
          </a:p>
        </p:txBody>
      </p:sp>
      <p:pic>
        <p:nvPicPr>
          <p:cNvPr id="17412"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3"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AE1FF4A-0681-4351-B08F-A7AA2A301E8A}" type="slidenum">
              <a:rPr lang="tr-TR" sz="1200" b="0">
                <a:solidFill>
                  <a:schemeClr val="tx2"/>
                </a:solidFill>
              </a:rPr>
              <a:pPr algn="r" eaLnBrk="1" hangingPunct="1">
                <a:buFontTx/>
                <a:buNone/>
              </a:pPr>
              <a:t>25</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0" y="357188"/>
            <a:ext cx="7451725" cy="1368425"/>
          </a:xfrm>
        </p:spPr>
        <p:txBody>
          <a:bodyPr/>
          <a:lstStyle/>
          <a:p>
            <a:pPr eaLnBrk="1" hangingPunct="1">
              <a:defRPr/>
            </a:pPr>
            <a:r>
              <a:rPr lang="tr-TR" sz="4800" b="1" dirty="0" smtClean="0">
                <a:effectLst>
                  <a:outerShdw blurRad="38100" dist="38100" dir="2700000" algn="tl">
                    <a:srgbClr val="C0C0C0"/>
                  </a:outerShdw>
                </a:effectLst>
              </a:rPr>
              <a:t>5018 sayılı Kanunda </a:t>
            </a:r>
            <a:r>
              <a:rPr lang="tr-TR" sz="2000" b="1" dirty="0" smtClean="0">
                <a:solidFill>
                  <a:srgbClr val="080808"/>
                </a:solidFill>
                <a:effectLst>
                  <a:outerShdw blurRad="38100" dist="38100" dir="2700000" algn="tl">
                    <a:srgbClr val="C0C0C0"/>
                  </a:outerShdw>
                </a:effectLst>
              </a:rPr>
              <a:t>(Madde 9) </a:t>
            </a:r>
            <a:r>
              <a:rPr lang="tr-TR" sz="4800" b="1" dirty="0" smtClean="0">
                <a:effectLst>
                  <a:outerShdw blurRad="38100" dist="38100" dir="2700000" algn="tl">
                    <a:srgbClr val="C0C0C0"/>
                  </a:outerShdw>
                </a:effectLst>
              </a:rPr>
              <a:t>Kamu idarelerine,</a:t>
            </a:r>
          </a:p>
        </p:txBody>
      </p:sp>
      <p:sp>
        <p:nvSpPr>
          <p:cNvPr id="92164" name="Rectangle 4"/>
          <p:cNvSpPr>
            <a:spLocks noGrp="1" noChangeArrowheads="1"/>
          </p:cNvSpPr>
          <p:nvPr>
            <p:ph type="body" idx="1"/>
          </p:nvPr>
        </p:nvSpPr>
        <p:spPr>
          <a:xfrm>
            <a:off x="250825" y="1857375"/>
            <a:ext cx="8642350" cy="4811713"/>
          </a:xfrm>
        </p:spPr>
        <p:txBody>
          <a:bodyPr/>
          <a:lstStyle/>
          <a:p>
            <a:pPr eaLnBrk="1" hangingPunct="1">
              <a:lnSpc>
                <a:spcPct val="80000"/>
              </a:lnSpc>
              <a:defRPr/>
            </a:pPr>
            <a:r>
              <a:rPr lang="tr-TR" b="1" dirty="0" smtClean="0">
                <a:solidFill>
                  <a:srgbClr val="00B0F0"/>
                </a:solidFill>
                <a:effectLst>
                  <a:outerShdw blurRad="38100" dist="38100" dir="2700000" algn="tl">
                    <a:srgbClr val="C0C0C0"/>
                  </a:outerShdw>
                </a:effectLst>
              </a:rPr>
              <a:t>Kalkınma planları, programlar, ilgili mevzuat ve benimsedikleri temel ilkeler çerçevesinde </a:t>
            </a:r>
          </a:p>
          <a:p>
            <a:pPr eaLnBrk="1" hangingPunct="1">
              <a:lnSpc>
                <a:spcPct val="80000"/>
              </a:lnSpc>
              <a:defRPr/>
            </a:pPr>
            <a:r>
              <a:rPr lang="tr-TR" b="1" dirty="0" smtClean="0">
                <a:effectLst>
                  <a:outerShdw blurRad="38100" dist="38100" dir="2700000" algn="tl">
                    <a:srgbClr val="C0C0C0"/>
                  </a:outerShdw>
                </a:effectLst>
              </a:rPr>
              <a:t>geleceğe ilişkin </a:t>
            </a:r>
            <a:r>
              <a:rPr lang="tr-TR" b="1" dirty="0" smtClean="0">
                <a:solidFill>
                  <a:srgbClr val="00B050"/>
                </a:solidFill>
                <a:effectLst>
                  <a:outerShdw blurRad="38100" dist="38100" dir="2700000" algn="tl">
                    <a:srgbClr val="C0C0C0"/>
                  </a:outerShdw>
                </a:effectLst>
              </a:rPr>
              <a:t>misyon ve vizyonlarını oluşturmak</a:t>
            </a:r>
            <a:r>
              <a:rPr lang="tr-TR" b="1" dirty="0" smtClean="0">
                <a:effectLst>
                  <a:outerShdw blurRad="38100" dist="38100" dir="2700000" algn="tl">
                    <a:srgbClr val="C0C0C0"/>
                  </a:outerShdw>
                </a:effectLst>
              </a:rPr>
              <a:t>, </a:t>
            </a:r>
          </a:p>
          <a:p>
            <a:pPr eaLnBrk="1" hangingPunct="1">
              <a:lnSpc>
                <a:spcPct val="80000"/>
              </a:lnSpc>
              <a:defRPr/>
            </a:pPr>
            <a:r>
              <a:rPr lang="tr-TR" b="1" dirty="0" smtClean="0">
                <a:solidFill>
                  <a:srgbClr val="FFC000"/>
                </a:solidFill>
                <a:effectLst>
                  <a:outerShdw blurRad="38100" dist="38100" dir="2700000" algn="tl">
                    <a:srgbClr val="C0C0C0"/>
                  </a:outerShdw>
                </a:effectLst>
              </a:rPr>
              <a:t>stratejik amaçlar ve ölçülebilir hedefler saptamak</a:t>
            </a:r>
            <a:r>
              <a:rPr lang="tr-TR" b="1" dirty="0" smtClean="0">
                <a:effectLst>
                  <a:outerShdw blurRad="38100" dist="38100" dir="2700000" algn="tl">
                    <a:srgbClr val="C0C0C0"/>
                  </a:outerShdw>
                </a:effectLst>
              </a:rPr>
              <a:t>, </a:t>
            </a:r>
          </a:p>
          <a:p>
            <a:pPr eaLnBrk="1" hangingPunct="1">
              <a:lnSpc>
                <a:spcPct val="80000"/>
              </a:lnSpc>
              <a:defRPr/>
            </a:pPr>
            <a:r>
              <a:rPr lang="tr-TR" b="1" dirty="0" smtClean="0">
                <a:solidFill>
                  <a:srgbClr val="002060"/>
                </a:solidFill>
                <a:effectLst>
                  <a:outerShdw blurRad="38100" dist="38100" dir="2700000" algn="tl">
                    <a:srgbClr val="C0C0C0"/>
                  </a:outerShdw>
                </a:effectLst>
              </a:rPr>
              <a:t>performanslarını</a:t>
            </a:r>
            <a:r>
              <a:rPr lang="tr-TR" b="1" dirty="0" smtClean="0">
                <a:effectLst>
                  <a:outerShdw blurRad="38100" dist="38100" dir="2700000" algn="tl">
                    <a:srgbClr val="C0C0C0"/>
                  </a:outerShdw>
                </a:effectLst>
              </a:rPr>
              <a:t> önceden belirlenmiş olan </a:t>
            </a:r>
            <a:r>
              <a:rPr lang="tr-TR" b="1" dirty="0" smtClean="0">
                <a:solidFill>
                  <a:srgbClr val="002060"/>
                </a:solidFill>
                <a:effectLst>
                  <a:outerShdw blurRad="38100" dist="38100" dir="2700000" algn="tl">
                    <a:srgbClr val="C0C0C0"/>
                  </a:outerShdw>
                </a:effectLst>
              </a:rPr>
              <a:t>göstergeler doğrultusunda ölçmek </a:t>
            </a:r>
          </a:p>
          <a:p>
            <a:pPr eaLnBrk="1" hangingPunct="1">
              <a:lnSpc>
                <a:spcPct val="80000"/>
              </a:lnSpc>
              <a:defRPr/>
            </a:pPr>
            <a:r>
              <a:rPr lang="tr-TR" b="1" dirty="0" smtClean="0">
                <a:effectLst>
                  <a:outerShdw blurRad="38100" dist="38100" dir="2700000" algn="tl">
                    <a:srgbClr val="C0C0C0"/>
                  </a:outerShdw>
                </a:effectLst>
              </a:rPr>
              <a:t>ve uygulamanın izlemesini yapmak amacıyla katılımcı yöntemlerle </a:t>
            </a:r>
          </a:p>
          <a:p>
            <a:pPr eaLnBrk="1" hangingPunct="1">
              <a:lnSpc>
                <a:spcPct val="80000"/>
              </a:lnSpc>
              <a:buFontTx/>
              <a:buNone/>
              <a:defRPr/>
            </a:pPr>
            <a:r>
              <a:rPr lang="tr-TR" sz="3200" b="1" dirty="0" smtClean="0">
                <a:solidFill>
                  <a:schemeClr val="bg2"/>
                </a:solidFill>
                <a:effectLst>
                  <a:outerShdw blurRad="38100" dist="38100" dir="2700000" algn="tl">
                    <a:srgbClr val="C0C0C0"/>
                  </a:outerShdw>
                </a:effectLst>
                <a:latin typeface="+mj-lt"/>
                <a:ea typeface="+mj-ea"/>
                <a:cs typeface="+mj-cs"/>
              </a:rPr>
              <a:t>stratejik plan hazırlama görevi verilmiştir.</a:t>
            </a:r>
          </a:p>
        </p:txBody>
      </p:sp>
      <p:pic>
        <p:nvPicPr>
          <p:cNvPr id="1843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37"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40CCAF74-35C9-4914-9081-7B34D26CB281}" type="slidenum">
              <a:rPr lang="tr-TR" sz="1200" b="0">
                <a:solidFill>
                  <a:schemeClr val="tx2"/>
                </a:solidFill>
              </a:rPr>
              <a:pPr algn="r" eaLnBrk="1" hangingPunct="1">
                <a:buFontTx/>
                <a:buNone/>
              </a:pPr>
              <a:t>26</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928688"/>
            <a:ext cx="8143875" cy="508000"/>
          </a:xfrm>
        </p:spPr>
        <p:txBody>
          <a:bodyPr/>
          <a:lstStyle/>
          <a:p>
            <a:pPr>
              <a:defRPr/>
            </a:pPr>
            <a:r>
              <a:rPr lang="tr-TR" b="1" dirty="0" smtClean="0">
                <a:solidFill>
                  <a:srgbClr val="080808"/>
                </a:solidFill>
                <a:effectLst>
                  <a:outerShdw blurRad="38100" dist="38100" dir="2700000" algn="tl">
                    <a:srgbClr val="000000">
                      <a:alpha val="43137"/>
                    </a:srgbClr>
                  </a:outerShdw>
                </a:effectLst>
              </a:rPr>
              <a:t>Stratejik Planlama – Temel Belgeler</a:t>
            </a:r>
            <a:endParaRPr lang="tr-TR" b="1" dirty="0">
              <a:solidFill>
                <a:srgbClr val="080808"/>
              </a:solidFill>
              <a:effectLst>
                <a:outerShdw blurRad="38100" dist="38100" dir="2700000" algn="tl">
                  <a:srgbClr val="000000">
                    <a:alpha val="43137"/>
                  </a:srgbClr>
                </a:outerShdw>
              </a:effectLst>
            </a:endParaRPr>
          </a:p>
        </p:txBody>
      </p:sp>
      <p:sp>
        <p:nvSpPr>
          <p:cNvPr id="3" name="2 İçerik Yer Tutucusu"/>
          <p:cNvSpPr>
            <a:spLocks noGrp="1"/>
          </p:cNvSpPr>
          <p:nvPr>
            <p:ph idx="1"/>
          </p:nvPr>
        </p:nvSpPr>
        <p:spPr>
          <a:xfrm>
            <a:off x="285750" y="1643063"/>
            <a:ext cx="8643938" cy="5072062"/>
          </a:xfrm>
        </p:spPr>
        <p:txBody>
          <a:bodyPr/>
          <a:lstStyle/>
          <a:p>
            <a:pPr>
              <a:defRPr/>
            </a:pPr>
            <a:r>
              <a:rPr lang="tr-TR" b="1" dirty="0" smtClean="0">
                <a:solidFill>
                  <a:srgbClr val="FF0000"/>
                </a:solidFill>
                <a:effectLst>
                  <a:outerShdw blurRad="38100" dist="38100" dir="2700000" algn="tl">
                    <a:srgbClr val="000000">
                      <a:alpha val="43137"/>
                    </a:srgbClr>
                  </a:outerShdw>
                </a:effectLst>
              </a:rPr>
              <a:t>5018 sayılı Kamu Mali Yönetimi ve Kontrol Kanunu</a:t>
            </a:r>
          </a:p>
          <a:p>
            <a:pPr>
              <a:defRPr/>
            </a:pPr>
            <a:r>
              <a:rPr lang="tr-TR" b="1" dirty="0" smtClean="0">
                <a:solidFill>
                  <a:srgbClr val="00B0F0"/>
                </a:solidFill>
                <a:effectLst>
                  <a:outerShdw blurRad="38100" dist="38100" dir="2700000" algn="tl">
                    <a:srgbClr val="000000">
                      <a:alpha val="43137"/>
                    </a:srgbClr>
                  </a:outerShdw>
                </a:effectLst>
              </a:rPr>
              <a:t>Kamu İdarelerinde Stratejik Planlamaya İlişkin Usul ve Esaslar Hakkında Yönetmelik</a:t>
            </a:r>
            <a:r>
              <a:rPr lang="tr-TR" b="1" dirty="0" smtClean="0">
                <a:effectLst>
                  <a:outerShdw blurRad="38100" dist="38100" dir="2700000" algn="tl">
                    <a:srgbClr val="000000">
                      <a:alpha val="43137"/>
                    </a:srgbClr>
                  </a:outerShdw>
                </a:effectLst>
              </a:rPr>
              <a:t> </a:t>
            </a:r>
          </a:p>
          <a:p>
            <a:pPr>
              <a:defRPr/>
            </a:pPr>
            <a:r>
              <a:rPr lang="tr-TR" b="1" dirty="0" smtClean="0">
                <a:effectLst>
                  <a:outerShdw blurRad="38100" dist="38100" dir="2700000" algn="tl">
                    <a:srgbClr val="000000">
                      <a:alpha val="43137"/>
                    </a:srgbClr>
                  </a:outerShdw>
                </a:effectLst>
              </a:rPr>
              <a:t>Strateji Geliştirme Birimlerinin Çalışma Usul ve Esasları Hakkında Yönetmelik </a:t>
            </a:r>
          </a:p>
          <a:p>
            <a:pPr>
              <a:defRPr/>
            </a:pPr>
            <a:r>
              <a:rPr lang="tr-TR" b="1" dirty="0" smtClean="0">
                <a:solidFill>
                  <a:srgbClr val="FFC000"/>
                </a:solidFill>
                <a:effectLst>
                  <a:outerShdw blurRad="38100" dist="38100" dir="2700000" algn="tl">
                    <a:srgbClr val="000000">
                      <a:alpha val="43137"/>
                    </a:srgbClr>
                  </a:outerShdw>
                </a:effectLst>
              </a:rPr>
              <a:t>Kamu İdareleri için Stratejik Planlama Kılavuzu</a:t>
            </a:r>
          </a:p>
          <a:p>
            <a:pPr>
              <a:defRPr/>
            </a:pPr>
            <a:r>
              <a:rPr lang="tr-TR" b="1" dirty="0" smtClean="0">
                <a:effectLst>
                  <a:outerShdw blurRad="38100" dist="38100" dir="2700000" algn="tl">
                    <a:srgbClr val="000000">
                      <a:alpha val="43137"/>
                    </a:srgbClr>
                  </a:outerShdw>
                </a:effectLst>
              </a:rPr>
              <a:t>Performans Programı Hazırlama Rehberi</a:t>
            </a:r>
          </a:p>
          <a:p>
            <a:pPr>
              <a:defRPr/>
            </a:pPr>
            <a:r>
              <a:rPr lang="tr-TR" b="1" dirty="0" smtClean="0">
                <a:effectLst>
                  <a:outerShdw blurRad="38100" dist="38100" dir="2700000" algn="tl">
                    <a:srgbClr val="000000">
                      <a:alpha val="43137"/>
                    </a:srgbClr>
                  </a:outerShdw>
                </a:effectLst>
              </a:rPr>
              <a:t>Kamu İdarelerince Hazırlanacak Faaliyet Raporları Hakkında Yönetmelik</a:t>
            </a:r>
          </a:p>
        </p:txBody>
      </p:sp>
      <p:pic>
        <p:nvPicPr>
          <p:cNvPr id="16388"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0F3794D4-F892-4759-806C-5D6551C8DC77}" type="slidenum">
              <a:rPr lang="tr-TR" sz="1200" b="0">
                <a:solidFill>
                  <a:schemeClr val="tx2"/>
                </a:solidFill>
              </a:rPr>
              <a:pPr algn="r" eaLnBrk="1" hangingPunct="1">
                <a:buFontTx/>
                <a:buNone/>
              </a:pPr>
              <a:t>27</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285750" y="857250"/>
            <a:ext cx="8143875" cy="1008063"/>
          </a:xfrm>
        </p:spPr>
        <p:txBody>
          <a:bodyPr/>
          <a:lstStyle/>
          <a:p>
            <a:pPr>
              <a:defRPr/>
            </a:pPr>
            <a:r>
              <a:rPr lang="tr-TR" b="1" dirty="0" smtClean="0">
                <a:effectLst>
                  <a:outerShdw blurRad="38100" dist="38100" dir="2700000" algn="tl">
                    <a:srgbClr val="C0C0C0"/>
                  </a:outerShdw>
                </a:effectLst>
              </a:rPr>
              <a:t>5018 sayılı Kanun </a:t>
            </a:r>
            <a:r>
              <a:rPr lang="tr-TR" sz="1400" b="1" dirty="0" smtClean="0">
                <a:solidFill>
                  <a:srgbClr val="080808"/>
                </a:solidFill>
                <a:effectLst>
                  <a:outerShdw blurRad="38100" dist="38100" dir="2700000" algn="tl">
                    <a:srgbClr val="C0C0C0"/>
                  </a:outerShdw>
                </a:effectLst>
              </a:rPr>
              <a:t>(Madde 9)</a:t>
            </a:r>
            <a:br>
              <a:rPr lang="tr-TR" sz="1400" b="1" dirty="0" smtClean="0">
                <a:solidFill>
                  <a:srgbClr val="080808"/>
                </a:solidFill>
                <a:effectLst>
                  <a:outerShdw blurRad="38100" dist="38100" dir="2700000" algn="tl">
                    <a:srgbClr val="C0C0C0"/>
                  </a:outerShdw>
                </a:effectLst>
              </a:rPr>
            </a:br>
            <a:r>
              <a:rPr lang="tr-TR" b="1" dirty="0" smtClean="0">
                <a:effectLst>
                  <a:outerShdw blurRad="38100" dist="38100" dir="2700000" algn="tl">
                    <a:srgbClr val="C0C0C0"/>
                  </a:outerShdw>
                </a:effectLst>
              </a:rPr>
              <a:t>Stratejik Plan ile Bütçe İlişkisi</a:t>
            </a:r>
          </a:p>
        </p:txBody>
      </p:sp>
      <p:sp>
        <p:nvSpPr>
          <p:cNvPr id="3" name="2 İçerik Yer Tutucusu"/>
          <p:cNvSpPr>
            <a:spLocks noGrp="1"/>
          </p:cNvSpPr>
          <p:nvPr>
            <p:ph idx="1"/>
          </p:nvPr>
        </p:nvSpPr>
        <p:spPr>
          <a:xfrm>
            <a:off x="285750" y="2204865"/>
            <a:ext cx="8534400" cy="4246736"/>
          </a:xfrm>
        </p:spPr>
        <p:txBody>
          <a:bodyPr/>
          <a:lstStyle/>
          <a:p>
            <a:pPr>
              <a:defRPr/>
            </a:pPr>
            <a:r>
              <a:rPr lang="tr-TR" sz="3200" b="1" dirty="0" smtClean="0">
                <a:solidFill>
                  <a:srgbClr val="002060"/>
                </a:solidFill>
                <a:effectLst>
                  <a:outerShdw blurRad="38100" dist="38100" dir="2700000" algn="tl">
                    <a:srgbClr val="000000">
                      <a:alpha val="43137"/>
                    </a:srgbClr>
                  </a:outerShdw>
                </a:effectLst>
              </a:rPr>
              <a:t>Kamu idareleri, kamu hizmetlerinin istenilen düzeyde ve kalitede sunulabilmesi için bütçeleri ile program ve proje bazında kaynak tahsislerini; </a:t>
            </a:r>
          </a:p>
          <a:p>
            <a:pPr>
              <a:buFontTx/>
              <a:buNone/>
              <a:defRPr/>
            </a:pPr>
            <a:r>
              <a:rPr lang="tr-TR" sz="3200" b="1" dirty="0" smtClean="0">
                <a:solidFill>
                  <a:srgbClr val="FF0000"/>
                </a:solidFill>
                <a:effectLst>
                  <a:outerShdw blurRad="38100" dist="38100" dir="2700000" algn="tl">
                    <a:srgbClr val="000000">
                      <a:alpha val="43137"/>
                    </a:srgbClr>
                  </a:outerShdw>
                </a:effectLst>
              </a:rPr>
              <a:t>stratejik planlarına</a:t>
            </a:r>
            <a:r>
              <a:rPr lang="tr-TR" sz="3200" b="1" dirty="0" smtClean="0">
                <a:solidFill>
                  <a:srgbClr val="002060"/>
                </a:solidFill>
                <a:effectLst>
                  <a:outerShdw blurRad="38100" dist="38100" dir="2700000" algn="tl">
                    <a:srgbClr val="000000">
                      <a:alpha val="43137"/>
                    </a:srgbClr>
                  </a:outerShdw>
                </a:effectLst>
              </a:rPr>
              <a:t>, yıllık amaç ve hedefleri ile performans göstergelerine dayandırmak zorundadırlar.</a:t>
            </a:r>
          </a:p>
          <a:p>
            <a:pPr>
              <a:defRPr/>
            </a:pPr>
            <a:endParaRPr lang="tr-TR" dirty="0"/>
          </a:p>
        </p:txBody>
      </p:sp>
      <p:pic>
        <p:nvPicPr>
          <p:cNvPr id="19460"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1"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B248CA6B-0D72-46EA-AE93-F8EC35CD8432}" type="slidenum">
              <a:rPr lang="tr-TR" sz="1200" b="0">
                <a:solidFill>
                  <a:schemeClr val="tx2"/>
                </a:solidFill>
              </a:rPr>
              <a:pPr algn="r" eaLnBrk="1" hangingPunct="1">
                <a:buFontTx/>
                <a:buNone/>
              </a:pPr>
              <a:t>28</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0" y="549275"/>
            <a:ext cx="6877050" cy="1079500"/>
          </a:xfrm>
        </p:spPr>
        <p:txBody>
          <a:bodyPr/>
          <a:lstStyle/>
          <a:p>
            <a:pPr eaLnBrk="1" hangingPunct="1">
              <a:defRPr/>
            </a:pPr>
            <a:r>
              <a:rPr lang="tr-TR" sz="4800" b="1" smtClean="0">
                <a:solidFill>
                  <a:srgbClr val="000000"/>
                </a:solidFill>
                <a:effectLst>
                  <a:outerShdw blurRad="38100" dist="38100" dir="2700000" algn="tl">
                    <a:srgbClr val="C0C0C0"/>
                  </a:outerShdw>
                </a:effectLst>
              </a:rPr>
              <a:t>Stratejik Plan</a:t>
            </a:r>
          </a:p>
        </p:txBody>
      </p:sp>
      <p:sp>
        <p:nvSpPr>
          <p:cNvPr id="132099" name="Rectangle 3"/>
          <p:cNvSpPr>
            <a:spLocks noGrp="1" noChangeArrowheads="1"/>
          </p:cNvSpPr>
          <p:nvPr>
            <p:ph type="body" sz="half" idx="1"/>
          </p:nvPr>
        </p:nvSpPr>
        <p:spPr>
          <a:xfrm>
            <a:off x="0" y="1628775"/>
            <a:ext cx="8892480" cy="5043488"/>
          </a:xfrm>
        </p:spPr>
        <p:txBody>
          <a:bodyPr/>
          <a:lstStyle/>
          <a:p>
            <a:pPr algn="just" eaLnBrk="1" hangingPunct="1">
              <a:lnSpc>
                <a:spcPct val="90000"/>
              </a:lnSpc>
              <a:defRPr/>
            </a:pPr>
            <a:r>
              <a:rPr lang="tr-TR" sz="2600" b="1" dirty="0" smtClean="0">
                <a:effectLst>
                  <a:outerShdw blurRad="38100" dist="38100" dir="2700000" algn="tl">
                    <a:srgbClr val="C0C0C0"/>
                  </a:outerShdw>
                </a:effectLst>
              </a:rPr>
              <a:t>Günü kurtarmaya yönelik değildir, Gelecek yönelimlidir.</a:t>
            </a:r>
          </a:p>
          <a:p>
            <a:pPr algn="just" eaLnBrk="1" hangingPunct="1">
              <a:lnSpc>
                <a:spcPct val="90000"/>
              </a:lnSpc>
              <a:defRPr/>
            </a:pPr>
            <a:r>
              <a:rPr lang="tr-TR" sz="2600" b="1" dirty="0" smtClean="0">
                <a:effectLst>
                  <a:outerShdw blurRad="38100" dist="38100" dir="2700000" algn="tl">
                    <a:srgbClr val="C0C0C0"/>
                  </a:outerShdw>
                </a:effectLst>
              </a:rPr>
              <a:t>Bir şablon değildir, kurumsal kültür farklılığına ve çevreye göre farklıklar gösteren özgün bir belgedir.</a:t>
            </a:r>
          </a:p>
          <a:p>
            <a:pPr algn="just" eaLnBrk="1" hangingPunct="1">
              <a:lnSpc>
                <a:spcPct val="90000"/>
              </a:lnSpc>
              <a:defRPr/>
            </a:pPr>
            <a:r>
              <a:rPr lang="tr-TR" sz="2600" b="1" dirty="0" smtClean="0">
                <a:effectLst>
                  <a:outerShdw blurRad="38100" dist="38100" dir="2700000" algn="tl">
                    <a:srgbClr val="C0C0C0"/>
                  </a:outerShdw>
                </a:effectLst>
              </a:rPr>
              <a:t>Salt bir belge değildir. Katılımcılık esas alınarak hazırlanır ve uygulamanın tüm adımlarını kapsar ancak önemli olan belgenin hazırlanması değil sahiplenilerek hayata geçirilmesi sürecidir.</a:t>
            </a:r>
          </a:p>
          <a:p>
            <a:pPr algn="just" eaLnBrk="1" hangingPunct="1">
              <a:lnSpc>
                <a:spcPct val="90000"/>
              </a:lnSpc>
              <a:defRPr/>
            </a:pPr>
            <a:r>
              <a:rPr lang="tr-TR" sz="2600" b="1" dirty="0" smtClean="0">
                <a:effectLst>
                  <a:outerShdw blurRad="38100" dist="38100" dir="2700000" algn="tl">
                    <a:srgbClr val="C0C0C0"/>
                  </a:outerShdw>
                </a:effectLst>
              </a:rPr>
              <a:t>Sadece bütçeye dönük değildir. Plan bütçe sürecini de içermekle birlikte bütçeden yola çıkılarak hazırlanan değil, bütçeyi yönlendiren bir yapıdadır.</a:t>
            </a:r>
          </a:p>
        </p:txBody>
      </p:sp>
      <p:pic>
        <p:nvPicPr>
          <p:cNvPr id="20484"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5"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D569A55E-2332-4F76-AD26-F9B12112E0D2}" type="slidenum">
              <a:rPr lang="tr-TR" sz="1200" b="0">
                <a:solidFill>
                  <a:schemeClr val="tx2"/>
                </a:solidFill>
              </a:rPr>
              <a:pPr algn="r" eaLnBrk="1" hangingPunct="1">
                <a:buFontTx/>
                <a:buNone/>
              </a:pPr>
              <a:t>29</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0" y="265185"/>
            <a:ext cx="6516688" cy="723900"/>
          </a:xfrm>
        </p:spPr>
        <p:txBody>
          <a:bodyPr/>
          <a:lstStyle/>
          <a:p>
            <a:pPr eaLnBrk="1" hangingPunct="1">
              <a:defRPr/>
            </a:pPr>
            <a:r>
              <a:rPr lang="tr-TR" sz="4800" b="1" dirty="0" smtClean="0">
                <a:solidFill>
                  <a:schemeClr val="accent3">
                    <a:lumMod val="65000"/>
                  </a:schemeClr>
                </a:solidFill>
                <a:effectLst>
                  <a:outerShdw blurRad="38100" dist="38100" dir="2700000" algn="tl">
                    <a:srgbClr val="C0C0C0"/>
                  </a:outerShdw>
                </a:effectLst>
              </a:rPr>
              <a:t>Çalışma Kapsamı</a:t>
            </a:r>
          </a:p>
        </p:txBody>
      </p:sp>
      <p:sp>
        <p:nvSpPr>
          <p:cNvPr id="83971" name="Rectangle 3"/>
          <p:cNvSpPr>
            <a:spLocks noGrp="1" noChangeArrowheads="1"/>
          </p:cNvSpPr>
          <p:nvPr>
            <p:ph type="body" idx="1"/>
          </p:nvPr>
        </p:nvSpPr>
        <p:spPr>
          <a:xfrm>
            <a:off x="0" y="1124744"/>
            <a:ext cx="9144000" cy="5472907"/>
          </a:xfrm>
        </p:spPr>
        <p:txBody>
          <a:bodyPr/>
          <a:lstStyle/>
          <a:p>
            <a:pPr eaLnBrk="1" hangingPunct="1">
              <a:buFont typeface="Wingdings" pitchFamily="2" charset="2"/>
              <a:buChar char="Ø"/>
              <a:defRPr/>
            </a:pPr>
            <a:r>
              <a:rPr lang="tr-TR" sz="4000" b="1" dirty="0" smtClean="0">
                <a:solidFill>
                  <a:schemeClr val="bg2"/>
                </a:solidFill>
                <a:effectLst>
                  <a:outerShdw blurRad="38100" dist="38100" dir="2700000" algn="tl">
                    <a:srgbClr val="C0C0C0"/>
                  </a:outerShdw>
                </a:effectLst>
              </a:rPr>
              <a:t>I. </a:t>
            </a:r>
            <a:r>
              <a:rPr lang="tr-TR" sz="4000" b="1" dirty="0">
                <a:solidFill>
                  <a:schemeClr val="bg2"/>
                </a:solidFill>
                <a:effectLst>
                  <a:outerShdw blurRad="38100" dist="38100" dir="2700000" algn="tl">
                    <a:srgbClr val="C0C0C0"/>
                  </a:outerShdw>
                </a:effectLst>
              </a:rPr>
              <a:t>Kamu Yönetimde Değişim ve Stratejik </a:t>
            </a:r>
            <a:r>
              <a:rPr lang="tr-TR" sz="4000" b="1" dirty="0" smtClean="0">
                <a:solidFill>
                  <a:schemeClr val="bg2"/>
                </a:solidFill>
                <a:effectLst>
                  <a:outerShdw blurRad="38100" dist="38100" dir="2700000" algn="tl">
                    <a:srgbClr val="C0C0C0"/>
                  </a:outerShdw>
                </a:effectLst>
              </a:rPr>
              <a:t>Yönetim</a:t>
            </a:r>
          </a:p>
          <a:p>
            <a:r>
              <a:rPr lang="tr-TR" sz="3200" b="1" dirty="0">
                <a:solidFill>
                  <a:srgbClr val="080808"/>
                </a:solidFill>
                <a:effectLst>
                  <a:outerShdw blurRad="38100" dist="38100" dir="2700000" algn="tl">
                    <a:srgbClr val="000000">
                      <a:alpha val="43137"/>
                    </a:srgbClr>
                  </a:outerShdw>
                </a:effectLst>
              </a:rPr>
              <a:t>Stratejik Yönetim </a:t>
            </a:r>
            <a:r>
              <a:rPr lang="tr-TR" sz="3200" b="1" dirty="0" smtClean="0">
                <a:solidFill>
                  <a:srgbClr val="080808"/>
                </a:solidFill>
                <a:effectLst>
                  <a:outerShdw blurRad="38100" dist="38100" dir="2700000" algn="tl">
                    <a:srgbClr val="000000">
                      <a:alpha val="43137"/>
                    </a:srgbClr>
                  </a:outerShdw>
                </a:effectLst>
              </a:rPr>
              <a:t>Kavramı</a:t>
            </a:r>
            <a:endParaRPr lang="tr-TR" sz="3200" b="1" dirty="0">
              <a:solidFill>
                <a:srgbClr val="080808"/>
              </a:solidFill>
              <a:effectLst>
                <a:outerShdw blurRad="38100" dist="38100" dir="2700000" algn="tl">
                  <a:srgbClr val="000000">
                    <a:alpha val="43137"/>
                  </a:srgbClr>
                </a:outerShdw>
              </a:effectLst>
            </a:endParaRPr>
          </a:p>
          <a:p>
            <a:r>
              <a:rPr lang="tr-TR" sz="3200" b="1" dirty="0">
                <a:solidFill>
                  <a:srgbClr val="080808"/>
                </a:solidFill>
                <a:effectLst>
                  <a:outerShdw blurRad="38100" dist="38100" dir="2700000" algn="tl">
                    <a:srgbClr val="000000">
                      <a:alpha val="43137"/>
                    </a:srgbClr>
                  </a:outerShdw>
                </a:effectLst>
              </a:rPr>
              <a:t>Stratejik Yönetimin Yapısı ve </a:t>
            </a:r>
            <a:r>
              <a:rPr lang="tr-TR" sz="3200" b="1" dirty="0" smtClean="0">
                <a:solidFill>
                  <a:srgbClr val="080808"/>
                </a:solidFill>
                <a:effectLst>
                  <a:outerShdw blurRad="38100" dist="38100" dir="2700000" algn="tl">
                    <a:srgbClr val="000000">
                      <a:alpha val="43137"/>
                    </a:srgbClr>
                  </a:outerShdw>
                </a:effectLst>
              </a:rPr>
              <a:t>İşleyişi</a:t>
            </a:r>
            <a:endParaRPr lang="tr-TR" sz="3200" b="1" dirty="0" smtClean="0">
              <a:solidFill>
                <a:schemeClr val="accent6">
                  <a:lumMod val="60000"/>
                  <a:lumOff val="40000"/>
                </a:schemeClr>
              </a:solidFill>
              <a:effectLst>
                <a:outerShdw blurRad="38100" dist="38100" dir="2700000" algn="tl">
                  <a:srgbClr val="C0C0C0"/>
                </a:outerShdw>
              </a:effectLst>
            </a:endParaRPr>
          </a:p>
          <a:p>
            <a:pPr eaLnBrk="1" hangingPunct="1">
              <a:buFont typeface="Wingdings" pitchFamily="2" charset="2"/>
              <a:buChar char="Ø"/>
              <a:defRPr/>
            </a:pPr>
            <a:r>
              <a:rPr lang="tr-TR" b="1" dirty="0" smtClean="0">
                <a:solidFill>
                  <a:schemeClr val="accent6">
                    <a:lumMod val="60000"/>
                    <a:lumOff val="40000"/>
                  </a:schemeClr>
                </a:solidFill>
                <a:effectLst>
                  <a:outerShdw blurRad="38100" dist="38100" dir="2700000" algn="tl">
                    <a:srgbClr val="C0C0C0"/>
                  </a:outerShdw>
                </a:effectLst>
              </a:rPr>
              <a:t>II.  Stratejik Planlama ve Önemi</a:t>
            </a:r>
          </a:p>
          <a:p>
            <a:pPr eaLnBrk="1" hangingPunct="1">
              <a:buFont typeface="Wingdings" pitchFamily="2" charset="2"/>
              <a:buChar char="Ø"/>
              <a:defRPr/>
            </a:pPr>
            <a:r>
              <a:rPr lang="tr-TR" b="1" dirty="0" smtClean="0">
                <a:solidFill>
                  <a:schemeClr val="accent6">
                    <a:lumMod val="60000"/>
                    <a:lumOff val="40000"/>
                  </a:schemeClr>
                </a:solidFill>
                <a:effectLst>
                  <a:outerShdw blurRad="38100" dist="38100" dir="2700000" algn="tl">
                    <a:srgbClr val="C0C0C0"/>
                  </a:outerShdw>
                </a:effectLst>
              </a:rPr>
              <a:t>III. Stratejik Plan Yapısı</a:t>
            </a:r>
          </a:p>
          <a:p>
            <a:pPr lvl="1" eaLnBrk="1" hangingPunct="1">
              <a:defRPr/>
            </a:pPr>
            <a:r>
              <a:rPr lang="tr-TR" sz="1800" b="0" dirty="0">
                <a:solidFill>
                  <a:schemeClr val="accent6">
                    <a:lumMod val="60000"/>
                    <a:lumOff val="40000"/>
                  </a:schemeClr>
                </a:solidFill>
                <a:effectLst>
                  <a:outerShdw blurRad="38100" dist="38100" dir="2700000" algn="tl">
                    <a:srgbClr val="C0C0C0"/>
                  </a:outerShdw>
                </a:effectLst>
              </a:rPr>
              <a:t>Durum Analizi</a:t>
            </a:r>
          </a:p>
          <a:p>
            <a:pPr lvl="1" eaLnBrk="1" hangingPunct="1">
              <a:defRPr/>
            </a:pPr>
            <a:r>
              <a:rPr lang="tr-TR" sz="1800" b="0" dirty="0">
                <a:solidFill>
                  <a:schemeClr val="accent6">
                    <a:lumMod val="60000"/>
                    <a:lumOff val="40000"/>
                  </a:schemeClr>
                </a:solidFill>
                <a:effectLst>
                  <a:outerShdw blurRad="38100" dist="38100" dir="2700000" algn="tl">
                    <a:srgbClr val="C0C0C0"/>
                  </a:outerShdw>
                </a:effectLst>
              </a:rPr>
              <a:t>Gelecek Yönelimi </a:t>
            </a:r>
          </a:p>
          <a:p>
            <a:pPr lvl="1" eaLnBrk="1" hangingPunct="1">
              <a:defRPr/>
            </a:pPr>
            <a:r>
              <a:rPr lang="tr-TR" sz="1800" b="0" dirty="0" err="1">
                <a:solidFill>
                  <a:schemeClr val="accent6">
                    <a:lumMod val="60000"/>
                    <a:lumOff val="40000"/>
                  </a:schemeClr>
                </a:solidFill>
                <a:effectLst>
                  <a:outerShdw blurRad="38100" dist="38100" dir="2700000" algn="tl">
                    <a:srgbClr val="C0C0C0"/>
                  </a:outerShdw>
                </a:effectLst>
              </a:rPr>
              <a:t>Maliyetlendirme</a:t>
            </a:r>
            <a:r>
              <a:rPr lang="tr-TR" sz="1800" b="0" dirty="0">
                <a:solidFill>
                  <a:schemeClr val="accent6">
                    <a:lumMod val="60000"/>
                    <a:lumOff val="40000"/>
                  </a:schemeClr>
                </a:solidFill>
                <a:effectLst>
                  <a:outerShdw blurRad="38100" dist="38100" dir="2700000" algn="tl">
                    <a:srgbClr val="C0C0C0"/>
                  </a:outerShdw>
                </a:effectLst>
              </a:rPr>
              <a:t> </a:t>
            </a:r>
          </a:p>
          <a:p>
            <a:pPr lvl="1" eaLnBrk="1" hangingPunct="1">
              <a:defRPr/>
            </a:pPr>
            <a:r>
              <a:rPr lang="tr-TR" sz="1800" b="0" dirty="0">
                <a:solidFill>
                  <a:schemeClr val="accent6">
                    <a:lumMod val="60000"/>
                    <a:lumOff val="40000"/>
                  </a:schemeClr>
                </a:solidFill>
                <a:effectLst>
                  <a:outerShdw blurRad="38100" dist="38100" dir="2700000" algn="tl">
                    <a:srgbClr val="C0C0C0"/>
                  </a:outerShdw>
                </a:effectLst>
              </a:rPr>
              <a:t>İzleme ve </a:t>
            </a:r>
            <a:r>
              <a:rPr lang="tr-TR" sz="1800" b="0" dirty="0" smtClean="0">
                <a:solidFill>
                  <a:schemeClr val="accent6">
                    <a:lumMod val="60000"/>
                    <a:lumOff val="40000"/>
                  </a:schemeClr>
                </a:solidFill>
                <a:effectLst>
                  <a:outerShdw blurRad="38100" dist="38100" dir="2700000" algn="tl">
                    <a:srgbClr val="C0C0C0"/>
                  </a:outerShdw>
                </a:effectLst>
              </a:rPr>
              <a:t>Değerlendirme</a:t>
            </a:r>
            <a:endParaRPr lang="tr-TR" sz="2800" b="1" dirty="0" smtClean="0">
              <a:solidFill>
                <a:schemeClr val="accent6">
                  <a:lumMod val="60000"/>
                  <a:lumOff val="40000"/>
                </a:schemeClr>
              </a:solidFill>
              <a:effectLst>
                <a:outerShdw blurRad="38100" dist="38100" dir="2700000" algn="tl">
                  <a:srgbClr val="C0C0C0"/>
                </a:outerShdw>
              </a:effectLst>
            </a:endParaRPr>
          </a:p>
          <a:p>
            <a:pPr marL="342900" lvl="1" indent="-342900" eaLnBrk="1" hangingPunct="1">
              <a:buFont typeface="Wingdings" pitchFamily="2" charset="2"/>
              <a:buChar char="Ø"/>
              <a:defRPr/>
            </a:pPr>
            <a:r>
              <a:rPr lang="tr-TR" sz="2800" dirty="0" smtClean="0">
                <a:solidFill>
                  <a:schemeClr val="accent6">
                    <a:lumMod val="60000"/>
                    <a:lumOff val="40000"/>
                  </a:schemeClr>
                </a:solidFill>
                <a:effectLst>
                  <a:outerShdw blurRad="38100" dist="38100" dir="2700000" algn="tl">
                    <a:srgbClr val="C0C0C0"/>
                  </a:outerShdw>
                </a:effectLst>
              </a:rPr>
              <a:t>IV. Stratejik </a:t>
            </a:r>
            <a:r>
              <a:rPr lang="tr-TR" sz="2800" dirty="0">
                <a:solidFill>
                  <a:schemeClr val="accent6">
                    <a:lumMod val="60000"/>
                    <a:lumOff val="40000"/>
                  </a:schemeClr>
                </a:solidFill>
                <a:effectLst>
                  <a:outerShdw blurRad="38100" dist="38100" dir="2700000" algn="tl">
                    <a:srgbClr val="C0C0C0"/>
                  </a:outerShdw>
                </a:effectLst>
              </a:rPr>
              <a:t>Plan Kontrol </a:t>
            </a:r>
            <a:r>
              <a:rPr lang="tr-TR" sz="2800" dirty="0" smtClean="0">
                <a:solidFill>
                  <a:schemeClr val="accent6">
                    <a:lumMod val="60000"/>
                    <a:lumOff val="40000"/>
                  </a:schemeClr>
                </a:solidFill>
                <a:effectLst>
                  <a:outerShdw blurRad="38100" dist="38100" dir="2700000" algn="tl">
                    <a:srgbClr val="C0C0C0"/>
                  </a:outerShdw>
                </a:effectLst>
              </a:rPr>
              <a:t>Yöntemleri</a:t>
            </a:r>
            <a:endParaRPr lang="tr-TR" sz="2800" dirty="0">
              <a:solidFill>
                <a:schemeClr val="accent6">
                  <a:lumMod val="60000"/>
                  <a:lumOff val="40000"/>
                </a:schemeClr>
              </a:solidFill>
              <a:effectLst>
                <a:outerShdw blurRad="38100" dist="38100" dir="2700000" algn="tl">
                  <a:srgbClr val="C0C0C0"/>
                </a:outerShdw>
              </a:effectLst>
            </a:endParaRPr>
          </a:p>
        </p:txBody>
      </p:sp>
      <p:pic>
        <p:nvPicPr>
          <p:cNvPr id="10244"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8E08848-2115-45FD-8AD3-F8D50656F01F}" type="slidenum">
              <a:rPr lang="tr-TR" sz="1200" b="0">
                <a:solidFill>
                  <a:schemeClr val="tx2"/>
                </a:solidFill>
              </a:rPr>
              <a:pPr algn="r" eaLnBrk="1" hangingPunct="1">
                <a:buFontTx/>
                <a:buNone/>
              </a:pPr>
              <a:t>3</a:t>
            </a:fld>
            <a:endParaRPr lang="tr-TR" sz="1200" b="0" dirty="0">
              <a:solidFill>
                <a:schemeClr val="tx2"/>
              </a:solidFill>
            </a:endParaRPr>
          </a:p>
        </p:txBody>
      </p:sp>
    </p:spTree>
    <p:extLst>
      <p:ext uri="{BB962C8B-B14F-4D97-AF65-F5344CB8AC3E}">
        <p14:creationId xmlns:p14="http://schemas.microsoft.com/office/powerpoint/2010/main" val="29134243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2"/>
          <p:cNvSpPr>
            <a:spLocks noGrp="1" noChangeArrowheads="1"/>
          </p:cNvSpPr>
          <p:nvPr>
            <p:ph type="title"/>
          </p:nvPr>
        </p:nvSpPr>
        <p:spPr>
          <a:xfrm>
            <a:off x="0" y="571500"/>
            <a:ext cx="6769100" cy="719138"/>
          </a:xfrm>
        </p:spPr>
        <p:txBody>
          <a:bodyPr/>
          <a:lstStyle/>
          <a:p>
            <a:pPr eaLnBrk="1" hangingPunct="1">
              <a:defRPr/>
            </a:pPr>
            <a:r>
              <a:rPr lang="tr-TR" sz="4800" b="1" dirty="0" smtClean="0">
                <a:solidFill>
                  <a:srgbClr val="080808"/>
                </a:solidFill>
                <a:effectLst>
                  <a:outerShdw blurRad="38100" dist="38100" dir="2700000" algn="tl">
                    <a:srgbClr val="C0C0C0"/>
                  </a:outerShdw>
                </a:effectLst>
              </a:rPr>
              <a:t>Stratejik Planın Önemi</a:t>
            </a:r>
          </a:p>
        </p:txBody>
      </p:sp>
      <p:sp>
        <p:nvSpPr>
          <p:cNvPr id="21507" name="Rectangle 6"/>
          <p:cNvSpPr>
            <a:spLocks noGrp="1" noChangeArrowheads="1"/>
          </p:cNvSpPr>
          <p:nvPr>
            <p:ph type="body" idx="1"/>
          </p:nvPr>
        </p:nvSpPr>
        <p:spPr>
          <a:xfrm>
            <a:off x="0" y="1357313"/>
            <a:ext cx="8964613" cy="5500687"/>
          </a:xfrm>
        </p:spPr>
        <p:txBody>
          <a:bodyPr/>
          <a:lstStyle/>
          <a:p>
            <a:pPr algn="just" eaLnBrk="1" hangingPunct="1">
              <a:lnSpc>
                <a:spcPct val="90000"/>
              </a:lnSpc>
              <a:buClr>
                <a:srgbClr val="3AFC0C"/>
              </a:buClr>
              <a:buFont typeface="Wingdings" pitchFamily="2" charset="2"/>
              <a:buChar char="ü"/>
            </a:pPr>
            <a:r>
              <a:rPr lang="tr-TR" sz="2200" b="1" dirty="0" smtClean="0"/>
              <a:t>Kalkınma Planları, Hükümet Programları ve diğer üst belgelerle kurum işlevleri arasında doğrudan bir bağ kurar,</a:t>
            </a:r>
          </a:p>
          <a:p>
            <a:pPr algn="just" eaLnBrk="1" hangingPunct="1">
              <a:lnSpc>
                <a:spcPct val="90000"/>
              </a:lnSpc>
              <a:buClr>
                <a:srgbClr val="3AFC0C"/>
              </a:buClr>
              <a:buFont typeface="Wingdings" pitchFamily="2" charset="2"/>
              <a:buChar char="ü"/>
            </a:pPr>
            <a:r>
              <a:rPr lang="tr-TR" sz="2200" b="1" dirty="0" smtClean="0"/>
              <a:t>Plan-Bütçe bağını kurarak gerçekçi bütçe talepleri için katkı sağlar,</a:t>
            </a:r>
          </a:p>
          <a:p>
            <a:pPr algn="just" eaLnBrk="1" hangingPunct="1">
              <a:lnSpc>
                <a:spcPct val="90000"/>
              </a:lnSpc>
              <a:buClr>
                <a:srgbClr val="3AFC0C"/>
              </a:buClr>
              <a:buFont typeface="Wingdings" pitchFamily="2" charset="2"/>
              <a:buChar char="ü"/>
            </a:pPr>
            <a:r>
              <a:rPr lang="tr-TR" sz="2200" b="1" dirty="0" smtClean="0"/>
              <a:t>Kaynakların stratejik önceliklere göre dağıtılmasına yardımcı olur,</a:t>
            </a:r>
          </a:p>
          <a:p>
            <a:pPr algn="just" eaLnBrk="1" hangingPunct="1">
              <a:lnSpc>
                <a:spcPct val="90000"/>
              </a:lnSpc>
              <a:buClr>
                <a:srgbClr val="3AFC0C"/>
              </a:buClr>
              <a:buFont typeface="Wingdings" pitchFamily="2" charset="2"/>
              <a:buChar char="ü"/>
            </a:pPr>
            <a:r>
              <a:rPr lang="tr-TR" sz="2200" b="1" dirty="0" smtClean="0"/>
              <a:t>Mali Disiplini sağlamaya yöneliktir,</a:t>
            </a:r>
          </a:p>
          <a:p>
            <a:pPr algn="just" eaLnBrk="1" hangingPunct="1">
              <a:lnSpc>
                <a:spcPct val="90000"/>
              </a:lnSpc>
              <a:buClr>
                <a:srgbClr val="3AFC0C"/>
              </a:buClr>
              <a:buFont typeface="Wingdings" pitchFamily="2" charset="2"/>
              <a:buChar char="ü"/>
            </a:pPr>
            <a:r>
              <a:rPr lang="tr-TR" sz="2200" b="1" dirty="0" smtClean="0"/>
              <a:t>İç ve Dış paydaşların amaçlar etrafında birleşmesini katılımcılıkla sağlayarak, kurumun var oluş amacına yönelmesine katkıda bulunur.</a:t>
            </a:r>
          </a:p>
          <a:p>
            <a:pPr algn="just" eaLnBrk="1" hangingPunct="1">
              <a:lnSpc>
                <a:spcPct val="90000"/>
              </a:lnSpc>
              <a:buClr>
                <a:srgbClr val="3AFC0C"/>
              </a:buClr>
              <a:buFont typeface="Wingdings" pitchFamily="2" charset="2"/>
              <a:buChar char="ü"/>
            </a:pPr>
            <a:r>
              <a:rPr lang="tr-TR" sz="2200" b="1" dirty="0" smtClean="0"/>
              <a:t>Kurumun çevresiyle olan iletişimini ve iş birliğini artırır,</a:t>
            </a:r>
          </a:p>
          <a:p>
            <a:pPr algn="just" eaLnBrk="1" hangingPunct="1">
              <a:lnSpc>
                <a:spcPct val="90000"/>
              </a:lnSpc>
              <a:buClr>
                <a:srgbClr val="3AFC0C"/>
              </a:buClr>
              <a:buFont typeface="Wingdings" pitchFamily="2" charset="2"/>
              <a:buChar char="ü"/>
            </a:pPr>
            <a:r>
              <a:rPr lang="tr-TR" sz="2200" b="1" dirty="0" smtClean="0"/>
              <a:t>Girdi odaklı değil sonuç odaklıdır. Yapılan her faaliyetin raporlanmasını sağlayarak performans denetimi yapılabilmesine olanak sağlar ve hesap verme sorumluluğunun kurumsal kültür haline gelmesine katkıda bulunur</a:t>
            </a:r>
            <a:r>
              <a:rPr lang="tr-TR" sz="2200" dirty="0" smtClean="0"/>
              <a:t>.</a:t>
            </a:r>
          </a:p>
        </p:txBody>
      </p:sp>
      <p:pic>
        <p:nvPicPr>
          <p:cNvPr id="21508"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B5C9BFC-496D-4934-8191-F20D8E2E4576}" type="slidenum">
              <a:rPr lang="tr-TR" sz="1200" b="0">
                <a:solidFill>
                  <a:schemeClr val="tx2"/>
                </a:solidFill>
              </a:rPr>
              <a:pPr algn="r" eaLnBrk="1" hangingPunct="1">
                <a:buFontTx/>
                <a:buNone/>
              </a:pPr>
              <a:t>30</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07950" y="114300"/>
            <a:ext cx="4464050" cy="690563"/>
          </a:xfrm>
        </p:spPr>
        <p:txBody>
          <a:bodyPr/>
          <a:lstStyle/>
          <a:p>
            <a:pPr>
              <a:defRPr/>
            </a:pPr>
            <a:r>
              <a:rPr lang="tr-TR" sz="2800" b="1" dirty="0" smtClean="0">
                <a:solidFill>
                  <a:srgbClr val="080808"/>
                </a:solidFill>
                <a:effectLst>
                  <a:outerShdw blurRad="38100" dist="38100" dir="2700000" algn="tl">
                    <a:srgbClr val="000000">
                      <a:alpha val="43137"/>
                    </a:srgbClr>
                  </a:outerShdw>
                </a:effectLst>
              </a:rPr>
              <a:t>PEB TEMEL UNSURLAR</a:t>
            </a:r>
          </a:p>
        </p:txBody>
      </p:sp>
      <p:sp>
        <p:nvSpPr>
          <p:cNvPr id="22531" name="Rectangle 3"/>
          <p:cNvSpPr>
            <a:spLocks noGrp="1" noChangeArrowheads="1"/>
          </p:cNvSpPr>
          <p:nvPr>
            <p:ph type="body" idx="1"/>
          </p:nvPr>
        </p:nvSpPr>
        <p:spPr>
          <a:xfrm>
            <a:off x="468313" y="1341438"/>
            <a:ext cx="3671887" cy="1766887"/>
          </a:xfrm>
        </p:spPr>
        <p:txBody>
          <a:bodyPr/>
          <a:lstStyle/>
          <a:p>
            <a:r>
              <a:rPr lang="tr-TR" sz="2400" smtClean="0"/>
              <a:t>Stratejik Plan</a:t>
            </a:r>
          </a:p>
          <a:p>
            <a:r>
              <a:rPr lang="tr-TR" sz="2400" smtClean="0"/>
              <a:t>Performans Programı</a:t>
            </a:r>
          </a:p>
          <a:p>
            <a:r>
              <a:rPr lang="tr-TR" sz="2400" smtClean="0"/>
              <a:t>Faaliyet Raporu</a:t>
            </a:r>
          </a:p>
        </p:txBody>
      </p:sp>
      <p:grpSp>
        <p:nvGrpSpPr>
          <p:cNvPr id="22532" name="Group 22"/>
          <p:cNvGrpSpPr>
            <a:grpSpLocks/>
          </p:cNvGrpSpPr>
          <p:nvPr/>
        </p:nvGrpSpPr>
        <p:grpSpPr bwMode="auto">
          <a:xfrm>
            <a:off x="2124075" y="981075"/>
            <a:ext cx="6838950" cy="5472113"/>
            <a:chOff x="1157" y="482"/>
            <a:chExt cx="4581" cy="3492"/>
          </a:xfrm>
        </p:grpSpPr>
        <p:sp>
          <p:nvSpPr>
            <p:cNvPr id="22534" name="AutoShape 13"/>
            <p:cNvSpPr>
              <a:spLocks noChangeArrowheads="1"/>
            </p:cNvSpPr>
            <p:nvPr/>
          </p:nvSpPr>
          <p:spPr bwMode="auto">
            <a:xfrm rot="10800000">
              <a:off x="1157" y="3383"/>
              <a:ext cx="4581" cy="591"/>
            </a:xfrm>
            <a:custGeom>
              <a:avLst/>
              <a:gdLst>
                <a:gd name="T0" fmla="*/ 930 w 21600"/>
                <a:gd name="T1" fmla="*/ 8 h 21600"/>
                <a:gd name="T2" fmla="*/ 486 w 21600"/>
                <a:gd name="T3" fmla="*/ 16 h 21600"/>
                <a:gd name="T4" fmla="*/ 41 w 21600"/>
                <a:gd name="T5" fmla="*/ 8 h 21600"/>
                <a:gd name="T6" fmla="*/ 486 w 21600"/>
                <a:gd name="T7" fmla="*/ 0 h 21600"/>
                <a:gd name="T8" fmla="*/ 0 60000 65536"/>
                <a:gd name="T9" fmla="*/ 0 60000 65536"/>
                <a:gd name="T10" fmla="*/ 0 60000 65536"/>
                <a:gd name="T11" fmla="*/ 0 60000 65536"/>
                <a:gd name="T12" fmla="*/ 2721 w 21600"/>
                <a:gd name="T13" fmla="*/ 2705 h 21600"/>
                <a:gd name="T14" fmla="*/ 18879 w 21600"/>
                <a:gd name="T15" fmla="*/ 18895 h 21600"/>
              </a:gdLst>
              <a:ahLst/>
              <a:cxnLst>
                <a:cxn ang="T8">
                  <a:pos x="T0" y="T1"/>
                </a:cxn>
                <a:cxn ang="T9">
                  <a:pos x="T2" y="T3"/>
                </a:cxn>
                <a:cxn ang="T10">
                  <a:pos x="T4" y="T5"/>
                </a:cxn>
                <a:cxn ang="T11">
                  <a:pos x="T6" y="T7"/>
                </a:cxn>
              </a:cxnLst>
              <a:rect l="T12" t="T13" r="T14" b="T15"/>
              <a:pathLst>
                <a:path w="21600" h="21600">
                  <a:moveTo>
                    <a:pt x="0" y="0"/>
                  </a:moveTo>
                  <a:lnTo>
                    <a:pt x="1838" y="21600"/>
                  </a:lnTo>
                  <a:lnTo>
                    <a:pt x="19762" y="21600"/>
                  </a:lnTo>
                  <a:lnTo>
                    <a:pt x="21600" y="0"/>
                  </a:lnTo>
                  <a:close/>
                </a:path>
              </a:pathLst>
            </a:custGeom>
            <a:solidFill>
              <a:srgbClr val="CC99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tr-TR"/>
            </a:p>
          </p:txBody>
        </p:sp>
        <p:grpSp>
          <p:nvGrpSpPr>
            <p:cNvPr id="22535" name="Group 21"/>
            <p:cNvGrpSpPr>
              <a:grpSpLocks/>
            </p:cNvGrpSpPr>
            <p:nvPr/>
          </p:nvGrpSpPr>
          <p:grpSpPr bwMode="auto">
            <a:xfrm>
              <a:off x="1550" y="482"/>
              <a:ext cx="3810" cy="3413"/>
              <a:chOff x="1550" y="482"/>
              <a:chExt cx="3810" cy="3413"/>
            </a:xfrm>
          </p:grpSpPr>
          <p:sp>
            <p:nvSpPr>
              <p:cNvPr id="269320" name="AutoShape 8"/>
              <p:cNvSpPr>
                <a:spLocks noChangeArrowheads="1"/>
              </p:cNvSpPr>
              <p:nvPr/>
            </p:nvSpPr>
            <p:spPr bwMode="auto">
              <a:xfrm>
                <a:off x="2986" y="482"/>
                <a:ext cx="956" cy="771"/>
              </a:xfrm>
              <a:prstGeom prst="triangle">
                <a:avLst>
                  <a:gd name="adj" fmla="val 50000"/>
                </a:avLst>
              </a:prstGeom>
              <a:solidFill>
                <a:srgbClr val="FF0000"/>
              </a:solidFill>
              <a:ln w="9525">
                <a:noFill/>
                <a:miter lim="800000"/>
                <a:headEnd/>
                <a:tailEnd/>
              </a:ln>
              <a:effectLst/>
            </p:spPr>
            <p:txBody>
              <a:bodyPr wrap="none" anchor="ctr"/>
              <a:lstStyle/>
              <a:p>
                <a:pPr>
                  <a:defRPr/>
                </a:pPr>
                <a:endParaRPr lang="tr-TR">
                  <a:effectLst>
                    <a:outerShdw blurRad="38100" dist="38100" dir="2700000" algn="tl">
                      <a:srgbClr val="FFFFFF"/>
                    </a:outerShdw>
                  </a:effectLst>
                </a:endParaRPr>
              </a:p>
            </p:txBody>
          </p:sp>
          <p:sp>
            <p:nvSpPr>
              <p:cNvPr id="22537" name="Line 4"/>
              <p:cNvSpPr>
                <a:spLocks noChangeShapeType="1"/>
              </p:cNvSpPr>
              <p:nvPr/>
            </p:nvSpPr>
            <p:spPr bwMode="auto">
              <a:xfrm>
                <a:off x="2986" y="1231"/>
                <a:ext cx="95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2538" name="Line 5"/>
              <p:cNvSpPr>
                <a:spLocks noChangeShapeType="1"/>
              </p:cNvSpPr>
              <p:nvPr/>
            </p:nvSpPr>
            <p:spPr bwMode="auto">
              <a:xfrm>
                <a:off x="2667" y="1737"/>
                <a:ext cx="159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2539" name="Line 6"/>
              <p:cNvSpPr>
                <a:spLocks noChangeShapeType="1"/>
              </p:cNvSpPr>
              <p:nvPr/>
            </p:nvSpPr>
            <p:spPr bwMode="auto">
              <a:xfrm>
                <a:off x="2303" y="2286"/>
                <a:ext cx="23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2540" name="Line 7"/>
              <p:cNvSpPr>
                <a:spLocks noChangeShapeType="1"/>
              </p:cNvSpPr>
              <p:nvPr/>
            </p:nvSpPr>
            <p:spPr bwMode="auto">
              <a:xfrm>
                <a:off x="1944" y="2831"/>
                <a:ext cx="3039"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tr-TR"/>
              </a:p>
            </p:txBody>
          </p:sp>
          <p:sp>
            <p:nvSpPr>
              <p:cNvPr id="22541" name="AutoShape 9"/>
              <p:cNvSpPr>
                <a:spLocks noChangeArrowheads="1"/>
              </p:cNvSpPr>
              <p:nvPr/>
            </p:nvSpPr>
            <p:spPr bwMode="auto">
              <a:xfrm rot="10800000">
                <a:off x="2650" y="1231"/>
                <a:ext cx="1628" cy="510"/>
              </a:xfrm>
              <a:custGeom>
                <a:avLst/>
                <a:gdLst>
                  <a:gd name="T0" fmla="*/ 110 w 21600"/>
                  <a:gd name="T1" fmla="*/ 6 h 21600"/>
                  <a:gd name="T2" fmla="*/ 61 w 21600"/>
                  <a:gd name="T3" fmla="*/ 12 h 21600"/>
                  <a:gd name="T4" fmla="*/ 13 w 21600"/>
                  <a:gd name="T5" fmla="*/ 6 h 21600"/>
                  <a:gd name="T6" fmla="*/ 61 w 21600"/>
                  <a:gd name="T7" fmla="*/ 0 h 21600"/>
                  <a:gd name="T8" fmla="*/ 0 60000 65536"/>
                  <a:gd name="T9" fmla="*/ 0 60000 65536"/>
                  <a:gd name="T10" fmla="*/ 0 60000 65536"/>
                  <a:gd name="T11" fmla="*/ 0 60000 65536"/>
                  <a:gd name="T12" fmla="*/ 4060 w 21600"/>
                  <a:gd name="T13" fmla="*/ 4066 h 21600"/>
                  <a:gd name="T14" fmla="*/ 17540 w 21600"/>
                  <a:gd name="T15" fmla="*/ 17534 h 21600"/>
                </a:gdLst>
                <a:ahLst/>
                <a:cxnLst>
                  <a:cxn ang="T8">
                    <a:pos x="T0" y="T1"/>
                  </a:cxn>
                  <a:cxn ang="T9">
                    <a:pos x="T2" y="T3"/>
                  </a:cxn>
                  <a:cxn ang="T10">
                    <a:pos x="T4" y="T5"/>
                  </a:cxn>
                  <a:cxn ang="T11">
                    <a:pos x="T6" y="T7"/>
                  </a:cxn>
                </a:cxnLst>
                <a:rect l="T12" t="T13" r="T14" b="T15"/>
                <a:pathLst>
                  <a:path w="21600" h="21600">
                    <a:moveTo>
                      <a:pt x="0" y="0"/>
                    </a:moveTo>
                    <a:lnTo>
                      <a:pt x="4516" y="21600"/>
                    </a:lnTo>
                    <a:lnTo>
                      <a:pt x="17084" y="21600"/>
                    </a:lnTo>
                    <a:lnTo>
                      <a:pt x="21600" y="0"/>
                    </a:lnTo>
                    <a:close/>
                  </a:path>
                </a:pathLst>
              </a:cu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tr-TR"/>
              </a:p>
            </p:txBody>
          </p:sp>
          <p:sp>
            <p:nvSpPr>
              <p:cNvPr id="22542" name="AutoShape 10"/>
              <p:cNvSpPr>
                <a:spLocks noChangeArrowheads="1"/>
              </p:cNvSpPr>
              <p:nvPr/>
            </p:nvSpPr>
            <p:spPr bwMode="auto">
              <a:xfrm rot="10800000">
                <a:off x="2269" y="1737"/>
                <a:ext cx="2383" cy="549"/>
              </a:xfrm>
              <a:custGeom>
                <a:avLst/>
                <a:gdLst>
                  <a:gd name="T0" fmla="*/ 242 w 21600"/>
                  <a:gd name="T1" fmla="*/ 7 h 21600"/>
                  <a:gd name="T2" fmla="*/ 132 w 21600"/>
                  <a:gd name="T3" fmla="*/ 14 h 21600"/>
                  <a:gd name="T4" fmla="*/ 21 w 21600"/>
                  <a:gd name="T5" fmla="*/ 7 h 21600"/>
                  <a:gd name="T6" fmla="*/ 132 w 21600"/>
                  <a:gd name="T7" fmla="*/ 0 h 21600"/>
                  <a:gd name="T8" fmla="*/ 0 60000 65536"/>
                  <a:gd name="T9" fmla="*/ 0 60000 65536"/>
                  <a:gd name="T10" fmla="*/ 0 60000 65536"/>
                  <a:gd name="T11" fmla="*/ 0 60000 65536"/>
                  <a:gd name="T12" fmla="*/ 3517 w 21600"/>
                  <a:gd name="T13" fmla="*/ 3502 h 21600"/>
                  <a:gd name="T14" fmla="*/ 18083 w 21600"/>
                  <a:gd name="T15" fmla="*/ 18098 h 21600"/>
                </a:gdLst>
                <a:ahLst/>
                <a:cxnLst>
                  <a:cxn ang="T8">
                    <a:pos x="T0" y="T1"/>
                  </a:cxn>
                  <a:cxn ang="T9">
                    <a:pos x="T2" y="T3"/>
                  </a:cxn>
                  <a:cxn ang="T10">
                    <a:pos x="T4" y="T5"/>
                  </a:cxn>
                  <a:cxn ang="T11">
                    <a:pos x="T6" y="T7"/>
                  </a:cxn>
                </a:cxnLst>
                <a:rect l="T12" t="T13" r="T14" b="T15"/>
                <a:pathLst>
                  <a:path w="21600" h="21600">
                    <a:moveTo>
                      <a:pt x="0" y="0"/>
                    </a:moveTo>
                    <a:lnTo>
                      <a:pt x="3436" y="21600"/>
                    </a:lnTo>
                    <a:lnTo>
                      <a:pt x="18164" y="21600"/>
                    </a:lnTo>
                    <a:lnTo>
                      <a:pt x="21600" y="0"/>
                    </a:lnTo>
                    <a:close/>
                  </a:path>
                </a:pathLst>
              </a:custGeom>
              <a:solidFill>
                <a:srgbClr val="0000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tr-TR"/>
              </a:p>
            </p:txBody>
          </p:sp>
          <p:sp>
            <p:nvSpPr>
              <p:cNvPr id="22543" name="AutoShape 11"/>
              <p:cNvSpPr>
                <a:spLocks noChangeArrowheads="1"/>
              </p:cNvSpPr>
              <p:nvPr/>
            </p:nvSpPr>
            <p:spPr bwMode="auto">
              <a:xfrm rot="10800000">
                <a:off x="1918" y="2286"/>
                <a:ext cx="3084" cy="545"/>
              </a:xfrm>
              <a:custGeom>
                <a:avLst/>
                <a:gdLst>
                  <a:gd name="T0" fmla="*/ 416 w 21600"/>
                  <a:gd name="T1" fmla="*/ 7 h 21600"/>
                  <a:gd name="T2" fmla="*/ 220 w 21600"/>
                  <a:gd name="T3" fmla="*/ 14 h 21600"/>
                  <a:gd name="T4" fmla="*/ 25 w 21600"/>
                  <a:gd name="T5" fmla="*/ 7 h 21600"/>
                  <a:gd name="T6" fmla="*/ 220 w 21600"/>
                  <a:gd name="T7" fmla="*/ 0 h 21600"/>
                  <a:gd name="T8" fmla="*/ 0 60000 65536"/>
                  <a:gd name="T9" fmla="*/ 0 60000 65536"/>
                  <a:gd name="T10" fmla="*/ 0 60000 65536"/>
                  <a:gd name="T11" fmla="*/ 0 60000 65536"/>
                  <a:gd name="T12" fmla="*/ 3012 w 21600"/>
                  <a:gd name="T13" fmla="*/ 3012 h 21600"/>
                  <a:gd name="T14" fmla="*/ 18588 w 21600"/>
                  <a:gd name="T15" fmla="*/ 18588 h 21600"/>
                </a:gdLst>
                <a:ahLst/>
                <a:cxnLst>
                  <a:cxn ang="T8">
                    <a:pos x="T0" y="T1"/>
                  </a:cxn>
                  <a:cxn ang="T9">
                    <a:pos x="T2" y="T3"/>
                  </a:cxn>
                  <a:cxn ang="T10">
                    <a:pos x="T4" y="T5"/>
                  </a:cxn>
                  <a:cxn ang="T11">
                    <a:pos x="T6" y="T7"/>
                  </a:cxn>
                </a:cxnLst>
                <a:rect l="T12" t="T13" r="T14" b="T15"/>
                <a:pathLst>
                  <a:path w="21600" h="21600">
                    <a:moveTo>
                      <a:pt x="0" y="0"/>
                    </a:moveTo>
                    <a:lnTo>
                      <a:pt x="2430" y="21600"/>
                    </a:lnTo>
                    <a:lnTo>
                      <a:pt x="19170" y="21600"/>
                    </a:lnTo>
                    <a:lnTo>
                      <a:pt x="21600" y="0"/>
                    </a:lnTo>
                    <a:close/>
                  </a:path>
                </a:pathLst>
              </a:custGeom>
              <a:solidFill>
                <a:srgbClr val="3366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tr-TR"/>
              </a:p>
            </p:txBody>
          </p:sp>
          <p:sp>
            <p:nvSpPr>
              <p:cNvPr id="22544" name="AutoShape 12"/>
              <p:cNvSpPr>
                <a:spLocks noChangeArrowheads="1"/>
              </p:cNvSpPr>
              <p:nvPr/>
            </p:nvSpPr>
            <p:spPr bwMode="auto">
              <a:xfrm rot="10800000">
                <a:off x="1550" y="2831"/>
                <a:ext cx="3810" cy="548"/>
              </a:xfrm>
              <a:custGeom>
                <a:avLst/>
                <a:gdLst>
                  <a:gd name="T0" fmla="*/ 640 w 21600"/>
                  <a:gd name="T1" fmla="*/ 7 h 21600"/>
                  <a:gd name="T2" fmla="*/ 336 w 21600"/>
                  <a:gd name="T3" fmla="*/ 14 h 21600"/>
                  <a:gd name="T4" fmla="*/ 32 w 21600"/>
                  <a:gd name="T5" fmla="*/ 7 h 21600"/>
                  <a:gd name="T6" fmla="*/ 336 w 21600"/>
                  <a:gd name="T7" fmla="*/ 0 h 21600"/>
                  <a:gd name="T8" fmla="*/ 0 60000 65536"/>
                  <a:gd name="T9" fmla="*/ 0 60000 65536"/>
                  <a:gd name="T10" fmla="*/ 0 60000 65536"/>
                  <a:gd name="T11" fmla="*/ 0 60000 65536"/>
                  <a:gd name="T12" fmla="*/ 2818 w 21600"/>
                  <a:gd name="T13" fmla="*/ 2799 h 21600"/>
                  <a:gd name="T14" fmla="*/ 18782 w 21600"/>
                  <a:gd name="T15" fmla="*/ 18801 h 21600"/>
                </a:gdLst>
                <a:ahLst/>
                <a:cxnLst>
                  <a:cxn ang="T8">
                    <a:pos x="T0" y="T1"/>
                  </a:cxn>
                  <a:cxn ang="T9">
                    <a:pos x="T2" y="T3"/>
                  </a:cxn>
                  <a:cxn ang="T10">
                    <a:pos x="T4" y="T5"/>
                  </a:cxn>
                  <a:cxn ang="T11">
                    <a:pos x="T6" y="T7"/>
                  </a:cxn>
                </a:cxnLst>
                <a:rect l="T12" t="T13" r="T14" b="T15"/>
                <a:pathLst>
                  <a:path w="21600" h="21600">
                    <a:moveTo>
                      <a:pt x="0" y="0"/>
                    </a:moveTo>
                    <a:lnTo>
                      <a:pt x="2035" y="21600"/>
                    </a:lnTo>
                    <a:lnTo>
                      <a:pt x="19565" y="21600"/>
                    </a:lnTo>
                    <a:lnTo>
                      <a:pt x="21600" y="0"/>
                    </a:lnTo>
                    <a:close/>
                  </a:path>
                </a:pathLst>
              </a:custGeom>
              <a:solidFill>
                <a:srgbClr val="99C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tr-TR"/>
              </a:p>
            </p:txBody>
          </p:sp>
          <p:sp>
            <p:nvSpPr>
              <p:cNvPr id="22545" name="Text Box 14"/>
              <p:cNvSpPr txBox="1">
                <a:spLocks noChangeArrowheads="1"/>
              </p:cNvSpPr>
              <p:nvPr/>
            </p:nvSpPr>
            <p:spPr bwMode="auto">
              <a:xfrm>
                <a:off x="3132" y="950"/>
                <a:ext cx="715"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 typeface="Wingdings" pitchFamily="2" charset="2"/>
                  <a:buNone/>
                </a:pPr>
                <a:r>
                  <a:rPr lang="tr-TR" sz="2000">
                    <a:solidFill>
                      <a:schemeClr val="bg1"/>
                    </a:solidFill>
                  </a:rPr>
                  <a:t>Misyon</a:t>
                </a:r>
              </a:p>
            </p:txBody>
          </p:sp>
          <p:sp>
            <p:nvSpPr>
              <p:cNvPr id="22546" name="Text Box 15"/>
              <p:cNvSpPr txBox="1">
                <a:spLocks noChangeArrowheads="1"/>
              </p:cNvSpPr>
              <p:nvPr/>
            </p:nvSpPr>
            <p:spPr bwMode="auto">
              <a:xfrm>
                <a:off x="3180" y="1451"/>
                <a:ext cx="675"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 typeface="Wingdings" pitchFamily="2" charset="2"/>
                  <a:buNone/>
                </a:pPr>
                <a:r>
                  <a:rPr lang="tr-TR" sz="2000">
                    <a:solidFill>
                      <a:schemeClr val="bg1"/>
                    </a:solidFill>
                  </a:rPr>
                  <a:t>Vizyon</a:t>
                </a:r>
              </a:p>
            </p:txBody>
          </p:sp>
          <p:sp>
            <p:nvSpPr>
              <p:cNvPr id="22547" name="Text Box 16"/>
              <p:cNvSpPr txBox="1">
                <a:spLocks noChangeArrowheads="1"/>
              </p:cNvSpPr>
              <p:nvPr/>
            </p:nvSpPr>
            <p:spPr bwMode="auto">
              <a:xfrm>
                <a:off x="2797" y="1953"/>
                <a:ext cx="1519"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 typeface="Wingdings" pitchFamily="2" charset="2"/>
                  <a:buNone/>
                </a:pPr>
                <a:r>
                  <a:rPr lang="tr-TR" sz="2000">
                    <a:solidFill>
                      <a:schemeClr val="bg1"/>
                    </a:solidFill>
                  </a:rPr>
                  <a:t>Stratejik Amaçlar</a:t>
                </a:r>
              </a:p>
            </p:txBody>
          </p:sp>
          <p:sp>
            <p:nvSpPr>
              <p:cNvPr id="22548" name="Text Box 17"/>
              <p:cNvSpPr txBox="1">
                <a:spLocks noChangeArrowheads="1"/>
              </p:cNvSpPr>
              <p:nvPr/>
            </p:nvSpPr>
            <p:spPr bwMode="auto">
              <a:xfrm>
                <a:off x="2797" y="2500"/>
                <a:ext cx="1535"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 typeface="Wingdings" pitchFamily="2" charset="2"/>
                  <a:buNone/>
                </a:pPr>
                <a:r>
                  <a:rPr lang="tr-TR" sz="2000">
                    <a:solidFill>
                      <a:schemeClr val="bg1"/>
                    </a:solidFill>
                  </a:rPr>
                  <a:t>Stratejik Hedefler</a:t>
                </a:r>
              </a:p>
            </p:txBody>
          </p:sp>
          <p:sp>
            <p:nvSpPr>
              <p:cNvPr id="22549" name="Text Box 18"/>
              <p:cNvSpPr txBox="1">
                <a:spLocks noChangeArrowheads="1"/>
              </p:cNvSpPr>
              <p:nvPr/>
            </p:nvSpPr>
            <p:spPr bwMode="auto">
              <a:xfrm>
                <a:off x="2701" y="3047"/>
                <a:ext cx="1860"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 typeface="Wingdings" pitchFamily="2" charset="2"/>
                  <a:buNone/>
                </a:pPr>
                <a:r>
                  <a:rPr lang="tr-TR" sz="2000"/>
                  <a:t>Performans Hedefleri</a:t>
                </a:r>
              </a:p>
            </p:txBody>
          </p:sp>
          <p:sp>
            <p:nvSpPr>
              <p:cNvPr id="22550" name="Text Box 19"/>
              <p:cNvSpPr txBox="1">
                <a:spLocks noChangeArrowheads="1"/>
              </p:cNvSpPr>
              <p:nvPr/>
            </p:nvSpPr>
            <p:spPr bwMode="auto">
              <a:xfrm>
                <a:off x="2845" y="3640"/>
                <a:ext cx="1449"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buFont typeface="Wingdings" pitchFamily="2" charset="2"/>
                  <a:buNone/>
                </a:pPr>
                <a:r>
                  <a:rPr lang="tr-TR" sz="2000"/>
                  <a:t>Faaliyet/Projeler</a:t>
                </a:r>
              </a:p>
            </p:txBody>
          </p:sp>
        </p:grpSp>
      </p:grpSp>
      <p:pic>
        <p:nvPicPr>
          <p:cNvPr id="22533"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172"/>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a:xfrm>
            <a:off x="0" y="1700213"/>
            <a:ext cx="6877050" cy="1439862"/>
          </a:xfrm>
        </p:spPr>
        <p:txBody>
          <a:bodyPr/>
          <a:lstStyle/>
          <a:p>
            <a:pPr eaLnBrk="1" hangingPunct="1">
              <a:defRPr/>
            </a:pPr>
            <a:r>
              <a:rPr lang="tr-TR" sz="4800" b="1" dirty="0" smtClean="0">
                <a:effectLst>
                  <a:outerShdw blurRad="38100" dist="38100" dir="2700000" algn="tl">
                    <a:srgbClr val="C0C0C0"/>
                  </a:outerShdw>
                </a:effectLst>
              </a:rPr>
              <a:t>Stratejik Planlama Süreci</a:t>
            </a:r>
          </a:p>
        </p:txBody>
      </p:sp>
      <p:sp>
        <p:nvSpPr>
          <p:cNvPr id="88067" name="Rectangle 3"/>
          <p:cNvSpPr>
            <a:spLocks noGrp="1" noChangeArrowheads="1"/>
          </p:cNvSpPr>
          <p:nvPr>
            <p:ph type="body" sz="half" idx="1"/>
          </p:nvPr>
        </p:nvSpPr>
        <p:spPr>
          <a:xfrm>
            <a:off x="0" y="3500438"/>
            <a:ext cx="8243888" cy="3168650"/>
          </a:xfrm>
        </p:spPr>
        <p:txBody>
          <a:bodyPr/>
          <a:lstStyle/>
          <a:p>
            <a:pPr eaLnBrk="1" hangingPunct="1">
              <a:buClr>
                <a:srgbClr val="3AFC0C"/>
              </a:buClr>
              <a:buFont typeface="Wingdings" pitchFamily="2" charset="2"/>
              <a:buChar char="ü"/>
              <a:defRPr/>
            </a:pPr>
            <a:r>
              <a:rPr lang="tr-TR" sz="3200" b="1" dirty="0" smtClean="0">
                <a:effectLst>
                  <a:outerShdw blurRad="38100" dist="38100" dir="2700000" algn="tl">
                    <a:srgbClr val="C0C0C0"/>
                  </a:outerShdw>
                </a:effectLst>
              </a:rPr>
              <a:t>Hazırlık Çalışmaları</a:t>
            </a:r>
          </a:p>
          <a:p>
            <a:pPr eaLnBrk="1" hangingPunct="1">
              <a:buClr>
                <a:srgbClr val="3AFC0C"/>
              </a:buClr>
              <a:buFont typeface="Wingdings" pitchFamily="2" charset="2"/>
              <a:buChar char="ü"/>
              <a:defRPr/>
            </a:pPr>
            <a:r>
              <a:rPr lang="tr-TR" sz="3200" b="1" dirty="0" smtClean="0">
                <a:effectLst>
                  <a:outerShdw blurRad="38100" dist="38100" dir="2700000" algn="tl">
                    <a:srgbClr val="C0C0C0"/>
                  </a:outerShdw>
                </a:effectLst>
              </a:rPr>
              <a:t>Durum Analizi </a:t>
            </a:r>
          </a:p>
          <a:p>
            <a:pPr eaLnBrk="1" hangingPunct="1">
              <a:buClr>
                <a:srgbClr val="3AFC0C"/>
              </a:buClr>
              <a:buFont typeface="Wingdings" pitchFamily="2" charset="2"/>
              <a:buChar char="ü"/>
              <a:defRPr/>
            </a:pPr>
            <a:r>
              <a:rPr lang="tr-TR" sz="3200" b="1" dirty="0" smtClean="0">
                <a:solidFill>
                  <a:schemeClr val="hlink"/>
                </a:solidFill>
                <a:effectLst>
                  <a:outerShdw blurRad="38100" dist="38100" dir="2700000" algn="tl">
                    <a:srgbClr val="C0C0C0"/>
                  </a:outerShdw>
                </a:effectLst>
              </a:rPr>
              <a:t>Stratejik Plan</a:t>
            </a:r>
            <a:r>
              <a:rPr lang="tr-TR" sz="3200" b="1" dirty="0" smtClean="0">
                <a:effectLst>
                  <a:outerShdw blurRad="38100" dist="38100" dir="2700000" algn="tl">
                    <a:srgbClr val="C0C0C0"/>
                  </a:outerShdw>
                </a:effectLst>
              </a:rPr>
              <a:t> (5 Yıllık/ 2015-2019)</a:t>
            </a:r>
          </a:p>
          <a:p>
            <a:pPr eaLnBrk="1" hangingPunct="1">
              <a:buClr>
                <a:srgbClr val="3AFC0C"/>
              </a:buClr>
              <a:buFont typeface="Wingdings" pitchFamily="2" charset="2"/>
              <a:buChar char="ü"/>
              <a:defRPr/>
            </a:pPr>
            <a:r>
              <a:rPr lang="tr-TR" sz="3200" b="1" dirty="0" smtClean="0">
                <a:solidFill>
                  <a:schemeClr val="hlink"/>
                </a:solidFill>
                <a:effectLst>
                  <a:outerShdw blurRad="38100" dist="38100" dir="2700000" algn="tl">
                    <a:srgbClr val="C0C0C0"/>
                  </a:outerShdw>
                </a:effectLst>
              </a:rPr>
              <a:t>Performans Programı</a:t>
            </a:r>
            <a:r>
              <a:rPr lang="tr-TR" sz="3200" b="1" dirty="0" smtClean="0">
                <a:effectLst>
                  <a:outerShdw blurRad="38100" dist="38100" dir="2700000" algn="tl">
                    <a:srgbClr val="C0C0C0"/>
                  </a:outerShdw>
                </a:effectLst>
              </a:rPr>
              <a:t> (1 Yıllık)</a:t>
            </a:r>
          </a:p>
          <a:p>
            <a:pPr eaLnBrk="1" hangingPunct="1">
              <a:buClr>
                <a:srgbClr val="3AFC0C"/>
              </a:buClr>
              <a:buFont typeface="Wingdings" pitchFamily="2" charset="2"/>
              <a:buChar char="ü"/>
              <a:defRPr/>
            </a:pPr>
            <a:r>
              <a:rPr lang="tr-TR" sz="3200" b="1" dirty="0" smtClean="0">
                <a:solidFill>
                  <a:schemeClr val="hlink"/>
                </a:solidFill>
                <a:effectLst>
                  <a:outerShdw blurRad="38100" dist="38100" dir="2700000" algn="tl">
                    <a:srgbClr val="C0C0C0"/>
                  </a:outerShdw>
                </a:effectLst>
              </a:rPr>
              <a:t>Faaliyet Raporu</a:t>
            </a:r>
            <a:r>
              <a:rPr lang="tr-TR" sz="3200" b="1" dirty="0" smtClean="0">
                <a:effectLst>
                  <a:outerShdw blurRad="38100" dist="38100" dir="2700000" algn="tl">
                    <a:srgbClr val="C0C0C0"/>
                  </a:outerShdw>
                </a:effectLst>
              </a:rPr>
              <a:t> (1 Yıllık)</a:t>
            </a:r>
          </a:p>
        </p:txBody>
      </p:sp>
      <p:pic>
        <p:nvPicPr>
          <p:cNvPr id="2355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7"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49D77112-4F27-4CF1-8F02-2D2613C08B4F}" type="slidenum">
              <a:rPr lang="tr-TR" sz="1200" b="0">
                <a:solidFill>
                  <a:schemeClr val="tx2"/>
                </a:solidFill>
              </a:rPr>
              <a:pPr algn="r" eaLnBrk="1" hangingPunct="1">
                <a:buFontTx/>
                <a:buNone/>
              </a:pPr>
              <a:t>32</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3 Dikdörtgen"/>
          <p:cNvSpPr>
            <a:spLocks noChangeArrowheads="1"/>
          </p:cNvSpPr>
          <p:nvPr/>
        </p:nvSpPr>
        <p:spPr bwMode="auto">
          <a:xfrm>
            <a:off x="4929188" y="1714500"/>
            <a:ext cx="235743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p>
            <a:endParaRPr lang="tr-TR"/>
          </a:p>
        </p:txBody>
      </p:sp>
      <p:sp>
        <p:nvSpPr>
          <p:cNvPr id="24579" name="4 Akış Çizelgesi: İşlem"/>
          <p:cNvSpPr>
            <a:spLocks noChangeArrowheads="1"/>
          </p:cNvSpPr>
          <p:nvPr/>
        </p:nvSpPr>
        <p:spPr bwMode="auto">
          <a:xfrm>
            <a:off x="2571750" y="928688"/>
            <a:ext cx="3429000" cy="1214437"/>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p>
            <a:endParaRPr lang="tr-TR"/>
          </a:p>
        </p:txBody>
      </p:sp>
      <p:sp>
        <p:nvSpPr>
          <p:cNvPr id="24580" name="5 Akış Çizelgesi: İşlem"/>
          <p:cNvSpPr>
            <a:spLocks noChangeArrowheads="1"/>
          </p:cNvSpPr>
          <p:nvPr/>
        </p:nvSpPr>
        <p:spPr bwMode="auto">
          <a:xfrm>
            <a:off x="2857500" y="1285875"/>
            <a:ext cx="2857500" cy="1285875"/>
          </a:xfrm>
          <a:prstGeom prst="flowChartProcess">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a:spAutoFit/>
          </a:bodyPr>
          <a:lstStyle/>
          <a:p>
            <a:endParaRPr lang="tr-TR"/>
          </a:p>
        </p:txBody>
      </p:sp>
      <p:sp>
        <p:nvSpPr>
          <p:cNvPr id="7" name="6 Dikdörtgen"/>
          <p:cNvSpPr/>
          <p:nvPr/>
        </p:nvSpPr>
        <p:spPr bwMode="auto">
          <a:xfrm>
            <a:off x="3429000" y="1143000"/>
            <a:ext cx="2071688" cy="461963"/>
          </a:xfrm>
          <a:prstGeom prst="rect">
            <a:avLst/>
          </a:prstGeom>
          <a:ln>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a:spAutoFit/>
          </a:bodyPr>
          <a:lstStyle/>
          <a:p>
            <a:pPr>
              <a:defRPr/>
            </a:pPr>
            <a:r>
              <a:rPr lang="tr-TR" dirty="0" err="1">
                <a:solidFill>
                  <a:srgbClr val="CC99FF"/>
                </a:solidFill>
              </a:rPr>
              <a:t>fffff</a:t>
            </a:r>
            <a:endParaRPr lang="tr-TR" dirty="0">
              <a:solidFill>
                <a:srgbClr val="CC99FF"/>
              </a:solidFill>
            </a:endParaRPr>
          </a:p>
        </p:txBody>
      </p:sp>
      <p:pic>
        <p:nvPicPr>
          <p:cNvPr id="24582"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3"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852E912A-FB6F-4E51-8B1E-3AD2A474E949}" type="slidenum">
              <a:rPr lang="tr-TR" sz="1200" b="0">
                <a:solidFill>
                  <a:schemeClr val="tx2"/>
                </a:solidFill>
              </a:rPr>
              <a:pPr algn="r" eaLnBrk="1" hangingPunct="1">
                <a:buFontTx/>
                <a:buNone/>
              </a:pPr>
              <a:t>33</a:t>
            </a:fld>
            <a:endParaRPr lang="tr-TR" sz="1200" b="0">
              <a:solidFill>
                <a:schemeClr val="tx2"/>
              </a:solidFill>
            </a:endParaRPr>
          </a:p>
        </p:txBody>
      </p:sp>
      <p:pic>
        <p:nvPicPr>
          <p:cNvPr id="24584" name="7 Resim" descr="plan.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Rot="1" noChangeArrowheads="1"/>
          </p:cNvSpPr>
          <p:nvPr>
            <p:ph type="title"/>
          </p:nvPr>
        </p:nvSpPr>
        <p:spPr>
          <a:xfrm>
            <a:off x="357188" y="571500"/>
            <a:ext cx="8229600" cy="857250"/>
          </a:xfrm>
        </p:spPr>
        <p:txBody>
          <a:bodyPr/>
          <a:lstStyle/>
          <a:p>
            <a:pPr eaLnBrk="1" hangingPunct="1">
              <a:defRPr/>
            </a:pPr>
            <a:r>
              <a:rPr lang="tr-TR" sz="3200" b="1" dirty="0" smtClean="0">
                <a:solidFill>
                  <a:srgbClr val="080808"/>
                </a:solidFill>
                <a:effectLst>
                  <a:outerShdw blurRad="38100" dist="38100" dir="2700000" algn="tl">
                    <a:srgbClr val="000000">
                      <a:alpha val="43137"/>
                    </a:srgbClr>
                  </a:outerShdw>
                </a:effectLst>
              </a:rPr>
              <a:t>Üst Politika Belgeleri*</a:t>
            </a:r>
          </a:p>
        </p:txBody>
      </p:sp>
      <p:sp>
        <p:nvSpPr>
          <p:cNvPr id="25603" name="Rectangle 3"/>
          <p:cNvSpPr>
            <a:spLocks noGrp="1" noRot="1" noChangeArrowheads="1"/>
          </p:cNvSpPr>
          <p:nvPr>
            <p:ph idx="1"/>
          </p:nvPr>
        </p:nvSpPr>
        <p:spPr>
          <a:xfrm>
            <a:off x="357188" y="1357313"/>
            <a:ext cx="8329612" cy="5500687"/>
          </a:xfrm>
        </p:spPr>
        <p:txBody>
          <a:bodyPr/>
          <a:lstStyle/>
          <a:p>
            <a:pPr marL="452438" eaLnBrk="1" hangingPunct="1">
              <a:lnSpc>
                <a:spcPct val="80000"/>
              </a:lnSpc>
              <a:buClr>
                <a:srgbClr val="FF0066"/>
              </a:buClr>
              <a:buFont typeface="Trebuchet MS" pitchFamily="34" charset="0"/>
              <a:buAutoNum type="arabicParenR"/>
            </a:pPr>
            <a:r>
              <a:rPr lang="tr-TR" sz="2200" dirty="0" smtClean="0"/>
              <a:t>Kalkınma Planı ve Eğitim Özel İhtisas Komisyon Raporu</a:t>
            </a:r>
          </a:p>
          <a:p>
            <a:pPr marL="452438" eaLnBrk="1" hangingPunct="1">
              <a:lnSpc>
                <a:spcPct val="80000"/>
              </a:lnSpc>
              <a:buClr>
                <a:srgbClr val="FF0066"/>
              </a:buClr>
              <a:buFont typeface="Trebuchet MS" pitchFamily="34" charset="0"/>
              <a:buAutoNum type="arabicParenR"/>
            </a:pPr>
            <a:r>
              <a:rPr lang="tr-TR" sz="2200" dirty="0" smtClean="0"/>
              <a:t>Orta Vadeli Program</a:t>
            </a:r>
          </a:p>
          <a:p>
            <a:pPr marL="452438" eaLnBrk="1" hangingPunct="1">
              <a:lnSpc>
                <a:spcPct val="80000"/>
              </a:lnSpc>
              <a:buClr>
                <a:srgbClr val="FF0066"/>
              </a:buClr>
              <a:buFont typeface="Trebuchet MS" pitchFamily="34" charset="0"/>
              <a:buAutoNum type="arabicParenR"/>
            </a:pPr>
            <a:r>
              <a:rPr lang="tr-TR" sz="2200" dirty="0" smtClean="0"/>
              <a:t>AB Müktesebatına Uyum Programı</a:t>
            </a:r>
          </a:p>
          <a:p>
            <a:pPr marL="452438" eaLnBrk="1" hangingPunct="1">
              <a:lnSpc>
                <a:spcPct val="80000"/>
              </a:lnSpc>
              <a:buClr>
                <a:srgbClr val="FF0066"/>
              </a:buClr>
              <a:buFont typeface="Trebuchet MS" pitchFamily="34" charset="0"/>
              <a:buAutoNum type="arabicParenR"/>
            </a:pPr>
            <a:r>
              <a:rPr lang="tr-TR" sz="2200" dirty="0" smtClean="0"/>
              <a:t>TUBİTAK Vizyon 2023 Eğitim ve İnsan Kaynakları Raporu</a:t>
            </a:r>
          </a:p>
          <a:p>
            <a:pPr marL="452438" eaLnBrk="1" hangingPunct="1">
              <a:lnSpc>
                <a:spcPct val="80000"/>
              </a:lnSpc>
              <a:buClr>
                <a:srgbClr val="FF0066"/>
              </a:buClr>
              <a:buFont typeface="Trebuchet MS" pitchFamily="34" charset="0"/>
              <a:buAutoNum type="arabicParenR"/>
            </a:pPr>
            <a:r>
              <a:rPr lang="tr-TR" sz="2200" dirty="0" smtClean="0"/>
              <a:t>MEB Sürekli Kurum Geliştirme Projesi, TÜSSİDE Sonuç Raporu</a:t>
            </a:r>
          </a:p>
          <a:p>
            <a:pPr marL="452438" eaLnBrk="1" hangingPunct="1">
              <a:lnSpc>
                <a:spcPct val="80000"/>
              </a:lnSpc>
              <a:buClr>
                <a:srgbClr val="FF0066"/>
              </a:buClr>
              <a:buFont typeface="Trebuchet MS" pitchFamily="34" charset="0"/>
              <a:buAutoNum type="arabicParenR"/>
            </a:pPr>
            <a:r>
              <a:rPr lang="tr-TR" sz="2200" dirty="0" smtClean="0"/>
              <a:t>Bilgi Toplumu Stratejisi</a:t>
            </a:r>
          </a:p>
          <a:p>
            <a:pPr marL="452438" eaLnBrk="1" hangingPunct="1">
              <a:lnSpc>
                <a:spcPct val="80000"/>
              </a:lnSpc>
              <a:buClr>
                <a:srgbClr val="FF0066"/>
              </a:buClr>
              <a:buFont typeface="Trebuchet MS" pitchFamily="34" charset="0"/>
              <a:buAutoNum type="arabicParenR"/>
            </a:pPr>
            <a:r>
              <a:rPr lang="tr-TR" sz="2200" dirty="0" smtClean="0"/>
              <a:t>Millî Eğitim Strateji Belgesi</a:t>
            </a:r>
          </a:p>
          <a:p>
            <a:pPr marL="452438" eaLnBrk="1" hangingPunct="1">
              <a:lnSpc>
                <a:spcPct val="80000"/>
              </a:lnSpc>
              <a:buClr>
                <a:srgbClr val="FF0066"/>
              </a:buClr>
              <a:buFont typeface="Trebuchet MS" pitchFamily="34" charset="0"/>
              <a:buAutoNum type="arabicParenR"/>
            </a:pPr>
            <a:r>
              <a:rPr lang="tr-TR" sz="2200" dirty="0" smtClean="0"/>
              <a:t>Kamu Kurum ve Kuruluşları İçin Stratejik Planlama Kılavuzu (DPT)</a:t>
            </a:r>
          </a:p>
          <a:p>
            <a:pPr marL="452438" eaLnBrk="1" hangingPunct="1">
              <a:lnSpc>
                <a:spcPct val="80000"/>
              </a:lnSpc>
              <a:buClr>
                <a:srgbClr val="FF0066"/>
              </a:buClr>
              <a:buFont typeface="Trebuchet MS" pitchFamily="34" charset="0"/>
              <a:buAutoNum type="arabicParenR"/>
            </a:pPr>
            <a:r>
              <a:rPr lang="tr-TR" sz="2200" dirty="0" smtClean="0"/>
              <a:t>MEB Stratejik Plan Hazırlık Programı</a:t>
            </a:r>
          </a:p>
          <a:p>
            <a:pPr marL="452438" eaLnBrk="1" hangingPunct="1">
              <a:lnSpc>
                <a:spcPct val="80000"/>
              </a:lnSpc>
              <a:buClr>
                <a:srgbClr val="FF0066"/>
              </a:buClr>
              <a:buFont typeface="Trebuchet MS" pitchFamily="34" charset="0"/>
              <a:buAutoNum type="arabicParenR"/>
            </a:pPr>
            <a:r>
              <a:rPr lang="tr-TR" sz="2200" dirty="0" smtClean="0"/>
              <a:t>MEB Stratejik Plan Durum Analizi Raporu</a:t>
            </a:r>
          </a:p>
          <a:p>
            <a:pPr marL="452438" eaLnBrk="1" hangingPunct="1">
              <a:lnSpc>
                <a:spcPct val="80000"/>
              </a:lnSpc>
              <a:buClr>
                <a:srgbClr val="FF0066"/>
              </a:buClr>
              <a:buFont typeface="Trebuchet MS" pitchFamily="34" charset="0"/>
              <a:buAutoNum type="arabicParenR"/>
            </a:pPr>
            <a:r>
              <a:rPr lang="tr-TR" sz="2200" dirty="0" smtClean="0"/>
              <a:t>Hükümet Programı</a:t>
            </a:r>
          </a:p>
          <a:p>
            <a:pPr marL="452438" eaLnBrk="1" hangingPunct="1">
              <a:lnSpc>
                <a:spcPct val="80000"/>
              </a:lnSpc>
              <a:buClr>
                <a:srgbClr val="FF0066"/>
              </a:buClr>
              <a:buFont typeface="Trebuchet MS" pitchFamily="34" charset="0"/>
              <a:buAutoNum type="arabicParenR"/>
            </a:pPr>
            <a:r>
              <a:rPr lang="tr-TR" sz="2200" dirty="0" smtClean="0"/>
              <a:t>60. Hükümet Eylem Planı</a:t>
            </a:r>
          </a:p>
          <a:p>
            <a:pPr marL="452438" eaLnBrk="1" hangingPunct="1">
              <a:lnSpc>
                <a:spcPct val="80000"/>
              </a:lnSpc>
              <a:buClr>
                <a:srgbClr val="FF0066"/>
              </a:buClr>
              <a:buFont typeface="Trebuchet MS" pitchFamily="34" charset="0"/>
              <a:buAutoNum type="arabicParenR"/>
            </a:pPr>
            <a:r>
              <a:rPr lang="tr-TR" sz="2200" dirty="0" smtClean="0"/>
              <a:t>MEB Bütçe Raporu</a:t>
            </a:r>
          </a:p>
          <a:p>
            <a:pPr marL="452438" eaLnBrk="1" hangingPunct="1">
              <a:lnSpc>
                <a:spcPct val="80000"/>
              </a:lnSpc>
              <a:buClr>
                <a:srgbClr val="FF0066"/>
              </a:buClr>
              <a:buFont typeface="Trebuchet MS" pitchFamily="34" charset="0"/>
              <a:buAutoNum type="arabicParenR"/>
            </a:pPr>
            <a:r>
              <a:rPr lang="tr-TR" sz="2200" dirty="0" smtClean="0"/>
              <a:t>Millî eğitim ile ilgili mevzuat</a:t>
            </a:r>
          </a:p>
        </p:txBody>
      </p:sp>
      <p:pic>
        <p:nvPicPr>
          <p:cNvPr id="25604" name="5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05"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4A4EA8F6-59C0-4D29-95AF-212F2F6A45E7}" type="slidenum">
              <a:rPr lang="tr-TR" sz="1200" b="0">
                <a:solidFill>
                  <a:schemeClr val="tx2"/>
                </a:solidFill>
              </a:rPr>
              <a:pPr algn="r" eaLnBrk="1" hangingPunct="1">
                <a:buFontTx/>
                <a:buNone/>
              </a:pPr>
              <a:t>34</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a:xfrm>
            <a:off x="0" y="265185"/>
            <a:ext cx="6516688" cy="723900"/>
          </a:xfrm>
        </p:spPr>
        <p:txBody>
          <a:bodyPr/>
          <a:lstStyle/>
          <a:p>
            <a:pPr eaLnBrk="1" hangingPunct="1">
              <a:defRPr/>
            </a:pPr>
            <a:r>
              <a:rPr lang="tr-TR" sz="4800" b="1" dirty="0" smtClean="0">
                <a:solidFill>
                  <a:schemeClr val="accent3">
                    <a:lumMod val="65000"/>
                  </a:schemeClr>
                </a:solidFill>
                <a:effectLst>
                  <a:outerShdw blurRad="38100" dist="38100" dir="2700000" algn="tl">
                    <a:srgbClr val="C0C0C0"/>
                  </a:outerShdw>
                </a:effectLst>
              </a:rPr>
              <a:t>Çalışma Kapsamı</a:t>
            </a:r>
          </a:p>
        </p:txBody>
      </p:sp>
      <p:sp>
        <p:nvSpPr>
          <p:cNvPr id="83971" name="Rectangle 3"/>
          <p:cNvSpPr>
            <a:spLocks noGrp="1" noChangeArrowheads="1"/>
          </p:cNvSpPr>
          <p:nvPr>
            <p:ph type="body" idx="1"/>
          </p:nvPr>
        </p:nvSpPr>
        <p:spPr>
          <a:xfrm>
            <a:off x="0" y="1124744"/>
            <a:ext cx="9144000" cy="5472907"/>
          </a:xfrm>
        </p:spPr>
        <p:txBody>
          <a:bodyPr/>
          <a:lstStyle/>
          <a:p>
            <a:pPr eaLnBrk="1" hangingPunct="1">
              <a:buFont typeface="Wingdings" pitchFamily="2" charset="2"/>
              <a:buChar char="Ø"/>
              <a:defRPr/>
            </a:pPr>
            <a:r>
              <a:rPr lang="tr-TR" b="1" dirty="0">
                <a:solidFill>
                  <a:schemeClr val="accent6">
                    <a:lumMod val="60000"/>
                    <a:lumOff val="40000"/>
                  </a:schemeClr>
                </a:solidFill>
                <a:effectLst>
                  <a:outerShdw blurRad="38100" dist="38100" dir="2700000" algn="tl">
                    <a:srgbClr val="C0C0C0"/>
                  </a:outerShdw>
                </a:effectLst>
              </a:rPr>
              <a:t>I. Kamu Yönetimde Değişim ve Stratejik Yönetim</a:t>
            </a:r>
          </a:p>
          <a:p>
            <a:pPr eaLnBrk="1" hangingPunct="1">
              <a:buFont typeface="Wingdings" pitchFamily="2" charset="2"/>
              <a:buChar char="Ø"/>
              <a:defRPr/>
            </a:pPr>
            <a:r>
              <a:rPr lang="tr-TR" b="1" dirty="0">
                <a:solidFill>
                  <a:schemeClr val="accent6">
                    <a:lumMod val="60000"/>
                    <a:lumOff val="40000"/>
                  </a:schemeClr>
                </a:solidFill>
                <a:effectLst>
                  <a:outerShdw blurRad="38100" dist="38100" dir="2700000" algn="tl">
                    <a:srgbClr val="C0C0C0"/>
                  </a:outerShdw>
                </a:effectLst>
              </a:rPr>
              <a:t>II.  Stratejik Planlama ve Önemi</a:t>
            </a:r>
          </a:p>
          <a:p>
            <a:pPr eaLnBrk="1" hangingPunct="1">
              <a:buFont typeface="Wingdings" pitchFamily="2" charset="2"/>
              <a:buChar char="Ø"/>
              <a:defRPr/>
            </a:pPr>
            <a:r>
              <a:rPr lang="tr-TR" sz="4800" b="1" dirty="0" smtClean="0">
                <a:solidFill>
                  <a:schemeClr val="accent6">
                    <a:lumMod val="50000"/>
                  </a:schemeClr>
                </a:solidFill>
                <a:effectLst>
                  <a:outerShdw blurRad="38100" dist="38100" dir="2700000" algn="tl">
                    <a:srgbClr val="C0C0C0"/>
                  </a:outerShdw>
                </a:effectLst>
              </a:rPr>
              <a:t>III. Stratejik Plan Yapısı</a:t>
            </a:r>
          </a:p>
          <a:p>
            <a:pPr lvl="1" eaLnBrk="1" hangingPunct="1">
              <a:defRPr/>
            </a:pPr>
            <a:r>
              <a:rPr lang="tr-TR" sz="3600" dirty="0">
                <a:solidFill>
                  <a:schemeClr val="accent6">
                    <a:lumMod val="50000"/>
                  </a:schemeClr>
                </a:solidFill>
                <a:effectLst>
                  <a:outerShdw blurRad="38100" dist="38100" dir="2700000" algn="tl">
                    <a:srgbClr val="C0C0C0"/>
                  </a:outerShdw>
                </a:effectLst>
              </a:rPr>
              <a:t>Durum Analizi</a:t>
            </a:r>
          </a:p>
          <a:p>
            <a:pPr lvl="1" eaLnBrk="1" hangingPunct="1">
              <a:defRPr/>
            </a:pPr>
            <a:r>
              <a:rPr lang="tr-TR" sz="3600" dirty="0">
                <a:solidFill>
                  <a:schemeClr val="accent6">
                    <a:lumMod val="50000"/>
                  </a:schemeClr>
                </a:solidFill>
                <a:effectLst>
                  <a:outerShdw blurRad="38100" dist="38100" dir="2700000" algn="tl">
                    <a:srgbClr val="C0C0C0"/>
                  </a:outerShdw>
                </a:effectLst>
              </a:rPr>
              <a:t>Gelecek Yönelimi </a:t>
            </a:r>
          </a:p>
          <a:p>
            <a:pPr lvl="1" eaLnBrk="1" hangingPunct="1">
              <a:defRPr/>
            </a:pPr>
            <a:r>
              <a:rPr lang="tr-TR" sz="3600" dirty="0" err="1">
                <a:solidFill>
                  <a:schemeClr val="accent6">
                    <a:lumMod val="50000"/>
                  </a:schemeClr>
                </a:solidFill>
                <a:effectLst>
                  <a:outerShdw blurRad="38100" dist="38100" dir="2700000" algn="tl">
                    <a:srgbClr val="C0C0C0"/>
                  </a:outerShdw>
                </a:effectLst>
              </a:rPr>
              <a:t>Maliyetlendirme</a:t>
            </a:r>
            <a:r>
              <a:rPr lang="tr-TR" sz="3600" dirty="0">
                <a:solidFill>
                  <a:schemeClr val="accent6">
                    <a:lumMod val="50000"/>
                  </a:schemeClr>
                </a:solidFill>
                <a:effectLst>
                  <a:outerShdw blurRad="38100" dist="38100" dir="2700000" algn="tl">
                    <a:srgbClr val="C0C0C0"/>
                  </a:outerShdw>
                </a:effectLst>
              </a:rPr>
              <a:t> </a:t>
            </a:r>
          </a:p>
          <a:p>
            <a:pPr lvl="1" eaLnBrk="1" hangingPunct="1">
              <a:defRPr/>
            </a:pPr>
            <a:r>
              <a:rPr lang="tr-TR" sz="3600" dirty="0">
                <a:solidFill>
                  <a:schemeClr val="accent6">
                    <a:lumMod val="50000"/>
                  </a:schemeClr>
                </a:solidFill>
                <a:effectLst>
                  <a:outerShdw blurRad="38100" dist="38100" dir="2700000" algn="tl">
                    <a:srgbClr val="C0C0C0"/>
                  </a:outerShdw>
                </a:effectLst>
              </a:rPr>
              <a:t>İzleme ve </a:t>
            </a:r>
            <a:r>
              <a:rPr lang="tr-TR" sz="3600" dirty="0" smtClean="0">
                <a:solidFill>
                  <a:schemeClr val="accent6">
                    <a:lumMod val="50000"/>
                  </a:schemeClr>
                </a:solidFill>
                <a:effectLst>
                  <a:outerShdw blurRad="38100" dist="38100" dir="2700000" algn="tl">
                    <a:srgbClr val="C0C0C0"/>
                  </a:outerShdw>
                </a:effectLst>
              </a:rPr>
              <a:t>Değerlendirme</a:t>
            </a:r>
            <a:endParaRPr lang="tr-TR" sz="4800" dirty="0" smtClean="0">
              <a:solidFill>
                <a:schemeClr val="accent6">
                  <a:lumMod val="50000"/>
                </a:schemeClr>
              </a:solidFill>
              <a:effectLst>
                <a:outerShdw blurRad="38100" dist="38100" dir="2700000" algn="tl">
                  <a:srgbClr val="C0C0C0"/>
                </a:outerShdw>
              </a:effectLst>
            </a:endParaRPr>
          </a:p>
          <a:p>
            <a:pPr marL="342900" lvl="1" indent="-342900" eaLnBrk="1" hangingPunct="1">
              <a:buFont typeface="Wingdings" pitchFamily="2" charset="2"/>
              <a:buChar char="Ø"/>
              <a:defRPr/>
            </a:pPr>
            <a:r>
              <a:rPr lang="tr-TR" sz="2800" dirty="0" smtClean="0">
                <a:solidFill>
                  <a:schemeClr val="accent6">
                    <a:lumMod val="60000"/>
                    <a:lumOff val="40000"/>
                  </a:schemeClr>
                </a:solidFill>
                <a:effectLst>
                  <a:outerShdw blurRad="38100" dist="38100" dir="2700000" algn="tl">
                    <a:srgbClr val="C0C0C0"/>
                  </a:outerShdw>
                </a:effectLst>
              </a:rPr>
              <a:t>IV. Stratejik </a:t>
            </a:r>
            <a:r>
              <a:rPr lang="tr-TR" sz="2800" dirty="0">
                <a:solidFill>
                  <a:schemeClr val="accent6">
                    <a:lumMod val="60000"/>
                    <a:lumOff val="40000"/>
                  </a:schemeClr>
                </a:solidFill>
                <a:effectLst>
                  <a:outerShdw blurRad="38100" dist="38100" dir="2700000" algn="tl">
                    <a:srgbClr val="C0C0C0"/>
                  </a:outerShdw>
                </a:effectLst>
              </a:rPr>
              <a:t>Plan Kontrol </a:t>
            </a:r>
            <a:r>
              <a:rPr lang="tr-TR" sz="2800" dirty="0" smtClean="0">
                <a:solidFill>
                  <a:schemeClr val="accent6">
                    <a:lumMod val="60000"/>
                    <a:lumOff val="40000"/>
                  </a:schemeClr>
                </a:solidFill>
                <a:effectLst>
                  <a:outerShdw blurRad="38100" dist="38100" dir="2700000" algn="tl">
                    <a:srgbClr val="C0C0C0"/>
                  </a:outerShdw>
                </a:effectLst>
              </a:rPr>
              <a:t>Yöntemleri</a:t>
            </a:r>
            <a:endParaRPr lang="tr-TR" sz="2800" dirty="0">
              <a:solidFill>
                <a:schemeClr val="accent6">
                  <a:lumMod val="60000"/>
                  <a:lumOff val="40000"/>
                </a:schemeClr>
              </a:solidFill>
              <a:effectLst>
                <a:outerShdw blurRad="38100" dist="38100" dir="2700000" algn="tl">
                  <a:srgbClr val="C0C0C0"/>
                </a:outerShdw>
              </a:effectLst>
            </a:endParaRPr>
          </a:p>
        </p:txBody>
      </p:sp>
      <p:pic>
        <p:nvPicPr>
          <p:cNvPr id="10244"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8E08848-2115-45FD-8AD3-F8D50656F01F}" type="slidenum">
              <a:rPr lang="tr-TR" sz="1200" b="0">
                <a:solidFill>
                  <a:schemeClr val="tx2"/>
                </a:solidFill>
              </a:rPr>
              <a:pPr algn="r" eaLnBrk="1" hangingPunct="1">
                <a:buFontTx/>
                <a:buNone/>
              </a:pPr>
              <a:t>35</a:t>
            </a:fld>
            <a:endParaRPr lang="tr-TR" sz="1200" b="0">
              <a:solidFill>
                <a:schemeClr val="tx2"/>
              </a:solidFill>
            </a:endParaRPr>
          </a:p>
        </p:txBody>
      </p:sp>
    </p:spTree>
    <p:extLst>
      <p:ext uri="{BB962C8B-B14F-4D97-AF65-F5344CB8AC3E}">
        <p14:creationId xmlns:p14="http://schemas.microsoft.com/office/powerpoint/2010/main" val="361153791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Başlık"/>
          <p:cNvSpPr>
            <a:spLocks noGrp="1"/>
          </p:cNvSpPr>
          <p:nvPr>
            <p:ph type="title"/>
          </p:nvPr>
        </p:nvSpPr>
        <p:spPr>
          <a:xfrm>
            <a:off x="214313" y="571500"/>
            <a:ext cx="8229600" cy="857250"/>
          </a:xfrm>
        </p:spPr>
        <p:txBody>
          <a:bodyPr/>
          <a:lstStyle/>
          <a:p>
            <a:pPr algn="ctr" eaLnBrk="1" hangingPunct="1"/>
            <a:r>
              <a:rPr lang="tr-TR" sz="3200" b="1" smtClean="0">
                <a:solidFill>
                  <a:srgbClr val="FFC000"/>
                </a:solidFill>
              </a:rPr>
              <a:t>MEB 2010-2014 STRATEJİK PLANI</a:t>
            </a:r>
          </a:p>
        </p:txBody>
      </p:sp>
      <p:sp>
        <p:nvSpPr>
          <p:cNvPr id="27651" name="2 İçerik Yer Tutucusu"/>
          <p:cNvSpPr>
            <a:spLocks noGrp="1"/>
          </p:cNvSpPr>
          <p:nvPr>
            <p:ph sz="half" idx="1"/>
          </p:nvPr>
        </p:nvSpPr>
        <p:spPr>
          <a:xfrm>
            <a:off x="285750" y="1214438"/>
            <a:ext cx="4429125" cy="5500687"/>
          </a:xfrm>
        </p:spPr>
        <p:txBody>
          <a:bodyPr/>
          <a:lstStyle/>
          <a:p>
            <a:pPr eaLnBrk="1" hangingPunct="1">
              <a:spcBef>
                <a:spcPct val="0"/>
              </a:spcBef>
            </a:pPr>
            <a:r>
              <a:rPr lang="tr-TR" sz="2000" b="1" smtClean="0">
                <a:solidFill>
                  <a:srgbClr val="080808"/>
                </a:solidFill>
              </a:rPr>
              <a:t>Sunuş</a:t>
            </a:r>
          </a:p>
          <a:p>
            <a:pPr eaLnBrk="1" hangingPunct="1">
              <a:spcBef>
                <a:spcPct val="0"/>
              </a:spcBef>
            </a:pPr>
            <a:endParaRPr lang="tr-TR" sz="600" b="1" smtClean="0">
              <a:solidFill>
                <a:srgbClr val="080808"/>
              </a:solidFill>
            </a:endParaRPr>
          </a:p>
          <a:p>
            <a:pPr eaLnBrk="1" hangingPunct="1">
              <a:spcBef>
                <a:spcPct val="0"/>
              </a:spcBef>
            </a:pPr>
            <a:r>
              <a:rPr lang="tr-TR" sz="2000" b="1" smtClean="0">
                <a:solidFill>
                  <a:srgbClr val="080808"/>
                </a:solidFill>
              </a:rPr>
              <a:t>Giriş</a:t>
            </a:r>
          </a:p>
          <a:p>
            <a:pPr eaLnBrk="1" hangingPunct="1">
              <a:spcBef>
                <a:spcPct val="0"/>
              </a:spcBef>
            </a:pPr>
            <a:endParaRPr lang="tr-TR" sz="600" b="1" smtClean="0">
              <a:solidFill>
                <a:srgbClr val="080808"/>
              </a:solidFill>
            </a:endParaRPr>
          </a:p>
          <a:p>
            <a:pPr eaLnBrk="1" hangingPunct="1">
              <a:spcBef>
                <a:spcPct val="0"/>
              </a:spcBef>
            </a:pPr>
            <a:endParaRPr lang="tr-TR" sz="2000" b="1" smtClean="0">
              <a:solidFill>
                <a:srgbClr val="080808"/>
              </a:solidFill>
            </a:endParaRPr>
          </a:p>
          <a:p>
            <a:pPr eaLnBrk="1" hangingPunct="1">
              <a:spcBef>
                <a:spcPct val="0"/>
              </a:spcBef>
            </a:pPr>
            <a:r>
              <a:rPr lang="tr-TR" sz="2000" b="1" smtClean="0">
                <a:solidFill>
                  <a:srgbClr val="080808"/>
                </a:solidFill>
              </a:rPr>
              <a:t>I.Bölüm </a:t>
            </a:r>
          </a:p>
          <a:p>
            <a:pPr eaLnBrk="1" hangingPunct="1">
              <a:spcBef>
                <a:spcPct val="0"/>
              </a:spcBef>
              <a:buFont typeface="Georgia" pitchFamily="18" charset="0"/>
              <a:buNone/>
            </a:pPr>
            <a:r>
              <a:rPr lang="tr-TR" sz="2000" b="1" smtClean="0">
                <a:solidFill>
                  <a:srgbClr val="FF0000"/>
                </a:solidFill>
              </a:rPr>
              <a:t>MEB Stratejik Planlama Süreci</a:t>
            </a:r>
          </a:p>
          <a:p>
            <a:pPr marL="866775" lvl="1" indent="-457200" eaLnBrk="1" hangingPunct="1">
              <a:buClr>
                <a:srgbClr val="FF0066"/>
              </a:buClr>
              <a:buFontTx/>
              <a:buAutoNum type="arabicPeriod"/>
            </a:pPr>
            <a:r>
              <a:rPr lang="tr-TR" sz="1800" smtClean="0">
                <a:solidFill>
                  <a:srgbClr val="7F7F7F"/>
                </a:solidFill>
              </a:rPr>
              <a:t>SP Modeli,</a:t>
            </a:r>
          </a:p>
          <a:p>
            <a:pPr marL="866775" lvl="1" indent="-457200" eaLnBrk="1" hangingPunct="1">
              <a:buClr>
                <a:srgbClr val="FF0066"/>
              </a:buClr>
              <a:buFontTx/>
              <a:buAutoNum type="arabicPeriod"/>
            </a:pPr>
            <a:r>
              <a:rPr lang="tr-TR" sz="1800" smtClean="0">
                <a:solidFill>
                  <a:srgbClr val="7F7F7F"/>
                </a:solidFill>
              </a:rPr>
              <a:t>SP Çalışmaları.</a:t>
            </a:r>
            <a:endParaRPr lang="tr-TR" sz="600" smtClean="0">
              <a:solidFill>
                <a:srgbClr val="7F7F7F"/>
              </a:solidFill>
            </a:endParaRPr>
          </a:p>
          <a:p>
            <a:pPr marL="866775" lvl="1" indent="-457200" eaLnBrk="1" hangingPunct="1">
              <a:buFont typeface="Georgia" pitchFamily="18" charset="0"/>
              <a:buNone/>
            </a:pPr>
            <a:endParaRPr lang="tr-TR" sz="100" smtClean="0"/>
          </a:p>
          <a:p>
            <a:pPr eaLnBrk="1" hangingPunct="1"/>
            <a:endParaRPr lang="tr-TR" sz="2000" b="1" smtClean="0">
              <a:solidFill>
                <a:srgbClr val="080808"/>
              </a:solidFill>
            </a:endParaRPr>
          </a:p>
          <a:p>
            <a:pPr eaLnBrk="1" hangingPunct="1"/>
            <a:r>
              <a:rPr lang="tr-TR" sz="2000" b="1" smtClean="0">
                <a:solidFill>
                  <a:srgbClr val="080808"/>
                </a:solidFill>
              </a:rPr>
              <a:t>II. Bölüm</a:t>
            </a:r>
          </a:p>
          <a:p>
            <a:pPr eaLnBrk="1" hangingPunct="1">
              <a:buFont typeface="Georgia" pitchFamily="18" charset="0"/>
              <a:buNone/>
            </a:pPr>
            <a:r>
              <a:rPr lang="tr-TR" sz="2000" b="1" smtClean="0">
                <a:solidFill>
                  <a:srgbClr val="FF0000"/>
                </a:solidFill>
              </a:rPr>
              <a:t>Durum Analizi</a:t>
            </a:r>
          </a:p>
          <a:p>
            <a:pPr marL="866775" lvl="1" indent="-457200" eaLnBrk="1" hangingPunct="1">
              <a:buClr>
                <a:srgbClr val="FF0066"/>
              </a:buClr>
              <a:buFontTx/>
              <a:buAutoNum type="arabicPeriod"/>
            </a:pPr>
            <a:r>
              <a:rPr lang="tr-TR" sz="1800" smtClean="0">
                <a:solidFill>
                  <a:srgbClr val="7F7F7F"/>
                </a:solidFill>
              </a:rPr>
              <a:t>Tarihsel Gelişim,</a:t>
            </a:r>
          </a:p>
          <a:p>
            <a:pPr marL="866775" lvl="1" indent="-457200" eaLnBrk="1" hangingPunct="1">
              <a:buClr>
                <a:srgbClr val="FF0066"/>
              </a:buClr>
              <a:buFontTx/>
              <a:buAutoNum type="arabicPeriod"/>
            </a:pPr>
            <a:r>
              <a:rPr lang="tr-TR" sz="1800" smtClean="0">
                <a:solidFill>
                  <a:srgbClr val="7F7F7F"/>
                </a:solidFill>
              </a:rPr>
              <a:t>Yasal Yükümlülükler,</a:t>
            </a:r>
          </a:p>
          <a:p>
            <a:pPr marL="866775" lvl="1" indent="-457200" eaLnBrk="1" hangingPunct="1">
              <a:buClr>
                <a:srgbClr val="FF0066"/>
              </a:buClr>
              <a:buFontTx/>
              <a:buAutoNum type="arabicPeriod"/>
            </a:pPr>
            <a:r>
              <a:rPr lang="tr-TR" sz="1800" smtClean="0">
                <a:solidFill>
                  <a:srgbClr val="7F7F7F"/>
                </a:solidFill>
              </a:rPr>
              <a:t>Faaliyet Alanları, Ürün ve Hizmetler,</a:t>
            </a:r>
          </a:p>
          <a:p>
            <a:pPr marL="866775" lvl="1" indent="-457200" eaLnBrk="1" hangingPunct="1">
              <a:buClr>
                <a:srgbClr val="FF0066"/>
              </a:buClr>
              <a:buFontTx/>
              <a:buAutoNum type="arabicPeriod"/>
            </a:pPr>
            <a:r>
              <a:rPr lang="tr-TR" sz="1800" smtClean="0">
                <a:solidFill>
                  <a:srgbClr val="7F7F7F"/>
                </a:solidFill>
              </a:rPr>
              <a:t>Paydaş Analizi,</a:t>
            </a:r>
          </a:p>
          <a:p>
            <a:pPr marL="866775" lvl="1" indent="-457200" eaLnBrk="1" hangingPunct="1">
              <a:buClr>
                <a:srgbClr val="FF0066"/>
              </a:buClr>
              <a:buFontTx/>
              <a:buAutoNum type="arabicPeriod"/>
            </a:pPr>
            <a:r>
              <a:rPr lang="tr-TR" sz="1800" smtClean="0">
                <a:solidFill>
                  <a:srgbClr val="7F7F7F"/>
                </a:solidFill>
              </a:rPr>
              <a:t>Kurum İçi ve Dışı Analizi</a:t>
            </a:r>
            <a:endParaRPr lang="tr-TR" smtClean="0">
              <a:solidFill>
                <a:srgbClr val="7F7F7F"/>
              </a:solidFill>
            </a:endParaRPr>
          </a:p>
        </p:txBody>
      </p:sp>
      <p:sp>
        <p:nvSpPr>
          <p:cNvPr id="27652" name="3 İçerik Yer Tutucusu"/>
          <p:cNvSpPr>
            <a:spLocks noGrp="1"/>
          </p:cNvSpPr>
          <p:nvPr>
            <p:ph sz="half" idx="2"/>
          </p:nvPr>
        </p:nvSpPr>
        <p:spPr>
          <a:xfrm>
            <a:off x="4648200" y="1214438"/>
            <a:ext cx="4038600" cy="5561012"/>
          </a:xfrm>
        </p:spPr>
        <p:txBody>
          <a:bodyPr/>
          <a:lstStyle/>
          <a:p>
            <a:pPr eaLnBrk="1" hangingPunct="1"/>
            <a:r>
              <a:rPr lang="tr-TR" sz="2400" b="1" smtClean="0">
                <a:solidFill>
                  <a:srgbClr val="080808"/>
                </a:solidFill>
              </a:rPr>
              <a:t>III.Bölüm</a:t>
            </a:r>
          </a:p>
          <a:p>
            <a:pPr eaLnBrk="1" hangingPunct="1">
              <a:buFont typeface="Georgia" pitchFamily="18" charset="0"/>
              <a:buNone/>
            </a:pPr>
            <a:r>
              <a:rPr lang="tr-TR" sz="2400" b="1" smtClean="0">
                <a:solidFill>
                  <a:srgbClr val="FF0000"/>
                </a:solidFill>
              </a:rPr>
              <a:t>Geleceğe Yönelim</a:t>
            </a:r>
          </a:p>
          <a:p>
            <a:pPr marL="866775" lvl="1" indent="-457200" eaLnBrk="1" hangingPunct="1">
              <a:buClr>
                <a:srgbClr val="FF0066"/>
              </a:buClr>
              <a:buFontTx/>
              <a:buAutoNum type="arabicPeriod"/>
            </a:pPr>
            <a:r>
              <a:rPr lang="tr-TR" sz="2000" smtClean="0">
                <a:solidFill>
                  <a:srgbClr val="7F7F7F"/>
                </a:solidFill>
              </a:rPr>
              <a:t>Misyon, Vizyon ve Temel Değerler</a:t>
            </a:r>
          </a:p>
          <a:p>
            <a:pPr marL="866775" lvl="1" indent="-457200" eaLnBrk="1" hangingPunct="1">
              <a:buClr>
                <a:srgbClr val="FF0066"/>
              </a:buClr>
              <a:buFontTx/>
              <a:buAutoNum type="arabicPeriod"/>
            </a:pPr>
            <a:r>
              <a:rPr lang="tr-TR" sz="2000" smtClean="0">
                <a:solidFill>
                  <a:srgbClr val="7F7F7F"/>
                </a:solidFill>
              </a:rPr>
              <a:t>Temalar, Stratejik Amaçlar ve Hedefler</a:t>
            </a:r>
          </a:p>
          <a:p>
            <a:pPr marL="866775" lvl="1" indent="-457200" eaLnBrk="1" hangingPunct="1">
              <a:buClr>
                <a:srgbClr val="FF0066"/>
              </a:buClr>
              <a:buFont typeface="Georgia" pitchFamily="18" charset="0"/>
              <a:buNone/>
            </a:pPr>
            <a:endParaRPr lang="tr-TR" sz="700" smtClean="0">
              <a:solidFill>
                <a:srgbClr val="7F7F7F"/>
              </a:solidFill>
            </a:endParaRPr>
          </a:p>
          <a:p>
            <a:pPr eaLnBrk="1" hangingPunct="1"/>
            <a:r>
              <a:rPr lang="tr-TR" sz="2400" b="1" smtClean="0">
                <a:solidFill>
                  <a:srgbClr val="080808"/>
                </a:solidFill>
              </a:rPr>
              <a:t>IV.Bölüm</a:t>
            </a:r>
          </a:p>
          <a:p>
            <a:pPr eaLnBrk="1" hangingPunct="1">
              <a:buFont typeface="Georgia" pitchFamily="18" charset="0"/>
              <a:buNone/>
            </a:pPr>
            <a:r>
              <a:rPr lang="tr-TR" sz="2400" b="1" smtClean="0">
                <a:solidFill>
                  <a:srgbClr val="FF0000"/>
                </a:solidFill>
              </a:rPr>
              <a:t>İzleme ve Değerlendirme</a:t>
            </a:r>
          </a:p>
          <a:p>
            <a:pPr eaLnBrk="1" hangingPunct="1">
              <a:buFont typeface="Georgia" pitchFamily="18" charset="0"/>
              <a:buNone/>
            </a:pPr>
            <a:endParaRPr lang="tr-TR" sz="700" smtClean="0"/>
          </a:p>
          <a:p>
            <a:pPr eaLnBrk="1" hangingPunct="1">
              <a:spcBef>
                <a:spcPct val="0"/>
              </a:spcBef>
            </a:pPr>
            <a:r>
              <a:rPr lang="tr-TR" sz="2400" b="1" smtClean="0">
                <a:solidFill>
                  <a:srgbClr val="080808"/>
                </a:solidFill>
              </a:rPr>
              <a:t>Ekler</a:t>
            </a:r>
          </a:p>
          <a:p>
            <a:pPr eaLnBrk="1" hangingPunct="1">
              <a:spcBef>
                <a:spcPct val="0"/>
              </a:spcBef>
            </a:pPr>
            <a:endParaRPr lang="tr-TR" sz="700" b="1" smtClean="0">
              <a:solidFill>
                <a:srgbClr val="080808"/>
              </a:solidFill>
            </a:endParaRPr>
          </a:p>
          <a:p>
            <a:pPr eaLnBrk="1" hangingPunct="1">
              <a:spcBef>
                <a:spcPct val="0"/>
              </a:spcBef>
            </a:pPr>
            <a:r>
              <a:rPr lang="tr-TR" sz="2400" b="1" smtClean="0">
                <a:solidFill>
                  <a:srgbClr val="080808"/>
                </a:solidFill>
              </a:rPr>
              <a:t>Kaynaklar</a:t>
            </a:r>
          </a:p>
        </p:txBody>
      </p:sp>
      <p:pic>
        <p:nvPicPr>
          <p:cNvPr id="27653"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7D3A3909-D94B-4F9A-9E98-0B939AD35D93}" type="slidenum">
              <a:rPr lang="tr-TR" sz="1200" b="0">
                <a:solidFill>
                  <a:schemeClr val="tx2"/>
                </a:solidFill>
              </a:rPr>
              <a:pPr algn="r" eaLnBrk="1" hangingPunct="1">
                <a:buFontTx/>
                <a:buNone/>
              </a:pPr>
              <a:t>36</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0" y="437837"/>
            <a:ext cx="8459788" cy="1223962"/>
          </a:xfrm>
        </p:spPr>
        <p:txBody>
          <a:bodyPr/>
          <a:lstStyle/>
          <a:p>
            <a:pPr eaLnBrk="1" hangingPunct="1">
              <a:defRPr/>
            </a:pPr>
            <a:r>
              <a:rPr lang="tr-TR" sz="5400" b="1" dirty="0" smtClean="0">
                <a:solidFill>
                  <a:srgbClr val="000000"/>
                </a:solidFill>
                <a:effectLst>
                  <a:outerShdw blurRad="38100" dist="38100" dir="2700000" algn="tl">
                    <a:srgbClr val="C0C0C0"/>
                  </a:outerShdw>
                </a:effectLst>
              </a:rPr>
              <a:t>Durum Analizi</a:t>
            </a:r>
          </a:p>
        </p:txBody>
      </p:sp>
      <p:sp>
        <p:nvSpPr>
          <p:cNvPr id="105475" name="Rectangle 3"/>
          <p:cNvSpPr>
            <a:spLocks noGrp="1" noChangeArrowheads="1"/>
          </p:cNvSpPr>
          <p:nvPr>
            <p:ph type="body" sz="half" idx="1"/>
          </p:nvPr>
        </p:nvSpPr>
        <p:spPr>
          <a:xfrm>
            <a:off x="0" y="1556792"/>
            <a:ext cx="8820472" cy="5112296"/>
          </a:xfrm>
        </p:spPr>
        <p:txBody>
          <a:bodyPr/>
          <a:lstStyle/>
          <a:p>
            <a:pPr lvl="1" eaLnBrk="1" hangingPunct="1">
              <a:lnSpc>
                <a:spcPct val="90000"/>
              </a:lnSpc>
              <a:buClr>
                <a:srgbClr val="3AFC0C"/>
              </a:buClr>
              <a:buFont typeface="Wingdings" pitchFamily="2" charset="2"/>
              <a:buChar char="Ø"/>
              <a:defRPr/>
            </a:pPr>
            <a:r>
              <a:rPr lang="tr-TR" sz="3200" dirty="0" smtClean="0">
                <a:solidFill>
                  <a:schemeClr val="bg2"/>
                </a:solidFill>
                <a:effectLst>
                  <a:outerShdw blurRad="38100" dist="38100" dir="2700000" algn="tl">
                    <a:srgbClr val="C0C0C0"/>
                  </a:outerShdw>
                </a:effectLst>
              </a:rPr>
              <a:t>Tarihsel Gelişim</a:t>
            </a:r>
          </a:p>
          <a:p>
            <a:pPr lvl="1" eaLnBrk="1" hangingPunct="1">
              <a:lnSpc>
                <a:spcPct val="90000"/>
              </a:lnSpc>
              <a:buClr>
                <a:srgbClr val="3AFC0C"/>
              </a:buClr>
              <a:buFont typeface="Wingdings" pitchFamily="2" charset="2"/>
              <a:buChar char="Ø"/>
              <a:defRPr/>
            </a:pPr>
            <a:r>
              <a:rPr lang="tr-TR" sz="3200" dirty="0" smtClean="0">
                <a:solidFill>
                  <a:schemeClr val="bg2"/>
                </a:solidFill>
                <a:effectLst>
                  <a:outerShdw blurRad="38100" dist="38100" dir="2700000" algn="tl">
                    <a:srgbClr val="C0C0C0"/>
                  </a:outerShdw>
                </a:effectLst>
              </a:rPr>
              <a:t>Organizasyon Yapısı</a:t>
            </a:r>
          </a:p>
          <a:p>
            <a:pPr lvl="1" eaLnBrk="1" hangingPunct="1">
              <a:lnSpc>
                <a:spcPct val="90000"/>
              </a:lnSpc>
              <a:buClr>
                <a:srgbClr val="3AFC0C"/>
              </a:buClr>
              <a:buFont typeface="Wingdings" pitchFamily="2" charset="2"/>
              <a:buChar char="Ø"/>
              <a:defRPr/>
            </a:pPr>
            <a:r>
              <a:rPr lang="tr-TR" sz="3200" dirty="0" smtClean="0">
                <a:solidFill>
                  <a:schemeClr val="bg2"/>
                </a:solidFill>
                <a:effectLst>
                  <a:outerShdw blurRad="38100" dist="38100" dir="2700000" algn="tl">
                    <a:srgbClr val="C0C0C0"/>
                  </a:outerShdw>
                </a:effectLst>
              </a:rPr>
              <a:t>Yasal Yükümlülükler ve Mevzuat Analizi,</a:t>
            </a:r>
          </a:p>
          <a:p>
            <a:pPr lvl="1" eaLnBrk="1" hangingPunct="1">
              <a:lnSpc>
                <a:spcPct val="90000"/>
              </a:lnSpc>
              <a:buClr>
                <a:srgbClr val="3AFC0C"/>
              </a:buClr>
              <a:buFont typeface="Wingdings" pitchFamily="2" charset="2"/>
              <a:buChar char="Ø"/>
              <a:defRPr/>
            </a:pPr>
            <a:r>
              <a:rPr lang="tr-TR" sz="3200" dirty="0" smtClean="0">
                <a:solidFill>
                  <a:schemeClr val="bg2"/>
                </a:solidFill>
                <a:effectLst>
                  <a:outerShdw blurRad="38100" dist="38100" dir="2700000" algn="tl">
                    <a:srgbClr val="C0C0C0"/>
                  </a:outerShdw>
                </a:effectLst>
              </a:rPr>
              <a:t>Faaliyet Alanları ile Ürün ve Hizmetlerinin Belirlenmesi</a:t>
            </a:r>
          </a:p>
          <a:p>
            <a:pPr lvl="1" eaLnBrk="1" hangingPunct="1">
              <a:lnSpc>
                <a:spcPct val="90000"/>
              </a:lnSpc>
              <a:buClr>
                <a:srgbClr val="3AFC0C"/>
              </a:buClr>
              <a:buFont typeface="Wingdings" pitchFamily="2" charset="2"/>
              <a:buChar char="Ø"/>
              <a:defRPr/>
            </a:pPr>
            <a:r>
              <a:rPr lang="tr-TR" sz="3200" dirty="0" smtClean="0">
                <a:solidFill>
                  <a:schemeClr val="bg2"/>
                </a:solidFill>
                <a:effectLst>
                  <a:outerShdw blurRad="38100" dist="38100" dir="2700000" algn="tl">
                    <a:srgbClr val="C0C0C0"/>
                  </a:outerShdw>
                </a:effectLst>
              </a:rPr>
              <a:t>Paydaş Analizi</a:t>
            </a:r>
          </a:p>
          <a:p>
            <a:pPr lvl="1" eaLnBrk="1" hangingPunct="1">
              <a:lnSpc>
                <a:spcPct val="90000"/>
              </a:lnSpc>
              <a:buClr>
                <a:srgbClr val="3AFC0C"/>
              </a:buClr>
              <a:buFont typeface="Wingdings" pitchFamily="2" charset="2"/>
              <a:buChar char="Ø"/>
              <a:defRPr/>
            </a:pPr>
            <a:r>
              <a:rPr lang="tr-TR" sz="3200" dirty="0" smtClean="0">
                <a:solidFill>
                  <a:schemeClr val="bg2"/>
                </a:solidFill>
                <a:effectLst>
                  <a:outerShdw blurRad="38100" dist="38100" dir="2700000" algn="tl">
                    <a:srgbClr val="C0C0C0"/>
                  </a:outerShdw>
                </a:effectLst>
              </a:rPr>
              <a:t>Kuruluşun ve Çevrenin Analizi</a:t>
            </a:r>
          </a:p>
          <a:p>
            <a:pPr lvl="1" eaLnBrk="1" hangingPunct="1">
              <a:lnSpc>
                <a:spcPct val="90000"/>
              </a:lnSpc>
              <a:buClr>
                <a:srgbClr val="3AFC0C"/>
              </a:buClr>
              <a:buFont typeface="Wingdings" pitchFamily="2" charset="2"/>
              <a:buChar char="Ø"/>
              <a:defRPr/>
            </a:pPr>
            <a:r>
              <a:rPr lang="tr-TR" sz="3600" dirty="0" smtClean="0">
                <a:solidFill>
                  <a:srgbClr val="00B050"/>
                </a:solidFill>
                <a:effectLst>
                  <a:outerShdw blurRad="38100" dist="38100" dir="2700000" algn="tl">
                    <a:srgbClr val="C0C0C0"/>
                  </a:outerShdw>
                </a:effectLst>
              </a:rPr>
              <a:t>Sorun Alanları (Gelişim Alanları) Analizi</a:t>
            </a:r>
          </a:p>
        </p:txBody>
      </p:sp>
      <p:sp>
        <p:nvSpPr>
          <p:cNvPr id="28677"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06BD45E-6111-4193-81D4-594C15C55F93}" type="slidenum">
              <a:rPr lang="tr-TR" sz="1200" b="0">
                <a:solidFill>
                  <a:schemeClr val="tx2"/>
                </a:solidFill>
              </a:rPr>
              <a:pPr algn="r" eaLnBrk="1" hangingPunct="1">
                <a:buFontTx/>
                <a:buNone/>
              </a:pPr>
              <a:t>37</a:t>
            </a:fld>
            <a:endParaRPr lang="tr-TR" sz="1200" b="0" dirty="0">
              <a:solidFill>
                <a:schemeClr val="tx2"/>
              </a:solidFill>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rrowheads="1"/>
          </p:cNvSpPr>
          <p:nvPr>
            <p:ph type="title"/>
          </p:nvPr>
        </p:nvSpPr>
        <p:spPr>
          <a:xfrm>
            <a:off x="214313" y="214313"/>
            <a:ext cx="8229600" cy="1643062"/>
          </a:xfrm>
        </p:spPr>
        <p:txBody>
          <a:bodyPr/>
          <a:lstStyle/>
          <a:p>
            <a:pPr algn="ctr" eaLnBrk="1" hangingPunct="1"/>
            <a:r>
              <a:rPr lang="tr-TR" b="1" smtClean="0">
                <a:solidFill>
                  <a:srgbClr val="080808"/>
                </a:solidFill>
              </a:rPr>
              <a:t>MEB SP 2010-2014 </a:t>
            </a:r>
            <a:r>
              <a:rPr lang="tr-TR" b="1" smtClean="0"/>
              <a:t/>
            </a:r>
            <a:br>
              <a:rPr lang="tr-TR" b="1" smtClean="0"/>
            </a:br>
            <a:r>
              <a:rPr lang="tr-TR" sz="3100" b="1" smtClean="0">
                <a:solidFill>
                  <a:srgbClr val="080808"/>
                </a:solidFill>
              </a:rPr>
              <a:t>II. Bölüm </a:t>
            </a:r>
            <a:r>
              <a:rPr lang="tr-TR" b="1" smtClean="0"/>
              <a:t/>
            </a:r>
            <a:br>
              <a:rPr lang="tr-TR" b="1" smtClean="0"/>
            </a:br>
            <a:r>
              <a:rPr lang="tr-TR" sz="3100" b="1" smtClean="0">
                <a:solidFill>
                  <a:srgbClr val="FF0000"/>
                </a:solidFill>
              </a:rPr>
              <a:t>Durum Analizi</a:t>
            </a:r>
            <a:endParaRPr lang="tr-TR" b="1" smtClean="0">
              <a:solidFill>
                <a:srgbClr val="FF0000"/>
              </a:solidFill>
            </a:endParaRPr>
          </a:p>
        </p:txBody>
      </p:sp>
      <p:sp>
        <p:nvSpPr>
          <p:cNvPr id="16387" name="Rectangle 3"/>
          <p:cNvSpPr>
            <a:spLocks noGrp="1" noRot="1" noChangeArrowheads="1"/>
          </p:cNvSpPr>
          <p:nvPr>
            <p:ph sz="half" idx="1"/>
          </p:nvPr>
        </p:nvSpPr>
        <p:spPr>
          <a:xfrm>
            <a:off x="457200" y="1928813"/>
            <a:ext cx="4038600" cy="4846637"/>
          </a:xfrm>
        </p:spPr>
        <p:txBody>
          <a:bodyPr/>
          <a:lstStyle/>
          <a:p>
            <a:pPr eaLnBrk="1" hangingPunct="1">
              <a:lnSpc>
                <a:spcPct val="90000"/>
              </a:lnSpc>
              <a:buClr>
                <a:srgbClr val="FF0000"/>
              </a:buClr>
              <a:buFont typeface="Wingdings" pitchFamily="2" charset="2"/>
              <a:buChar char="ü"/>
              <a:defRPr/>
            </a:pPr>
            <a:r>
              <a:rPr lang="tr-TR" sz="2400" b="1" dirty="0" smtClean="0"/>
              <a:t>Tarihsel Gelişim</a:t>
            </a:r>
          </a:p>
          <a:p>
            <a:pPr eaLnBrk="1" hangingPunct="1">
              <a:lnSpc>
                <a:spcPct val="90000"/>
              </a:lnSpc>
              <a:buClr>
                <a:srgbClr val="FF0000"/>
              </a:buClr>
              <a:buFont typeface="Wingdings" pitchFamily="2" charset="2"/>
              <a:buChar char="ü"/>
              <a:defRPr/>
            </a:pPr>
            <a:r>
              <a:rPr lang="tr-TR" sz="2400" b="1" dirty="0" smtClean="0"/>
              <a:t>Yasal Yükümlülükler</a:t>
            </a:r>
          </a:p>
          <a:p>
            <a:pPr eaLnBrk="1" hangingPunct="1">
              <a:lnSpc>
                <a:spcPct val="90000"/>
              </a:lnSpc>
              <a:buClr>
                <a:srgbClr val="FF0000"/>
              </a:buClr>
              <a:buFont typeface="Wingdings" pitchFamily="2" charset="2"/>
              <a:buChar char="ü"/>
              <a:defRPr/>
            </a:pPr>
            <a:r>
              <a:rPr lang="tr-TR" sz="2400" b="1" dirty="0" smtClean="0"/>
              <a:t>Faaliyet Alanları, Ürün ve Hizmetler</a:t>
            </a:r>
          </a:p>
          <a:p>
            <a:pPr eaLnBrk="1" hangingPunct="1">
              <a:lnSpc>
                <a:spcPct val="90000"/>
              </a:lnSpc>
              <a:buClr>
                <a:srgbClr val="FF0000"/>
              </a:buClr>
              <a:buFont typeface="Wingdings" pitchFamily="2" charset="2"/>
              <a:buChar char="ü"/>
              <a:defRPr/>
            </a:pPr>
            <a:r>
              <a:rPr lang="tr-TR" sz="2400" b="1" dirty="0" smtClean="0"/>
              <a:t>Paydaş Analizi</a:t>
            </a:r>
          </a:p>
          <a:p>
            <a:pPr marL="857250" lvl="1" indent="-457200" eaLnBrk="1" hangingPunct="1">
              <a:buClr>
                <a:srgbClr val="3AFC0C"/>
              </a:buClr>
              <a:buFont typeface="Arial" pitchFamily="34" charset="0"/>
              <a:buChar char="•"/>
              <a:defRPr/>
            </a:pPr>
            <a:r>
              <a:rPr lang="tr-TR" sz="1800" dirty="0" smtClean="0">
                <a:solidFill>
                  <a:schemeClr val="bg1">
                    <a:lumMod val="65000"/>
                  </a:schemeClr>
                </a:solidFill>
              </a:rPr>
              <a:t>Paydaşların tespiti,</a:t>
            </a:r>
          </a:p>
          <a:p>
            <a:pPr marL="857250" lvl="1" indent="-457200" eaLnBrk="1" hangingPunct="1">
              <a:buClr>
                <a:srgbClr val="3AFC0C"/>
              </a:buClr>
              <a:buFont typeface="Arial" pitchFamily="34" charset="0"/>
              <a:buChar char="•"/>
              <a:defRPr/>
            </a:pPr>
            <a:r>
              <a:rPr lang="tr-TR" sz="1800" dirty="0" smtClean="0">
                <a:solidFill>
                  <a:schemeClr val="bg1">
                    <a:lumMod val="65000"/>
                  </a:schemeClr>
                </a:solidFill>
              </a:rPr>
              <a:t>Paydaşların önceliklendirilmesi,</a:t>
            </a:r>
          </a:p>
          <a:p>
            <a:pPr marL="857250" lvl="1" indent="-457200" eaLnBrk="1" hangingPunct="1">
              <a:buClr>
                <a:srgbClr val="3AFC0C"/>
              </a:buClr>
              <a:buFont typeface="Arial" pitchFamily="34" charset="0"/>
              <a:buChar char="•"/>
              <a:defRPr/>
            </a:pPr>
            <a:r>
              <a:rPr lang="tr-TR" sz="1800" dirty="0" smtClean="0">
                <a:solidFill>
                  <a:schemeClr val="bg1">
                    <a:lumMod val="65000"/>
                  </a:schemeClr>
                </a:solidFill>
              </a:rPr>
              <a:t>Paydaşların değerlendirilmesi,</a:t>
            </a:r>
          </a:p>
          <a:p>
            <a:pPr marL="857250" lvl="1" indent="-457200" eaLnBrk="1" hangingPunct="1">
              <a:buClr>
                <a:srgbClr val="3AFC0C"/>
              </a:buClr>
              <a:buFont typeface="Arial" pitchFamily="34" charset="0"/>
              <a:buChar char="•"/>
              <a:defRPr/>
            </a:pPr>
            <a:r>
              <a:rPr lang="tr-TR" sz="1800" dirty="0" smtClean="0">
                <a:solidFill>
                  <a:schemeClr val="bg1">
                    <a:lumMod val="65000"/>
                  </a:schemeClr>
                </a:solidFill>
              </a:rPr>
              <a:t>Görüş ve önerilerinin alınması ve değerlendirmesi.</a:t>
            </a:r>
          </a:p>
        </p:txBody>
      </p:sp>
      <p:sp>
        <p:nvSpPr>
          <p:cNvPr id="16388" name="Rectangle 4"/>
          <p:cNvSpPr>
            <a:spLocks noGrp="1" noRot="1" noChangeArrowheads="1"/>
          </p:cNvSpPr>
          <p:nvPr>
            <p:ph sz="half" idx="2"/>
          </p:nvPr>
        </p:nvSpPr>
        <p:spPr>
          <a:xfrm>
            <a:off x="4648200" y="1857375"/>
            <a:ext cx="4038600" cy="4918075"/>
          </a:xfrm>
        </p:spPr>
        <p:txBody>
          <a:bodyPr/>
          <a:lstStyle/>
          <a:p>
            <a:pPr lvl="1" eaLnBrk="1" hangingPunct="1">
              <a:lnSpc>
                <a:spcPct val="90000"/>
              </a:lnSpc>
              <a:buClr>
                <a:srgbClr val="FF0000"/>
              </a:buClr>
              <a:buFont typeface="Wingdings" pitchFamily="2" charset="2"/>
              <a:buChar char="ü"/>
              <a:defRPr/>
            </a:pPr>
            <a:r>
              <a:rPr lang="tr-TR" dirty="0" smtClean="0">
                <a:ea typeface="+mn-ea"/>
                <a:cs typeface="+mn-cs"/>
              </a:rPr>
              <a:t>Kurum İçi ve Çevre Analizi </a:t>
            </a:r>
          </a:p>
          <a:p>
            <a:pPr lvl="1" eaLnBrk="1" hangingPunct="1">
              <a:lnSpc>
                <a:spcPct val="90000"/>
              </a:lnSpc>
              <a:buClr>
                <a:srgbClr val="00B050"/>
              </a:buClr>
              <a:buFont typeface="Arial" pitchFamily="34" charset="0"/>
              <a:buChar char="•"/>
              <a:defRPr/>
            </a:pPr>
            <a:r>
              <a:rPr lang="tr-TR" sz="1800" dirty="0" smtClean="0">
                <a:solidFill>
                  <a:schemeClr val="bg1">
                    <a:lumMod val="65000"/>
                  </a:schemeClr>
                </a:solidFill>
              </a:rPr>
              <a:t>Türk Eğitim Sisteminin Genel Yapısı</a:t>
            </a:r>
          </a:p>
          <a:p>
            <a:pPr lvl="1" eaLnBrk="1" hangingPunct="1">
              <a:lnSpc>
                <a:spcPct val="90000"/>
              </a:lnSpc>
              <a:buClr>
                <a:srgbClr val="00B050"/>
              </a:buClr>
              <a:buFont typeface="Arial" pitchFamily="34" charset="0"/>
              <a:buChar char="•"/>
              <a:defRPr/>
            </a:pPr>
            <a:r>
              <a:rPr lang="tr-TR" sz="1800" dirty="0" smtClean="0">
                <a:solidFill>
                  <a:schemeClr val="bg1">
                    <a:lumMod val="65000"/>
                  </a:schemeClr>
                </a:solidFill>
              </a:rPr>
              <a:t>MEB Teşkilat Yapısı</a:t>
            </a:r>
          </a:p>
          <a:p>
            <a:pPr lvl="1" eaLnBrk="1" hangingPunct="1">
              <a:lnSpc>
                <a:spcPct val="90000"/>
              </a:lnSpc>
              <a:buClr>
                <a:srgbClr val="00B050"/>
              </a:buClr>
              <a:buFont typeface="Arial" pitchFamily="34" charset="0"/>
              <a:buChar char="•"/>
              <a:defRPr/>
            </a:pPr>
            <a:r>
              <a:rPr lang="tr-TR" sz="1800" dirty="0" smtClean="0">
                <a:solidFill>
                  <a:schemeClr val="bg1">
                    <a:lumMod val="65000"/>
                  </a:schemeClr>
                </a:solidFill>
              </a:rPr>
              <a:t>İnsan Kaynakları</a:t>
            </a:r>
          </a:p>
          <a:p>
            <a:pPr lvl="1" eaLnBrk="1" hangingPunct="1">
              <a:lnSpc>
                <a:spcPct val="90000"/>
              </a:lnSpc>
              <a:buClr>
                <a:srgbClr val="00B050"/>
              </a:buClr>
              <a:buFont typeface="Arial" pitchFamily="34" charset="0"/>
              <a:buChar char="•"/>
              <a:defRPr/>
            </a:pPr>
            <a:r>
              <a:rPr lang="tr-TR" sz="1800" dirty="0" smtClean="0">
                <a:solidFill>
                  <a:schemeClr val="bg1">
                    <a:lumMod val="65000"/>
                  </a:schemeClr>
                </a:solidFill>
              </a:rPr>
              <a:t>Eğitimde Teknoloji</a:t>
            </a:r>
          </a:p>
          <a:p>
            <a:pPr lvl="1" eaLnBrk="1" hangingPunct="1">
              <a:lnSpc>
                <a:spcPct val="90000"/>
              </a:lnSpc>
              <a:buClr>
                <a:srgbClr val="00B050"/>
              </a:buClr>
              <a:buFont typeface="Arial" pitchFamily="34" charset="0"/>
              <a:buChar char="•"/>
              <a:defRPr/>
            </a:pPr>
            <a:r>
              <a:rPr lang="tr-TR" sz="1800" dirty="0" smtClean="0">
                <a:solidFill>
                  <a:schemeClr val="bg1">
                    <a:lumMod val="65000"/>
                  </a:schemeClr>
                </a:solidFill>
              </a:rPr>
              <a:t>Eğitimin Finansmanı</a:t>
            </a:r>
          </a:p>
          <a:p>
            <a:pPr lvl="1" eaLnBrk="1" hangingPunct="1">
              <a:lnSpc>
                <a:spcPct val="90000"/>
              </a:lnSpc>
              <a:buClr>
                <a:srgbClr val="00B050"/>
              </a:buClr>
              <a:buFont typeface="Arial" pitchFamily="34" charset="0"/>
              <a:buChar char="•"/>
              <a:defRPr/>
            </a:pPr>
            <a:r>
              <a:rPr lang="tr-TR" sz="1800" dirty="0" smtClean="0">
                <a:solidFill>
                  <a:schemeClr val="bg1">
                    <a:lumMod val="65000"/>
                  </a:schemeClr>
                </a:solidFill>
              </a:rPr>
              <a:t>Dünyada ve AB’de Genel Durum ve eğilimler</a:t>
            </a:r>
          </a:p>
          <a:p>
            <a:pPr lvl="1" eaLnBrk="1" hangingPunct="1">
              <a:buClr>
                <a:srgbClr val="00B050"/>
              </a:buClr>
              <a:buFont typeface="Arial" pitchFamily="34" charset="0"/>
              <a:buChar char="•"/>
              <a:defRPr/>
            </a:pPr>
            <a:r>
              <a:rPr lang="tr-TR" sz="1800" dirty="0" smtClean="0">
                <a:solidFill>
                  <a:schemeClr val="bg1">
                    <a:lumMod val="65000"/>
                  </a:schemeClr>
                </a:solidFill>
              </a:rPr>
              <a:t>Eğitimde Yeniden Yapılanma</a:t>
            </a:r>
          </a:p>
          <a:p>
            <a:pPr lvl="1" eaLnBrk="1" hangingPunct="1">
              <a:buClr>
                <a:srgbClr val="00B050"/>
              </a:buClr>
              <a:buFont typeface="Arial" pitchFamily="34" charset="0"/>
              <a:buChar char="•"/>
              <a:defRPr/>
            </a:pPr>
            <a:r>
              <a:rPr lang="tr-TR" sz="1800" dirty="0" smtClean="0">
                <a:solidFill>
                  <a:schemeClr val="bg1">
                    <a:lumMod val="65000"/>
                  </a:schemeClr>
                </a:solidFill>
              </a:rPr>
              <a:t>Eğitimde Sosyal Diyalog</a:t>
            </a:r>
          </a:p>
          <a:p>
            <a:pPr lvl="1" eaLnBrk="1" hangingPunct="1">
              <a:buClr>
                <a:srgbClr val="00B050"/>
              </a:buClr>
              <a:buFont typeface="Arial" pitchFamily="34" charset="0"/>
              <a:buChar char="•"/>
              <a:defRPr/>
            </a:pPr>
            <a:r>
              <a:rPr lang="tr-TR" sz="1800" dirty="0" smtClean="0">
                <a:solidFill>
                  <a:schemeClr val="bg1">
                    <a:lumMod val="65000"/>
                  </a:schemeClr>
                </a:solidFill>
              </a:rPr>
              <a:t>PEST ve GZFT Analizi</a:t>
            </a:r>
          </a:p>
          <a:p>
            <a:pPr lvl="1" eaLnBrk="1" hangingPunct="1">
              <a:buClr>
                <a:srgbClr val="00B050"/>
              </a:buClr>
              <a:buFont typeface="Arial" pitchFamily="34" charset="0"/>
              <a:buChar char="•"/>
              <a:defRPr/>
            </a:pPr>
            <a:r>
              <a:rPr lang="tr-TR" sz="1800" dirty="0" smtClean="0">
                <a:solidFill>
                  <a:schemeClr val="bg1">
                    <a:lumMod val="65000"/>
                  </a:schemeClr>
                </a:solidFill>
              </a:rPr>
              <a:t>Üst Politika Belgeleri</a:t>
            </a:r>
          </a:p>
          <a:p>
            <a:pPr lvl="1" eaLnBrk="1" hangingPunct="1">
              <a:buFont typeface="Georgia" pitchFamily="18" charset="0"/>
              <a:buNone/>
              <a:defRPr/>
            </a:pPr>
            <a:endParaRPr lang="tr-TR" sz="2000" dirty="0" smtClean="0"/>
          </a:p>
        </p:txBody>
      </p:sp>
      <p:pic>
        <p:nvPicPr>
          <p:cNvPr id="29701"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496EE114-5161-4041-AD88-FAD9A256C56E}" type="slidenum">
              <a:rPr lang="tr-TR" sz="1200" b="0">
                <a:solidFill>
                  <a:schemeClr val="tx2"/>
                </a:solidFill>
              </a:rPr>
              <a:pPr algn="r" eaLnBrk="1" hangingPunct="1">
                <a:buFontTx/>
                <a:buNone/>
              </a:pPr>
              <a:t>38</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793" y="521914"/>
            <a:ext cx="8459788" cy="1223962"/>
          </a:xfrm>
        </p:spPr>
        <p:txBody>
          <a:bodyPr/>
          <a:lstStyle/>
          <a:p>
            <a:pPr eaLnBrk="1" hangingPunct="1">
              <a:defRPr/>
            </a:pPr>
            <a:r>
              <a:rPr lang="tr-TR" sz="4400" b="1" dirty="0" smtClean="0">
                <a:effectLst>
                  <a:outerShdw blurRad="38100" dist="38100" dir="2700000" algn="tl">
                    <a:srgbClr val="C0C0C0"/>
                  </a:outerShdw>
                </a:effectLst>
              </a:rPr>
              <a:t>Tarihsel Gelişim</a:t>
            </a:r>
          </a:p>
        </p:txBody>
      </p:sp>
      <p:sp>
        <p:nvSpPr>
          <p:cNvPr id="103427" name="Rectangle 3"/>
          <p:cNvSpPr>
            <a:spLocks noGrp="1" noChangeArrowheads="1"/>
          </p:cNvSpPr>
          <p:nvPr>
            <p:ph type="body" sz="half" idx="1"/>
          </p:nvPr>
        </p:nvSpPr>
        <p:spPr>
          <a:xfrm>
            <a:off x="0" y="1556792"/>
            <a:ext cx="8892480" cy="5112296"/>
          </a:xfrm>
        </p:spPr>
        <p:txBody>
          <a:bodyPr/>
          <a:lstStyle/>
          <a:p>
            <a:pPr lvl="1" algn="just" eaLnBrk="1" hangingPunct="1">
              <a:buClr>
                <a:srgbClr val="3AFC0C"/>
              </a:buClr>
              <a:buFont typeface="Wingdings" pitchFamily="2" charset="2"/>
              <a:buChar char="Ø"/>
              <a:defRPr/>
            </a:pPr>
            <a:r>
              <a:rPr lang="tr-TR" sz="3600" dirty="0" smtClean="0">
                <a:effectLst>
                  <a:outerShdw blurRad="38100" dist="38100" dir="2700000" algn="tl">
                    <a:srgbClr val="C0C0C0"/>
                  </a:outerShdw>
                </a:effectLst>
              </a:rPr>
              <a:t>Kuruluşun hangi </a:t>
            </a:r>
            <a:r>
              <a:rPr lang="tr-TR" sz="3600" u="sng" dirty="0" smtClean="0">
                <a:effectLst>
                  <a:outerShdw blurRad="38100" dist="38100" dir="2700000" algn="tl">
                    <a:srgbClr val="C0C0C0"/>
                  </a:outerShdw>
                </a:effectLst>
              </a:rPr>
              <a:t>tarih</a:t>
            </a:r>
            <a:r>
              <a:rPr lang="tr-TR" sz="3600" dirty="0" smtClean="0">
                <a:effectLst>
                  <a:outerShdw blurRad="38100" dist="38100" dir="2700000" algn="tl">
                    <a:srgbClr val="C0C0C0"/>
                  </a:outerShdw>
                </a:effectLst>
              </a:rPr>
              <a:t>te, hangi </a:t>
            </a:r>
            <a:r>
              <a:rPr lang="tr-TR" sz="3600" u="sng" dirty="0" smtClean="0">
                <a:effectLst>
                  <a:outerShdw blurRad="38100" dist="38100" dir="2700000" algn="tl">
                    <a:srgbClr val="C0C0C0"/>
                  </a:outerShdw>
                </a:effectLst>
              </a:rPr>
              <a:t>amac</a:t>
            </a:r>
            <a:r>
              <a:rPr lang="tr-TR" sz="3600" dirty="0" smtClean="0">
                <a:effectLst>
                  <a:outerShdw blurRad="38100" dist="38100" dir="2700000" algn="tl">
                    <a:srgbClr val="C0C0C0"/>
                  </a:outerShdw>
                </a:effectLst>
              </a:rPr>
              <a:t>a hizmet etmek için kurulduğu ve </a:t>
            </a:r>
            <a:r>
              <a:rPr lang="tr-TR" sz="3600" u="sng" dirty="0" smtClean="0">
                <a:effectLst>
                  <a:outerShdw blurRad="38100" dist="38100" dir="2700000" algn="tl">
                    <a:srgbClr val="C0C0C0"/>
                  </a:outerShdw>
                </a:effectLst>
              </a:rPr>
              <a:t>geçirdiği kritik aşama</a:t>
            </a:r>
            <a:r>
              <a:rPr lang="tr-TR" sz="3600" dirty="0" smtClean="0">
                <a:effectLst>
                  <a:outerShdw blurRad="38100" dist="38100" dir="2700000" algn="tl">
                    <a:srgbClr val="C0C0C0"/>
                  </a:outerShdw>
                </a:effectLst>
              </a:rPr>
              <a:t> ve </a:t>
            </a:r>
            <a:r>
              <a:rPr lang="tr-TR" sz="3600" u="sng" dirty="0" smtClean="0">
                <a:effectLst>
                  <a:outerShdw blurRad="38100" dist="38100" dir="2700000" algn="tl">
                    <a:srgbClr val="C0C0C0"/>
                  </a:outerShdw>
                </a:effectLst>
              </a:rPr>
              <a:t>değişim</a:t>
            </a:r>
            <a:r>
              <a:rPr lang="tr-TR" sz="3600" dirty="0" smtClean="0">
                <a:effectLst>
                  <a:outerShdw blurRad="38100" dist="38100" dir="2700000" algn="tl">
                    <a:srgbClr val="C0C0C0"/>
                  </a:outerShdw>
                </a:effectLst>
              </a:rPr>
              <a:t>lerin değerlendirildiği bölümdür.</a:t>
            </a:r>
          </a:p>
        </p:txBody>
      </p:sp>
      <p:pic>
        <p:nvPicPr>
          <p:cNvPr id="30724"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3BCCD38F-E1F7-4C65-80AB-9F4ABD21A9EF}" type="slidenum">
              <a:rPr lang="tr-TR" sz="1200" b="0">
                <a:solidFill>
                  <a:schemeClr val="tx2"/>
                </a:solidFill>
              </a:rPr>
              <a:pPr algn="r" eaLnBrk="1" hangingPunct="1">
                <a:buFontTx/>
                <a:buNone/>
              </a:pPr>
              <a:t>39</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Grp="1" noChangeArrowheads="1"/>
          </p:cNvSpPr>
          <p:nvPr>
            <p:ph type="title"/>
          </p:nvPr>
        </p:nvSpPr>
        <p:spPr>
          <a:xfrm>
            <a:off x="467544" y="1052736"/>
            <a:ext cx="6553200" cy="936104"/>
          </a:xfrm>
        </p:spPr>
        <p:txBody>
          <a:bodyPr/>
          <a:lstStyle/>
          <a:p>
            <a:pPr eaLnBrk="1" hangingPunct="1">
              <a:defRPr/>
            </a:pPr>
            <a:r>
              <a:rPr lang="tr-TR" b="1" dirty="0" smtClean="0">
                <a:solidFill>
                  <a:schemeClr val="hlink"/>
                </a:solidFill>
                <a:effectLst>
                  <a:outerShdw blurRad="38100" dist="38100" dir="2700000" algn="tl">
                    <a:srgbClr val="000000">
                      <a:alpha val="43137"/>
                    </a:srgbClr>
                  </a:outerShdw>
                </a:effectLst>
              </a:rPr>
              <a:t>KAMU MALİ YÖNETİMİNDE DEĞİŞİMİN NEDENLERİ</a:t>
            </a:r>
          </a:p>
        </p:txBody>
      </p:sp>
      <p:sp>
        <p:nvSpPr>
          <p:cNvPr id="350211" name="Rectangle 3"/>
          <p:cNvSpPr>
            <a:spLocks noGrp="1" noChangeArrowheads="1"/>
          </p:cNvSpPr>
          <p:nvPr>
            <p:ph type="body" idx="1"/>
          </p:nvPr>
        </p:nvSpPr>
        <p:spPr>
          <a:xfrm>
            <a:off x="467544" y="2420888"/>
            <a:ext cx="8229600" cy="3962400"/>
          </a:xfrm>
        </p:spPr>
        <p:txBody>
          <a:bodyPr/>
          <a:lstStyle/>
          <a:p>
            <a:pPr algn="just" eaLnBrk="1" hangingPunct="1">
              <a:lnSpc>
                <a:spcPct val="80000"/>
              </a:lnSpc>
              <a:buFont typeface="Wingdings" pitchFamily="2" charset="2"/>
              <a:buChar char="q"/>
              <a:defRPr/>
            </a:pPr>
            <a:r>
              <a:rPr lang="tr-TR" sz="2400" b="1" dirty="0" smtClean="0">
                <a:solidFill>
                  <a:srgbClr val="FF0000"/>
                </a:solidFill>
              </a:rPr>
              <a:t>İÇ ETKENLER</a:t>
            </a:r>
          </a:p>
          <a:p>
            <a:pPr algn="just" eaLnBrk="1" hangingPunct="1">
              <a:lnSpc>
                <a:spcPct val="80000"/>
              </a:lnSpc>
              <a:buClr>
                <a:schemeClr val="tx1"/>
              </a:buClr>
              <a:buFont typeface="Wingdings" pitchFamily="2" charset="2"/>
              <a:buChar char="Ø"/>
              <a:defRPr/>
            </a:pPr>
            <a:r>
              <a:rPr lang="tr-TR" sz="2000" b="1" dirty="0" smtClean="0">
                <a:solidFill>
                  <a:srgbClr val="080808"/>
                </a:solidFill>
              </a:rPr>
              <a:t>KAMU MALİ YÖNETİM </a:t>
            </a:r>
            <a:r>
              <a:rPr lang="tr-TR" sz="2000" b="1" u="sng" dirty="0" smtClean="0">
                <a:solidFill>
                  <a:srgbClr val="080808"/>
                </a:solidFill>
              </a:rPr>
              <a:t>SİSTEMİMİZİN SORUNLARI</a:t>
            </a:r>
          </a:p>
          <a:p>
            <a:pPr algn="just" eaLnBrk="1" hangingPunct="1">
              <a:lnSpc>
                <a:spcPct val="80000"/>
              </a:lnSpc>
              <a:buClr>
                <a:schemeClr val="tx1"/>
              </a:buClr>
              <a:buFont typeface="Wingdings" pitchFamily="2" charset="2"/>
              <a:buNone/>
              <a:defRPr/>
            </a:pPr>
            <a:endParaRPr lang="tr-TR" sz="500" b="1" u="sng" dirty="0" smtClean="0">
              <a:solidFill>
                <a:srgbClr val="080808"/>
              </a:solidFill>
            </a:endParaRPr>
          </a:p>
          <a:p>
            <a:pPr algn="just" eaLnBrk="1" hangingPunct="1">
              <a:lnSpc>
                <a:spcPct val="80000"/>
              </a:lnSpc>
              <a:buClr>
                <a:schemeClr val="tx1"/>
              </a:buClr>
              <a:buFont typeface="Wingdings" pitchFamily="2" charset="2"/>
              <a:buChar char="Ø"/>
              <a:defRPr/>
            </a:pPr>
            <a:r>
              <a:rPr lang="tr-TR" sz="2000" b="1" dirty="0" smtClean="0">
                <a:solidFill>
                  <a:srgbClr val="080808"/>
                </a:solidFill>
              </a:rPr>
              <a:t>KAMU KAYNAKLARININ KULLANIMI KONUSUNDA ARTAN KAMUOYU HASSASİYETİ</a:t>
            </a:r>
          </a:p>
          <a:p>
            <a:pPr algn="just" eaLnBrk="1" hangingPunct="1">
              <a:lnSpc>
                <a:spcPct val="80000"/>
              </a:lnSpc>
              <a:buClr>
                <a:schemeClr val="tx1"/>
              </a:buClr>
              <a:buFont typeface="Wingdings" pitchFamily="2" charset="2"/>
              <a:buNone/>
              <a:defRPr/>
            </a:pPr>
            <a:endParaRPr lang="tr-TR" sz="500" b="1" dirty="0" smtClean="0">
              <a:solidFill>
                <a:srgbClr val="080808"/>
              </a:solidFill>
            </a:endParaRPr>
          </a:p>
          <a:p>
            <a:pPr algn="just" eaLnBrk="1" hangingPunct="1">
              <a:lnSpc>
                <a:spcPct val="80000"/>
              </a:lnSpc>
              <a:buClr>
                <a:schemeClr val="tx1"/>
              </a:buClr>
              <a:buFont typeface="Wingdings" pitchFamily="2" charset="2"/>
              <a:buChar char="Ø"/>
              <a:defRPr/>
            </a:pPr>
            <a:r>
              <a:rPr lang="tr-TR" sz="2000" b="1" u="sng" dirty="0" smtClean="0">
                <a:solidFill>
                  <a:srgbClr val="080808"/>
                </a:solidFill>
              </a:rPr>
              <a:t>GELENEKSEL KAMU YÖNETİMİ ANLAYIŞI</a:t>
            </a:r>
            <a:r>
              <a:rPr lang="tr-TR" sz="2000" b="1" dirty="0" smtClean="0">
                <a:solidFill>
                  <a:srgbClr val="080808"/>
                </a:solidFill>
              </a:rPr>
              <a:t>NDAN ÇAĞDAŞ KAMU YÖNETİMİ ANLAYIŞINA GEÇİLMESİ İÇİN KAMU KESİMİNDE VE AKADEMİK ÇEVRELERDE OLUŞAN DEĞİŞİM TALEPLERİ VE ELEŞTRİLER</a:t>
            </a:r>
          </a:p>
          <a:p>
            <a:pPr algn="just" eaLnBrk="1" hangingPunct="1">
              <a:lnSpc>
                <a:spcPct val="80000"/>
              </a:lnSpc>
              <a:buClr>
                <a:schemeClr val="tx1"/>
              </a:buClr>
              <a:buFont typeface="Wingdings" pitchFamily="2" charset="2"/>
              <a:buNone/>
              <a:defRPr/>
            </a:pPr>
            <a:endParaRPr lang="tr-TR" sz="2000" b="1" dirty="0" smtClean="0">
              <a:solidFill>
                <a:srgbClr val="99FF33"/>
              </a:solidFill>
            </a:endParaRPr>
          </a:p>
          <a:p>
            <a:pPr algn="just" eaLnBrk="1" hangingPunct="1">
              <a:lnSpc>
                <a:spcPct val="80000"/>
              </a:lnSpc>
              <a:buFont typeface="Wingdings" pitchFamily="2" charset="2"/>
              <a:buChar char="q"/>
              <a:defRPr/>
            </a:pPr>
            <a:r>
              <a:rPr lang="tr-TR" sz="2400" b="1" dirty="0" smtClean="0">
                <a:solidFill>
                  <a:srgbClr val="FF0000"/>
                </a:solidFill>
              </a:rPr>
              <a:t>DIŞ ETKENLER</a:t>
            </a:r>
          </a:p>
          <a:p>
            <a:pPr algn="just" eaLnBrk="1" hangingPunct="1">
              <a:lnSpc>
                <a:spcPct val="80000"/>
              </a:lnSpc>
              <a:buClr>
                <a:schemeClr val="tx1"/>
              </a:buClr>
              <a:buFont typeface="Wingdings" pitchFamily="2" charset="2"/>
              <a:buChar char="Ø"/>
              <a:defRPr/>
            </a:pPr>
            <a:r>
              <a:rPr lang="tr-TR" sz="2000" b="1" dirty="0" smtClean="0">
                <a:solidFill>
                  <a:srgbClr val="080808"/>
                </a:solidFill>
              </a:rPr>
              <a:t>AVRUPA BİRLİĞİNE UYUM SÜRECİ</a:t>
            </a:r>
          </a:p>
          <a:p>
            <a:pPr algn="just" eaLnBrk="1" hangingPunct="1">
              <a:lnSpc>
                <a:spcPct val="80000"/>
              </a:lnSpc>
              <a:buClr>
                <a:schemeClr val="tx1"/>
              </a:buClr>
              <a:buFont typeface="Wingdings" pitchFamily="2" charset="2"/>
              <a:buNone/>
              <a:defRPr/>
            </a:pPr>
            <a:endParaRPr lang="tr-TR" sz="500" b="1" dirty="0" smtClean="0">
              <a:solidFill>
                <a:srgbClr val="080808"/>
              </a:solidFill>
            </a:endParaRPr>
          </a:p>
          <a:p>
            <a:pPr algn="just" eaLnBrk="1" hangingPunct="1">
              <a:lnSpc>
                <a:spcPct val="80000"/>
              </a:lnSpc>
              <a:buClr>
                <a:schemeClr val="tx1"/>
              </a:buClr>
              <a:buFont typeface="Wingdings" pitchFamily="2" charset="2"/>
              <a:buChar char="Ø"/>
              <a:defRPr/>
            </a:pPr>
            <a:r>
              <a:rPr lang="tr-TR" sz="2000" b="1" dirty="0" smtClean="0">
                <a:solidFill>
                  <a:srgbClr val="080808"/>
                </a:solidFill>
              </a:rPr>
              <a:t>IMF VE DÜNYA BANKASI İLE İLİŞKİLER</a:t>
            </a: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8E08848-2115-45FD-8AD3-F8D50656F01F}" type="slidenum">
              <a:rPr lang="tr-TR" sz="1200" b="0">
                <a:solidFill>
                  <a:schemeClr val="tx2"/>
                </a:solidFill>
              </a:rPr>
              <a:pPr algn="r" eaLnBrk="1" hangingPunct="1">
                <a:buFontTx/>
                <a:buNone/>
              </a:pPr>
              <a:t>4</a:t>
            </a:fld>
            <a:endParaRPr lang="tr-TR" sz="1200" b="0" dirty="0">
              <a:solidFill>
                <a:schemeClr val="tx2"/>
              </a:solidFill>
            </a:endParaRPr>
          </a:p>
        </p:txBody>
      </p:sp>
    </p:spTree>
    <p:extLst>
      <p:ext uri="{BB962C8B-B14F-4D97-AF65-F5344CB8AC3E}">
        <p14:creationId xmlns:p14="http://schemas.microsoft.com/office/powerpoint/2010/main" val="8634846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295110" y="500063"/>
            <a:ext cx="8459788" cy="1223962"/>
          </a:xfrm>
        </p:spPr>
        <p:txBody>
          <a:bodyPr/>
          <a:lstStyle/>
          <a:p>
            <a:pPr eaLnBrk="1" hangingPunct="1">
              <a:defRPr/>
            </a:pPr>
            <a:r>
              <a:rPr lang="tr-TR" sz="4400" b="1" dirty="0" smtClean="0">
                <a:effectLst>
                  <a:outerShdw blurRad="38100" dist="38100" dir="2700000" algn="tl">
                    <a:srgbClr val="C0C0C0"/>
                  </a:outerShdw>
                </a:effectLst>
              </a:rPr>
              <a:t>Tarihsel Gelişim</a:t>
            </a:r>
          </a:p>
        </p:txBody>
      </p:sp>
      <p:sp>
        <p:nvSpPr>
          <p:cNvPr id="103427" name="Rectangle 3"/>
          <p:cNvSpPr>
            <a:spLocks noGrp="1" noChangeArrowheads="1"/>
          </p:cNvSpPr>
          <p:nvPr>
            <p:ph type="body" sz="half" idx="1"/>
          </p:nvPr>
        </p:nvSpPr>
        <p:spPr>
          <a:xfrm>
            <a:off x="-324544" y="1556792"/>
            <a:ext cx="9217024" cy="5112296"/>
          </a:xfrm>
        </p:spPr>
        <p:txBody>
          <a:bodyPr/>
          <a:lstStyle/>
          <a:p>
            <a:pPr marL="457200" lvl="1" indent="0" algn="just" eaLnBrk="1" hangingPunct="1">
              <a:buClr>
                <a:srgbClr val="3AFC0C"/>
              </a:buClr>
              <a:buNone/>
              <a:defRPr/>
            </a:pPr>
            <a:r>
              <a:rPr lang="tr-TR" sz="3200" dirty="0" smtClean="0">
                <a:effectLst>
                  <a:outerShdw blurRad="38100" dist="38100" dir="2700000" algn="tl">
                    <a:srgbClr val="C0C0C0"/>
                  </a:outerShdw>
                </a:effectLst>
              </a:rPr>
              <a:t>Kurumun bulunduğu bölgenin tanıtılacağı bir bölüm olmayıp; </a:t>
            </a:r>
          </a:p>
          <a:p>
            <a:pPr marL="457200" lvl="1" indent="0" algn="just" eaLnBrk="1" hangingPunct="1">
              <a:buClr>
                <a:srgbClr val="3AFC0C"/>
              </a:buClr>
              <a:buNone/>
              <a:defRPr/>
            </a:pPr>
            <a:endParaRPr lang="tr-TR" sz="800" dirty="0" smtClean="0">
              <a:effectLst>
                <a:outerShdw blurRad="38100" dist="38100" dir="2700000" algn="tl">
                  <a:srgbClr val="C0C0C0"/>
                </a:outerShdw>
              </a:effectLst>
            </a:endParaRPr>
          </a:p>
          <a:p>
            <a:pPr marL="457200" lvl="1" indent="0" algn="just" eaLnBrk="1" hangingPunct="1">
              <a:buClr>
                <a:srgbClr val="3AFC0C"/>
              </a:buClr>
              <a:buNone/>
              <a:defRPr/>
            </a:pPr>
            <a:r>
              <a:rPr lang="tr-TR" sz="3200" dirty="0" smtClean="0">
                <a:solidFill>
                  <a:srgbClr val="00B050"/>
                </a:solidFill>
                <a:effectLst>
                  <a:outerShdw blurRad="38100" dist="38100" dir="2700000" algn="tl">
                    <a:srgbClr val="C0C0C0"/>
                  </a:outerShdw>
                </a:effectLst>
              </a:rPr>
              <a:t>3 temel soru</a:t>
            </a:r>
            <a:r>
              <a:rPr lang="tr-TR" sz="3200" dirty="0" smtClean="0">
                <a:effectLst>
                  <a:outerShdw blurRad="38100" dist="38100" dir="2700000" algn="tl">
                    <a:srgbClr val="C0C0C0"/>
                  </a:outerShdw>
                </a:effectLst>
              </a:rPr>
              <a:t>ya yanıt aranır, Kurum/Kuruluş:</a:t>
            </a:r>
          </a:p>
          <a:p>
            <a:pPr lvl="1" algn="just" eaLnBrk="1" hangingPunct="1">
              <a:buClr>
                <a:srgbClr val="3AFC0C"/>
              </a:buClr>
              <a:buFont typeface="Wingdings" pitchFamily="2" charset="2"/>
              <a:buChar char="Ø"/>
              <a:defRPr/>
            </a:pPr>
            <a:r>
              <a:rPr lang="tr-TR" sz="3200" dirty="0" smtClean="0">
                <a:effectLst>
                  <a:outerShdw blurRad="38100" dist="38100" dir="2700000" algn="tl">
                    <a:srgbClr val="C0C0C0"/>
                  </a:outerShdw>
                </a:effectLst>
              </a:rPr>
              <a:t>Hangi tarihte kurulmuştur?</a:t>
            </a:r>
          </a:p>
          <a:p>
            <a:pPr lvl="1" algn="just" eaLnBrk="1" hangingPunct="1">
              <a:buClr>
                <a:srgbClr val="3AFC0C"/>
              </a:buClr>
              <a:buFont typeface="Wingdings" pitchFamily="2" charset="2"/>
              <a:buChar char="Ø"/>
              <a:defRPr/>
            </a:pPr>
            <a:r>
              <a:rPr lang="tr-TR" sz="3200" dirty="0" smtClean="0">
                <a:effectLst>
                  <a:outerShdw blurRad="38100" dist="38100" dir="2700000" algn="tl">
                    <a:srgbClr val="C0C0C0"/>
                  </a:outerShdw>
                </a:effectLst>
              </a:rPr>
              <a:t>Hangi amaca hizmet eder?</a:t>
            </a:r>
          </a:p>
          <a:p>
            <a:pPr lvl="1" algn="just" eaLnBrk="1" hangingPunct="1">
              <a:buClr>
                <a:srgbClr val="3AFC0C"/>
              </a:buClr>
              <a:buFont typeface="Wingdings" pitchFamily="2" charset="2"/>
              <a:buChar char="Ø"/>
              <a:defRPr/>
            </a:pPr>
            <a:r>
              <a:rPr lang="tr-TR" sz="3200" dirty="0" smtClean="0">
                <a:effectLst>
                  <a:outerShdw blurRad="38100" dist="38100" dir="2700000" algn="tl">
                    <a:srgbClr val="C0C0C0"/>
                  </a:outerShdw>
                </a:effectLst>
              </a:rPr>
              <a:t>Geçirdiği kritik aşama ve değişimler nelerdir?</a:t>
            </a:r>
          </a:p>
        </p:txBody>
      </p:sp>
      <p:pic>
        <p:nvPicPr>
          <p:cNvPr id="30724"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5"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3BCCD38F-E1F7-4C65-80AB-9F4ABD21A9EF}" type="slidenum">
              <a:rPr lang="tr-TR" sz="1200" b="0">
                <a:solidFill>
                  <a:schemeClr val="tx2"/>
                </a:solidFill>
              </a:rPr>
              <a:pPr algn="r" eaLnBrk="1" hangingPunct="1">
                <a:buFontTx/>
                <a:buNone/>
              </a:pPr>
              <a:t>40</a:t>
            </a:fld>
            <a:endParaRPr lang="tr-TR" sz="1200" b="0">
              <a:solidFill>
                <a:schemeClr val="tx2"/>
              </a:solidFill>
            </a:endParaRPr>
          </a:p>
        </p:txBody>
      </p:sp>
    </p:spTree>
    <p:extLst>
      <p:ext uri="{BB962C8B-B14F-4D97-AF65-F5344CB8AC3E}">
        <p14:creationId xmlns:p14="http://schemas.microsoft.com/office/powerpoint/2010/main" val="222852739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0" y="692150"/>
            <a:ext cx="3924300" cy="1943100"/>
          </a:xfrm>
        </p:spPr>
        <p:txBody>
          <a:bodyPr/>
          <a:lstStyle/>
          <a:p>
            <a:pPr eaLnBrk="1" hangingPunct="1">
              <a:defRPr/>
            </a:pPr>
            <a:r>
              <a:rPr lang="tr-TR" sz="4400" b="1" dirty="0" smtClean="0">
                <a:effectLst>
                  <a:outerShdw blurRad="38100" dist="38100" dir="2700000" algn="tl">
                    <a:srgbClr val="C0C0C0"/>
                  </a:outerShdw>
                </a:effectLst>
              </a:rPr>
              <a:t>Organizasyon Yapısı</a:t>
            </a:r>
          </a:p>
        </p:txBody>
      </p:sp>
      <p:sp>
        <p:nvSpPr>
          <p:cNvPr id="106499" name="Rectangle 3"/>
          <p:cNvSpPr>
            <a:spLocks noGrp="1" noChangeArrowheads="1"/>
          </p:cNvSpPr>
          <p:nvPr>
            <p:ph type="body" sz="half" idx="1"/>
          </p:nvPr>
        </p:nvSpPr>
        <p:spPr>
          <a:xfrm>
            <a:off x="-323850" y="2924175"/>
            <a:ext cx="4138613" cy="3602038"/>
          </a:xfrm>
        </p:spPr>
        <p:txBody>
          <a:bodyPr/>
          <a:lstStyle/>
          <a:p>
            <a:pPr lvl="1" eaLnBrk="1" hangingPunct="1">
              <a:buClr>
                <a:srgbClr val="3AFC0C"/>
              </a:buClr>
              <a:buFont typeface="Wingdings" pitchFamily="2" charset="2"/>
              <a:buChar char="Ø"/>
              <a:defRPr/>
            </a:pPr>
            <a:r>
              <a:rPr lang="tr-TR" sz="3600" dirty="0" smtClean="0">
                <a:solidFill>
                  <a:srgbClr val="080808"/>
                </a:solidFill>
                <a:effectLst>
                  <a:outerShdw blurRad="38100" dist="38100" dir="2700000" algn="tl">
                    <a:srgbClr val="C0C0C0"/>
                  </a:outerShdw>
                </a:effectLst>
              </a:rPr>
              <a:t>Bu bölümde kuruluşun yapılanmasına ilişkin bilgilere yer verilir</a:t>
            </a:r>
          </a:p>
        </p:txBody>
      </p:sp>
      <p:pic>
        <p:nvPicPr>
          <p:cNvPr id="37892" name="6 Resim" descr="organizasyon_1___2_.gif"/>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924300" y="0"/>
            <a:ext cx="5219700" cy="6524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7 Metin kutusu"/>
          <p:cNvSpPr txBox="1"/>
          <p:nvPr/>
        </p:nvSpPr>
        <p:spPr>
          <a:xfrm>
            <a:off x="5076825" y="6519863"/>
            <a:ext cx="3598863" cy="338137"/>
          </a:xfrm>
          <a:prstGeom prst="rect">
            <a:avLst/>
          </a:prstGeom>
          <a:noFill/>
        </p:spPr>
        <p:txBody>
          <a:bodyPr>
            <a:spAutoFit/>
          </a:bodyPr>
          <a:lstStyle/>
          <a:p>
            <a:pPr lvl="1">
              <a:buClr>
                <a:srgbClr val="3AFC0C"/>
              </a:buClr>
              <a:buFont typeface="Wingdings" pitchFamily="2" charset="2"/>
              <a:buNone/>
              <a:defRPr/>
            </a:pPr>
            <a:r>
              <a:rPr lang="tr-TR" sz="1600" dirty="0">
                <a:solidFill>
                  <a:schemeClr val="bg1">
                    <a:lumMod val="50000"/>
                  </a:schemeClr>
                </a:solidFill>
              </a:rPr>
              <a:t>(Kaynak, </a:t>
            </a:r>
            <a:r>
              <a:rPr lang="tr-TR" sz="1600" dirty="0" err="1">
                <a:solidFill>
                  <a:schemeClr val="bg1">
                    <a:lumMod val="50000"/>
                  </a:schemeClr>
                </a:solidFill>
              </a:rPr>
              <a:t>komikaze</a:t>
            </a:r>
            <a:r>
              <a:rPr lang="tr-TR" sz="1600" dirty="0">
                <a:solidFill>
                  <a:schemeClr val="bg1">
                    <a:lumMod val="50000"/>
                  </a:schemeClr>
                </a:solidFill>
              </a:rPr>
              <a:t>.net)</a:t>
            </a:r>
          </a:p>
        </p:txBody>
      </p:sp>
      <p:pic>
        <p:nvPicPr>
          <p:cNvPr id="6" name="6 Resim" descr="11.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87547116"/>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7154" y="265185"/>
            <a:ext cx="8459788" cy="1131682"/>
          </a:xfrm>
        </p:spPr>
        <p:txBody>
          <a:bodyPr/>
          <a:lstStyle/>
          <a:p>
            <a:pPr eaLnBrk="1" hangingPunct="1">
              <a:defRPr/>
            </a:pPr>
            <a:r>
              <a:rPr lang="tr-TR" sz="4400" b="1" dirty="0" smtClean="0">
                <a:effectLst>
                  <a:outerShdw blurRad="38100" dist="38100" dir="2700000" algn="tl">
                    <a:srgbClr val="C0C0C0"/>
                  </a:outerShdw>
                </a:effectLst>
              </a:rPr>
              <a:t>Organizasyon Yapısı</a:t>
            </a:r>
          </a:p>
        </p:txBody>
      </p:sp>
      <p:sp>
        <p:nvSpPr>
          <p:cNvPr id="106499" name="Rectangle 3"/>
          <p:cNvSpPr>
            <a:spLocks noGrp="1" noChangeArrowheads="1"/>
          </p:cNvSpPr>
          <p:nvPr>
            <p:ph type="body" sz="half" idx="1"/>
          </p:nvPr>
        </p:nvSpPr>
        <p:spPr>
          <a:xfrm>
            <a:off x="-324544" y="1412776"/>
            <a:ext cx="9361040" cy="5256312"/>
          </a:xfrm>
        </p:spPr>
        <p:txBody>
          <a:bodyPr/>
          <a:lstStyle/>
          <a:p>
            <a:pPr lvl="1" algn="just" eaLnBrk="1" hangingPunct="1">
              <a:buClr>
                <a:srgbClr val="3AFC0C"/>
              </a:buClr>
              <a:buFont typeface="Wingdings" pitchFamily="2" charset="2"/>
              <a:buChar char="Ø"/>
              <a:defRPr/>
            </a:pPr>
            <a:r>
              <a:rPr lang="tr-TR" sz="2800" dirty="0" smtClean="0">
                <a:effectLst>
                  <a:outerShdw blurRad="38100" dist="38100" dir="2700000" algn="tl">
                    <a:srgbClr val="C0C0C0"/>
                  </a:outerShdw>
                </a:effectLst>
              </a:rPr>
              <a:t>Sorgulanan mevzuat </a:t>
            </a:r>
            <a:r>
              <a:rPr lang="tr-TR" sz="2800" dirty="0">
                <a:effectLst>
                  <a:outerShdw blurRad="38100" dist="38100" dir="2700000" algn="tl">
                    <a:srgbClr val="C0C0C0"/>
                  </a:outerShdw>
                </a:effectLst>
              </a:rPr>
              <a:t>kaynaklı </a:t>
            </a:r>
            <a:r>
              <a:rPr lang="tr-TR" sz="2800" dirty="0" smtClean="0">
                <a:effectLst>
                  <a:outerShdw blurRad="38100" dist="38100" dir="2700000" algn="tl">
                    <a:srgbClr val="C0C0C0"/>
                  </a:outerShdw>
                </a:effectLst>
              </a:rPr>
              <a:t>olan teşkilat yapısı değil, örgütün çalışma, iş üretme yapısı olan organizasyonunun yapısıdır.</a:t>
            </a:r>
          </a:p>
          <a:p>
            <a:pPr marL="457200" lvl="1" indent="0" algn="just" eaLnBrk="1" hangingPunct="1">
              <a:buClr>
                <a:srgbClr val="3AFC0C"/>
              </a:buClr>
              <a:buNone/>
              <a:defRPr/>
            </a:pPr>
            <a:r>
              <a:rPr lang="tr-TR" sz="2800" dirty="0" smtClean="0">
                <a:solidFill>
                  <a:srgbClr val="00B050"/>
                </a:solidFill>
                <a:effectLst>
                  <a:outerShdw blurRad="38100" dist="38100" dir="2700000" algn="tl">
                    <a:srgbClr val="C0C0C0"/>
                  </a:outerShdw>
                </a:effectLst>
              </a:rPr>
              <a:t>Temel Sorular:</a:t>
            </a:r>
            <a:endParaRPr lang="tr-TR" sz="2800" dirty="0">
              <a:solidFill>
                <a:srgbClr val="00B050"/>
              </a:solidFill>
              <a:effectLst>
                <a:outerShdw blurRad="38100" dist="38100" dir="2700000" algn="tl">
                  <a:srgbClr val="C0C0C0"/>
                </a:outerShdw>
              </a:effectLst>
            </a:endParaRPr>
          </a:p>
          <a:p>
            <a:pPr lvl="1" algn="just" eaLnBrk="1" hangingPunct="1">
              <a:buClr>
                <a:srgbClr val="3AFC0C"/>
              </a:buClr>
              <a:buFont typeface="Wingdings" pitchFamily="2" charset="2"/>
              <a:buChar char="Ø"/>
              <a:defRPr/>
            </a:pPr>
            <a:r>
              <a:rPr lang="tr-TR" sz="2800" dirty="0" smtClean="0">
                <a:effectLst>
                  <a:outerShdw blurRad="38100" dist="38100" dir="2700000" algn="tl">
                    <a:srgbClr val="C0C0C0"/>
                  </a:outerShdw>
                </a:effectLst>
              </a:rPr>
              <a:t>Kim/kimler, kime bağlı çalışır?</a:t>
            </a:r>
          </a:p>
          <a:p>
            <a:pPr lvl="1" algn="just" eaLnBrk="1" hangingPunct="1">
              <a:buClr>
                <a:srgbClr val="3AFC0C"/>
              </a:buClr>
              <a:buFont typeface="Wingdings" pitchFamily="2" charset="2"/>
              <a:buChar char="Ø"/>
              <a:defRPr/>
            </a:pPr>
            <a:r>
              <a:rPr lang="tr-TR" sz="2800" dirty="0" smtClean="0">
                <a:effectLst>
                  <a:outerShdw blurRad="38100" dist="38100" dir="2700000" algn="tl">
                    <a:srgbClr val="C0C0C0"/>
                  </a:outerShdw>
                </a:effectLst>
              </a:rPr>
              <a:t>Kurulan ekip ve kurullar nelerdir ve hangi alanlarda sorumludurlar?</a:t>
            </a:r>
          </a:p>
          <a:p>
            <a:pPr lvl="1" algn="just" eaLnBrk="1" hangingPunct="1">
              <a:buClr>
                <a:srgbClr val="3AFC0C"/>
              </a:buClr>
              <a:buFont typeface="Wingdings" pitchFamily="2" charset="2"/>
              <a:buChar char="Ø"/>
              <a:defRPr/>
            </a:pPr>
            <a:r>
              <a:rPr lang="tr-TR" sz="2800" dirty="0" smtClean="0">
                <a:effectLst>
                  <a:outerShdw blurRad="38100" dist="38100" dir="2700000" algn="tl">
                    <a:srgbClr val="C0C0C0"/>
                  </a:outerShdw>
                </a:effectLst>
              </a:rPr>
              <a:t>Ekip ve kurulların çalışma düzeni nasıldır?</a:t>
            </a:r>
            <a:endParaRPr lang="tr-TR" sz="3600" dirty="0" smtClean="0">
              <a:effectLst>
                <a:outerShdw blurRad="38100" dist="38100" dir="2700000" algn="tl">
                  <a:srgbClr val="C0C0C0"/>
                </a:outerShdw>
              </a:effectLst>
            </a:endParaRPr>
          </a:p>
        </p:txBody>
      </p:sp>
      <p:pic>
        <p:nvPicPr>
          <p:cNvPr id="31748"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E380EB04-0D73-4666-922E-476386C6D6B0}" type="slidenum">
              <a:rPr lang="tr-TR" sz="1200" b="0">
                <a:solidFill>
                  <a:schemeClr val="tx2"/>
                </a:solidFill>
              </a:rPr>
              <a:pPr algn="r" eaLnBrk="1" hangingPunct="1">
                <a:buFontTx/>
                <a:buNone/>
              </a:pPr>
              <a:t>42</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ChangeArrowheads="1"/>
          </p:cNvSpPr>
          <p:nvPr>
            <p:ph type="title"/>
          </p:nvPr>
        </p:nvSpPr>
        <p:spPr>
          <a:xfrm>
            <a:off x="7154" y="265185"/>
            <a:ext cx="8459788" cy="1131682"/>
          </a:xfrm>
        </p:spPr>
        <p:txBody>
          <a:bodyPr/>
          <a:lstStyle/>
          <a:p>
            <a:pPr eaLnBrk="1" hangingPunct="1">
              <a:defRPr/>
            </a:pPr>
            <a:r>
              <a:rPr lang="tr-TR" sz="4400" b="1" dirty="0" smtClean="0">
                <a:effectLst>
                  <a:outerShdw blurRad="38100" dist="38100" dir="2700000" algn="tl">
                    <a:srgbClr val="C0C0C0"/>
                  </a:outerShdw>
                </a:effectLst>
              </a:rPr>
              <a:t>Organizasyon Yapısı</a:t>
            </a:r>
          </a:p>
        </p:txBody>
      </p:sp>
      <p:sp>
        <p:nvSpPr>
          <p:cNvPr id="106499" name="Rectangle 3"/>
          <p:cNvSpPr>
            <a:spLocks noGrp="1" noChangeArrowheads="1"/>
          </p:cNvSpPr>
          <p:nvPr>
            <p:ph type="body" sz="half" idx="1"/>
          </p:nvPr>
        </p:nvSpPr>
        <p:spPr>
          <a:xfrm>
            <a:off x="0" y="1213338"/>
            <a:ext cx="9144000" cy="5472336"/>
          </a:xfrm>
        </p:spPr>
        <p:txBody>
          <a:bodyPr/>
          <a:lstStyle/>
          <a:p>
            <a:pPr marL="457200" lvl="1" indent="0" algn="just" eaLnBrk="1" hangingPunct="1">
              <a:buClr>
                <a:srgbClr val="3AFC0C"/>
              </a:buClr>
              <a:buNone/>
              <a:defRPr/>
            </a:pPr>
            <a:r>
              <a:rPr lang="tr-TR" sz="2800" dirty="0" smtClean="0">
                <a:effectLst>
                  <a:outerShdw blurRad="38100" dist="38100" dir="2700000" algn="tl">
                    <a:srgbClr val="C0C0C0"/>
                  </a:outerShdw>
                </a:effectLst>
              </a:rPr>
              <a:t>Örneğin </a:t>
            </a:r>
          </a:p>
          <a:p>
            <a:pPr marL="457200" lvl="1" indent="0" algn="just" eaLnBrk="1" hangingPunct="1">
              <a:buClr>
                <a:srgbClr val="3AFC0C"/>
              </a:buClr>
              <a:buNone/>
              <a:defRPr/>
            </a:pPr>
            <a:r>
              <a:rPr lang="tr-TR" sz="2800" dirty="0" smtClean="0">
                <a:effectLst>
                  <a:outerShdw blurRad="38100" dist="38100" dir="2700000" algn="tl">
                    <a:srgbClr val="C0C0C0"/>
                  </a:outerShdw>
                </a:effectLst>
              </a:rPr>
              <a:t>Okullar için;</a:t>
            </a:r>
          </a:p>
          <a:p>
            <a:pPr lvl="1" algn="just" eaLnBrk="1" hangingPunct="1">
              <a:buClr>
                <a:srgbClr val="3AFC0C"/>
              </a:buClr>
              <a:buFont typeface="Wingdings" pitchFamily="2" charset="2"/>
              <a:buChar char="Ø"/>
              <a:defRPr/>
            </a:pPr>
            <a:r>
              <a:rPr lang="tr-TR" sz="2800" dirty="0" smtClean="0">
                <a:effectLst>
                  <a:outerShdw blurRad="38100" dist="38100" dir="2700000" algn="tl">
                    <a:srgbClr val="C0C0C0"/>
                  </a:outerShdw>
                </a:effectLst>
              </a:rPr>
              <a:t>Okul Aile Birliği, Öğretmenler Kurulu, Okul gelişimi veya çeşitli nedenlerle kurulmuş kurulacak komisyonlar </a:t>
            </a:r>
            <a:r>
              <a:rPr lang="tr-TR" sz="2800" dirty="0" err="1" smtClean="0">
                <a:effectLst>
                  <a:outerShdw blurRad="38100" dist="38100" dir="2700000" algn="tl">
                    <a:srgbClr val="C0C0C0"/>
                  </a:outerShdw>
                </a:effectLst>
              </a:rPr>
              <a:t>organizyon</a:t>
            </a:r>
            <a:r>
              <a:rPr lang="tr-TR" sz="2800" dirty="0" smtClean="0">
                <a:effectLst>
                  <a:outerShdw blurRad="38100" dist="38100" dir="2700000" algn="tl">
                    <a:srgbClr val="C0C0C0"/>
                  </a:outerShdw>
                </a:effectLst>
              </a:rPr>
              <a:t> yapısında belirtilmelidir. Bu grup veya ekipler normalde teşkilat yapısı içinde yer almazlar.</a:t>
            </a:r>
            <a:endParaRPr lang="tr-TR" sz="2800" dirty="0">
              <a:effectLst>
                <a:outerShdw blurRad="38100" dist="38100" dir="2700000" algn="tl">
                  <a:srgbClr val="C0C0C0"/>
                </a:outerShdw>
              </a:effectLst>
            </a:endParaRPr>
          </a:p>
          <a:p>
            <a:pPr marL="457200" lvl="1" indent="0" algn="just" eaLnBrk="1" hangingPunct="1">
              <a:buClr>
                <a:srgbClr val="3AFC0C"/>
              </a:buClr>
              <a:buNone/>
              <a:defRPr/>
            </a:pPr>
            <a:endParaRPr lang="tr-TR" sz="1000" dirty="0" smtClean="0">
              <a:effectLst>
                <a:outerShdw blurRad="38100" dist="38100" dir="2700000" algn="tl">
                  <a:srgbClr val="C0C0C0"/>
                </a:outerShdw>
              </a:effectLst>
            </a:endParaRPr>
          </a:p>
          <a:p>
            <a:pPr marL="457200" lvl="1" indent="0" algn="just" eaLnBrk="1" hangingPunct="1">
              <a:buClr>
                <a:srgbClr val="3AFC0C"/>
              </a:buClr>
              <a:buNone/>
              <a:defRPr/>
            </a:pPr>
            <a:r>
              <a:rPr lang="tr-TR" sz="2800" dirty="0" smtClean="0">
                <a:effectLst>
                  <a:outerShdw blurRad="38100" dist="38100" dir="2700000" algn="tl">
                    <a:srgbClr val="C0C0C0"/>
                  </a:outerShdw>
                </a:effectLst>
              </a:rPr>
              <a:t>İl </a:t>
            </a:r>
            <a:r>
              <a:rPr lang="tr-TR" sz="2800" dirty="0" err="1" smtClean="0">
                <a:effectLst>
                  <a:outerShdw blurRad="38100" dist="38100" dir="2700000" algn="tl">
                    <a:srgbClr val="C0C0C0"/>
                  </a:outerShdw>
                </a:effectLst>
              </a:rPr>
              <a:t>MEM’ler</a:t>
            </a:r>
            <a:r>
              <a:rPr lang="tr-TR" sz="2800" dirty="0" smtClean="0">
                <a:effectLst>
                  <a:outerShdw blurRad="38100" dist="38100" dir="2700000" algn="tl">
                    <a:srgbClr val="C0C0C0"/>
                  </a:outerShdw>
                </a:effectLst>
              </a:rPr>
              <a:t> için:</a:t>
            </a:r>
          </a:p>
          <a:p>
            <a:pPr lvl="1" algn="just" eaLnBrk="1" hangingPunct="1">
              <a:buClr>
                <a:srgbClr val="3AFC0C"/>
              </a:buClr>
              <a:buFont typeface="Wingdings" pitchFamily="2" charset="2"/>
              <a:buChar char="Ø"/>
              <a:defRPr/>
            </a:pPr>
            <a:r>
              <a:rPr lang="tr-TR" sz="2800" dirty="0" smtClean="0">
                <a:effectLst>
                  <a:outerShdw blurRad="38100" dist="38100" dir="2700000" algn="tl">
                    <a:srgbClr val="C0C0C0"/>
                  </a:outerShdw>
                </a:effectLst>
              </a:rPr>
              <a:t>AR-GE Birimlerinde yer alan Ekipler, çeşitli amaçlarla kurulmuş komisyonlar vb.</a:t>
            </a:r>
          </a:p>
          <a:p>
            <a:pPr lvl="1" algn="just" eaLnBrk="1" hangingPunct="1">
              <a:buClr>
                <a:srgbClr val="3AFC0C"/>
              </a:buClr>
              <a:buFont typeface="Wingdings" pitchFamily="2" charset="2"/>
              <a:buChar char="Ø"/>
              <a:defRPr/>
            </a:pPr>
            <a:endParaRPr lang="tr-TR" sz="800" dirty="0">
              <a:effectLst>
                <a:outerShdw blurRad="38100" dist="38100" dir="2700000" algn="tl">
                  <a:srgbClr val="C0C0C0"/>
                </a:outerShdw>
              </a:effectLst>
            </a:endParaRPr>
          </a:p>
          <a:p>
            <a:pPr marL="457200" lvl="1" indent="0" algn="just" eaLnBrk="1" hangingPunct="1">
              <a:buClr>
                <a:srgbClr val="3AFC0C"/>
              </a:buClr>
              <a:buNone/>
              <a:defRPr/>
            </a:pPr>
            <a:r>
              <a:rPr lang="tr-TR" sz="2800" dirty="0">
                <a:effectLst>
                  <a:outerShdw blurRad="38100" dist="38100" dir="2700000" algn="tl">
                    <a:srgbClr val="C0C0C0"/>
                  </a:outerShdw>
                </a:effectLst>
              </a:rPr>
              <a:t>hakkında bilgi verilmesinin beklendiği bölümdür.</a:t>
            </a:r>
          </a:p>
          <a:p>
            <a:pPr lvl="1" algn="just" eaLnBrk="1" hangingPunct="1">
              <a:buClr>
                <a:srgbClr val="3AFC0C"/>
              </a:buClr>
              <a:buFont typeface="Wingdings" pitchFamily="2" charset="2"/>
              <a:buChar char="Ø"/>
              <a:defRPr/>
            </a:pPr>
            <a:endParaRPr lang="tr-TR" sz="2800" dirty="0" smtClean="0">
              <a:effectLst>
                <a:outerShdw blurRad="38100" dist="38100" dir="2700000" algn="tl">
                  <a:srgbClr val="C0C0C0"/>
                </a:outerShdw>
              </a:effectLst>
            </a:endParaRPr>
          </a:p>
        </p:txBody>
      </p:sp>
      <p:pic>
        <p:nvPicPr>
          <p:cNvPr id="31748"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9"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E380EB04-0D73-4666-922E-476386C6D6B0}" type="slidenum">
              <a:rPr lang="tr-TR" sz="1200" b="0">
                <a:solidFill>
                  <a:schemeClr val="tx2"/>
                </a:solidFill>
              </a:rPr>
              <a:pPr algn="r" eaLnBrk="1" hangingPunct="1">
                <a:buFontTx/>
                <a:buNone/>
              </a:pPr>
              <a:t>43</a:t>
            </a:fld>
            <a:endParaRPr lang="tr-TR" sz="1200" b="0">
              <a:solidFill>
                <a:schemeClr val="tx2"/>
              </a:solidFill>
            </a:endParaRPr>
          </a:p>
        </p:txBody>
      </p:sp>
    </p:spTree>
    <p:extLst>
      <p:ext uri="{BB962C8B-B14F-4D97-AF65-F5344CB8AC3E}">
        <p14:creationId xmlns:p14="http://schemas.microsoft.com/office/powerpoint/2010/main" val="94469012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4597" y="320603"/>
            <a:ext cx="8459788" cy="1511300"/>
          </a:xfrm>
        </p:spPr>
        <p:txBody>
          <a:bodyPr/>
          <a:lstStyle/>
          <a:p>
            <a:pPr eaLnBrk="1" hangingPunct="1">
              <a:defRPr/>
            </a:pPr>
            <a:r>
              <a:rPr lang="tr-TR" sz="4400" b="1" dirty="0" smtClean="0">
                <a:effectLst>
                  <a:outerShdw blurRad="38100" dist="38100" dir="2700000" algn="tl">
                    <a:srgbClr val="C0C0C0"/>
                  </a:outerShdw>
                </a:effectLst>
              </a:rPr>
              <a:t>Yasal Yükümlülükler ve Mevzuat Analizi</a:t>
            </a:r>
          </a:p>
        </p:txBody>
      </p:sp>
      <p:sp>
        <p:nvSpPr>
          <p:cNvPr id="107523" name="Rectangle 3"/>
          <p:cNvSpPr>
            <a:spLocks noGrp="1" noChangeArrowheads="1"/>
          </p:cNvSpPr>
          <p:nvPr>
            <p:ph type="body" sz="half" idx="1"/>
          </p:nvPr>
        </p:nvSpPr>
        <p:spPr>
          <a:xfrm>
            <a:off x="-396552" y="1844824"/>
            <a:ext cx="9361040" cy="4824264"/>
          </a:xfrm>
        </p:spPr>
        <p:txBody>
          <a:bodyPr/>
          <a:lstStyle/>
          <a:p>
            <a:pPr lvl="1" algn="just" eaLnBrk="1" hangingPunct="1">
              <a:lnSpc>
                <a:spcPct val="90000"/>
              </a:lnSpc>
              <a:buClr>
                <a:srgbClr val="3AFC0C"/>
              </a:buClr>
              <a:buFont typeface="Wingdings" pitchFamily="2" charset="2"/>
              <a:buChar char="Ø"/>
              <a:defRPr/>
            </a:pPr>
            <a:r>
              <a:rPr lang="tr-TR" sz="3200" dirty="0" smtClean="0">
                <a:effectLst>
                  <a:outerShdw blurRad="38100" dist="38100" dir="2700000" algn="tl">
                    <a:srgbClr val="C0C0C0"/>
                  </a:outerShdw>
                </a:effectLst>
              </a:rPr>
              <a:t>Kuruluşun mevzuattan kaynaklanan yükümlülükleri tespit edilir.</a:t>
            </a:r>
          </a:p>
          <a:p>
            <a:pPr lvl="1" algn="just" eaLnBrk="1" hangingPunct="1">
              <a:lnSpc>
                <a:spcPct val="90000"/>
              </a:lnSpc>
              <a:buClr>
                <a:srgbClr val="3AFC0C"/>
              </a:buClr>
              <a:buFont typeface="Wingdings" pitchFamily="2" charset="2"/>
              <a:buChar char="Ø"/>
              <a:defRPr/>
            </a:pPr>
            <a:endParaRPr lang="tr-TR" sz="800" dirty="0" smtClean="0">
              <a:effectLst>
                <a:outerShdw blurRad="38100" dist="38100" dir="2700000" algn="tl">
                  <a:srgbClr val="C0C0C0"/>
                </a:outerShdw>
              </a:effectLst>
            </a:endParaRPr>
          </a:p>
          <a:p>
            <a:pPr lvl="1" algn="just" eaLnBrk="1" hangingPunct="1">
              <a:lnSpc>
                <a:spcPct val="90000"/>
              </a:lnSpc>
              <a:buClr>
                <a:srgbClr val="3AFC0C"/>
              </a:buClr>
              <a:buFont typeface="Wingdings" pitchFamily="2" charset="2"/>
              <a:buChar char="Ø"/>
              <a:defRPr/>
            </a:pPr>
            <a:r>
              <a:rPr lang="tr-TR" sz="3200" dirty="0" smtClean="0">
                <a:effectLst>
                  <a:outerShdw blurRad="38100" dist="38100" dir="2700000" algn="tl">
                    <a:srgbClr val="C0C0C0"/>
                  </a:outerShdw>
                </a:effectLst>
              </a:rPr>
              <a:t>Faaliyet alanını düzenleyen mevzuat gözden geçirilir ve yasal yükümlülükler listesi oluşturulur.</a:t>
            </a:r>
          </a:p>
          <a:p>
            <a:pPr lvl="1" algn="just" eaLnBrk="1" hangingPunct="1">
              <a:lnSpc>
                <a:spcPct val="90000"/>
              </a:lnSpc>
              <a:buClr>
                <a:srgbClr val="3AFC0C"/>
              </a:buClr>
              <a:buFont typeface="Wingdings" pitchFamily="2" charset="2"/>
              <a:buChar char="Ø"/>
              <a:defRPr/>
            </a:pPr>
            <a:endParaRPr lang="tr-TR" sz="800" dirty="0" smtClean="0">
              <a:effectLst>
                <a:outerShdw blurRad="38100" dist="38100" dir="2700000" algn="tl">
                  <a:srgbClr val="C0C0C0"/>
                </a:outerShdw>
              </a:effectLst>
            </a:endParaRPr>
          </a:p>
          <a:p>
            <a:pPr lvl="1" algn="just" eaLnBrk="1" hangingPunct="1">
              <a:lnSpc>
                <a:spcPct val="90000"/>
              </a:lnSpc>
              <a:buClr>
                <a:srgbClr val="3AFC0C"/>
              </a:buClr>
              <a:buFont typeface="Wingdings" pitchFamily="2" charset="2"/>
              <a:buChar char="Ø"/>
              <a:defRPr/>
            </a:pPr>
            <a:r>
              <a:rPr lang="tr-TR" sz="3200" dirty="0" smtClean="0">
                <a:effectLst>
                  <a:outerShdw blurRad="38100" dist="38100" dir="2700000" algn="tl">
                    <a:srgbClr val="C0C0C0"/>
                  </a:outerShdw>
                </a:effectLst>
              </a:rPr>
              <a:t>Yasal yükümlülükler ve mevzuat analizinin çıktıları daha sonraki aşamada faaliyet alanlarının belirlenmesine ve kuruluşun misyonunun oluşturulmasına katkı sağlar.</a:t>
            </a:r>
          </a:p>
        </p:txBody>
      </p:sp>
      <p:pic>
        <p:nvPicPr>
          <p:cNvPr id="32772"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B77F259F-C676-46A6-8291-E95CA70D81DB}" type="slidenum">
              <a:rPr lang="tr-TR" sz="1200" b="0">
                <a:solidFill>
                  <a:schemeClr val="tx2"/>
                </a:solidFill>
              </a:rPr>
              <a:pPr algn="r" eaLnBrk="1" hangingPunct="1">
                <a:buFontTx/>
                <a:buNone/>
              </a:pPr>
              <a:t>44</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ChangeArrowheads="1"/>
          </p:cNvSpPr>
          <p:nvPr>
            <p:ph type="title"/>
          </p:nvPr>
        </p:nvSpPr>
        <p:spPr>
          <a:xfrm>
            <a:off x="179388" y="908050"/>
            <a:ext cx="7561262" cy="1584325"/>
          </a:xfrm>
        </p:spPr>
        <p:txBody>
          <a:bodyPr/>
          <a:lstStyle/>
          <a:p>
            <a:pPr eaLnBrk="1" hangingPunct="1">
              <a:defRPr/>
            </a:pPr>
            <a:r>
              <a:rPr lang="tr-TR" sz="4400" b="1" smtClean="0">
                <a:effectLst>
                  <a:outerShdw blurRad="38100" dist="38100" dir="2700000" algn="tl">
                    <a:srgbClr val="C0C0C0"/>
                  </a:outerShdw>
                </a:effectLst>
              </a:rPr>
              <a:t>Faaliyet alanları ile ürün ve hizmetlerinin belirlenmesi</a:t>
            </a:r>
          </a:p>
        </p:txBody>
      </p:sp>
      <p:sp>
        <p:nvSpPr>
          <p:cNvPr id="108547" name="Rectangle 3"/>
          <p:cNvSpPr>
            <a:spLocks noGrp="1" noChangeArrowheads="1"/>
          </p:cNvSpPr>
          <p:nvPr>
            <p:ph type="body" sz="half" idx="1"/>
          </p:nvPr>
        </p:nvSpPr>
        <p:spPr>
          <a:xfrm>
            <a:off x="250825" y="2492375"/>
            <a:ext cx="4033838" cy="3959225"/>
          </a:xfrm>
        </p:spPr>
        <p:txBody>
          <a:bodyPr/>
          <a:lstStyle/>
          <a:p>
            <a:pPr lvl="1" algn="just" eaLnBrk="1" hangingPunct="1">
              <a:buClr>
                <a:srgbClr val="3AFC0C"/>
              </a:buClr>
              <a:buFont typeface="Wingdings" pitchFamily="2" charset="2"/>
              <a:buChar char="Ø"/>
              <a:defRPr/>
            </a:pPr>
            <a:r>
              <a:rPr lang="tr-TR" sz="2800" dirty="0" smtClean="0">
                <a:effectLst>
                  <a:outerShdw blurRad="38100" dist="38100" dir="2700000" algn="tl">
                    <a:srgbClr val="C0C0C0"/>
                  </a:outerShdw>
                </a:effectLst>
              </a:rPr>
              <a:t>Kuruluşun ürettiği temel ürün ve hizmetler belirlenir ve belirli faaliyet alanları altında toplulaştırılır.</a:t>
            </a:r>
          </a:p>
        </p:txBody>
      </p:sp>
      <p:graphicFrame>
        <p:nvGraphicFramePr>
          <p:cNvPr id="109024" name="Group 480"/>
          <p:cNvGraphicFramePr>
            <a:graphicFrameLocks noGrp="1"/>
          </p:cNvGraphicFramePr>
          <p:nvPr>
            <p:ph sz="quarter" idx="3"/>
          </p:nvPr>
        </p:nvGraphicFramePr>
        <p:xfrm>
          <a:off x="4356100" y="2492375"/>
          <a:ext cx="4537075" cy="3260725"/>
        </p:xfrm>
        <a:graphic>
          <a:graphicData uri="http://schemas.openxmlformats.org/drawingml/2006/table">
            <a:tbl>
              <a:tblPr/>
              <a:tblGrid>
                <a:gridCol w="2270125"/>
                <a:gridCol w="2266950"/>
              </a:tblGrid>
              <a:tr h="517525">
                <a:tc gridSpan="2">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400" b="1" i="0" u="none" strike="noStrike" cap="none" normalizeH="0" baseline="0" smtClean="0">
                          <a:ln>
                            <a:noFill/>
                          </a:ln>
                          <a:solidFill>
                            <a:srgbClr val="000000"/>
                          </a:solidFill>
                          <a:effectLst/>
                          <a:latin typeface="Arial" pitchFamily="34" charset="0"/>
                        </a:rPr>
                        <a:t>Faaliyet Alanı – Ürün/Hizmet</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tr-TR"/>
                    </a:p>
                  </a:txBody>
                  <a:tcPr/>
                </a:tc>
              </a:tr>
              <a:tr h="4191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1800" b="1" i="0" u="none" strike="noStrike" cap="none" normalizeH="0" baseline="0" smtClean="0">
                          <a:ln>
                            <a:noFill/>
                          </a:ln>
                          <a:solidFill>
                            <a:schemeClr val="tx1"/>
                          </a:solidFill>
                          <a:effectLst/>
                          <a:latin typeface="Arial" pitchFamily="34" charset="0"/>
                        </a:rPr>
                        <a:t>FAALİYET ALANI 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50825">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tr-TR" sz="1800" b="0" i="0" u="none" strike="noStrike" cap="none" normalizeH="0" baseline="0" smtClean="0">
                          <a:ln>
                            <a:noFill/>
                          </a:ln>
                          <a:solidFill>
                            <a:schemeClr val="tx1"/>
                          </a:solidFill>
                          <a:effectLst/>
                          <a:latin typeface="Arial" pitchFamily="34" charset="0"/>
                        </a:rPr>
                        <a:t>Ürün/Hizmet 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tr-TR" sz="1800" b="0" i="0" u="none" strike="noStrike" cap="none" normalizeH="0" baseline="0" smtClean="0">
                          <a:ln>
                            <a:noFill/>
                          </a:ln>
                          <a:solidFill>
                            <a:schemeClr val="tx1"/>
                          </a:solidFill>
                          <a:effectLst/>
                          <a:latin typeface="Arial" pitchFamily="34" charset="0"/>
                        </a:rPr>
                        <a:t>Ürün/Hizmet 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4788">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tr-TR" sz="1800" b="0" i="0" u="none" strike="noStrike" cap="none" normalizeH="0" baseline="0" smtClean="0">
                          <a:ln>
                            <a:noFill/>
                          </a:ln>
                          <a:solidFill>
                            <a:schemeClr val="tx1"/>
                          </a:solidFill>
                          <a:effectLst/>
                          <a:latin typeface="Arial" pitchFamily="34" charset="0"/>
                        </a:rPr>
                        <a:t>Ürün/Hizmet 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1800" b="1" i="0" u="none" strike="noStrike" cap="none" normalizeH="0" baseline="0" smtClean="0">
                          <a:ln>
                            <a:noFill/>
                          </a:ln>
                          <a:solidFill>
                            <a:schemeClr val="tx1"/>
                          </a:solidFill>
                          <a:effectLst/>
                          <a:latin typeface="Arial" pitchFamily="34" charset="0"/>
                        </a:rPr>
                        <a:t>FAALİYET ALANI 2</a:t>
                      </a:r>
                      <a:endParaRPr kumimoji="0" lang="tr-TR" sz="1800" b="0" i="0" u="none" strike="noStrike" cap="none" normalizeH="0" baseline="0" smtClean="0">
                        <a:ln>
                          <a:noFill/>
                        </a:ln>
                        <a:solidFill>
                          <a:schemeClr val="tx1"/>
                        </a:solidFill>
                        <a:effectLst/>
                        <a:latin typeface="Arial"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8600">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tr-TR" sz="2400" b="0" i="0" u="none" strike="noStrike" cap="none" normalizeH="0" baseline="0" smtClean="0">
                          <a:ln>
                            <a:noFill/>
                          </a:ln>
                          <a:solidFill>
                            <a:schemeClr val="tx1"/>
                          </a:solidFill>
                          <a:effectLst/>
                          <a:latin typeface="Arial" pitchFamily="34" charset="0"/>
                        </a:rPr>
                        <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tx1"/>
                        </a:solidFill>
                        <a:effectLst/>
                        <a:latin typeface="Arial"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33821"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822"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DC639F99-FEB4-4E4B-AEB9-BC662DF6381E}" type="slidenum">
              <a:rPr lang="tr-TR" sz="1200" b="0">
                <a:solidFill>
                  <a:schemeClr val="tx2"/>
                </a:solidFill>
              </a:rPr>
              <a:pPr algn="r" eaLnBrk="1" hangingPunct="1">
                <a:buFontTx/>
                <a:buNone/>
              </a:pPr>
              <a:t>45</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ChangeArrowheads="1"/>
          </p:cNvSpPr>
          <p:nvPr>
            <p:ph type="title"/>
          </p:nvPr>
        </p:nvSpPr>
        <p:spPr>
          <a:xfrm>
            <a:off x="793" y="69922"/>
            <a:ext cx="8459788" cy="1511300"/>
          </a:xfrm>
        </p:spPr>
        <p:txBody>
          <a:bodyPr/>
          <a:lstStyle/>
          <a:p>
            <a:pPr eaLnBrk="1" hangingPunct="1">
              <a:defRPr/>
            </a:pPr>
            <a:r>
              <a:rPr lang="tr-TR" sz="4400" b="1" dirty="0" smtClean="0">
                <a:effectLst>
                  <a:outerShdw blurRad="38100" dist="38100" dir="2700000" algn="tl">
                    <a:srgbClr val="C0C0C0"/>
                  </a:outerShdw>
                </a:effectLst>
              </a:rPr>
              <a:t>Yasal Yükümlülükler ve Mevzuat Analizi</a:t>
            </a:r>
          </a:p>
        </p:txBody>
      </p:sp>
      <p:sp>
        <p:nvSpPr>
          <p:cNvPr id="107523" name="Rectangle 3"/>
          <p:cNvSpPr>
            <a:spLocks noGrp="1" noChangeArrowheads="1"/>
          </p:cNvSpPr>
          <p:nvPr>
            <p:ph type="body" sz="half" idx="1"/>
          </p:nvPr>
        </p:nvSpPr>
        <p:spPr>
          <a:xfrm>
            <a:off x="-396552" y="1484784"/>
            <a:ext cx="9361040" cy="5184304"/>
          </a:xfrm>
        </p:spPr>
        <p:txBody>
          <a:bodyPr/>
          <a:lstStyle/>
          <a:p>
            <a:pPr marL="457200" lvl="1" indent="0" algn="just" eaLnBrk="1" hangingPunct="1">
              <a:lnSpc>
                <a:spcPct val="90000"/>
              </a:lnSpc>
              <a:buClr>
                <a:srgbClr val="3AFC0C"/>
              </a:buClr>
              <a:buNone/>
              <a:defRPr/>
            </a:pPr>
            <a:r>
              <a:rPr lang="tr-TR" sz="2800" dirty="0" smtClean="0">
                <a:solidFill>
                  <a:schemeClr val="tx1">
                    <a:lumMod val="50000"/>
                  </a:schemeClr>
                </a:solidFill>
                <a:effectLst>
                  <a:outerShdw blurRad="38100" dist="38100" dir="2700000" algn="tl">
                    <a:srgbClr val="C0C0C0"/>
                  </a:outerShdw>
                </a:effectLst>
              </a:rPr>
              <a:t>Kuruluş </a:t>
            </a:r>
            <a:r>
              <a:rPr lang="tr-TR" sz="2800" dirty="0">
                <a:solidFill>
                  <a:schemeClr val="tx1">
                    <a:lumMod val="50000"/>
                  </a:schemeClr>
                </a:solidFill>
                <a:effectLst>
                  <a:outerShdw blurRad="38100" dist="38100" dir="2700000" algn="tl">
                    <a:srgbClr val="C0C0C0"/>
                  </a:outerShdw>
                </a:effectLst>
              </a:rPr>
              <a:t>strateji belirleme aşamasında </a:t>
            </a:r>
            <a:r>
              <a:rPr lang="tr-TR" sz="2800" dirty="0" smtClean="0">
                <a:solidFill>
                  <a:schemeClr val="tx1">
                    <a:lumMod val="50000"/>
                  </a:schemeClr>
                </a:solidFill>
                <a:effectLst>
                  <a:outerShdw blurRad="38100" dist="38100" dir="2700000" algn="tl">
                    <a:srgbClr val="C0C0C0"/>
                  </a:outerShdw>
                </a:effectLst>
              </a:rPr>
              <a:t>yasal </a:t>
            </a:r>
            <a:r>
              <a:rPr lang="tr-TR" sz="2800" dirty="0">
                <a:solidFill>
                  <a:schemeClr val="tx1">
                    <a:lumMod val="50000"/>
                  </a:schemeClr>
                </a:solidFill>
                <a:effectLst>
                  <a:outerShdw blurRad="38100" dist="38100" dir="2700000" algn="tl">
                    <a:srgbClr val="C0C0C0"/>
                  </a:outerShdw>
                </a:effectLst>
              </a:rPr>
              <a:t>yükümlülüklere başvurmak zorunda </a:t>
            </a:r>
            <a:r>
              <a:rPr lang="tr-TR" sz="2800" dirty="0" smtClean="0">
                <a:solidFill>
                  <a:schemeClr val="tx1">
                    <a:lumMod val="50000"/>
                  </a:schemeClr>
                </a:solidFill>
                <a:effectLst>
                  <a:outerShdw blurRad="38100" dist="38100" dir="2700000" algn="tl">
                    <a:srgbClr val="C0C0C0"/>
                  </a:outerShdw>
                </a:effectLst>
              </a:rPr>
              <a:t>kalabileceği için bölümde belirlemeler yapılırken;</a:t>
            </a:r>
          </a:p>
          <a:p>
            <a:pPr lvl="1" algn="just" eaLnBrk="1" hangingPunct="1">
              <a:lnSpc>
                <a:spcPct val="90000"/>
              </a:lnSpc>
              <a:buClr>
                <a:srgbClr val="3AFC0C"/>
              </a:buClr>
              <a:buFont typeface="Wingdings" pitchFamily="2" charset="2"/>
              <a:buChar char="Ø"/>
              <a:defRPr/>
            </a:pPr>
            <a:r>
              <a:rPr lang="tr-TR" sz="2800" dirty="0" smtClean="0">
                <a:solidFill>
                  <a:schemeClr val="tx1">
                    <a:lumMod val="50000"/>
                  </a:schemeClr>
                </a:solidFill>
                <a:effectLst>
                  <a:outerShdw blurRad="38100" dist="38100" dir="2700000" algn="tl">
                    <a:srgbClr val="C0C0C0"/>
                  </a:outerShdw>
                </a:effectLst>
              </a:rPr>
              <a:t>Çalışmalarımız hangi mevzuat kapsamında yürütülüyor?</a:t>
            </a:r>
          </a:p>
          <a:p>
            <a:pPr lvl="1" algn="just" eaLnBrk="1" hangingPunct="1">
              <a:lnSpc>
                <a:spcPct val="90000"/>
              </a:lnSpc>
              <a:buClr>
                <a:srgbClr val="3AFC0C"/>
              </a:buClr>
              <a:buFont typeface="Wingdings" pitchFamily="2" charset="2"/>
              <a:buChar char="Ø"/>
              <a:defRPr/>
            </a:pPr>
            <a:r>
              <a:rPr lang="tr-TR" sz="2800" dirty="0" smtClean="0">
                <a:solidFill>
                  <a:schemeClr val="tx1">
                    <a:lumMod val="50000"/>
                  </a:schemeClr>
                </a:solidFill>
                <a:effectLst>
                  <a:outerShdw blurRad="38100" dist="38100" dir="2700000" algn="tl">
                    <a:srgbClr val="C0C0C0"/>
                  </a:outerShdw>
                </a:effectLst>
              </a:rPr>
              <a:t>Çalışmalarımızı etkileyebilecek (olumlu-olumsuz) düzenlemeler nelerdir?</a:t>
            </a:r>
          </a:p>
          <a:p>
            <a:pPr marL="457200" lvl="1" indent="0" algn="just" eaLnBrk="1" hangingPunct="1">
              <a:lnSpc>
                <a:spcPct val="90000"/>
              </a:lnSpc>
              <a:buClr>
                <a:srgbClr val="3AFC0C"/>
              </a:buClr>
              <a:buNone/>
              <a:defRPr/>
            </a:pPr>
            <a:r>
              <a:rPr lang="tr-TR" sz="2800" dirty="0">
                <a:solidFill>
                  <a:schemeClr val="tx1">
                    <a:lumMod val="50000"/>
                  </a:schemeClr>
                </a:solidFill>
                <a:effectLst>
                  <a:outerShdw blurRad="38100" dist="38100" dir="2700000" algn="tl">
                    <a:srgbClr val="C0C0C0"/>
                  </a:outerShdw>
                </a:effectLst>
              </a:rPr>
              <a:t>s</a:t>
            </a:r>
            <a:r>
              <a:rPr lang="tr-TR" sz="2800" dirty="0" smtClean="0">
                <a:solidFill>
                  <a:schemeClr val="tx1">
                    <a:lumMod val="50000"/>
                  </a:schemeClr>
                </a:solidFill>
                <a:effectLst>
                  <a:outerShdw blurRad="38100" dist="38100" dir="2700000" algn="tl">
                    <a:srgbClr val="C0C0C0"/>
                  </a:outerShdw>
                </a:effectLst>
              </a:rPr>
              <a:t>orularına yanıt araması gerekir.</a:t>
            </a:r>
          </a:p>
          <a:p>
            <a:pPr marL="457200" lvl="1" indent="0" algn="just" eaLnBrk="1" hangingPunct="1">
              <a:lnSpc>
                <a:spcPct val="90000"/>
              </a:lnSpc>
              <a:buClr>
                <a:srgbClr val="3AFC0C"/>
              </a:buClr>
              <a:buNone/>
              <a:defRPr/>
            </a:pPr>
            <a:r>
              <a:rPr lang="tr-TR" sz="1600" dirty="0" smtClean="0">
                <a:solidFill>
                  <a:schemeClr val="tx1">
                    <a:lumMod val="50000"/>
                  </a:schemeClr>
                </a:solidFill>
                <a:effectLst>
                  <a:outerShdw blurRad="38100" dist="38100" dir="2700000" algn="tl">
                    <a:srgbClr val="C0C0C0"/>
                  </a:outerShdw>
                </a:effectLst>
              </a:rPr>
              <a:t>Örneğin; </a:t>
            </a:r>
          </a:p>
          <a:p>
            <a:pPr marL="457200" lvl="1" indent="0" algn="just" eaLnBrk="1" hangingPunct="1">
              <a:lnSpc>
                <a:spcPct val="90000"/>
              </a:lnSpc>
              <a:buClr>
                <a:srgbClr val="3AFC0C"/>
              </a:buClr>
              <a:buNone/>
              <a:defRPr/>
            </a:pPr>
            <a:r>
              <a:rPr lang="tr-TR" dirty="0" smtClean="0">
                <a:solidFill>
                  <a:srgbClr val="00B050"/>
                </a:solidFill>
                <a:effectLst>
                  <a:outerShdw blurRad="38100" dist="38100" dir="2700000" algn="tl">
                    <a:srgbClr val="C0C0C0"/>
                  </a:outerShdw>
                </a:effectLst>
              </a:rPr>
              <a:t>Okula devamsızlıkların azaltılması için öğretmenlerin akşamları evlere veli ziyareti yapması?</a:t>
            </a:r>
          </a:p>
          <a:p>
            <a:pPr marL="457200" lvl="1" indent="0" algn="just" eaLnBrk="1" hangingPunct="1">
              <a:lnSpc>
                <a:spcPct val="90000"/>
              </a:lnSpc>
              <a:buClr>
                <a:srgbClr val="3AFC0C"/>
              </a:buClr>
              <a:buNone/>
              <a:defRPr/>
            </a:pPr>
            <a:r>
              <a:rPr lang="tr-TR" dirty="0" smtClean="0">
                <a:solidFill>
                  <a:srgbClr val="00B050"/>
                </a:solidFill>
                <a:effectLst>
                  <a:outerShdw blurRad="38100" dist="38100" dir="2700000" algn="tl">
                    <a:srgbClr val="C0C0C0"/>
                  </a:outerShdw>
                </a:effectLst>
              </a:rPr>
              <a:t>Öğretmenlerin yurt dışı okullardaki örnekleri görebilmesi için yurt dışı okul ziyareti-proje?</a:t>
            </a:r>
          </a:p>
        </p:txBody>
      </p:sp>
      <p:pic>
        <p:nvPicPr>
          <p:cNvPr id="32772"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B77F259F-C676-46A6-8291-E95CA70D81DB}" type="slidenum">
              <a:rPr lang="tr-TR" sz="1200" b="0">
                <a:solidFill>
                  <a:schemeClr val="tx2"/>
                </a:solidFill>
              </a:rPr>
              <a:pPr algn="r" eaLnBrk="1" hangingPunct="1">
                <a:buFontTx/>
                <a:buNone/>
              </a:pPr>
              <a:t>46</a:t>
            </a:fld>
            <a:endParaRPr lang="tr-TR" sz="1200" b="0">
              <a:solidFill>
                <a:schemeClr val="tx2"/>
              </a:solidFill>
            </a:endParaRPr>
          </a:p>
        </p:txBody>
      </p:sp>
    </p:spTree>
    <p:extLst>
      <p:ext uri="{BB962C8B-B14F-4D97-AF65-F5344CB8AC3E}">
        <p14:creationId xmlns:p14="http://schemas.microsoft.com/office/powerpoint/2010/main" val="427845601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0" y="3501008"/>
            <a:ext cx="8820150" cy="577850"/>
          </a:xfrm>
        </p:spPr>
        <p:txBody>
          <a:bodyPr/>
          <a:lstStyle/>
          <a:p>
            <a:pPr eaLnBrk="1" hangingPunct="1">
              <a:defRPr/>
            </a:pPr>
            <a:r>
              <a:rPr lang="tr-TR" sz="3200" b="1" dirty="0" smtClean="0">
                <a:effectLst>
                  <a:outerShdw blurRad="38100" dist="38100" dir="2700000" algn="tl">
                    <a:srgbClr val="C0C0C0"/>
                  </a:outerShdw>
                </a:effectLst>
              </a:rPr>
              <a:t>Paydaş Analizi ile</a:t>
            </a:r>
          </a:p>
        </p:txBody>
      </p:sp>
      <p:sp>
        <p:nvSpPr>
          <p:cNvPr id="111619" name="Rectangle 3"/>
          <p:cNvSpPr>
            <a:spLocks noGrp="1" noChangeArrowheads="1"/>
          </p:cNvSpPr>
          <p:nvPr>
            <p:ph type="body" sz="half" idx="1"/>
          </p:nvPr>
        </p:nvSpPr>
        <p:spPr>
          <a:xfrm>
            <a:off x="0" y="4149080"/>
            <a:ext cx="8893175" cy="2375545"/>
          </a:xfrm>
        </p:spPr>
        <p:txBody>
          <a:bodyPr/>
          <a:lstStyle/>
          <a:p>
            <a:pPr marL="457200" indent="-457200" eaLnBrk="1" hangingPunct="1">
              <a:lnSpc>
                <a:spcPct val="90000"/>
              </a:lnSpc>
              <a:buClr>
                <a:srgbClr val="3AFC0C"/>
              </a:buClr>
              <a:buFont typeface="Wingdings" pitchFamily="2" charset="2"/>
              <a:buChar char="ü"/>
              <a:defRPr/>
            </a:pPr>
            <a:r>
              <a:rPr lang="tr-TR" sz="2400" dirty="0" smtClean="0">
                <a:effectLst>
                  <a:outerShdw blurRad="38100" dist="38100" dir="2700000" algn="tl">
                    <a:srgbClr val="C0C0C0"/>
                  </a:outerShdw>
                </a:effectLst>
              </a:rPr>
              <a:t>Stratejik planın temel unsurlarından biri olan katılımcılık sağlanabilir,</a:t>
            </a:r>
          </a:p>
          <a:p>
            <a:pPr marL="457200" indent="-457200" eaLnBrk="1" hangingPunct="1">
              <a:lnSpc>
                <a:spcPct val="90000"/>
              </a:lnSpc>
              <a:buClr>
                <a:srgbClr val="3AFC0C"/>
              </a:buClr>
              <a:buFont typeface="Wingdings" pitchFamily="2" charset="2"/>
              <a:buChar char="ü"/>
              <a:defRPr/>
            </a:pPr>
            <a:r>
              <a:rPr lang="tr-TR" sz="2400" dirty="0" smtClean="0">
                <a:effectLst>
                  <a:outerShdw blurRad="38100" dist="38100" dir="2700000" algn="tl">
                    <a:srgbClr val="C0C0C0"/>
                  </a:outerShdw>
                </a:effectLst>
              </a:rPr>
              <a:t>Paydaşların dikkate alınması sağlanacak ve plan sahiplenilecektir,</a:t>
            </a:r>
          </a:p>
          <a:p>
            <a:pPr marL="457200" indent="-457200" eaLnBrk="1" hangingPunct="1">
              <a:lnSpc>
                <a:spcPct val="90000"/>
              </a:lnSpc>
              <a:buClr>
                <a:srgbClr val="3AFC0C"/>
              </a:buClr>
              <a:buFont typeface="Wingdings" pitchFamily="2" charset="2"/>
              <a:buChar char="ü"/>
              <a:defRPr/>
            </a:pPr>
            <a:r>
              <a:rPr lang="tr-TR" sz="2400" dirty="0" smtClean="0">
                <a:effectLst>
                  <a:outerShdw blurRad="38100" dist="38100" dir="2700000" algn="tl">
                    <a:srgbClr val="C0C0C0"/>
                  </a:outerShdw>
                </a:effectLst>
              </a:rPr>
              <a:t>Verilen hizmetlerin yararlanıcıların ihtiyaçlarına göre şekillendirilmesi sağlanacaktır.</a:t>
            </a:r>
          </a:p>
        </p:txBody>
      </p:sp>
      <p:sp>
        <p:nvSpPr>
          <p:cNvPr id="111647" name="Rectangle 31"/>
          <p:cNvSpPr>
            <a:spLocks noChangeArrowheads="1"/>
          </p:cNvSpPr>
          <p:nvPr/>
        </p:nvSpPr>
        <p:spPr bwMode="auto">
          <a:xfrm>
            <a:off x="0" y="1412776"/>
            <a:ext cx="8893175" cy="2016224"/>
          </a:xfrm>
          <a:prstGeom prst="rect">
            <a:avLst/>
          </a:prstGeom>
          <a:noFill/>
          <a:ln w="9525">
            <a:noFill/>
            <a:miter lim="800000"/>
            <a:headEnd/>
            <a:tailEnd/>
          </a:ln>
        </p:spPr>
        <p:txBody>
          <a:bodyPr/>
          <a:lstStyle/>
          <a:p>
            <a:pPr marL="457200" indent="-457200">
              <a:spcBef>
                <a:spcPct val="20000"/>
              </a:spcBef>
              <a:buFont typeface="Wingdings" pitchFamily="2" charset="2"/>
              <a:buNone/>
              <a:defRPr/>
            </a:pPr>
            <a:r>
              <a:rPr lang="tr-TR" sz="3200" dirty="0">
                <a:solidFill>
                  <a:schemeClr val="bg2"/>
                </a:solidFill>
                <a:effectLst>
                  <a:outerShdw blurRad="38100" dist="38100" dir="2700000" algn="tl">
                    <a:srgbClr val="C0C0C0"/>
                  </a:outerShdw>
                </a:effectLst>
              </a:rPr>
              <a:t>Paydaşlar</a:t>
            </a:r>
            <a:r>
              <a:rPr lang="tr-TR" sz="2800" b="0" dirty="0">
                <a:solidFill>
                  <a:schemeClr val="bg2"/>
                </a:solidFill>
                <a:effectLst>
                  <a:outerShdw blurRad="38100" dist="38100" dir="2700000" algn="tl">
                    <a:srgbClr val="C0C0C0"/>
                  </a:outerShdw>
                </a:effectLst>
              </a:rPr>
              <a:t>,</a:t>
            </a:r>
            <a:r>
              <a:rPr lang="tr-TR" sz="2800" b="0" dirty="0">
                <a:effectLst>
                  <a:outerShdw blurRad="38100" dist="38100" dir="2700000" algn="tl">
                    <a:srgbClr val="C0C0C0"/>
                  </a:outerShdw>
                </a:effectLst>
              </a:rPr>
              <a:t> kuruluşun ürün ve hizmetleri ile ilgisi olan, kuruluştan etkilenen veya etkileyen </a:t>
            </a:r>
            <a:r>
              <a:rPr lang="tr-TR" sz="2800" b="0" dirty="0">
                <a:solidFill>
                  <a:schemeClr val="accent2">
                    <a:lumMod val="50000"/>
                  </a:schemeClr>
                </a:solidFill>
                <a:effectLst>
                  <a:outerShdw blurRad="38100" dist="38100" dir="2700000" algn="tl">
                    <a:srgbClr val="C0C0C0"/>
                  </a:outerShdw>
                </a:effectLst>
              </a:rPr>
              <a:t>kişi</a:t>
            </a:r>
            <a:r>
              <a:rPr lang="tr-TR" sz="2800" b="0" dirty="0">
                <a:effectLst>
                  <a:outerShdw blurRad="38100" dist="38100" dir="2700000" algn="tl">
                    <a:srgbClr val="C0C0C0"/>
                  </a:outerShdw>
                </a:effectLst>
              </a:rPr>
              <a:t>, </a:t>
            </a:r>
            <a:r>
              <a:rPr lang="tr-TR" sz="2800" b="0" dirty="0">
                <a:solidFill>
                  <a:schemeClr val="accent2">
                    <a:lumMod val="50000"/>
                  </a:schemeClr>
                </a:solidFill>
                <a:effectLst>
                  <a:outerShdw blurRad="38100" dist="38100" dir="2700000" algn="tl">
                    <a:srgbClr val="C0C0C0"/>
                  </a:outerShdw>
                </a:effectLst>
              </a:rPr>
              <a:t>grup veya kurumlardır. </a:t>
            </a:r>
            <a:r>
              <a:rPr lang="tr-TR" sz="2800" b="0" dirty="0">
                <a:effectLst>
                  <a:outerShdw blurRad="38100" dist="38100" dir="2700000" algn="tl">
                    <a:srgbClr val="C0C0C0"/>
                  </a:outerShdw>
                </a:effectLst>
              </a:rPr>
              <a:t>İç paydaş, Dış paydaş ve yararlanıcılar olarak </a:t>
            </a:r>
            <a:r>
              <a:rPr lang="tr-TR" sz="2800" b="0" dirty="0" smtClean="0">
                <a:effectLst>
                  <a:outerShdw blurRad="38100" dist="38100" dir="2700000" algn="tl">
                    <a:srgbClr val="C0C0C0"/>
                  </a:outerShdw>
                </a:effectLst>
              </a:rPr>
              <a:t>gruplanabilir.</a:t>
            </a:r>
            <a:endParaRPr lang="tr-TR" sz="2800" b="0" dirty="0">
              <a:effectLst>
                <a:outerShdw blurRad="38100" dist="38100" dir="2700000" algn="tl">
                  <a:srgbClr val="C0C0C0"/>
                </a:outerShdw>
              </a:effectLst>
            </a:endParaRPr>
          </a:p>
        </p:txBody>
      </p:sp>
      <p:pic>
        <p:nvPicPr>
          <p:cNvPr id="3584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846"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A5A33E14-64F9-4935-94DA-98DE3F5AF28E}" type="slidenum">
              <a:rPr lang="tr-TR" sz="1200" b="0">
                <a:solidFill>
                  <a:schemeClr val="tx2"/>
                </a:solidFill>
              </a:rPr>
              <a:pPr algn="r" eaLnBrk="1" hangingPunct="1">
                <a:buFontTx/>
                <a:buNone/>
              </a:pPr>
              <a:t>47</a:t>
            </a:fld>
            <a:endParaRPr lang="tr-TR" sz="1200" b="0">
              <a:solidFill>
                <a:schemeClr val="tx2"/>
              </a:solidFill>
            </a:endParaRPr>
          </a:p>
        </p:txBody>
      </p:sp>
      <p:sp>
        <p:nvSpPr>
          <p:cNvPr id="7" name="Rectangle 2"/>
          <p:cNvSpPr txBox="1">
            <a:spLocks noChangeArrowheads="1"/>
          </p:cNvSpPr>
          <p:nvPr/>
        </p:nvSpPr>
        <p:spPr bwMode="auto">
          <a:xfrm>
            <a:off x="188841" y="222323"/>
            <a:ext cx="7561262" cy="980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chemeClr val="bg2"/>
                </a:solidFill>
                <a:latin typeface="+mj-lt"/>
                <a:ea typeface="+mj-ea"/>
                <a:cs typeface="+mj-cs"/>
              </a:defRPr>
            </a:lvl1pPr>
            <a:lvl2pPr algn="l" rtl="0" eaLnBrk="0" fontAlgn="base" hangingPunct="0">
              <a:spcBef>
                <a:spcPct val="0"/>
              </a:spcBef>
              <a:spcAft>
                <a:spcPct val="0"/>
              </a:spcAft>
              <a:defRPr sz="3600">
                <a:solidFill>
                  <a:schemeClr val="bg2"/>
                </a:solidFill>
                <a:latin typeface="Arial" pitchFamily="34" charset="0"/>
              </a:defRPr>
            </a:lvl2pPr>
            <a:lvl3pPr algn="l" rtl="0" eaLnBrk="0" fontAlgn="base" hangingPunct="0">
              <a:spcBef>
                <a:spcPct val="0"/>
              </a:spcBef>
              <a:spcAft>
                <a:spcPct val="0"/>
              </a:spcAft>
              <a:defRPr sz="3600">
                <a:solidFill>
                  <a:schemeClr val="bg2"/>
                </a:solidFill>
                <a:latin typeface="Arial" pitchFamily="34" charset="0"/>
              </a:defRPr>
            </a:lvl3pPr>
            <a:lvl4pPr algn="l" rtl="0" eaLnBrk="0" fontAlgn="base" hangingPunct="0">
              <a:spcBef>
                <a:spcPct val="0"/>
              </a:spcBef>
              <a:spcAft>
                <a:spcPct val="0"/>
              </a:spcAft>
              <a:defRPr sz="3600">
                <a:solidFill>
                  <a:schemeClr val="bg2"/>
                </a:solidFill>
                <a:latin typeface="Arial" pitchFamily="34" charset="0"/>
              </a:defRPr>
            </a:lvl4pPr>
            <a:lvl5pPr algn="l" rtl="0" eaLnBrk="0" fontAlgn="base" hangingPunct="0">
              <a:spcBef>
                <a:spcPct val="0"/>
              </a:spcBef>
              <a:spcAft>
                <a:spcPct val="0"/>
              </a:spcAft>
              <a:defRPr sz="3600">
                <a:solidFill>
                  <a:schemeClr val="bg2"/>
                </a:solidFill>
                <a:latin typeface="Arial" pitchFamily="34" charset="0"/>
              </a:defRPr>
            </a:lvl5pPr>
            <a:lvl6pPr marL="457200" algn="l" rtl="0" fontAlgn="base">
              <a:spcBef>
                <a:spcPct val="0"/>
              </a:spcBef>
              <a:spcAft>
                <a:spcPct val="0"/>
              </a:spcAft>
              <a:defRPr sz="3600">
                <a:solidFill>
                  <a:schemeClr val="bg2"/>
                </a:solidFill>
                <a:latin typeface="Arial" pitchFamily="34" charset="0"/>
              </a:defRPr>
            </a:lvl6pPr>
            <a:lvl7pPr marL="914400" algn="l" rtl="0" fontAlgn="base">
              <a:spcBef>
                <a:spcPct val="0"/>
              </a:spcBef>
              <a:spcAft>
                <a:spcPct val="0"/>
              </a:spcAft>
              <a:defRPr sz="3600">
                <a:solidFill>
                  <a:schemeClr val="bg2"/>
                </a:solidFill>
                <a:latin typeface="Arial" pitchFamily="34" charset="0"/>
              </a:defRPr>
            </a:lvl7pPr>
            <a:lvl8pPr marL="1371600" algn="l" rtl="0" fontAlgn="base">
              <a:spcBef>
                <a:spcPct val="0"/>
              </a:spcBef>
              <a:spcAft>
                <a:spcPct val="0"/>
              </a:spcAft>
              <a:defRPr sz="3600">
                <a:solidFill>
                  <a:schemeClr val="bg2"/>
                </a:solidFill>
                <a:latin typeface="Arial" pitchFamily="34" charset="0"/>
              </a:defRPr>
            </a:lvl8pPr>
            <a:lvl9pPr marL="1828800" algn="l" rtl="0" fontAlgn="base">
              <a:spcBef>
                <a:spcPct val="0"/>
              </a:spcBef>
              <a:spcAft>
                <a:spcPct val="0"/>
              </a:spcAft>
              <a:defRPr sz="3600">
                <a:solidFill>
                  <a:schemeClr val="bg2"/>
                </a:solidFill>
                <a:latin typeface="Arial" pitchFamily="34" charset="0"/>
              </a:defRPr>
            </a:lvl9pPr>
          </a:lstStyle>
          <a:p>
            <a:pPr eaLnBrk="1" hangingPunct="1">
              <a:buFontTx/>
              <a:buNone/>
              <a:defRPr/>
            </a:pPr>
            <a:r>
              <a:rPr lang="tr-TR" sz="4400" b="1" kern="0" dirty="0" smtClean="0">
                <a:effectLst>
                  <a:outerShdw blurRad="38100" dist="38100" dir="2700000" algn="tl">
                    <a:srgbClr val="C0C0C0"/>
                  </a:outerShdw>
                </a:effectLst>
              </a:rPr>
              <a:t>Paydaş Analizi</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p:cNvSpPr>
            <a:spLocks noGrp="1" noChangeArrowheads="1"/>
          </p:cNvSpPr>
          <p:nvPr>
            <p:ph type="title"/>
          </p:nvPr>
        </p:nvSpPr>
        <p:spPr>
          <a:xfrm>
            <a:off x="179388" y="908050"/>
            <a:ext cx="7561262" cy="1584325"/>
          </a:xfrm>
        </p:spPr>
        <p:txBody>
          <a:bodyPr/>
          <a:lstStyle/>
          <a:p>
            <a:pPr eaLnBrk="1" hangingPunct="1">
              <a:defRPr/>
            </a:pPr>
            <a:r>
              <a:rPr lang="tr-TR" sz="4400" b="1" dirty="0" smtClean="0">
                <a:effectLst>
                  <a:outerShdw blurRad="38100" dist="38100" dir="2700000" algn="tl">
                    <a:srgbClr val="C0C0C0"/>
                  </a:outerShdw>
                </a:effectLst>
              </a:rPr>
              <a:t>Paydaş Analizi</a:t>
            </a:r>
          </a:p>
        </p:txBody>
      </p:sp>
      <p:sp>
        <p:nvSpPr>
          <p:cNvPr id="112643" name="Rectangle 3"/>
          <p:cNvSpPr>
            <a:spLocks noGrp="1" noChangeArrowheads="1"/>
          </p:cNvSpPr>
          <p:nvPr>
            <p:ph type="body" sz="half" idx="1"/>
          </p:nvPr>
        </p:nvSpPr>
        <p:spPr>
          <a:xfrm>
            <a:off x="250825" y="2492375"/>
            <a:ext cx="8497888" cy="2952750"/>
          </a:xfrm>
        </p:spPr>
        <p:txBody>
          <a:bodyPr/>
          <a:lstStyle/>
          <a:p>
            <a:pPr marL="457200" indent="-457200" eaLnBrk="1" hangingPunct="1">
              <a:buClr>
                <a:srgbClr val="3AFC0C"/>
              </a:buClr>
              <a:buFont typeface="Wingdings" pitchFamily="2" charset="2"/>
              <a:buAutoNum type="arabicParenR"/>
              <a:defRPr/>
            </a:pPr>
            <a:r>
              <a:rPr lang="tr-TR" dirty="0" smtClean="0">
                <a:effectLst>
                  <a:outerShdw blurRad="38100" dist="38100" dir="2700000" algn="tl">
                    <a:srgbClr val="C0C0C0"/>
                  </a:outerShdw>
                </a:effectLst>
              </a:rPr>
              <a:t>Paydaşların tespiti ,</a:t>
            </a:r>
          </a:p>
          <a:p>
            <a:pPr marL="457200" indent="-457200" eaLnBrk="1" hangingPunct="1">
              <a:buClr>
                <a:srgbClr val="3AFC0C"/>
              </a:buClr>
              <a:buFont typeface="Wingdings" pitchFamily="2" charset="2"/>
              <a:buAutoNum type="arabicParenR"/>
              <a:defRPr/>
            </a:pPr>
            <a:r>
              <a:rPr lang="tr-TR" dirty="0" smtClean="0">
                <a:effectLst>
                  <a:outerShdw blurRad="38100" dist="38100" dir="2700000" algn="tl">
                    <a:srgbClr val="C0C0C0"/>
                  </a:outerShdw>
                </a:effectLst>
              </a:rPr>
              <a:t>Paydaşların önceliklendirilmesi ,</a:t>
            </a:r>
          </a:p>
          <a:p>
            <a:pPr marL="457200" indent="-457200" eaLnBrk="1" hangingPunct="1">
              <a:buClr>
                <a:srgbClr val="3AFC0C"/>
              </a:buClr>
              <a:buFont typeface="Wingdings" pitchFamily="2" charset="2"/>
              <a:buAutoNum type="arabicParenR"/>
              <a:defRPr/>
            </a:pPr>
            <a:r>
              <a:rPr lang="tr-TR" dirty="0" smtClean="0">
                <a:effectLst>
                  <a:outerShdw blurRad="38100" dist="38100" dir="2700000" algn="tl">
                    <a:srgbClr val="C0C0C0"/>
                  </a:outerShdw>
                </a:effectLst>
              </a:rPr>
              <a:t>Paydaşların değerlendirilmesi,</a:t>
            </a:r>
          </a:p>
          <a:p>
            <a:pPr marL="457200" indent="-457200" eaLnBrk="1" hangingPunct="1">
              <a:buClr>
                <a:srgbClr val="3AFC0C"/>
              </a:buClr>
              <a:buFont typeface="Wingdings" pitchFamily="2" charset="2"/>
              <a:buAutoNum type="arabicParenR"/>
              <a:defRPr/>
            </a:pPr>
            <a:r>
              <a:rPr lang="tr-TR" dirty="0" smtClean="0">
                <a:effectLst>
                  <a:outerShdw blurRad="38100" dist="38100" dir="2700000" algn="tl">
                    <a:srgbClr val="C0C0C0"/>
                  </a:outerShdw>
                </a:effectLst>
              </a:rPr>
              <a:t>Görüş ve önerilerinin alınması ve değerlendirmesi </a:t>
            </a:r>
          </a:p>
          <a:p>
            <a:pPr marL="457200" indent="-457200" eaLnBrk="1" hangingPunct="1">
              <a:buFont typeface="Wingdings" pitchFamily="2" charset="2"/>
              <a:buNone/>
              <a:defRPr/>
            </a:pPr>
            <a:r>
              <a:rPr lang="tr-TR" dirty="0" smtClean="0">
                <a:solidFill>
                  <a:schemeClr val="bg2"/>
                </a:solidFill>
                <a:effectLst>
                  <a:outerShdw blurRad="38100" dist="38100" dir="2700000" algn="tl">
                    <a:srgbClr val="C0C0C0"/>
                  </a:outerShdw>
                </a:effectLst>
              </a:rPr>
              <a:t>Aşamalarından oluşur.</a:t>
            </a:r>
          </a:p>
          <a:p>
            <a:pPr marL="457200" indent="-457200" eaLnBrk="1" hangingPunct="1">
              <a:buFont typeface="Wingdings" pitchFamily="2" charset="2"/>
              <a:buAutoNum type="arabicParenR"/>
              <a:defRPr/>
            </a:pPr>
            <a:endParaRPr lang="tr-TR" dirty="0" smtClean="0">
              <a:effectLst>
                <a:outerShdw blurRad="38100" dist="38100" dir="2700000" algn="tl">
                  <a:srgbClr val="C0C0C0"/>
                </a:outerShdw>
              </a:effectLst>
            </a:endParaRPr>
          </a:p>
        </p:txBody>
      </p:sp>
      <p:pic>
        <p:nvPicPr>
          <p:cNvPr id="34820"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821" name="5 Slayt Numarası Yer Tutucusu"/>
          <p:cNvSpPr txBox="1">
            <a:spLocks noGrp="1"/>
          </p:cNvSpPr>
          <p:nvPr/>
        </p:nvSpPr>
        <p:spPr bwMode="auto">
          <a:xfrm>
            <a:off x="8367713" y="63674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E160A7E5-ABC5-4D2B-91EB-B5B244035111}" type="slidenum">
              <a:rPr lang="tr-TR" sz="1200" b="0">
                <a:solidFill>
                  <a:schemeClr val="tx2"/>
                </a:solidFill>
              </a:rPr>
              <a:pPr algn="r" eaLnBrk="1" hangingPunct="1">
                <a:buFontTx/>
                <a:buNone/>
              </a:pPr>
              <a:t>48</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5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4C85E06F-4438-4B41-B68B-AAE55A2AD37B}" type="slidenum">
              <a:rPr lang="tr-TR" sz="1200" b="0">
                <a:solidFill>
                  <a:schemeClr val="tx2"/>
                </a:solidFill>
              </a:rPr>
              <a:pPr algn="r" eaLnBrk="1" hangingPunct="1">
                <a:buFontTx/>
                <a:buNone/>
              </a:pPr>
              <a:t>49</a:t>
            </a:fld>
            <a:endParaRPr lang="tr-TR" sz="1200" b="0">
              <a:solidFill>
                <a:schemeClr val="tx2"/>
              </a:solidFill>
            </a:endParaRPr>
          </a:p>
        </p:txBody>
      </p:sp>
      <p:sp>
        <p:nvSpPr>
          <p:cNvPr id="36867" name="Rectangle 2"/>
          <p:cNvSpPr>
            <a:spLocks noGrp="1" noChangeArrowheads="1"/>
          </p:cNvSpPr>
          <p:nvPr>
            <p:ph type="title" idx="4294967295"/>
          </p:nvPr>
        </p:nvSpPr>
        <p:spPr>
          <a:xfrm>
            <a:off x="0" y="500063"/>
            <a:ext cx="5724525" cy="1219200"/>
          </a:xfrm>
        </p:spPr>
        <p:txBody>
          <a:bodyPr/>
          <a:lstStyle/>
          <a:p>
            <a:pPr eaLnBrk="1" hangingPunct="1"/>
            <a:r>
              <a:rPr lang="tr-TR" sz="4400" b="1" dirty="0" smtClean="0">
                <a:solidFill>
                  <a:srgbClr val="080808"/>
                </a:solidFill>
              </a:rPr>
              <a:t>Paydaşların Tespiti</a:t>
            </a:r>
          </a:p>
        </p:txBody>
      </p:sp>
      <p:sp>
        <p:nvSpPr>
          <p:cNvPr id="36868" name="Rectangle 23"/>
          <p:cNvSpPr>
            <a:spLocks noChangeArrowheads="1"/>
          </p:cNvSpPr>
          <p:nvPr/>
        </p:nvSpPr>
        <p:spPr bwMode="auto">
          <a:xfrm>
            <a:off x="250825" y="1700213"/>
            <a:ext cx="8642350" cy="5016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buFontTx/>
              <a:buNone/>
            </a:pPr>
            <a:r>
              <a:rPr lang="tr-TR" sz="2000" dirty="0">
                <a:solidFill>
                  <a:srgbClr val="000000"/>
                </a:solidFill>
              </a:rPr>
              <a:t>Kuruluşun, </a:t>
            </a:r>
          </a:p>
          <a:p>
            <a:pPr>
              <a:buClr>
                <a:srgbClr val="3AFC0C"/>
              </a:buClr>
              <a:buFont typeface="Wingdings" pitchFamily="2" charset="2"/>
              <a:buChar char="Ø"/>
            </a:pPr>
            <a:r>
              <a:rPr lang="tr-TR" sz="2000" dirty="0">
                <a:solidFill>
                  <a:srgbClr val="00B050"/>
                </a:solidFill>
              </a:rPr>
              <a:t>Faaliyetleri ile ilgili olanlar kimlerdir?</a:t>
            </a:r>
          </a:p>
          <a:p>
            <a:pPr>
              <a:buClr>
                <a:srgbClr val="3AFC0C"/>
              </a:buClr>
              <a:buFont typeface="Wingdings" pitchFamily="2" charset="2"/>
              <a:buChar char="Ø"/>
            </a:pPr>
            <a:r>
              <a:rPr lang="tr-TR" sz="2000" dirty="0">
                <a:solidFill>
                  <a:srgbClr val="00B050"/>
                </a:solidFill>
              </a:rPr>
              <a:t>Faaliyetlerini yönlendirenler kimlerdir?</a:t>
            </a:r>
          </a:p>
          <a:p>
            <a:pPr>
              <a:buClr>
                <a:srgbClr val="3AFC0C"/>
              </a:buClr>
              <a:buFont typeface="Wingdings" pitchFamily="2" charset="2"/>
              <a:buChar char="Ø"/>
            </a:pPr>
            <a:r>
              <a:rPr lang="tr-TR" sz="2000" dirty="0">
                <a:solidFill>
                  <a:srgbClr val="00B050"/>
                </a:solidFill>
              </a:rPr>
              <a:t>Hizmetlerinden yararlanan kimlerdir?</a:t>
            </a:r>
          </a:p>
          <a:p>
            <a:pPr>
              <a:buClr>
                <a:srgbClr val="3AFC0C"/>
              </a:buClr>
              <a:buFont typeface="Wingdings" pitchFamily="2" charset="2"/>
              <a:buChar char="Ø"/>
            </a:pPr>
            <a:r>
              <a:rPr lang="tr-TR" sz="2000" dirty="0">
                <a:solidFill>
                  <a:srgbClr val="00B050"/>
                </a:solidFill>
              </a:rPr>
              <a:t>Faaliyetlerinden etkilenenler kimlerdir?</a:t>
            </a:r>
          </a:p>
          <a:p>
            <a:pPr>
              <a:buClr>
                <a:srgbClr val="3AFC0C"/>
              </a:buClr>
              <a:buFont typeface="Wingdings" pitchFamily="2" charset="2"/>
              <a:buChar char="Ø"/>
            </a:pPr>
            <a:r>
              <a:rPr lang="tr-TR" sz="2000" dirty="0">
                <a:solidFill>
                  <a:srgbClr val="00B050"/>
                </a:solidFill>
              </a:rPr>
              <a:t>Faaliyetlerini etkileyenler kimlerdir?</a:t>
            </a:r>
          </a:p>
          <a:p>
            <a:pPr>
              <a:buFontTx/>
              <a:buNone/>
            </a:pPr>
            <a:endParaRPr lang="tr-TR" sz="2000" dirty="0"/>
          </a:p>
          <a:p>
            <a:pPr>
              <a:buFontTx/>
              <a:buNone/>
            </a:pPr>
            <a:r>
              <a:rPr lang="tr-TR" sz="2000" dirty="0" smtClean="0"/>
              <a:t>Kuruluşun </a:t>
            </a:r>
            <a:r>
              <a:rPr lang="tr-TR" sz="2000" dirty="0"/>
              <a:t>paydaşlarına ilişkin listeler oluşturulur. </a:t>
            </a:r>
            <a:endParaRPr lang="tr-TR" sz="2000" dirty="0" smtClean="0"/>
          </a:p>
          <a:p>
            <a:pPr>
              <a:buFontTx/>
              <a:buNone/>
            </a:pPr>
            <a:r>
              <a:rPr lang="tr-TR" sz="2000" dirty="0" smtClean="0"/>
              <a:t>Bir </a:t>
            </a:r>
            <a:r>
              <a:rPr lang="tr-TR" sz="2000" dirty="0"/>
              <a:t>paydaşta farklı özellik ve önemde alt gruplar varsa bu alt gruplarda belirtilmelidir. </a:t>
            </a:r>
          </a:p>
          <a:p>
            <a:pPr>
              <a:buFontTx/>
              <a:buNone/>
            </a:pPr>
            <a:r>
              <a:rPr lang="tr-TR" sz="2000" dirty="0" smtClean="0"/>
              <a:t>Örneğin </a:t>
            </a:r>
            <a:r>
              <a:rPr lang="tr-TR" sz="2000" dirty="0"/>
              <a:t>iç paydaş olarak kurum çalışanlarını tespit etmek yerine yönetici, denetim elemanı, öğretmen, memur gibi alt gruplara bölünmelidir</a:t>
            </a:r>
            <a:r>
              <a:rPr lang="tr-TR" sz="2000" dirty="0" smtClean="0"/>
              <a:t>.</a:t>
            </a:r>
            <a:endParaRPr lang="tr-TR" sz="2000" dirty="0"/>
          </a:p>
          <a:p>
            <a:pPr>
              <a:buFontTx/>
              <a:buNone/>
            </a:pPr>
            <a:r>
              <a:rPr lang="tr-TR" sz="2000" dirty="0"/>
              <a:t>Bu aşamada paydaşlar iç paydaş, dış paydaş ve yararlanıcılar olarak gruplandırılırlar.</a:t>
            </a:r>
          </a:p>
          <a:p>
            <a:pPr>
              <a:buFontTx/>
              <a:buNone/>
            </a:pPr>
            <a:endParaRPr lang="tr-TR" sz="2000" dirty="0"/>
          </a:p>
        </p:txBody>
      </p:sp>
      <p:pic>
        <p:nvPicPr>
          <p:cNvPr id="36869"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6" name="Rectangle 2"/>
          <p:cNvSpPr>
            <a:spLocks noGrp="1" noChangeArrowheads="1"/>
          </p:cNvSpPr>
          <p:nvPr>
            <p:ph type="title"/>
          </p:nvPr>
        </p:nvSpPr>
        <p:spPr>
          <a:xfrm>
            <a:off x="457200" y="277813"/>
            <a:ext cx="8229600" cy="941387"/>
          </a:xfrm>
        </p:spPr>
        <p:txBody>
          <a:bodyPr/>
          <a:lstStyle/>
          <a:p>
            <a:pPr eaLnBrk="1" hangingPunct="1">
              <a:buClr>
                <a:schemeClr val="tx1"/>
              </a:buClr>
              <a:buFont typeface="Wingdings" pitchFamily="2" charset="2"/>
              <a:buChar char="Ø"/>
              <a:defRPr/>
            </a:pPr>
            <a:r>
              <a:rPr lang="tr-TR" b="1" dirty="0" smtClean="0">
                <a:solidFill>
                  <a:srgbClr val="FF0000"/>
                </a:solidFill>
                <a:effectLst>
                  <a:outerShdw blurRad="38100" dist="38100" dir="2700000" algn="tl">
                    <a:srgbClr val="000000">
                      <a:alpha val="43137"/>
                    </a:srgbClr>
                  </a:outerShdw>
                </a:effectLst>
              </a:rPr>
              <a:t>KAMU MALİ YÖNETİM SİSTEMİMİZİN SORUNLARI</a:t>
            </a:r>
          </a:p>
        </p:txBody>
      </p:sp>
      <p:sp>
        <p:nvSpPr>
          <p:cNvPr id="354307" name="Rectangle 3"/>
          <p:cNvSpPr>
            <a:spLocks noGrp="1" noChangeArrowheads="1"/>
          </p:cNvSpPr>
          <p:nvPr>
            <p:ph type="body" idx="1"/>
          </p:nvPr>
        </p:nvSpPr>
        <p:spPr>
          <a:xfrm>
            <a:off x="-3484" y="1844824"/>
            <a:ext cx="8763000" cy="3600400"/>
          </a:xfrm>
        </p:spPr>
        <p:txBody>
          <a:bodyPr/>
          <a:lstStyle/>
          <a:p>
            <a:pPr eaLnBrk="1" hangingPunct="1">
              <a:lnSpc>
                <a:spcPct val="80000"/>
              </a:lnSpc>
              <a:buFont typeface="Wingdings" pitchFamily="2" charset="2"/>
              <a:buChar char="v"/>
              <a:defRPr/>
            </a:pPr>
            <a:r>
              <a:rPr lang="tr-TR" sz="2400" b="1" dirty="0" smtClean="0">
                <a:solidFill>
                  <a:srgbClr val="080808"/>
                </a:solidFill>
              </a:rPr>
              <a:t>Mali yönetim sisteminin ve bütçenin kapsamının dar olması</a:t>
            </a:r>
          </a:p>
          <a:p>
            <a:pPr eaLnBrk="1" hangingPunct="1">
              <a:lnSpc>
                <a:spcPct val="80000"/>
              </a:lnSpc>
              <a:buFont typeface="Wingdings" pitchFamily="2" charset="2"/>
              <a:buNone/>
              <a:defRPr/>
            </a:pPr>
            <a:endParaRPr lang="tr-TR" sz="400" b="1" dirty="0" smtClean="0">
              <a:solidFill>
                <a:srgbClr val="080808"/>
              </a:solidFill>
            </a:endParaRPr>
          </a:p>
          <a:p>
            <a:pPr eaLnBrk="1" hangingPunct="1">
              <a:lnSpc>
                <a:spcPct val="80000"/>
              </a:lnSpc>
              <a:buFont typeface="Wingdings" pitchFamily="2" charset="2"/>
              <a:buChar char="v"/>
              <a:defRPr/>
            </a:pPr>
            <a:r>
              <a:rPr lang="tr-TR" sz="2400" b="1" dirty="0" smtClean="0">
                <a:solidFill>
                  <a:srgbClr val="080808"/>
                </a:solidFill>
              </a:rPr>
              <a:t>Kalkınma planı ile bütçeler arasındaki bağın kopması</a:t>
            </a:r>
          </a:p>
          <a:p>
            <a:pPr eaLnBrk="1" hangingPunct="1">
              <a:lnSpc>
                <a:spcPct val="80000"/>
              </a:lnSpc>
              <a:buFont typeface="Wingdings" pitchFamily="2" charset="2"/>
              <a:buNone/>
              <a:defRPr/>
            </a:pPr>
            <a:endParaRPr lang="tr-TR" sz="400" b="1" dirty="0" smtClean="0">
              <a:solidFill>
                <a:srgbClr val="080808"/>
              </a:solidFill>
            </a:endParaRPr>
          </a:p>
          <a:p>
            <a:pPr eaLnBrk="1" hangingPunct="1">
              <a:lnSpc>
                <a:spcPct val="80000"/>
              </a:lnSpc>
              <a:buFont typeface="Wingdings" pitchFamily="2" charset="2"/>
              <a:buChar char="v"/>
              <a:defRPr/>
            </a:pPr>
            <a:r>
              <a:rPr lang="tr-TR" sz="2400" b="1" dirty="0" smtClean="0">
                <a:solidFill>
                  <a:srgbClr val="080808"/>
                </a:solidFill>
              </a:rPr>
              <a:t>Bütçe dışı harcamaların varlığı ve artış göstermesi</a:t>
            </a:r>
          </a:p>
          <a:p>
            <a:pPr eaLnBrk="1" hangingPunct="1">
              <a:lnSpc>
                <a:spcPct val="80000"/>
              </a:lnSpc>
              <a:buFont typeface="Wingdings" pitchFamily="2" charset="2"/>
              <a:buNone/>
              <a:defRPr/>
            </a:pPr>
            <a:endParaRPr lang="tr-TR" sz="400" b="1" dirty="0" smtClean="0">
              <a:solidFill>
                <a:srgbClr val="080808"/>
              </a:solidFill>
            </a:endParaRPr>
          </a:p>
          <a:p>
            <a:pPr eaLnBrk="1" hangingPunct="1">
              <a:lnSpc>
                <a:spcPct val="80000"/>
              </a:lnSpc>
              <a:buFont typeface="Wingdings" pitchFamily="2" charset="2"/>
              <a:buChar char="v"/>
              <a:defRPr/>
            </a:pPr>
            <a:r>
              <a:rPr lang="tr-TR" sz="2400" b="1" dirty="0" smtClean="0">
                <a:solidFill>
                  <a:srgbClr val="080808"/>
                </a:solidFill>
              </a:rPr>
              <a:t>Genel bir Türkiye bütçesinin ortaya koyulamaması</a:t>
            </a:r>
          </a:p>
          <a:p>
            <a:pPr eaLnBrk="1" hangingPunct="1">
              <a:lnSpc>
                <a:spcPct val="80000"/>
              </a:lnSpc>
              <a:buFont typeface="Wingdings" pitchFamily="2" charset="2"/>
              <a:buNone/>
              <a:defRPr/>
            </a:pPr>
            <a:endParaRPr lang="tr-TR" sz="400" b="1" dirty="0" smtClean="0">
              <a:solidFill>
                <a:srgbClr val="080808"/>
              </a:solidFill>
            </a:endParaRPr>
          </a:p>
          <a:p>
            <a:pPr eaLnBrk="1" hangingPunct="1">
              <a:lnSpc>
                <a:spcPct val="80000"/>
              </a:lnSpc>
              <a:buFont typeface="Wingdings" pitchFamily="2" charset="2"/>
              <a:buChar char="v"/>
              <a:defRPr/>
            </a:pPr>
            <a:r>
              <a:rPr lang="tr-TR" sz="2400" b="1" dirty="0" smtClean="0">
                <a:solidFill>
                  <a:srgbClr val="080808"/>
                </a:solidFill>
              </a:rPr>
              <a:t>Giderlerin ve gelirlerin tahakkuk ettiğinde değil de, ödendiğinde kayıt altına alınabilmesi</a:t>
            </a:r>
          </a:p>
          <a:p>
            <a:pPr eaLnBrk="1" hangingPunct="1">
              <a:lnSpc>
                <a:spcPct val="80000"/>
              </a:lnSpc>
              <a:buFont typeface="Wingdings" pitchFamily="2" charset="2"/>
              <a:buNone/>
              <a:defRPr/>
            </a:pPr>
            <a:endParaRPr lang="tr-TR" sz="400" b="1" dirty="0" smtClean="0">
              <a:solidFill>
                <a:srgbClr val="080808"/>
              </a:solidFill>
            </a:endParaRPr>
          </a:p>
          <a:p>
            <a:pPr algn="just" eaLnBrk="1" hangingPunct="1">
              <a:lnSpc>
                <a:spcPct val="80000"/>
              </a:lnSpc>
              <a:buFont typeface="Wingdings" pitchFamily="2" charset="2"/>
              <a:buChar char="v"/>
              <a:defRPr/>
            </a:pPr>
            <a:r>
              <a:rPr lang="tr-TR" sz="2400" b="1" dirty="0" smtClean="0">
                <a:solidFill>
                  <a:srgbClr val="080808"/>
                </a:solidFill>
              </a:rPr>
              <a:t>Bütçe kod yapısının yetersiz olması</a:t>
            </a:r>
          </a:p>
        </p:txBody>
      </p:sp>
      <p:pic>
        <p:nvPicPr>
          <p:cNvPr id="5"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4473898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Resim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567" y="-315416"/>
            <a:ext cx="10081120" cy="7488832"/>
          </a:xfrm>
          <a:prstGeom prst="rect">
            <a:avLst/>
          </a:prstGeom>
        </p:spPr>
      </p:pic>
    </p:spTree>
    <p:extLst>
      <p:ext uri="{BB962C8B-B14F-4D97-AF65-F5344CB8AC3E}">
        <p14:creationId xmlns:p14="http://schemas.microsoft.com/office/powerpoint/2010/main" val="78091437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A3F8E4E3-9F56-40A0-9AD2-9459DE3A2966}" type="slidenum">
              <a:rPr lang="tr-TR" sz="1200" b="0">
                <a:solidFill>
                  <a:schemeClr val="tx2"/>
                </a:solidFill>
              </a:rPr>
              <a:pPr algn="r" eaLnBrk="1" hangingPunct="1">
                <a:buFontTx/>
                <a:buNone/>
              </a:pPr>
              <a:t>51</a:t>
            </a:fld>
            <a:endParaRPr lang="tr-TR" sz="1200" b="0">
              <a:solidFill>
                <a:schemeClr val="tx2"/>
              </a:solidFill>
            </a:endParaRPr>
          </a:p>
        </p:txBody>
      </p:sp>
      <p:sp>
        <p:nvSpPr>
          <p:cNvPr id="37891" name="Rectangle 2"/>
          <p:cNvSpPr>
            <a:spLocks noGrp="1" noChangeArrowheads="1"/>
          </p:cNvSpPr>
          <p:nvPr>
            <p:ph type="title" idx="4294967295"/>
          </p:nvPr>
        </p:nvSpPr>
        <p:spPr>
          <a:xfrm>
            <a:off x="0" y="928688"/>
            <a:ext cx="8820150" cy="936625"/>
          </a:xfrm>
        </p:spPr>
        <p:txBody>
          <a:bodyPr/>
          <a:lstStyle/>
          <a:p>
            <a:pPr eaLnBrk="1" hangingPunct="1"/>
            <a:r>
              <a:rPr lang="tr-TR" sz="4400" b="1" dirty="0" smtClean="0">
                <a:solidFill>
                  <a:srgbClr val="080808"/>
                </a:solidFill>
              </a:rPr>
              <a:t>Paydaşların </a:t>
            </a:r>
            <a:r>
              <a:rPr lang="tr-TR" sz="4400" b="1" dirty="0" err="1" smtClean="0">
                <a:solidFill>
                  <a:srgbClr val="080808"/>
                </a:solidFill>
              </a:rPr>
              <a:t>Önceliklendirilmesi</a:t>
            </a:r>
            <a:endParaRPr lang="tr-TR" sz="4400" b="1" dirty="0" smtClean="0">
              <a:solidFill>
                <a:srgbClr val="080808"/>
              </a:solidFill>
            </a:endParaRPr>
          </a:p>
        </p:txBody>
      </p:sp>
      <p:sp>
        <p:nvSpPr>
          <p:cNvPr id="37892" name="Rectangle 4"/>
          <p:cNvSpPr>
            <a:spLocks noChangeArrowheads="1"/>
          </p:cNvSpPr>
          <p:nvPr/>
        </p:nvSpPr>
        <p:spPr bwMode="auto">
          <a:xfrm>
            <a:off x="0" y="2636838"/>
            <a:ext cx="8642350" cy="3214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buFontTx/>
              <a:buNone/>
            </a:pPr>
            <a:r>
              <a:rPr lang="tr-TR" sz="2700" dirty="0"/>
              <a:t>Tespiti yapılan paydaşların beklentilerinin plana yansıtılması amacıyla bir </a:t>
            </a:r>
            <a:r>
              <a:rPr lang="tr-TR" sz="2700" dirty="0" err="1"/>
              <a:t>önceliklendirme</a:t>
            </a:r>
            <a:r>
              <a:rPr lang="tr-TR" sz="2700" dirty="0"/>
              <a:t> yapılır.</a:t>
            </a:r>
          </a:p>
          <a:p>
            <a:pPr>
              <a:buFontTx/>
              <a:buNone/>
            </a:pPr>
            <a:endParaRPr lang="tr-TR" sz="800" dirty="0"/>
          </a:p>
          <a:p>
            <a:pPr>
              <a:buFontTx/>
              <a:buNone/>
            </a:pPr>
            <a:r>
              <a:rPr lang="tr-TR" sz="2700" dirty="0"/>
              <a:t>Paydaşın adının, türünün ( iç, dış veya yararlanıcı), Neden paydaşımız olduğunun ve önceliğine ilişkin bölümler olan bir tablo hazırlanır.</a:t>
            </a:r>
          </a:p>
          <a:p>
            <a:pPr>
              <a:buFontTx/>
              <a:buNone/>
            </a:pPr>
            <a:endParaRPr lang="tr-TR" sz="800" dirty="0"/>
          </a:p>
          <a:p>
            <a:pPr>
              <a:buFontTx/>
              <a:buNone/>
            </a:pPr>
            <a:r>
              <a:rPr lang="tr-TR" sz="2700" dirty="0"/>
              <a:t>Tablo sayesinde </a:t>
            </a:r>
            <a:r>
              <a:rPr lang="tr-TR" sz="2700" dirty="0" err="1"/>
              <a:t>önceliklendirme</a:t>
            </a:r>
            <a:r>
              <a:rPr lang="tr-TR" sz="2700" dirty="0"/>
              <a:t> yapılarak paydaş görüşleri alınabilir.</a:t>
            </a:r>
          </a:p>
        </p:txBody>
      </p:sp>
      <p:pic>
        <p:nvPicPr>
          <p:cNvPr id="37893"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5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90A7B471-36BE-4390-B40B-E5B62BFC7072}" type="slidenum">
              <a:rPr lang="tr-TR" sz="1200" b="0">
                <a:solidFill>
                  <a:schemeClr val="tx2"/>
                </a:solidFill>
              </a:rPr>
              <a:pPr algn="r" eaLnBrk="1" hangingPunct="1">
                <a:buFontTx/>
                <a:buNone/>
              </a:pPr>
              <a:t>52</a:t>
            </a:fld>
            <a:endParaRPr lang="tr-TR" sz="1200" b="0">
              <a:solidFill>
                <a:schemeClr val="tx2"/>
              </a:solidFill>
            </a:endParaRPr>
          </a:p>
        </p:txBody>
      </p:sp>
      <p:sp>
        <p:nvSpPr>
          <p:cNvPr id="38915" name="Rectangle 2"/>
          <p:cNvSpPr>
            <a:spLocks noGrp="1" noChangeArrowheads="1"/>
          </p:cNvSpPr>
          <p:nvPr>
            <p:ph type="title" idx="4294967295"/>
          </p:nvPr>
        </p:nvSpPr>
        <p:spPr>
          <a:xfrm>
            <a:off x="0" y="785813"/>
            <a:ext cx="8820150" cy="1219200"/>
          </a:xfrm>
        </p:spPr>
        <p:txBody>
          <a:bodyPr/>
          <a:lstStyle/>
          <a:p>
            <a:pPr eaLnBrk="1" hangingPunct="1"/>
            <a:r>
              <a:rPr lang="tr-TR" b="1" smtClean="0">
                <a:solidFill>
                  <a:srgbClr val="080808"/>
                </a:solidFill>
              </a:rPr>
              <a:t>Paydaşların Değerlendirilmesi</a:t>
            </a:r>
          </a:p>
        </p:txBody>
      </p:sp>
      <p:sp>
        <p:nvSpPr>
          <p:cNvPr id="38916" name="Rectangle 4"/>
          <p:cNvSpPr>
            <a:spLocks noChangeArrowheads="1"/>
          </p:cNvSpPr>
          <p:nvPr/>
        </p:nvSpPr>
        <p:spPr bwMode="auto">
          <a:xfrm>
            <a:off x="0" y="2420938"/>
            <a:ext cx="8642350" cy="435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buFontTx/>
              <a:buNone/>
            </a:pPr>
            <a:r>
              <a:rPr lang="tr-TR" sz="2000" dirty="0">
                <a:solidFill>
                  <a:srgbClr val="000000"/>
                </a:solidFill>
              </a:rPr>
              <a:t>Bu aşamada,</a:t>
            </a:r>
          </a:p>
          <a:p>
            <a:pPr>
              <a:buClr>
                <a:srgbClr val="3AFC0C"/>
              </a:buClr>
            </a:pPr>
            <a:r>
              <a:rPr lang="tr-TR" sz="2000" dirty="0"/>
              <a:t>Paydaşın kuruluşun hangi faaliyet alanı ile ilgili olduğu ?</a:t>
            </a:r>
          </a:p>
          <a:p>
            <a:pPr>
              <a:buClr>
                <a:srgbClr val="3AFC0C"/>
              </a:buClr>
            </a:pPr>
            <a:r>
              <a:rPr lang="tr-TR" sz="2000" dirty="0"/>
              <a:t>Kuruluştan Beklentilerinin ne olduğu ?</a:t>
            </a:r>
          </a:p>
          <a:p>
            <a:pPr>
              <a:buClr>
                <a:srgbClr val="3AFC0C"/>
              </a:buClr>
            </a:pPr>
            <a:r>
              <a:rPr lang="tr-TR" sz="2000" dirty="0"/>
              <a:t>Faaliyet ve hizmetlerimizi ne şekilde etkilediği ?</a:t>
            </a:r>
          </a:p>
          <a:p>
            <a:pPr>
              <a:buClr>
                <a:srgbClr val="3AFC0C"/>
              </a:buClr>
            </a:pPr>
            <a:r>
              <a:rPr lang="tr-TR" sz="2000" dirty="0"/>
              <a:t>Kuruluşu etkileme gücünün ne olduğu ?</a:t>
            </a:r>
          </a:p>
          <a:p>
            <a:pPr>
              <a:buClr>
                <a:srgbClr val="3AFC0C"/>
              </a:buClr>
            </a:pPr>
            <a:r>
              <a:rPr lang="tr-TR" sz="2000" dirty="0"/>
              <a:t>Faaliyet ve hizmetlerimizden ne şekilde etkilendiği ?</a:t>
            </a:r>
          </a:p>
          <a:p>
            <a:pPr>
              <a:buFont typeface="Wingdings" pitchFamily="2" charset="2"/>
              <a:buNone/>
            </a:pPr>
            <a:r>
              <a:rPr lang="tr-TR" sz="2000" dirty="0">
                <a:solidFill>
                  <a:srgbClr val="000000"/>
                </a:solidFill>
              </a:rPr>
              <a:t>soruları yardımıyla paydaşın değerlendirilmesi yapılır.</a:t>
            </a:r>
          </a:p>
          <a:p>
            <a:pPr>
              <a:buFont typeface="Wingdings" pitchFamily="2" charset="2"/>
              <a:buNone/>
            </a:pPr>
            <a:endParaRPr lang="tr-TR" sz="2000" dirty="0">
              <a:solidFill>
                <a:srgbClr val="000000"/>
              </a:solidFill>
            </a:endParaRPr>
          </a:p>
          <a:p>
            <a:pPr>
              <a:buFont typeface="Wingdings" pitchFamily="2" charset="2"/>
              <a:buNone/>
            </a:pPr>
            <a:r>
              <a:rPr lang="tr-TR" sz="2000" dirty="0">
                <a:solidFill>
                  <a:srgbClr val="D448A2"/>
                </a:solidFill>
              </a:rPr>
              <a:t>Genel olarak iki tablodan yararlanılır. </a:t>
            </a:r>
          </a:p>
          <a:p>
            <a:pPr>
              <a:buClr>
                <a:srgbClr val="3AFC0C"/>
              </a:buClr>
              <a:buFont typeface="Wingdings" pitchFamily="2" charset="2"/>
              <a:buChar char="Ø"/>
            </a:pPr>
            <a:r>
              <a:rPr lang="tr-TR" sz="2000" dirty="0"/>
              <a:t>Paydaş-Ürün/hizmet matrisi ile paydaşlarımızın hangi ürün veya hizmetimiz ile ilgili oldukları tespit edilir.</a:t>
            </a:r>
          </a:p>
          <a:p>
            <a:pPr>
              <a:buFont typeface="Wingdings" pitchFamily="2" charset="2"/>
              <a:buNone/>
            </a:pPr>
            <a:endParaRPr lang="tr-TR" sz="2000" dirty="0"/>
          </a:p>
          <a:p>
            <a:pPr>
              <a:buClr>
                <a:srgbClr val="3AFC0C"/>
              </a:buClr>
              <a:buFont typeface="Wingdings" pitchFamily="2" charset="2"/>
              <a:buChar char="Ø"/>
            </a:pPr>
            <a:r>
              <a:rPr lang="tr-TR" sz="2000" dirty="0"/>
              <a:t>Paydaş Etki/Önem matrisi ile de paydaşın kuruluşun faaliyet ve hizmetlerindeki etkisi ve önemi ile ortaya koyulur.</a:t>
            </a:r>
          </a:p>
        </p:txBody>
      </p:sp>
      <p:pic>
        <p:nvPicPr>
          <p:cNvPr id="38917"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5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722BE0CC-E589-44DC-934A-82005D796968}" type="slidenum">
              <a:rPr lang="tr-TR" sz="1200" b="0">
                <a:solidFill>
                  <a:schemeClr val="tx2"/>
                </a:solidFill>
              </a:rPr>
              <a:pPr algn="r" eaLnBrk="1" hangingPunct="1">
                <a:buFontTx/>
                <a:buNone/>
              </a:pPr>
              <a:t>53</a:t>
            </a:fld>
            <a:endParaRPr lang="tr-TR" sz="1200" b="0">
              <a:solidFill>
                <a:schemeClr val="tx2"/>
              </a:solidFill>
            </a:endParaRPr>
          </a:p>
        </p:txBody>
      </p:sp>
      <p:sp>
        <p:nvSpPr>
          <p:cNvPr id="33795" name="Rectangle 2"/>
          <p:cNvSpPr>
            <a:spLocks noGrp="1" noChangeArrowheads="1"/>
          </p:cNvSpPr>
          <p:nvPr>
            <p:ph type="title" idx="4294967295"/>
          </p:nvPr>
        </p:nvSpPr>
        <p:spPr>
          <a:xfrm>
            <a:off x="0" y="928688"/>
            <a:ext cx="8501063" cy="1219200"/>
          </a:xfrm>
        </p:spPr>
        <p:txBody>
          <a:bodyPr/>
          <a:lstStyle/>
          <a:p>
            <a:pPr eaLnBrk="1" hangingPunct="1">
              <a:defRPr/>
            </a:pPr>
            <a:r>
              <a:rPr lang="tr-TR" b="1" dirty="0" smtClean="0">
                <a:solidFill>
                  <a:srgbClr val="080808"/>
                </a:solidFill>
              </a:rPr>
              <a:t>Paydaşların Değerlendirilmesi</a:t>
            </a:r>
            <a:r>
              <a:rPr lang="tr-TR" b="1" dirty="0" smtClean="0">
                <a:solidFill>
                  <a:schemeClr val="accent2"/>
                </a:solidFill>
              </a:rPr>
              <a:t/>
            </a:r>
            <a:br>
              <a:rPr lang="tr-TR" b="1" dirty="0" smtClean="0">
                <a:solidFill>
                  <a:schemeClr val="accent2"/>
                </a:solidFill>
              </a:rPr>
            </a:br>
            <a:r>
              <a:rPr lang="tr-TR" b="1" dirty="0" smtClean="0">
                <a:solidFill>
                  <a:srgbClr val="7030A0"/>
                </a:solidFill>
              </a:rPr>
              <a:t>Etki</a:t>
            </a:r>
            <a:r>
              <a:rPr lang="tr-TR" b="1" dirty="0" smtClean="0">
                <a:solidFill>
                  <a:schemeClr val="accent2"/>
                </a:solidFill>
              </a:rPr>
              <a:t>/ </a:t>
            </a:r>
            <a:r>
              <a:rPr lang="tr-TR" b="1" dirty="0" smtClean="0">
                <a:solidFill>
                  <a:schemeClr val="accent2">
                    <a:lumMod val="75000"/>
                  </a:schemeClr>
                </a:solidFill>
              </a:rPr>
              <a:t>Önem</a:t>
            </a:r>
            <a:r>
              <a:rPr lang="tr-TR" b="1" dirty="0" smtClean="0">
                <a:solidFill>
                  <a:srgbClr val="080808"/>
                </a:solidFill>
              </a:rPr>
              <a:t> Matrisi</a:t>
            </a:r>
          </a:p>
        </p:txBody>
      </p:sp>
      <p:graphicFrame>
        <p:nvGraphicFramePr>
          <p:cNvPr id="119832" name="Group 24"/>
          <p:cNvGraphicFramePr>
            <a:graphicFrameLocks noGrp="1"/>
          </p:cNvGraphicFramePr>
          <p:nvPr>
            <p:ph sz="half" idx="4294967295"/>
          </p:nvPr>
        </p:nvGraphicFramePr>
        <p:xfrm>
          <a:off x="179388" y="2349500"/>
          <a:ext cx="5616575" cy="4194175"/>
        </p:xfrm>
        <a:graphic>
          <a:graphicData uri="http://schemas.openxmlformats.org/drawingml/2006/table">
            <a:tbl>
              <a:tblPr/>
              <a:tblGrid>
                <a:gridCol w="1824037"/>
                <a:gridCol w="2001838"/>
                <a:gridCol w="1790700"/>
              </a:tblGrid>
              <a:tr h="1335044">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tr-TR" sz="2400" b="1" i="0" u="none" strike="noStrike" cap="none" normalizeH="0" baseline="0" dirty="0" smtClean="0">
                          <a:ln>
                            <a:noFill/>
                          </a:ln>
                          <a:solidFill>
                            <a:srgbClr val="D448A2"/>
                          </a:solidFill>
                          <a:effectLst/>
                          <a:latin typeface="Arial" pitchFamily="34" charset="0"/>
                        </a:rPr>
                        <a:t>Etki</a:t>
                      </a:r>
                      <a:r>
                        <a:rPr kumimoji="0" lang="tr-TR" sz="2400" b="1" i="0" u="none" strike="noStrike" cap="none" normalizeH="0" baseline="0" dirty="0" smtClean="0">
                          <a:ln>
                            <a:noFill/>
                          </a:ln>
                          <a:solidFill>
                            <a:srgbClr val="FF0000"/>
                          </a:solidFill>
                          <a:effectLst/>
                          <a:latin typeface="Arial" pitchFamily="34" charset="0"/>
                        </a:rPr>
                        <a:t> </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400" b="1" i="0" u="none" strike="noStrike" cap="none" normalizeH="0" baseline="0" dirty="0" smtClean="0">
                        <a:ln>
                          <a:noFill/>
                        </a:ln>
                        <a:solidFill>
                          <a:srgbClr val="FF0000"/>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b="1" i="0" u="none" strike="noStrike" cap="none" normalizeH="0" baseline="0" dirty="0" smtClean="0">
                          <a:ln>
                            <a:noFill/>
                          </a:ln>
                          <a:solidFill>
                            <a:srgbClr val="000000"/>
                          </a:solidFill>
                          <a:effectLst/>
                          <a:latin typeface="Arial" pitchFamily="34" charset="0"/>
                        </a:rPr>
                        <a:t>Önem</a:t>
                      </a:r>
                      <a:r>
                        <a:rPr kumimoji="0" lang="tr-TR" sz="2400" b="0" i="0" u="none" strike="noStrike" cap="none" normalizeH="0" baseline="0" dirty="0" smtClean="0">
                          <a:ln>
                            <a:noFill/>
                          </a:ln>
                          <a:solidFill>
                            <a:srgbClr val="000000"/>
                          </a:solidFill>
                          <a:effectLst/>
                          <a:latin typeface="Arial" pitchFamily="34" charset="0"/>
                        </a:rPr>
                        <a:t> </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800" b="1" i="0" u="none" strike="noStrike" cap="none" normalizeH="0" baseline="0" dirty="0" smtClean="0">
                          <a:ln>
                            <a:noFill/>
                          </a:ln>
                          <a:solidFill>
                            <a:srgbClr val="D448A2"/>
                          </a:solidFill>
                          <a:effectLst>
                            <a:outerShdw blurRad="38100" dist="38100" dir="2700000" algn="tl">
                              <a:srgbClr val="C0C0C0"/>
                            </a:outerShdw>
                          </a:effectLst>
                          <a:latin typeface="Arial" pitchFamily="34" charset="0"/>
                        </a:rPr>
                        <a:t>Zayıf </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400" b="1" i="0" u="none" strike="noStrike" cap="none" normalizeH="0" baseline="0" smtClean="0">
                          <a:ln>
                            <a:noFill/>
                          </a:ln>
                          <a:solidFill>
                            <a:srgbClr val="D448A2"/>
                          </a:solidFill>
                          <a:effectLst>
                            <a:outerShdw blurRad="38100" dist="38100" dir="2700000" algn="tl">
                              <a:srgbClr val="C0C0C0"/>
                            </a:outerShdw>
                          </a:effectLst>
                          <a:latin typeface="Arial" pitchFamily="34" charset="0"/>
                        </a:rPr>
                        <a:t>Güçlü</a:t>
                      </a: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76341">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400" b="1" i="0" u="none" strike="noStrike" cap="none" normalizeH="0" baseline="0" smtClean="0">
                        <a:ln>
                          <a:noFill/>
                        </a:ln>
                        <a:solidFill>
                          <a:srgbClr val="000000"/>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b="1" i="0" u="none" strike="noStrike" cap="none" normalizeH="0" baseline="0" smtClean="0">
                          <a:ln>
                            <a:noFill/>
                          </a:ln>
                          <a:solidFill>
                            <a:srgbClr val="000000"/>
                          </a:solidFill>
                          <a:effectLst>
                            <a:outerShdw blurRad="38100" dist="38100" dir="2700000" algn="tl">
                              <a:srgbClr val="C0C0C0"/>
                            </a:outerShdw>
                          </a:effectLst>
                          <a:latin typeface="Arial" pitchFamily="34" charset="0"/>
                        </a:rPr>
                        <a:t>Önemsiz</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b="0" i="0" u="none" strike="noStrike" cap="none" normalizeH="0" baseline="0" smtClean="0">
                          <a:ln>
                            <a:noFill/>
                          </a:ln>
                          <a:solidFill>
                            <a:schemeClr val="tx1"/>
                          </a:solidFill>
                          <a:effectLst/>
                          <a:latin typeface="Arial" pitchFamily="34" charset="0"/>
                        </a:rPr>
                        <a:t>İzle</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b="0" i="0" u="none" strike="noStrike" cap="none" normalizeH="0" baseline="0" smtClean="0">
                          <a:ln>
                            <a:noFill/>
                          </a:ln>
                          <a:solidFill>
                            <a:schemeClr val="tx1"/>
                          </a:solidFill>
                          <a:effectLst/>
                          <a:latin typeface="Arial" pitchFamily="34" charset="0"/>
                        </a:rPr>
                        <a:t>Bilgilendir</a:t>
                      </a: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8279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400" b="1" i="0" u="none" strike="noStrike" cap="none" normalizeH="0" baseline="0" smtClean="0">
                        <a:ln>
                          <a:noFill/>
                        </a:ln>
                        <a:solidFill>
                          <a:srgbClr val="000000"/>
                        </a:solidFill>
                        <a:effectLst/>
                        <a:latin typeface="Arial"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b="1" i="0" u="none" strike="noStrike" cap="none" normalizeH="0" baseline="0" smtClean="0">
                          <a:ln>
                            <a:noFill/>
                          </a:ln>
                          <a:solidFill>
                            <a:srgbClr val="000000"/>
                          </a:solidFill>
                          <a:effectLst>
                            <a:outerShdw blurRad="38100" dist="38100" dir="2700000" algn="tl">
                              <a:srgbClr val="C0C0C0"/>
                            </a:outerShdw>
                          </a:effectLst>
                          <a:latin typeface="Arial" pitchFamily="34" charset="0"/>
                        </a:rPr>
                        <a:t>Önemli</a:t>
                      </a:r>
                    </a:p>
                  </a:txBody>
                  <a:tcPr marT="45721" marB="45721"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b="0" i="0" u="none" strike="noStrike" cap="none" normalizeH="0" baseline="0" smtClean="0">
                          <a:ln>
                            <a:noFill/>
                          </a:ln>
                          <a:solidFill>
                            <a:schemeClr val="tx1"/>
                          </a:solidFill>
                          <a:effectLst/>
                          <a:latin typeface="Arial" pitchFamily="34" charset="0"/>
                        </a:rPr>
                        <a:t>Çıkarlarını gözet, çalışmalara dahil et</a:t>
                      </a:r>
                    </a:p>
                  </a:txBody>
                  <a:tcPr marT="45721" marB="45721"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b="0" i="0" u="none" strike="noStrike" cap="none" normalizeH="0" baseline="0" smtClean="0">
                          <a:ln>
                            <a:noFill/>
                          </a:ln>
                          <a:solidFill>
                            <a:schemeClr val="tx1"/>
                          </a:solidFill>
                          <a:effectLst/>
                          <a:latin typeface="Arial" pitchFamily="34" charset="0"/>
                        </a:rPr>
                        <a:t>Birlikte çalış</a:t>
                      </a:r>
                    </a:p>
                  </a:txBody>
                  <a:tcPr marT="45721" marB="4572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9958" name="Rectangle 22"/>
          <p:cNvSpPr>
            <a:spLocks noChangeArrowheads="1"/>
          </p:cNvSpPr>
          <p:nvPr/>
        </p:nvSpPr>
        <p:spPr bwMode="auto">
          <a:xfrm>
            <a:off x="5795963" y="2276475"/>
            <a:ext cx="3097212" cy="393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buFontTx/>
              <a:buNone/>
            </a:pPr>
            <a:endParaRPr lang="tr-TR" sz="1800">
              <a:solidFill>
                <a:srgbClr val="EB1B0B"/>
              </a:solidFill>
            </a:endParaRPr>
          </a:p>
          <a:p>
            <a:pPr>
              <a:buFontTx/>
              <a:buNone/>
            </a:pPr>
            <a:r>
              <a:rPr lang="tr-TR" sz="1800">
                <a:solidFill>
                  <a:srgbClr val="EB1B0B"/>
                </a:solidFill>
              </a:rPr>
              <a:t>ETKİ,</a:t>
            </a:r>
          </a:p>
          <a:p>
            <a:pPr>
              <a:buFontTx/>
              <a:buNone/>
            </a:pPr>
            <a:r>
              <a:rPr lang="tr-TR" sz="1800"/>
              <a:t>paydaşın kuruluşun faaliyet ve hizmetlerini yönlendirme, destekleme veya olumsuz etkileme gücünü, </a:t>
            </a:r>
          </a:p>
          <a:p>
            <a:pPr>
              <a:buFontTx/>
              <a:buNone/>
            </a:pPr>
            <a:endParaRPr lang="tr-TR" sz="1800">
              <a:solidFill>
                <a:srgbClr val="EB1B0B"/>
              </a:solidFill>
            </a:endParaRPr>
          </a:p>
          <a:p>
            <a:pPr>
              <a:buFontTx/>
              <a:buNone/>
            </a:pPr>
            <a:endParaRPr lang="tr-TR" sz="1800">
              <a:solidFill>
                <a:srgbClr val="EB1B0B"/>
              </a:solidFill>
            </a:endParaRPr>
          </a:p>
          <a:p>
            <a:pPr>
              <a:buFontTx/>
              <a:buNone/>
            </a:pPr>
            <a:r>
              <a:rPr lang="tr-TR" sz="1800">
                <a:solidFill>
                  <a:srgbClr val="EB1B0B"/>
                </a:solidFill>
              </a:rPr>
              <a:t>ÖNEM, </a:t>
            </a:r>
          </a:p>
          <a:p>
            <a:pPr>
              <a:buFontTx/>
              <a:buNone/>
            </a:pPr>
            <a:r>
              <a:rPr lang="tr-TR" sz="1800"/>
              <a:t>kuruluşun paydaşın beklenti ve taleplerinin karşılanması konusuna verdiği önceliği ifade eder.</a:t>
            </a:r>
          </a:p>
        </p:txBody>
      </p:sp>
      <p:pic>
        <p:nvPicPr>
          <p:cNvPr id="39959"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4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28145E6F-B01F-4FB9-AAC6-992F3B6224C6}" type="slidenum">
              <a:rPr lang="tr-TR" sz="1200" b="0">
                <a:solidFill>
                  <a:schemeClr val="tx2"/>
                </a:solidFill>
              </a:rPr>
              <a:pPr algn="r" eaLnBrk="1" hangingPunct="1">
                <a:buFontTx/>
                <a:buNone/>
              </a:pPr>
              <a:t>54</a:t>
            </a:fld>
            <a:endParaRPr lang="tr-TR" sz="1200" b="0">
              <a:solidFill>
                <a:schemeClr val="tx2"/>
              </a:solidFill>
            </a:endParaRPr>
          </a:p>
        </p:txBody>
      </p:sp>
      <p:sp>
        <p:nvSpPr>
          <p:cNvPr id="34819" name="Rectangle 684"/>
          <p:cNvSpPr>
            <a:spLocks noGrp="1" noChangeArrowheads="1"/>
          </p:cNvSpPr>
          <p:nvPr>
            <p:ph type="title" idx="4294967295"/>
          </p:nvPr>
        </p:nvSpPr>
        <p:spPr/>
        <p:txBody>
          <a:bodyPr/>
          <a:lstStyle/>
          <a:p>
            <a:pPr eaLnBrk="1" hangingPunct="1">
              <a:defRPr/>
            </a:pPr>
            <a:r>
              <a:rPr lang="tr-TR" dirty="0" smtClean="0"/>
              <a:t>Paydaş </a:t>
            </a:r>
            <a:r>
              <a:rPr lang="tr-TR" b="1" dirty="0" smtClean="0">
                <a:solidFill>
                  <a:srgbClr val="7030A0"/>
                </a:solidFill>
              </a:rPr>
              <a:t>Etki</a:t>
            </a:r>
            <a:r>
              <a:rPr lang="tr-TR" b="1" dirty="0" smtClean="0">
                <a:solidFill>
                  <a:schemeClr val="accent2"/>
                </a:solidFill>
              </a:rPr>
              <a:t>/ </a:t>
            </a:r>
            <a:r>
              <a:rPr lang="tr-TR" b="1" dirty="0" smtClean="0">
                <a:solidFill>
                  <a:schemeClr val="accent2">
                    <a:lumMod val="75000"/>
                  </a:schemeClr>
                </a:solidFill>
              </a:rPr>
              <a:t>Önem</a:t>
            </a:r>
            <a:r>
              <a:rPr lang="tr-TR" dirty="0" smtClean="0"/>
              <a:t> Matrisi</a:t>
            </a:r>
          </a:p>
        </p:txBody>
      </p:sp>
      <p:graphicFrame>
        <p:nvGraphicFramePr>
          <p:cNvPr id="116799" name="Group 63"/>
          <p:cNvGraphicFramePr>
            <a:graphicFrameLocks noGrp="1"/>
          </p:cNvGraphicFramePr>
          <p:nvPr>
            <p:ph idx="4294967295"/>
          </p:nvPr>
        </p:nvGraphicFramePr>
        <p:xfrm>
          <a:off x="323850" y="2852738"/>
          <a:ext cx="8229600" cy="3508578"/>
        </p:xfrm>
        <a:graphic>
          <a:graphicData uri="http://schemas.openxmlformats.org/drawingml/2006/table">
            <a:tbl>
              <a:tblPr/>
              <a:tblGrid>
                <a:gridCol w="3400425"/>
                <a:gridCol w="930275"/>
                <a:gridCol w="1357313"/>
                <a:gridCol w="1098550"/>
                <a:gridCol w="1443037"/>
              </a:tblGrid>
              <a:tr h="274613">
                <a:tc rowSpan="2">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smtClean="0">
                          <a:ln>
                            <a:noFill/>
                          </a:ln>
                          <a:solidFill>
                            <a:srgbClr val="EB1B0B"/>
                          </a:solidFill>
                          <a:effectLst/>
                          <a:latin typeface="Arial" pitchFamily="34" charset="0"/>
                          <a:ea typeface="Calibri" pitchFamily="34" charset="0"/>
                          <a:cs typeface="Tahoma-Bold" charset="0"/>
                        </a:rPr>
                        <a:t>Paydaş</a:t>
                      </a:r>
                      <a:endParaRPr kumimoji="0" lang="tr-TR" sz="2400" b="0" i="0" u="none" strike="noStrike" cap="none" normalizeH="0" baseline="0" smtClean="0">
                        <a:ln>
                          <a:noFill/>
                        </a:ln>
                        <a:solidFill>
                          <a:srgbClr val="EB1B0B"/>
                        </a:solidFill>
                        <a:effectLst/>
                        <a:latin typeface="Arial" pitchFamily="34" charset="0"/>
                        <a:ea typeface="Calibri" pitchFamily="34" charset="0"/>
                        <a:cs typeface="Tahoma-Bold"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200" b="0" i="0" u="none" strike="noStrike" cap="none" normalizeH="0" baseline="0" smtClean="0">
                          <a:ln>
                            <a:noFill/>
                          </a:ln>
                          <a:solidFill>
                            <a:schemeClr val="bg1"/>
                          </a:solidFill>
                          <a:effectLst/>
                          <a:latin typeface="Times New Roman" pitchFamily="18" charset="0"/>
                          <a:ea typeface="Calibri" pitchFamily="34" charset="0"/>
                          <a:cs typeface="Tahoma-Bold" charset="0"/>
                        </a:rPr>
                        <a:t>Paydaşın bakanlığa etkisi</a:t>
                      </a:r>
                      <a:endParaRPr kumimoji="0" lang="tr-TR" sz="1800" b="0" i="0" u="none" strike="noStrike" cap="none" normalizeH="0" baseline="0" smtClean="0">
                        <a:ln>
                          <a:noFill/>
                        </a:ln>
                        <a:solidFill>
                          <a:schemeClr val="bg1"/>
                        </a:solidFill>
                        <a:effectLst/>
                        <a:latin typeface="Arial" pitchFamily="34" charset="0"/>
                        <a:ea typeface="Calibri" pitchFamily="34" charset="0"/>
                        <a:cs typeface="Tahoma-Bold"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hMerge="1">
                  <a:txBody>
                    <a:bodyPr/>
                    <a:lstStyle/>
                    <a:p>
                      <a:endParaRPr lang="tr-TR"/>
                    </a:p>
                  </a:txBody>
                  <a:tcPr/>
                </a:tc>
                <a:tc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200" b="0" i="0" u="none" strike="noStrike" cap="none" normalizeH="0" baseline="0" smtClean="0">
                          <a:ln>
                            <a:noFill/>
                          </a:ln>
                          <a:solidFill>
                            <a:schemeClr val="bg1"/>
                          </a:solidFill>
                          <a:effectLst/>
                          <a:latin typeface="Times New Roman" pitchFamily="18" charset="0"/>
                          <a:ea typeface="Calibri" pitchFamily="34" charset="0"/>
                          <a:cs typeface="Tahoma-Bold" charset="0"/>
                        </a:rPr>
                        <a:t>Taleplerine verilen Önem</a:t>
                      </a:r>
                      <a:endParaRPr kumimoji="0" lang="tr-TR" sz="1800" b="0" i="0" u="none" strike="noStrike" cap="none" normalizeH="0" baseline="0" smtClean="0">
                        <a:ln>
                          <a:noFill/>
                        </a:ln>
                        <a:solidFill>
                          <a:schemeClr val="bg1"/>
                        </a:solidFill>
                        <a:effectLst/>
                        <a:latin typeface="Arial" pitchFamily="34" charset="0"/>
                        <a:ea typeface="Calibri" pitchFamily="34" charset="0"/>
                        <a:cs typeface="Tahoma-Bold"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hMerge="1">
                  <a:txBody>
                    <a:bodyPr/>
                    <a:lstStyle/>
                    <a:p>
                      <a:endParaRPr lang="tr-TR"/>
                    </a:p>
                  </a:txBody>
                  <a:tcPr/>
                </a:tc>
              </a:tr>
              <a:tr h="487636">
                <a:tc vMerge="1">
                  <a:txBody>
                    <a:bodyPr/>
                    <a:lstStyle/>
                    <a:p>
                      <a:endParaRPr lang="tr-TR"/>
                    </a:p>
                  </a:txBody>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200" b="0" i="0" u="none" strike="noStrike" cap="none" normalizeH="0" baseline="0" smtClean="0">
                          <a:ln>
                            <a:noFill/>
                          </a:ln>
                          <a:solidFill>
                            <a:schemeClr val="bg1"/>
                          </a:solidFill>
                          <a:effectLst/>
                          <a:latin typeface="Times New Roman" pitchFamily="18" charset="0"/>
                          <a:ea typeface="Calibri" pitchFamily="34" charset="0"/>
                          <a:cs typeface="Tahoma-Bold" charset="0"/>
                        </a:rPr>
                        <a:t>Zayıf</a:t>
                      </a:r>
                      <a:endParaRPr kumimoji="0" lang="tr-TR" sz="1000" b="0" i="0" u="none" strike="noStrike" cap="none" normalizeH="0" baseline="0" smtClean="0">
                        <a:ln>
                          <a:noFill/>
                        </a:ln>
                        <a:solidFill>
                          <a:schemeClr val="bg1"/>
                        </a:solidFill>
                        <a:effectLst/>
                        <a:latin typeface="Times New Roman" pitchFamily="18" charset="0"/>
                        <a:ea typeface="Calibri" pitchFamily="34"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smtClean="0">
                          <a:ln>
                            <a:noFill/>
                          </a:ln>
                          <a:solidFill>
                            <a:srgbClr val="EB1B0B"/>
                          </a:solidFill>
                          <a:effectLst/>
                          <a:latin typeface="Arial" pitchFamily="34" charset="0"/>
                        </a:rPr>
                        <a:t>İzle</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200" b="0" i="0" u="none" strike="noStrike" cap="none" normalizeH="0" baseline="0" smtClean="0">
                          <a:ln>
                            <a:noFill/>
                          </a:ln>
                          <a:solidFill>
                            <a:schemeClr val="bg1"/>
                          </a:solidFill>
                          <a:effectLst/>
                          <a:latin typeface="Times New Roman" pitchFamily="18" charset="0"/>
                          <a:ea typeface="Calibri" pitchFamily="34" charset="0"/>
                          <a:cs typeface="Tahoma-Bold" charset="0"/>
                        </a:rPr>
                        <a:t>Güçlü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smtClean="0">
                          <a:ln>
                            <a:noFill/>
                          </a:ln>
                          <a:solidFill>
                            <a:srgbClr val="EB1B0B"/>
                          </a:solidFill>
                          <a:effectLst/>
                          <a:latin typeface="Arial" pitchFamily="34" charset="0"/>
                          <a:ea typeface="Calibri" pitchFamily="34" charset="0"/>
                          <a:cs typeface="Tahoma-Bold" charset="0"/>
                        </a:rPr>
                        <a:t>Bilgilendir</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200" b="0" i="0" u="none" strike="noStrike" cap="none" normalizeH="0" baseline="0" smtClean="0">
                          <a:ln>
                            <a:noFill/>
                          </a:ln>
                          <a:solidFill>
                            <a:schemeClr val="bg1"/>
                          </a:solidFill>
                          <a:effectLst/>
                          <a:latin typeface="Times New Roman" pitchFamily="18" charset="0"/>
                          <a:ea typeface="Calibri" pitchFamily="34" charset="0"/>
                          <a:cs typeface="Tahoma-Bold" charset="0"/>
                        </a:rPr>
                        <a:t>Önemsiz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smtClean="0">
                          <a:ln>
                            <a:noFill/>
                          </a:ln>
                          <a:solidFill>
                            <a:srgbClr val="EB1B0B"/>
                          </a:solidFill>
                          <a:effectLst/>
                          <a:latin typeface="Times New Roman" pitchFamily="18" charset="0"/>
                          <a:ea typeface="Calibri" pitchFamily="34" charset="0"/>
                          <a:cs typeface="Tahoma-Bold" charset="0"/>
                        </a:rPr>
                        <a:t>Gözet</a:t>
                      </a:r>
                      <a:endParaRPr kumimoji="0" lang="tr-TR" sz="1400" b="0" i="0" u="none" strike="noStrike" cap="none" normalizeH="0" baseline="0" smtClean="0">
                        <a:ln>
                          <a:noFill/>
                        </a:ln>
                        <a:solidFill>
                          <a:srgbClr val="EB1B0B"/>
                        </a:solidFill>
                        <a:effectLst/>
                        <a:latin typeface="Arial" pitchFamily="34" charset="0"/>
                        <a:ea typeface="Calibri" pitchFamily="34" charset="0"/>
                        <a:cs typeface="Tahoma-Bold"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200" b="0" i="0" u="none" strike="noStrike" cap="none" normalizeH="0" baseline="0" smtClean="0">
                          <a:ln>
                            <a:noFill/>
                          </a:ln>
                          <a:solidFill>
                            <a:schemeClr val="bg1"/>
                          </a:solidFill>
                          <a:effectLst/>
                          <a:latin typeface="Times New Roman" pitchFamily="18" charset="0"/>
                          <a:ea typeface="Calibri" pitchFamily="34" charset="0"/>
                          <a:cs typeface="Tahoma-Bold" charset="0"/>
                        </a:rPr>
                        <a:t>Önemli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smtClean="0">
                          <a:ln>
                            <a:noFill/>
                          </a:ln>
                          <a:solidFill>
                            <a:srgbClr val="EB1B0B"/>
                          </a:solidFill>
                          <a:effectLst/>
                          <a:latin typeface="Arial" pitchFamily="34" charset="0"/>
                          <a:ea typeface="Calibri" pitchFamily="34" charset="0"/>
                          <a:cs typeface="Tahoma-Bold" charset="0"/>
                        </a:rPr>
                        <a:t>Birlikte çalış</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571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b="0" i="0" u="none" strike="noStrike" cap="none" normalizeH="0" baseline="0" smtClean="0">
                          <a:ln>
                            <a:noFill/>
                          </a:ln>
                          <a:solidFill>
                            <a:schemeClr val="bg1"/>
                          </a:solidFill>
                          <a:effectLst/>
                          <a:latin typeface="Arial" pitchFamily="34" charset="0"/>
                        </a:rPr>
                        <a:t>XXX Sendikası</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400" b="0" i="0" u="none" strike="noStrike" cap="none" normalizeH="0" baseline="0" smtClean="0">
                          <a:ln>
                            <a:noFill/>
                          </a:ln>
                          <a:solidFill>
                            <a:schemeClr val="bg1"/>
                          </a:solidFill>
                          <a:effectLst/>
                          <a:latin typeface="Arial" pitchFamily="34" charset="0"/>
                        </a:rPr>
                        <a:t>X</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400" b="0" i="0" u="none" strike="noStrike" cap="none" normalizeH="0" baseline="0" smtClean="0">
                          <a:ln>
                            <a:noFill/>
                          </a:ln>
                          <a:solidFill>
                            <a:schemeClr val="bg1"/>
                          </a:solidFill>
                          <a:effectLst/>
                          <a:latin typeface="Arial" pitchFamily="34" charset="0"/>
                        </a:rPr>
                        <a:t>X</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571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400" b="0" i="0" u="none" strike="noStrike" cap="none" normalizeH="0" baseline="0" smtClean="0">
                          <a:ln>
                            <a:noFill/>
                          </a:ln>
                          <a:solidFill>
                            <a:schemeClr val="bg1"/>
                          </a:solidFill>
                          <a:effectLst/>
                          <a:latin typeface="Arial" pitchFamily="34" charset="0"/>
                        </a:rPr>
                        <a:t>TBMM</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400" b="0" i="0" u="none" strike="noStrike" cap="none" normalizeH="0" baseline="0" smtClean="0">
                          <a:ln>
                            <a:noFill/>
                          </a:ln>
                          <a:solidFill>
                            <a:schemeClr val="bg1"/>
                          </a:solidFill>
                          <a:effectLst/>
                          <a:latin typeface="Arial" pitchFamily="34" charset="0"/>
                        </a:rPr>
                        <a:t>X</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400" b="0" i="0" u="none" strike="noStrike" cap="none" normalizeH="0" baseline="0" smtClean="0">
                          <a:ln>
                            <a:noFill/>
                          </a:ln>
                          <a:solidFill>
                            <a:schemeClr val="bg1"/>
                          </a:solidFill>
                          <a:effectLst/>
                          <a:latin typeface="Arial" pitchFamily="34" charset="0"/>
                        </a:rPr>
                        <a:t>X</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571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6033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571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571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chemeClr val="bg1"/>
                        </a:solidFill>
                        <a:effectLst/>
                        <a:latin typeface="Arial" pitchFamily="34"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bl>
          </a:graphicData>
        </a:graphic>
      </p:graphicFrame>
      <p:pic>
        <p:nvPicPr>
          <p:cNvPr id="41017"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o 2"/>
          <p:cNvGraphicFramePr>
            <a:graphicFrameLocks noGrp="1"/>
          </p:cNvGraphicFramePr>
          <p:nvPr>
            <p:extLst>
              <p:ext uri="{D42A27DB-BD31-4B8C-83A1-F6EECF244321}">
                <p14:modId xmlns:p14="http://schemas.microsoft.com/office/powerpoint/2010/main" val="885354168"/>
              </p:ext>
            </p:extLst>
          </p:nvPr>
        </p:nvGraphicFramePr>
        <p:xfrm>
          <a:off x="7543" y="0"/>
          <a:ext cx="9136456" cy="6858000"/>
        </p:xfrm>
        <a:graphic>
          <a:graphicData uri="http://schemas.openxmlformats.org/drawingml/2006/table">
            <a:tbl>
              <a:tblPr firstRow="1" firstCol="1" lastRow="1" lastCol="1" bandRow="1" bandCol="1">
                <a:tableStyleId>{5C22544A-7EE6-4342-B048-85BDC9FD1C3A}</a:tableStyleId>
              </a:tblPr>
              <a:tblGrid>
                <a:gridCol w="2096645"/>
                <a:gridCol w="282056"/>
                <a:gridCol w="290252"/>
                <a:gridCol w="419330"/>
                <a:gridCol w="2096645"/>
                <a:gridCol w="1334477"/>
                <a:gridCol w="1332428"/>
                <a:gridCol w="1284623"/>
              </a:tblGrid>
              <a:tr h="250624">
                <a:tc rowSpan="4">
                  <a:txBody>
                    <a:bodyPr/>
                    <a:lstStyle/>
                    <a:p>
                      <a:pPr algn="ctr">
                        <a:spcAft>
                          <a:spcPts val="0"/>
                        </a:spcAft>
                      </a:pPr>
                      <a:r>
                        <a:rPr lang="tr-TR" sz="900" dirty="0">
                          <a:effectLst/>
                        </a:rPr>
                        <a:t>PAYDAŞLAR</a:t>
                      </a:r>
                      <a:endParaRPr lang="tr-TR" sz="1000" dirty="0">
                        <a:effectLst/>
                        <a:latin typeface="Times New Roman"/>
                        <a:ea typeface="Times New Roman"/>
                      </a:endParaRPr>
                    </a:p>
                  </a:txBody>
                  <a:tcPr marL="59191" marR="59191" marT="0" marB="0" anchor="ctr"/>
                </a:tc>
                <a:tc rowSpan="4">
                  <a:txBody>
                    <a:bodyPr/>
                    <a:lstStyle/>
                    <a:p>
                      <a:pPr marL="71755" marR="71755" algn="ctr">
                        <a:spcAft>
                          <a:spcPts val="0"/>
                        </a:spcAft>
                      </a:pPr>
                      <a:r>
                        <a:rPr lang="tr-TR" sz="900">
                          <a:effectLst/>
                        </a:rPr>
                        <a:t>İÇ PAYDAŞ</a:t>
                      </a:r>
                      <a:endParaRPr lang="tr-TR" sz="1000">
                        <a:effectLst/>
                        <a:latin typeface="Times New Roman"/>
                        <a:ea typeface="Times New Roman"/>
                      </a:endParaRPr>
                    </a:p>
                  </a:txBody>
                  <a:tcPr marL="59191" marR="59191" marT="0" marB="0" vert="vert270" anchor="ctr"/>
                </a:tc>
                <a:tc rowSpan="4">
                  <a:txBody>
                    <a:bodyPr/>
                    <a:lstStyle/>
                    <a:p>
                      <a:pPr marL="71755" marR="71755" algn="ctr">
                        <a:spcAft>
                          <a:spcPts val="0"/>
                        </a:spcAft>
                      </a:pPr>
                      <a:r>
                        <a:rPr lang="tr-TR" sz="900">
                          <a:effectLst/>
                        </a:rPr>
                        <a:t>DIŞ PAY,</a:t>
                      </a:r>
                      <a:endParaRPr lang="tr-TR" sz="1000">
                        <a:effectLst/>
                        <a:latin typeface="Times New Roman"/>
                        <a:ea typeface="Times New Roman"/>
                      </a:endParaRPr>
                    </a:p>
                  </a:txBody>
                  <a:tcPr marL="59191" marR="59191" marT="0" marB="0" vert="vert270" anchor="ctr"/>
                </a:tc>
                <a:tc rowSpan="4">
                  <a:txBody>
                    <a:bodyPr/>
                    <a:lstStyle/>
                    <a:p>
                      <a:pPr marL="71755" marR="71755" algn="ctr">
                        <a:spcAft>
                          <a:spcPts val="0"/>
                        </a:spcAft>
                      </a:pPr>
                      <a:endParaRPr lang="tr-TR" sz="1000" dirty="0">
                        <a:effectLst/>
                        <a:latin typeface="Times New Roman"/>
                        <a:ea typeface="Times New Roman"/>
                      </a:endParaRPr>
                    </a:p>
                  </a:txBody>
                  <a:tcPr marL="59191" marR="59191" marT="0" marB="0" vert="vert270" anchor="ctr"/>
                </a:tc>
                <a:tc>
                  <a:txBody>
                    <a:bodyPr/>
                    <a:lstStyle/>
                    <a:p>
                      <a:pPr algn="ctr">
                        <a:spcAft>
                          <a:spcPts val="0"/>
                        </a:spcAft>
                      </a:pPr>
                      <a:r>
                        <a:rPr lang="tr-TR" sz="900">
                          <a:effectLst/>
                        </a:rPr>
                        <a:t> </a:t>
                      </a:r>
                      <a:endParaRPr lang="tr-TR" sz="1000">
                        <a:effectLst/>
                        <a:latin typeface="Times New Roman"/>
                        <a:ea typeface="Times New Roman"/>
                      </a:endParaRPr>
                    </a:p>
                  </a:txBody>
                  <a:tcPr marL="59191" marR="59191" marT="0" marB="0" anchor="ctr"/>
                </a:tc>
                <a:tc rowSpan="2">
                  <a:txBody>
                    <a:bodyPr/>
                    <a:lstStyle/>
                    <a:p>
                      <a:pPr algn="ctr">
                        <a:spcAft>
                          <a:spcPts val="0"/>
                        </a:spcAft>
                      </a:pPr>
                      <a:r>
                        <a:rPr lang="tr-TR" sz="900">
                          <a:effectLst/>
                        </a:rPr>
                        <a:t>Paydaşın Kurum Faaliyetlerini Etkileme Derecesiİ</a:t>
                      </a:r>
                      <a:endParaRPr lang="tr-TR" sz="1000">
                        <a:effectLst/>
                        <a:latin typeface="Times New Roman"/>
                        <a:ea typeface="Times New Roman"/>
                      </a:endParaRPr>
                    </a:p>
                  </a:txBody>
                  <a:tcPr marL="59191" marR="59191" marT="0" marB="0" anchor="ctr"/>
                </a:tc>
                <a:tc rowSpan="2">
                  <a:txBody>
                    <a:bodyPr/>
                    <a:lstStyle/>
                    <a:p>
                      <a:pPr algn="ctr">
                        <a:spcAft>
                          <a:spcPts val="0"/>
                        </a:spcAft>
                      </a:pPr>
                      <a:r>
                        <a:rPr lang="tr-TR" sz="900">
                          <a:effectLst/>
                        </a:rPr>
                        <a:t>Paydaşın Taleplerine Verien Önem</a:t>
                      </a:r>
                      <a:endParaRPr lang="tr-TR" sz="1000">
                        <a:effectLst/>
                        <a:latin typeface="Times New Roman"/>
                        <a:ea typeface="Times New Roman"/>
                      </a:endParaRPr>
                    </a:p>
                  </a:txBody>
                  <a:tcPr marL="59191" marR="59191" marT="0" marB="0" anchor="ctr"/>
                </a:tc>
                <a:tc rowSpan="4">
                  <a:txBody>
                    <a:bodyPr/>
                    <a:lstStyle/>
                    <a:p>
                      <a:pPr marL="71755" marR="71755" algn="ctr">
                        <a:spcAft>
                          <a:spcPts val="0"/>
                        </a:spcAft>
                      </a:pPr>
                      <a:r>
                        <a:rPr lang="tr-TR" sz="900">
                          <a:effectLst/>
                        </a:rPr>
                        <a:t>Sonuç</a:t>
                      </a:r>
                      <a:endParaRPr lang="tr-TR" sz="1000">
                        <a:effectLst/>
                        <a:latin typeface="Times New Roman"/>
                        <a:ea typeface="Times New Roman"/>
                      </a:endParaRPr>
                    </a:p>
                  </a:txBody>
                  <a:tcPr marL="59191" marR="59191" marT="0" marB="0" vert="vert270" anchor="ctr"/>
                </a:tc>
              </a:tr>
              <a:tr h="751873">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rowSpan="3">
                  <a:txBody>
                    <a:bodyPr/>
                    <a:lstStyle/>
                    <a:p>
                      <a:pPr algn="ctr">
                        <a:spcAft>
                          <a:spcPts val="0"/>
                        </a:spcAft>
                      </a:pPr>
                      <a:r>
                        <a:rPr lang="tr-TR" sz="900">
                          <a:effectLst/>
                        </a:rPr>
                        <a:t>NEDEN PAYDAŞ</a:t>
                      </a:r>
                      <a:endParaRPr lang="tr-TR" sz="1000">
                        <a:effectLst/>
                        <a:latin typeface="Times New Roman"/>
                        <a:ea typeface="Times New Roman"/>
                      </a:endParaRPr>
                    </a:p>
                  </a:txBody>
                  <a:tcPr marL="59191" marR="59191" marT="0" marB="0" anchor="ctr"/>
                </a:tc>
                <a:tc vMerge="1">
                  <a:txBody>
                    <a:bodyPr/>
                    <a:lstStyle/>
                    <a:p>
                      <a:endParaRPr lang="tr-TR"/>
                    </a:p>
                  </a:txBody>
                  <a:tcPr/>
                </a:tc>
                <a:tc vMerge="1">
                  <a:txBody>
                    <a:bodyPr/>
                    <a:lstStyle/>
                    <a:p>
                      <a:endParaRPr lang="tr-TR"/>
                    </a:p>
                  </a:txBody>
                  <a:tcPr/>
                </a:tc>
                <a:tc vMerge="1">
                  <a:txBody>
                    <a:bodyPr/>
                    <a:lstStyle/>
                    <a:p>
                      <a:endParaRPr lang="tr-TR"/>
                    </a:p>
                  </a:txBody>
                  <a:tcPr/>
                </a:tc>
              </a:tr>
              <a:tr h="546817">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gridSpan="2">
                  <a:txBody>
                    <a:bodyPr/>
                    <a:lstStyle/>
                    <a:p>
                      <a:pPr algn="ctr">
                        <a:spcAft>
                          <a:spcPts val="0"/>
                        </a:spcAft>
                      </a:pPr>
                      <a:r>
                        <a:rPr lang="tr-TR" sz="1000">
                          <a:effectLst/>
                        </a:rPr>
                        <a:t>Tam  5" "Çok  4", "Orta  3", "Az  2", "Hiç  1"</a:t>
                      </a:r>
                      <a:endParaRPr lang="tr-TR" sz="1000">
                        <a:effectLst/>
                        <a:latin typeface="Times New Roman"/>
                        <a:ea typeface="Times New Roman"/>
                      </a:endParaRPr>
                    </a:p>
                  </a:txBody>
                  <a:tcPr marL="59191" marR="59191" marT="0" marB="0"/>
                </a:tc>
                <a:tc hMerge="1">
                  <a:txBody>
                    <a:bodyPr/>
                    <a:lstStyle/>
                    <a:p>
                      <a:endParaRPr lang="tr-TR"/>
                    </a:p>
                  </a:txBody>
                  <a:tcPr/>
                </a:tc>
                <a:tc vMerge="1">
                  <a:txBody>
                    <a:bodyPr/>
                    <a:lstStyle/>
                    <a:p>
                      <a:endParaRPr lang="tr-TR"/>
                    </a:p>
                  </a:txBody>
                  <a:tcPr/>
                </a:tc>
              </a:tr>
              <a:tr h="546817">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vMerge="1">
                  <a:txBody>
                    <a:bodyPr/>
                    <a:lstStyle/>
                    <a:p>
                      <a:endParaRPr lang="tr-TR"/>
                    </a:p>
                  </a:txBody>
                  <a:tcPr/>
                </a:tc>
                <a:tc>
                  <a:txBody>
                    <a:bodyPr/>
                    <a:lstStyle/>
                    <a:p>
                      <a:pPr algn="ctr">
                        <a:spcAft>
                          <a:spcPts val="0"/>
                        </a:spcAft>
                      </a:pPr>
                      <a:r>
                        <a:rPr lang="tr-TR" sz="1000">
                          <a:effectLst/>
                        </a:rPr>
                        <a:t>1,2,3 İzle</a:t>
                      </a:r>
                      <a:br>
                        <a:rPr lang="tr-TR" sz="1000">
                          <a:effectLst/>
                        </a:rPr>
                      </a:br>
                      <a:r>
                        <a:rPr lang="tr-TR" sz="1000">
                          <a:effectLst/>
                        </a:rPr>
                        <a:t>4,5 Bilgilendir</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1,2,3 Gözet</a:t>
                      </a:r>
                      <a:endParaRPr lang="tr-TR" sz="1000">
                        <a:effectLst/>
                      </a:endParaRPr>
                    </a:p>
                    <a:p>
                      <a:pPr algn="ctr">
                        <a:spcAft>
                          <a:spcPts val="0"/>
                        </a:spcAft>
                      </a:pPr>
                      <a:r>
                        <a:rPr lang="tr-TR" sz="900">
                          <a:effectLst/>
                        </a:rPr>
                        <a:t>4,5 Birlikte Çalış</a:t>
                      </a:r>
                      <a:endParaRPr lang="tr-TR" sz="1000">
                        <a:effectLst/>
                        <a:latin typeface="Times New Roman"/>
                        <a:ea typeface="Times New Roman"/>
                      </a:endParaRPr>
                    </a:p>
                  </a:txBody>
                  <a:tcPr marL="59191" marR="59191" marT="0" marB="0"/>
                </a:tc>
                <a:tc vMerge="1">
                  <a:txBody>
                    <a:bodyPr/>
                    <a:lstStyle/>
                    <a:p>
                      <a:endParaRPr lang="tr-TR"/>
                    </a:p>
                  </a:txBody>
                  <a:tcPr/>
                </a:tc>
              </a:tr>
              <a:tr h="501250">
                <a:tc>
                  <a:txBody>
                    <a:bodyPr/>
                    <a:lstStyle/>
                    <a:p>
                      <a:pPr>
                        <a:spcAft>
                          <a:spcPts val="0"/>
                        </a:spcAft>
                      </a:pPr>
                      <a:r>
                        <a:rPr lang="tr-TR" sz="900">
                          <a:effectLst/>
                        </a:rPr>
                        <a:t>Veliler</a:t>
                      </a:r>
                      <a:endParaRPr lang="tr-TR" sz="1000">
                        <a:effectLst/>
                        <a:latin typeface="Times New Roman"/>
                        <a:ea typeface="Times New Roman"/>
                      </a:endParaRPr>
                    </a:p>
                  </a:txBody>
                  <a:tcPr marL="59191" marR="59191" marT="0" marB="0" anchor="ctr"/>
                </a:tc>
                <a:tc>
                  <a:txBody>
                    <a:bodyPr/>
                    <a:lstStyle/>
                    <a:p>
                      <a:pPr algn="ctr">
                        <a:spcAft>
                          <a:spcPts val="0"/>
                        </a:spcAft>
                      </a:pPr>
                      <a:r>
                        <a:rPr lang="tr-TR" sz="900">
                          <a:effectLst/>
                        </a:rPr>
                        <a:t> </a:t>
                      </a:r>
                      <a:endParaRPr lang="tr-TR" sz="1000">
                        <a:effectLst/>
                        <a:latin typeface="Times New Roman"/>
                        <a:ea typeface="Times New Roman"/>
                      </a:endParaRPr>
                    </a:p>
                  </a:txBody>
                  <a:tcPr marL="59191" marR="59191" marT="0" marB="0" anchor="ctr"/>
                </a:tc>
                <a:tc>
                  <a:txBody>
                    <a:bodyPr/>
                    <a:lstStyle/>
                    <a:p>
                      <a:pPr algn="ctr">
                        <a:spcAft>
                          <a:spcPts val="0"/>
                        </a:spcAft>
                      </a:pPr>
                      <a:r>
                        <a:rPr lang="tr-TR" sz="900">
                          <a:effectLst/>
                        </a:rPr>
                        <a:t>X</a:t>
                      </a:r>
                      <a:endParaRPr lang="tr-TR" sz="1000">
                        <a:effectLst/>
                        <a:latin typeface="Times New Roman"/>
                        <a:ea typeface="Times New Roman"/>
                      </a:endParaRPr>
                    </a:p>
                  </a:txBody>
                  <a:tcPr marL="59191" marR="59191" marT="0" marB="0" anchor="ctr"/>
                </a:tc>
                <a:tc>
                  <a:txBody>
                    <a:bodyPr/>
                    <a:lstStyle/>
                    <a:p>
                      <a:pPr algn="ctr">
                        <a:spcAft>
                          <a:spcPts val="0"/>
                        </a:spcAft>
                      </a:pPr>
                      <a:endParaRPr lang="tr-TR" sz="1000" dirty="0">
                        <a:effectLst/>
                        <a:latin typeface="Times New Roman"/>
                        <a:ea typeface="Times New Roman"/>
                      </a:endParaRPr>
                    </a:p>
                  </a:txBody>
                  <a:tcPr marL="59191" marR="59191" marT="0" marB="0" anchor="ctr"/>
                </a:tc>
                <a:tc>
                  <a:txBody>
                    <a:bodyPr/>
                    <a:lstStyle/>
                    <a:p>
                      <a:pPr>
                        <a:spcAft>
                          <a:spcPts val="0"/>
                        </a:spcAft>
                      </a:pPr>
                      <a:r>
                        <a:rPr lang="tr-TR" sz="900">
                          <a:effectLst/>
                        </a:rPr>
                        <a:t>Tedarikçi Doğrudan ve Dolaylı Hizmet Alan </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4</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4</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Bilgilendir, Birlikte çalış</a:t>
                      </a:r>
                      <a:endParaRPr lang="tr-TR" sz="1000">
                        <a:effectLst/>
                        <a:latin typeface="Times New Roman"/>
                        <a:ea typeface="Times New Roman"/>
                      </a:endParaRPr>
                    </a:p>
                  </a:txBody>
                  <a:tcPr marL="59191" marR="59191" marT="0" marB="0"/>
                </a:tc>
              </a:tr>
              <a:tr h="501250">
                <a:tc>
                  <a:txBody>
                    <a:bodyPr/>
                    <a:lstStyle/>
                    <a:p>
                      <a:pPr>
                        <a:spcAft>
                          <a:spcPts val="0"/>
                        </a:spcAft>
                      </a:pPr>
                      <a:r>
                        <a:rPr lang="tr-TR" sz="900" dirty="0">
                          <a:effectLst/>
                        </a:rPr>
                        <a:t>Okul Aile Birliği</a:t>
                      </a:r>
                      <a:endParaRPr lang="tr-TR" sz="1000" dirty="0">
                        <a:effectLst/>
                        <a:latin typeface="Times New Roman"/>
                        <a:ea typeface="Times New Roman"/>
                      </a:endParaRPr>
                    </a:p>
                  </a:txBody>
                  <a:tcPr marL="59191" marR="59191" marT="0" marB="0"/>
                </a:tc>
                <a:tc>
                  <a:txBody>
                    <a:bodyPr/>
                    <a:lstStyle/>
                    <a:p>
                      <a:pPr algn="ctr">
                        <a:spcAft>
                          <a:spcPts val="0"/>
                        </a:spcAft>
                      </a:pPr>
                      <a:r>
                        <a:rPr lang="tr-TR" sz="900">
                          <a:effectLst/>
                        </a:rPr>
                        <a:t>X</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 </a:t>
                      </a:r>
                      <a:endParaRPr lang="tr-TR" sz="1000">
                        <a:effectLst/>
                        <a:latin typeface="Times New Roman"/>
                        <a:ea typeface="Times New Roman"/>
                      </a:endParaRPr>
                    </a:p>
                  </a:txBody>
                  <a:tcPr marL="59191" marR="59191" marT="0" marB="0"/>
                </a:tc>
                <a:tc>
                  <a:txBody>
                    <a:bodyPr/>
                    <a:lstStyle/>
                    <a:p>
                      <a:pPr algn="ctr">
                        <a:spcAft>
                          <a:spcPts val="0"/>
                        </a:spcAft>
                      </a:pPr>
                      <a:endParaRPr lang="tr-TR" sz="1000" dirty="0">
                        <a:effectLst/>
                        <a:latin typeface="Times New Roman"/>
                        <a:ea typeface="Times New Roman"/>
                      </a:endParaRPr>
                    </a:p>
                  </a:txBody>
                  <a:tcPr marL="59191" marR="59191"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000" dirty="0" smtClean="0">
                          <a:effectLst/>
                        </a:rPr>
                        <a:t>Amaçlarımıza Ulaşmada Destek İçin İş birliği İçinde Olmamız Gereken </a:t>
                      </a:r>
                      <a:r>
                        <a:rPr lang="tr-TR" sz="1000" dirty="0" err="1" smtClean="0">
                          <a:effectLst/>
                        </a:rPr>
                        <a:t>Kurumlar</a:t>
                      </a:r>
                      <a:r>
                        <a:rPr lang="tr-TR" sz="1000" dirty="0" err="1">
                          <a:effectLst/>
                          <a:latin typeface="Times New Roman"/>
                        </a:rPr>
                        <a:t>q</a:t>
                      </a:r>
                      <a:endParaRPr lang="tr-TR" sz="1050" dirty="0" smtClean="0">
                        <a:effectLst/>
                        <a:latin typeface="Times New Roman"/>
                        <a:ea typeface="Times New Roman"/>
                      </a:endParaRPr>
                    </a:p>
                  </a:txBody>
                  <a:tcPr marL="59191" marR="59191" marT="0" marB="0"/>
                </a:tc>
                <a:tc>
                  <a:txBody>
                    <a:bodyPr/>
                    <a:lstStyle/>
                    <a:p>
                      <a:pPr algn="ctr">
                        <a:spcAft>
                          <a:spcPts val="0"/>
                        </a:spcAft>
                      </a:pPr>
                      <a:r>
                        <a:rPr lang="tr-TR" sz="900">
                          <a:effectLst/>
                        </a:rPr>
                        <a:t>5</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5</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Bilgilendir, Birlikte çalış</a:t>
                      </a:r>
                      <a:endParaRPr lang="tr-TR" sz="1000">
                        <a:effectLst/>
                        <a:latin typeface="Times New Roman"/>
                        <a:ea typeface="Times New Roman"/>
                      </a:endParaRPr>
                    </a:p>
                  </a:txBody>
                  <a:tcPr marL="59191" marR="59191" marT="0" marB="0"/>
                </a:tc>
              </a:tr>
              <a:tr h="751873">
                <a:tc>
                  <a:txBody>
                    <a:bodyPr/>
                    <a:lstStyle/>
                    <a:p>
                      <a:pPr>
                        <a:spcAft>
                          <a:spcPts val="0"/>
                        </a:spcAft>
                      </a:pPr>
                      <a:r>
                        <a:rPr lang="tr-TR" sz="900">
                          <a:effectLst/>
                        </a:rPr>
                        <a:t>İlçe MEM Müdürlüğü</a:t>
                      </a:r>
                      <a:endParaRPr lang="tr-TR" sz="1000">
                        <a:effectLst/>
                        <a:latin typeface="Times New Roman"/>
                        <a:ea typeface="Times New Roman"/>
                      </a:endParaRPr>
                    </a:p>
                  </a:txBody>
                  <a:tcPr marL="59191" marR="59191" marT="0" marB="0" anchor="ctr"/>
                </a:tc>
                <a:tc>
                  <a:txBody>
                    <a:bodyPr/>
                    <a:lstStyle/>
                    <a:p>
                      <a:pPr algn="ctr">
                        <a:spcAft>
                          <a:spcPts val="0"/>
                        </a:spcAft>
                      </a:pPr>
                      <a:r>
                        <a:rPr lang="tr-TR" sz="900">
                          <a:effectLst/>
                        </a:rPr>
                        <a:t> </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X</a:t>
                      </a:r>
                      <a:endParaRPr lang="tr-TR" sz="1000">
                        <a:effectLst/>
                        <a:latin typeface="Times New Roman"/>
                        <a:ea typeface="Times New Roman"/>
                      </a:endParaRPr>
                    </a:p>
                  </a:txBody>
                  <a:tcPr marL="59191" marR="59191" marT="0" marB="0" anchor="ctr"/>
                </a:tc>
                <a:tc>
                  <a:txBody>
                    <a:bodyPr/>
                    <a:lstStyle/>
                    <a:p>
                      <a:pPr algn="ctr">
                        <a:spcAft>
                          <a:spcPts val="0"/>
                        </a:spcAft>
                      </a:pPr>
                      <a:endParaRPr lang="tr-TR" sz="1000" dirty="0">
                        <a:effectLst/>
                        <a:latin typeface="Times New Roman"/>
                        <a:ea typeface="Times New Roman"/>
                      </a:endParaRPr>
                    </a:p>
                  </a:txBody>
                  <a:tcPr marL="59191" marR="59191" marT="0" marB="0"/>
                </a:tc>
                <a:tc>
                  <a:txBody>
                    <a:bodyPr/>
                    <a:lstStyle/>
                    <a:p>
                      <a:pPr>
                        <a:spcAft>
                          <a:spcPts val="0"/>
                        </a:spcAft>
                      </a:pPr>
                      <a:r>
                        <a:rPr lang="tr-TR" sz="900" dirty="0">
                          <a:effectLst/>
                        </a:rPr>
                        <a:t>Amaçlarımıza Ulaşmada Destek İçin </a:t>
                      </a:r>
                      <a:r>
                        <a:rPr lang="tr-TR" sz="900" dirty="0" smtClean="0">
                          <a:effectLst/>
                        </a:rPr>
                        <a:t>İş birliği </a:t>
                      </a:r>
                      <a:r>
                        <a:rPr lang="tr-TR" sz="900" dirty="0">
                          <a:effectLst/>
                        </a:rPr>
                        <a:t>İçinde Olmamız Gereken Kurumlar</a:t>
                      </a:r>
                      <a:endParaRPr lang="tr-TR" sz="1000" dirty="0">
                        <a:effectLst/>
                        <a:latin typeface="Times New Roman"/>
                        <a:ea typeface="Times New Roman"/>
                      </a:endParaRPr>
                    </a:p>
                  </a:txBody>
                  <a:tcPr marL="59191" marR="59191" marT="0" marB="0" anchor="ctr"/>
                </a:tc>
                <a:tc>
                  <a:txBody>
                    <a:bodyPr/>
                    <a:lstStyle/>
                    <a:p>
                      <a:pPr algn="ctr">
                        <a:spcAft>
                          <a:spcPts val="0"/>
                        </a:spcAft>
                      </a:pPr>
                      <a:r>
                        <a:rPr lang="tr-TR" sz="900">
                          <a:effectLst/>
                        </a:rPr>
                        <a:t>5</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5</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Bilgilendir, Birlikte çalış</a:t>
                      </a:r>
                      <a:endParaRPr lang="tr-TR" sz="1000">
                        <a:effectLst/>
                        <a:latin typeface="Times New Roman"/>
                        <a:ea typeface="Times New Roman"/>
                      </a:endParaRPr>
                    </a:p>
                  </a:txBody>
                  <a:tcPr marL="59191" marR="59191" marT="0" marB="0"/>
                </a:tc>
              </a:tr>
              <a:tr h="751873">
                <a:tc>
                  <a:txBody>
                    <a:bodyPr/>
                    <a:lstStyle/>
                    <a:p>
                      <a:pPr>
                        <a:spcAft>
                          <a:spcPts val="0"/>
                        </a:spcAft>
                      </a:pPr>
                      <a:r>
                        <a:rPr lang="tr-TR" sz="900">
                          <a:effectLst/>
                        </a:rPr>
                        <a:t>Mahalle Muhtarı</a:t>
                      </a:r>
                      <a:endParaRPr lang="tr-TR" sz="1000">
                        <a:effectLst/>
                        <a:latin typeface="Times New Roman"/>
                        <a:ea typeface="Times New Roman"/>
                      </a:endParaRPr>
                    </a:p>
                  </a:txBody>
                  <a:tcPr marL="59191" marR="59191" marT="0" marB="0" anchor="ctr"/>
                </a:tc>
                <a:tc>
                  <a:txBody>
                    <a:bodyPr/>
                    <a:lstStyle/>
                    <a:p>
                      <a:pPr algn="ctr">
                        <a:spcAft>
                          <a:spcPts val="0"/>
                        </a:spcAft>
                      </a:pPr>
                      <a:r>
                        <a:rPr lang="tr-TR" sz="900">
                          <a:effectLst/>
                        </a:rPr>
                        <a:t> </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X</a:t>
                      </a:r>
                      <a:endParaRPr lang="tr-TR" sz="1000">
                        <a:effectLst/>
                        <a:latin typeface="Times New Roman"/>
                        <a:ea typeface="Times New Roman"/>
                      </a:endParaRPr>
                    </a:p>
                  </a:txBody>
                  <a:tcPr marL="59191" marR="59191" marT="0" marB="0"/>
                </a:tc>
                <a:tc>
                  <a:txBody>
                    <a:bodyPr/>
                    <a:lstStyle/>
                    <a:p>
                      <a:pPr algn="ctr">
                        <a:spcAft>
                          <a:spcPts val="0"/>
                        </a:spcAft>
                      </a:pPr>
                      <a:endParaRPr lang="tr-TR" sz="1000" dirty="0">
                        <a:effectLst/>
                        <a:latin typeface="Times New Roman"/>
                        <a:ea typeface="Times New Roman"/>
                      </a:endParaRPr>
                    </a:p>
                  </a:txBody>
                  <a:tcPr marL="59191" marR="59191" marT="0" marB="0"/>
                </a:tc>
                <a:tc>
                  <a:txBody>
                    <a:bodyPr/>
                    <a:lstStyle/>
                    <a:p>
                      <a:pPr>
                        <a:spcAft>
                          <a:spcPts val="0"/>
                        </a:spcAft>
                      </a:pPr>
                      <a:r>
                        <a:rPr lang="tr-TR" sz="900" dirty="0">
                          <a:effectLst/>
                        </a:rPr>
                        <a:t>Amaçlarımıza Ulaşmada Destek İçin </a:t>
                      </a:r>
                      <a:r>
                        <a:rPr lang="tr-TR" sz="900" dirty="0" smtClean="0">
                          <a:effectLst/>
                        </a:rPr>
                        <a:t>İş birliği </a:t>
                      </a:r>
                      <a:r>
                        <a:rPr lang="tr-TR" sz="900" dirty="0">
                          <a:effectLst/>
                        </a:rPr>
                        <a:t>İçinde Olmamız Gereken Kurumlar</a:t>
                      </a:r>
                      <a:endParaRPr lang="tr-TR" sz="1000" dirty="0">
                        <a:effectLst/>
                        <a:latin typeface="Times New Roman"/>
                        <a:ea typeface="Times New Roman"/>
                      </a:endParaRPr>
                    </a:p>
                  </a:txBody>
                  <a:tcPr marL="59191" marR="59191" marT="0" marB="0"/>
                </a:tc>
                <a:tc>
                  <a:txBody>
                    <a:bodyPr/>
                    <a:lstStyle/>
                    <a:p>
                      <a:pPr algn="ctr">
                        <a:spcAft>
                          <a:spcPts val="0"/>
                        </a:spcAft>
                      </a:pPr>
                      <a:r>
                        <a:rPr lang="tr-TR" sz="900">
                          <a:effectLst/>
                        </a:rPr>
                        <a:t>1</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2</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İzle, Gözet</a:t>
                      </a:r>
                      <a:endParaRPr lang="tr-TR" sz="1000">
                        <a:effectLst/>
                        <a:latin typeface="Times New Roman"/>
                        <a:ea typeface="Times New Roman"/>
                      </a:endParaRPr>
                    </a:p>
                  </a:txBody>
                  <a:tcPr marL="59191" marR="59191" marT="0" marB="0"/>
                </a:tc>
              </a:tr>
              <a:tr h="751873">
                <a:tc>
                  <a:txBody>
                    <a:bodyPr/>
                    <a:lstStyle/>
                    <a:p>
                      <a:pPr>
                        <a:spcAft>
                          <a:spcPts val="0"/>
                        </a:spcAft>
                      </a:pPr>
                      <a:r>
                        <a:rPr lang="tr-TR" sz="900">
                          <a:effectLst/>
                        </a:rPr>
                        <a:t>Sağlık Ocağı</a:t>
                      </a:r>
                      <a:endParaRPr lang="tr-TR" sz="1000">
                        <a:effectLst/>
                        <a:latin typeface="Times New Roman"/>
                        <a:ea typeface="Times New Roman"/>
                      </a:endParaRPr>
                    </a:p>
                  </a:txBody>
                  <a:tcPr marL="59191" marR="59191" marT="0" marB="0" anchor="ctr"/>
                </a:tc>
                <a:tc>
                  <a:txBody>
                    <a:bodyPr/>
                    <a:lstStyle/>
                    <a:p>
                      <a:pPr algn="ctr">
                        <a:spcAft>
                          <a:spcPts val="0"/>
                        </a:spcAft>
                      </a:pPr>
                      <a:r>
                        <a:rPr lang="tr-TR" sz="900">
                          <a:effectLst/>
                        </a:rPr>
                        <a:t> </a:t>
                      </a:r>
                      <a:endParaRPr lang="tr-TR" sz="1000">
                        <a:effectLst/>
                        <a:latin typeface="Times New Roman"/>
                        <a:ea typeface="Times New Roman"/>
                      </a:endParaRPr>
                    </a:p>
                  </a:txBody>
                  <a:tcPr marL="59191" marR="59191" marT="0" marB="0" anchor="ctr"/>
                </a:tc>
                <a:tc>
                  <a:txBody>
                    <a:bodyPr/>
                    <a:lstStyle/>
                    <a:p>
                      <a:pPr algn="ctr">
                        <a:spcAft>
                          <a:spcPts val="0"/>
                        </a:spcAft>
                      </a:pPr>
                      <a:r>
                        <a:rPr lang="tr-TR" sz="900">
                          <a:effectLst/>
                        </a:rPr>
                        <a:t>X</a:t>
                      </a:r>
                      <a:endParaRPr lang="tr-TR" sz="1000">
                        <a:effectLst/>
                        <a:latin typeface="Times New Roman"/>
                        <a:ea typeface="Times New Roman"/>
                      </a:endParaRPr>
                    </a:p>
                  </a:txBody>
                  <a:tcPr marL="59191" marR="59191" marT="0" marB="0" anchor="ctr"/>
                </a:tc>
                <a:tc>
                  <a:txBody>
                    <a:bodyPr/>
                    <a:lstStyle/>
                    <a:p>
                      <a:pPr algn="ctr">
                        <a:spcAft>
                          <a:spcPts val="0"/>
                        </a:spcAft>
                      </a:pPr>
                      <a:endParaRPr lang="tr-TR" sz="1000" dirty="0">
                        <a:effectLst/>
                        <a:latin typeface="Times New Roman"/>
                        <a:ea typeface="Times New Roman"/>
                      </a:endParaRPr>
                    </a:p>
                  </a:txBody>
                  <a:tcPr marL="59191" marR="59191" marT="0" marB="0" anchor="ctr"/>
                </a:tc>
                <a:tc>
                  <a:txBody>
                    <a:bodyPr/>
                    <a:lstStyle/>
                    <a:p>
                      <a:pPr>
                        <a:spcAft>
                          <a:spcPts val="0"/>
                        </a:spcAft>
                      </a:pPr>
                      <a:r>
                        <a:rPr lang="tr-TR" sz="900" dirty="0">
                          <a:effectLst/>
                        </a:rPr>
                        <a:t>Amaçlarımıza Ulaşmada Destek İçin </a:t>
                      </a:r>
                      <a:r>
                        <a:rPr lang="tr-TR" sz="900" dirty="0" smtClean="0">
                          <a:effectLst/>
                        </a:rPr>
                        <a:t>İş birliği </a:t>
                      </a:r>
                      <a:r>
                        <a:rPr lang="tr-TR" sz="900" dirty="0">
                          <a:effectLst/>
                        </a:rPr>
                        <a:t>İçinde Olmamız Gereken Kurumlar</a:t>
                      </a:r>
                      <a:endParaRPr lang="tr-TR" sz="1000" dirty="0">
                        <a:effectLst/>
                        <a:latin typeface="Times New Roman"/>
                        <a:ea typeface="Times New Roman"/>
                      </a:endParaRPr>
                    </a:p>
                  </a:txBody>
                  <a:tcPr marL="59191" marR="59191" marT="0" marB="0"/>
                </a:tc>
                <a:tc>
                  <a:txBody>
                    <a:bodyPr/>
                    <a:lstStyle/>
                    <a:p>
                      <a:pPr algn="ctr">
                        <a:spcAft>
                          <a:spcPts val="0"/>
                        </a:spcAft>
                      </a:pPr>
                      <a:r>
                        <a:rPr lang="tr-TR" sz="900">
                          <a:effectLst/>
                        </a:rPr>
                        <a:t>2</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4</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İzle, Birlikte Çalış</a:t>
                      </a:r>
                      <a:endParaRPr lang="tr-TR" sz="1000">
                        <a:effectLst/>
                        <a:latin typeface="Times New Roman"/>
                        <a:ea typeface="Times New Roman"/>
                      </a:endParaRPr>
                    </a:p>
                  </a:txBody>
                  <a:tcPr marL="59191" marR="59191" marT="0" marB="0"/>
                </a:tc>
              </a:tr>
              <a:tr h="501250">
                <a:tc>
                  <a:txBody>
                    <a:bodyPr/>
                    <a:lstStyle/>
                    <a:p>
                      <a:pPr>
                        <a:spcAft>
                          <a:spcPts val="0"/>
                        </a:spcAft>
                      </a:pPr>
                      <a:r>
                        <a:rPr lang="tr-TR" sz="900">
                          <a:effectLst/>
                        </a:rPr>
                        <a:t>SBS’ye Girecek Öğrencier</a:t>
                      </a:r>
                      <a:endParaRPr lang="tr-TR" sz="1000">
                        <a:effectLst/>
                        <a:latin typeface="Times New Roman"/>
                        <a:ea typeface="Times New Roman"/>
                      </a:endParaRPr>
                    </a:p>
                  </a:txBody>
                  <a:tcPr marL="59191" marR="59191" marT="0" marB="0" anchor="ctr"/>
                </a:tc>
                <a:tc>
                  <a:txBody>
                    <a:bodyPr/>
                    <a:lstStyle/>
                    <a:p>
                      <a:pPr algn="ctr">
                        <a:spcAft>
                          <a:spcPts val="0"/>
                        </a:spcAft>
                      </a:pPr>
                      <a:r>
                        <a:rPr lang="tr-TR" sz="900" dirty="0">
                          <a:effectLst/>
                        </a:rPr>
                        <a:t>X</a:t>
                      </a:r>
                      <a:endParaRPr lang="tr-TR" sz="1000" dirty="0">
                        <a:effectLst/>
                        <a:latin typeface="Times New Roman"/>
                        <a:ea typeface="Times New Roman"/>
                      </a:endParaRPr>
                    </a:p>
                  </a:txBody>
                  <a:tcPr marL="59191" marR="59191" marT="0" marB="0" anchor="ctr"/>
                </a:tc>
                <a:tc>
                  <a:txBody>
                    <a:bodyPr/>
                    <a:lstStyle/>
                    <a:p>
                      <a:endParaRPr lang="tr-TR"/>
                    </a:p>
                  </a:txBody>
                  <a:tcPr marL="59191" marR="59191" marT="0" marB="0" anchor="ctr"/>
                </a:tc>
                <a:tc>
                  <a:txBody>
                    <a:bodyPr/>
                    <a:lstStyle/>
                    <a:p>
                      <a:pPr algn="ctr">
                        <a:spcAft>
                          <a:spcPts val="0"/>
                        </a:spcAft>
                      </a:pPr>
                      <a:endParaRPr lang="tr-TR" sz="1000" dirty="0">
                        <a:effectLst/>
                        <a:latin typeface="Times New Roman"/>
                        <a:ea typeface="Times New Roman"/>
                      </a:endParaRPr>
                    </a:p>
                  </a:txBody>
                  <a:tcPr marL="59191" marR="59191" marT="0" marB="0" anchor="ctr"/>
                </a:tc>
                <a:tc>
                  <a:txBody>
                    <a:bodyPr/>
                    <a:lstStyle/>
                    <a:p>
                      <a:pPr>
                        <a:spcAft>
                          <a:spcPts val="0"/>
                        </a:spcAft>
                      </a:pPr>
                      <a:r>
                        <a:rPr lang="tr-TR" sz="900" dirty="0">
                          <a:effectLst/>
                        </a:rPr>
                        <a:t>Okul Başarımızda Öncelikli Grup</a:t>
                      </a:r>
                      <a:endParaRPr lang="tr-TR" sz="1000" dirty="0">
                        <a:effectLst/>
                        <a:latin typeface="Times New Roman"/>
                        <a:ea typeface="Times New Roman"/>
                      </a:endParaRPr>
                    </a:p>
                  </a:txBody>
                  <a:tcPr marL="59191" marR="59191" marT="0" marB="0"/>
                </a:tc>
                <a:tc>
                  <a:txBody>
                    <a:bodyPr/>
                    <a:lstStyle/>
                    <a:p>
                      <a:pPr algn="ctr">
                        <a:spcAft>
                          <a:spcPts val="0"/>
                        </a:spcAft>
                      </a:pPr>
                      <a:r>
                        <a:rPr lang="tr-TR" sz="900">
                          <a:effectLst/>
                        </a:rPr>
                        <a:t>5</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5</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Bilgilendir, Birlikte Çalış</a:t>
                      </a:r>
                      <a:endParaRPr lang="tr-TR" sz="1000">
                        <a:effectLst/>
                        <a:latin typeface="Times New Roman"/>
                        <a:ea typeface="Times New Roman"/>
                      </a:endParaRPr>
                    </a:p>
                  </a:txBody>
                  <a:tcPr marL="59191" marR="59191" marT="0" marB="0"/>
                </a:tc>
              </a:tr>
              <a:tr h="501250">
                <a:tc>
                  <a:txBody>
                    <a:bodyPr/>
                    <a:lstStyle/>
                    <a:p>
                      <a:pPr>
                        <a:spcAft>
                          <a:spcPts val="0"/>
                        </a:spcAft>
                      </a:pPr>
                      <a:r>
                        <a:rPr lang="tr-TR" sz="900">
                          <a:effectLst/>
                        </a:rPr>
                        <a:t>1.Sınıf Öğrencileri</a:t>
                      </a:r>
                      <a:endParaRPr lang="tr-TR" sz="1000">
                        <a:effectLst/>
                        <a:latin typeface="Times New Roman"/>
                        <a:ea typeface="Times New Roman"/>
                      </a:endParaRPr>
                    </a:p>
                  </a:txBody>
                  <a:tcPr marL="59191" marR="59191" marT="0" marB="0" anchor="ctr"/>
                </a:tc>
                <a:tc>
                  <a:txBody>
                    <a:bodyPr/>
                    <a:lstStyle/>
                    <a:p>
                      <a:pPr algn="ctr">
                        <a:spcAft>
                          <a:spcPts val="0"/>
                        </a:spcAft>
                      </a:pPr>
                      <a:r>
                        <a:rPr lang="tr-TR" sz="900" dirty="0">
                          <a:effectLst/>
                        </a:rPr>
                        <a:t>X</a:t>
                      </a:r>
                      <a:endParaRPr lang="tr-TR" sz="1000" dirty="0">
                        <a:effectLst/>
                        <a:latin typeface="Times New Roman"/>
                        <a:ea typeface="Times New Roman"/>
                      </a:endParaRPr>
                    </a:p>
                  </a:txBody>
                  <a:tcPr marL="59191" marR="59191" marT="0" marB="0" anchor="ctr"/>
                </a:tc>
                <a:tc>
                  <a:txBody>
                    <a:bodyPr/>
                    <a:lstStyle/>
                    <a:p>
                      <a:endParaRPr lang="tr-TR"/>
                    </a:p>
                  </a:txBody>
                  <a:tcPr marL="59191" marR="59191" marT="0" marB="0" anchor="ctr"/>
                </a:tc>
                <a:tc>
                  <a:txBody>
                    <a:bodyPr/>
                    <a:lstStyle/>
                    <a:p>
                      <a:pPr algn="ctr">
                        <a:spcAft>
                          <a:spcPts val="0"/>
                        </a:spcAft>
                      </a:pPr>
                      <a:endParaRPr lang="tr-TR" sz="1000" dirty="0">
                        <a:effectLst/>
                        <a:latin typeface="Times New Roman"/>
                        <a:ea typeface="Times New Roman"/>
                      </a:endParaRPr>
                    </a:p>
                  </a:txBody>
                  <a:tcPr marL="59191" marR="59191" marT="0" marB="0" anchor="ctr"/>
                </a:tc>
                <a:tc>
                  <a:txBody>
                    <a:bodyPr/>
                    <a:lstStyle/>
                    <a:p>
                      <a:pPr>
                        <a:spcAft>
                          <a:spcPts val="0"/>
                        </a:spcAft>
                      </a:pPr>
                      <a:r>
                        <a:rPr lang="tr-TR" sz="900">
                          <a:effectLst/>
                        </a:rPr>
                        <a:t>Okul Tanıtımında Öncelikli Grup</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5</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5</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Bilgilendir, Birlikte Çalış</a:t>
                      </a:r>
                      <a:endParaRPr lang="tr-TR" sz="1000">
                        <a:effectLst/>
                        <a:latin typeface="Times New Roman"/>
                        <a:ea typeface="Times New Roman"/>
                      </a:endParaRPr>
                    </a:p>
                  </a:txBody>
                  <a:tcPr marL="59191" marR="59191" marT="0" marB="0"/>
                </a:tc>
              </a:tr>
              <a:tr h="501250">
                <a:tc>
                  <a:txBody>
                    <a:bodyPr/>
                    <a:lstStyle/>
                    <a:p>
                      <a:pPr>
                        <a:spcAft>
                          <a:spcPts val="0"/>
                        </a:spcAft>
                      </a:pPr>
                      <a:r>
                        <a:rPr lang="tr-TR" sz="900">
                          <a:effectLst/>
                        </a:rPr>
                        <a:t>Diğer Öğrenciler</a:t>
                      </a:r>
                      <a:endParaRPr lang="tr-TR" sz="1000">
                        <a:effectLst/>
                        <a:latin typeface="Times New Roman"/>
                        <a:ea typeface="Times New Roman"/>
                      </a:endParaRPr>
                    </a:p>
                  </a:txBody>
                  <a:tcPr marL="59191" marR="59191" marT="0" marB="0" anchor="ctr"/>
                </a:tc>
                <a:tc>
                  <a:txBody>
                    <a:bodyPr/>
                    <a:lstStyle/>
                    <a:p>
                      <a:pPr algn="ctr">
                        <a:spcAft>
                          <a:spcPts val="0"/>
                        </a:spcAft>
                      </a:pPr>
                      <a:r>
                        <a:rPr lang="tr-TR" sz="900" dirty="0">
                          <a:effectLst/>
                        </a:rPr>
                        <a:t>X</a:t>
                      </a:r>
                      <a:endParaRPr lang="tr-TR" sz="1000" dirty="0">
                        <a:effectLst/>
                        <a:latin typeface="Times New Roman"/>
                        <a:ea typeface="Times New Roman"/>
                      </a:endParaRPr>
                    </a:p>
                  </a:txBody>
                  <a:tcPr marL="59191" marR="59191" marT="0" marB="0" anchor="ctr"/>
                </a:tc>
                <a:tc>
                  <a:txBody>
                    <a:bodyPr/>
                    <a:lstStyle/>
                    <a:p>
                      <a:endParaRPr lang="tr-TR" dirty="0"/>
                    </a:p>
                  </a:txBody>
                  <a:tcPr marL="59191" marR="59191" marT="0" marB="0" anchor="ctr"/>
                </a:tc>
                <a:tc>
                  <a:txBody>
                    <a:bodyPr/>
                    <a:lstStyle/>
                    <a:p>
                      <a:pPr algn="ctr">
                        <a:spcAft>
                          <a:spcPts val="0"/>
                        </a:spcAft>
                      </a:pPr>
                      <a:endParaRPr lang="tr-TR" sz="1000" dirty="0">
                        <a:effectLst/>
                        <a:latin typeface="Times New Roman"/>
                        <a:ea typeface="Times New Roman"/>
                      </a:endParaRPr>
                    </a:p>
                  </a:txBody>
                  <a:tcPr marL="59191" marR="59191" marT="0" marB="0" anchor="ctr"/>
                </a:tc>
                <a:tc>
                  <a:txBody>
                    <a:bodyPr/>
                    <a:lstStyle/>
                    <a:p>
                      <a:pPr>
                        <a:spcAft>
                          <a:spcPts val="0"/>
                        </a:spcAft>
                      </a:pPr>
                      <a:r>
                        <a:rPr lang="tr-TR" sz="900">
                          <a:effectLst/>
                        </a:rPr>
                        <a:t>Varoluş gerekçemiz </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4</a:t>
                      </a:r>
                      <a:endParaRPr lang="tr-TR" sz="1000">
                        <a:effectLst/>
                        <a:latin typeface="Times New Roman"/>
                        <a:ea typeface="Times New Roman"/>
                      </a:endParaRPr>
                    </a:p>
                  </a:txBody>
                  <a:tcPr marL="59191" marR="59191" marT="0" marB="0"/>
                </a:tc>
                <a:tc>
                  <a:txBody>
                    <a:bodyPr/>
                    <a:lstStyle/>
                    <a:p>
                      <a:pPr algn="ctr">
                        <a:spcAft>
                          <a:spcPts val="0"/>
                        </a:spcAft>
                      </a:pPr>
                      <a:r>
                        <a:rPr lang="tr-TR" sz="900">
                          <a:effectLst/>
                        </a:rPr>
                        <a:t>4</a:t>
                      </a:r>
                      <a:endParaRPr lang="tr-TR" sz="1000">
                        <a:effectLst/>
                        <a:latin typeface="Times New Roman"/>
                        <a:ea typeface="Times New Roman"/>
                      </a:endParaRPr>
                    </a:p>
                  </a:txBody>
                  <a:tcPr marL="59191" marR="59191" marT="0" marB="0"/>
                </a:tc>
                <a:tc>
                  <a:txBody>
                    <a:bodyPr/>
                    <a:lstStyle/>
                    <a:p>
                      <a:pPr algn="ctr">
                        <a:spcAft>
                          <a:spcPts val="0"/>
                        </a:spcAft>
                      </a:pPr>
                      <a:r>
                        <a:rPr lang="tr-TR" sz="900" dirty="0" err="1">
                          <a:effectLst/>
                        </a:rPr>
                        <a:t>Bilgliendir</a:t>
                      </a:r>
                      <a:r>
                        <a:rPr lang="tr-TR" sz="900" dirty="0">
                          <a:effectLst/>
                        </a:rPr>
                        <a:t>, Birlikte Çalış</a:t>
                      </a:r>
                      <a:endParaRPr lang="tr-TR" sz="1000" dirty="0">
                        <a:effectLst/>
                        <a:latin typeface="Times New Roman"/>
                        <a:ea typeface="Times New Roman"/>
                      </a:endParaRPr>
                    </a:p>
                  </a:txBody>
                  <a:tcPr marL="59191" marR="59191" marT="0" marB="0"/>
                </a:tc>
              </a:tr>
            </a:tbl>
          </a:graphicData>
        </a:graphic>
      </p:graphicFrame>
      <p:pic>
        <p:nvPicPr>
          <p:cNvPr id="5"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7679293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5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D53DA0CE-DB3D-4183-A7CE-E9CD01C1A917}" type="slidenum">
              <a:rPr lang="tr-TR" sz="1200" b="0">
                <a:solidFill>
                  <a:schemeClr val="tx2"/>
                </a:solidFill>
              </a:rPr>
              <a:pPr algn="r" eaLnBrk="1" hangingPunct="1">
                <a:buFontTx/>
                <a:buNone/>
              </a:pPr>
              <a:t>56</a:t>
            </a:fld>
            <a:endParaRPr lang="tr-TR" sz="1200" b="0">
              <a:solidFill>
                <a:schemeClr val="tx2"/>
              </a:solidFill>
            </a:endParaRPr>
          </a:p>
        </p:txBody>
      </p:sp>
      <p:sp>
        <p:nvSpPr>
          <p:cNvPr id="41987" name="Rectangle 2"/>
          <p:cNvSpPr>
            <a:spLocks noGrp="1" noChangeArrowheads="1"/>
          </p:cNvSpPr>
          <p:nvPr>
            <p:ph type="title" idx="4294967295"/>
          </p:nvPr>
        </p:nvSpPr>
        <p:spPr>
          <a:xfrm>
            <a:off x="0" y="857250"/>
            <a:ext cx="8820150" cy="1219200"/>
          </a:xfrm>
        </p:spPr>
        <p:txBody>
          <a:bodyPr/>
          <a:lstStyle/>
          <a:p>
            <a:pPr eaLnBrk="1" hangingPunct="1"/>
            <a:r>
              <a:rPr lang="tr-TR" b="1" dirty="0" smtClean="0">
                <a:solidFill>
                  <a:srgbClr val="080808"/>
                </a:solidFill>
              </a:rPr>
              <a:t>Paydaş Görüşlerinin Alınması ve Değerlendirilmesi</a:t>
            </a:r>
          </a:p>
        </p:txBody>
      </p:sp>
      <p:sp>
        <p:nvSpPr>
          <p:cNvPr id="41988" name="Rectangle 4"/>
          <p:cNvSpPr>
            <a:spLocks noChangeArrowheads="1"/>
          </p:cNvSpPr>
          <p:nvPr/>
        </p:nvSpPr>
        <p:spPr bwMode="auto">
          <a:xfrm>
            <a:off x="0" y="2214563"/>
            <a:ext cx="8642350" cy="381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p>
            <a:pPr>
              <a:buFontTx/>
              <a:buNone/>
            </a:pPr>
            <a:r>
              <a:rPr lang="tr-TR" sz="2600" dirty="0"/>
              <a:t>Bu aşama öncelikli paydaşların kuruluş hakkındaki görüş ve önerilerinin alınması ve plana yansıtılmasını oluşturur.</a:t>
            </a:r>
          </a:p>
          <a:p>
            <a:pPr>
              <a:buFontTx/>
              <a:buNone/>
            </a:pPr>
            <a:endParaRPr lang="tr-TR" sz="800" dirty="0"/>
          </a:p>
          <a:p>
            <a:pPr>
              <a:buFontTx/>
              <a:buNone/>
            </a:pPr>
            <a:r>
              <a:rPr lang="tr-TR" sz="2600" dirty="0">
                <a:solidFill>
                  <a:srgbClr val="000000"/>
                </a:solidFill>
              </a:rPr>
              <a:t>Paydaş görüşleri alınırken;</a:t>
            </a:r>
          </a:p>
          <a:p>
            <a:pPr>
              <a:buClr>
                <a:srgbClr val="3AFC0C"/>
              </a:buClr>
            </a:pPr>
            <a:r>
              <a:rPr lang="tr-TR" sz="2600" dirty="0"/>
              <a:t>Mülakat,</a:t>
            </a:r>
          </a:p>
          <a:p>
            <a:pPr>
              <a:buClr>
                <a:srgbClr val="3AFC0C"/>
              </a:buClr>
            </a:pPr>
            <a:r>
              <a:rPr lang="tr-TR" sz="2600" dirty="0"/>
              <a:t>Anket Uygulaması,</a:t>
            </a:r>
          </a:p>
          <a:p>
            <a:pPr>
              <a:buClr>
                <a:srgbClr val="3AFC0C"/>
              </a:buClr>
            </a:pPr>
            <a:r>
              <a:rPr lang="tr-TR" sz="2600" dirty="0"/>
              <a:t>Atölye Çalışması,</a:t>
            </a:r>
          </a:p>
          <a:p>
            <a:pPr>
              <a:buClr>
                <a:srgbClr val="3AFC0C"/>
              </a:buClr>
            </a:pPr>
            <a:r>
              <a:rPr lang="tr-TR" sz="2600" dirty="0"/>
              <a:t>Toplantı,</a:t>
            </a:r>
          </a:p>
          <a:p>
            <a:pPr>
              <a:buFontTx/>
              <a:buNone/>
            </a:pPr>
            <a:r>
              <a:rPr lang="tr-TR" sz="2600" dirty="0">
                <a:solidFill>
                  <a:srgbClr val="000000"/>
                </a:solidFill>
              </a:rPr>
              <a:t>gibi yöntemlerden faydalanılır.</a:t>
            </a:r>
          </a:p>
        </p:txBody>
      </p:sp>
      <p:pic>
        <p:nvPicPr>
          <p:cNvPr id="41989"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683568" y="228600"/>
            <a:ext cx="7696200" cy="1066800"/>
          </a:xfrm>
          <a:noFill/>
          <a:ln/>
        </p:spPr>
        <p:txBody>
          <a:bodyPr/>
          <a:lstStyle/>
          <a:p>
            <a:r>
              <a:rPr lang="tr-TR" b="1" dirty="0">
                <a:solidFill>
                  <a:srgbClr val="080808"/>
                </a:solidFill>
              </a:rPr>
              <a:t>Paydaş Görüşlerinin Alınması</a:t>
            </a:r>
          </a:p>
        </p:txBody>
      </p:sp>
      <p:sp>
        <p:nvSpPr>
          <p:cNvPr id="146436" name="Rectangle 4"/>
          <p:cNvSpPr>
            <a:spLocks noChangeArrowheads="1"/>
          </p:cNvSpPr>
          <p:nvPr/>
        </p:nvSpPr>
        <p:spPr bwMode="auto">
          <a:xfrm>
            <a:off x="107504" y="1295400"/>
            <a:ext cx="9036496"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l">
              <a:lnSpc>
                <a:spcPct val="120000"/>
              </a:lnSpc>
              <a:buFontTx/>
              <a:buNone/>
            </a:pPr>
            <a:r>
              <a:rPr lang="tr-TR" sz="2800" dirty="0" smtClean="0">
                <a:solidFill>
                  <a:srgbClr val="7030A0"/>
                </a:solidFill>
                <a:effectLst>
                  <a:outerShdw blurRad="38100" dist="38100" dir="2700000" algn="tl">
                    <a:srgbClr val="000000">
                      <a:alpha val="43137"/>
                    </a:srgbClr>
                  </a:outerShdw>
                </a:effectLst>
              </a:rPr>
              <a:t>Görüş Alma Süreci</a:t>
            </a:r>
            <a:endParaRPr lang="tr-TR" sz="2800" b="1" dirty="0">
              <a:solidFill>
                <a:srgbClr val="7030A0"/>
              </a:solidFill>
              <a:effectLst>
                <a:outerShdw blurRad="38100" dist="38100" dir="2700000" algn="tl">
                  <a:srgbClr val="000000">
                    <a:alpha val="43137"/>
                  </a:srgbClr>
                </a:outerShdw>
              </a:effectLst>
            </a:endParaRPr>
          </a:p>
          <a:p>
            <a:pPr marL="342900" indent="-342900" algn="l">
              <a:lnSpc>
                <a:spcPct val="120000"/>
              </a:lnSpc>
              <a:spcBef>
                <a:spcPct val="30000"/>
              </a:spcBef>
              <a:buClr>
                <a:srgbClr val="00B050"/>
              </a:buClr>
            </a:pPr>
            <a:r>
              <a:rPr lang="tr-TR" sz="2600" dirty="0" smtClean="0">
                <a:solidFill>
                  <a:srgbClr val="080808"/>
                </a:solidFill>
              </a:rPr>
              <a:t>Görüş alma sorumluları belirlenir,</a:t>
            </a:r>
          </a:p>
          <a:p>
            <a:pPr marL="342900" indent="-342900" algn="l">
              <a:lnSpc>
                <a:spcPct val="120000"/>
              </a:lnSpc>
              <a:spcBef>
                <a:spcPct val="30000"/>
              </a:spcBef>
              <a:buClr>
                <a:srgbClr val="00B050"/>
              </a:buClr>
            </a:pPr>
            <a:r>
              <a:rPr lang="tr-TR" sz="2600" dirty="0" smtClean="0">
                <a:solidFill>
                  <a:srgbClr val="080808"/>
                </a:solidFill>
              </a:rPr>
              <a:t>Paydaşlara göre görüş alma yöntemleri belirlenir,</a:t>
            </a:r>
          </a:p>
          <a:p>
            <a:pPr marL="342900" indent="-342900" algn="l">
              <a:lnSpc>
                <a:spcPct val="120000"/>
              </a:lnSpc>
              <a:spcBef>
                <a:spcPct val="30000"/>
              </a:spcBef>
              <a:buClr>
                <a:srgbClr val="00B050"/>
              </a:buClr>
            </a:pPr>
            <a:r>
              <a:rPr lang="tr-TR" sz="2600" dirty="0" smtClean="0">
                <a:solidFill>
                  <a:srgbClr val="080808"/>
                </a:solidFill>
              </a:rPr>
              <a:t>Görüş alma kapsamı: Görüş alma yöntemlerine göre soru içerikleri ve formlar belirlenir,</a:t>
            </a:r>
          </a:p>
          <a:p>
            <a:pPr marL="342900" indent="-342900" algn="l">
              <a:lnSpc>
                <a:spcPct val="120000"/>
              </a:lnSpc>
              <a:spcBef>
                <a:spcPct val="30000"/>
              </a:spcBef>
              <a:buClr>
                <a:srgbClr val="00B050"/>
              </a:buClr>
            </a:pPr>
            <a:r>
              <a:rPr lang="tr-TR" sz="2600" dirty="0" smtClean="0">
                <a:solidFill>
                  <a:srgbClr val="080808"/>
                </a:solidFill>
              </a:rPr>
              <a:t>Görüş alma süreci belirlenir: Görüş alma takvimi.</a:t>
            </a:r>
          </a:p>
          <a:p>
            <a:pPr marL="342900" indent="-342900" algn="l">
              <a:lnSpc>
                <a:spcPct val="120000"/>
              </a:lnSpc>
              <a:spcBef>
                <a:spcPct val="30000"/>
              </a:spcBef>
              <a:buClr>
                <a:srgbClr val="00B050"/>
              </a:buClr>
            </a:pPr>
            <a:r>
              <a:rPr lang="tr-TR" sz="2600" dirty="0" smtClean="0">
                <a:solidFill>
                  <a:srgbClr val="080808"/>
                </a:solidFill>
              </a:rPr>
              <a:t>Görüşlerin analizi: Zaman, yöntem ve sorumluları da içerecek şekilde görüşlerin raporlanması ve değerlendirilmesi sürecinin planlanması ve analizi.</a:t>
            </a:r>
            <a:endParaRPr lang="tr-TR" sz="2600" dirty="0">
              <a:solidFill>
                <a:srgbClr val="080808"/>
              </a:solidFill>
            </a:endParaRPr>
          </a:p>
        </p:txBody>
      </p:sp>
      <p:sp>
        <p:nvSpPr>
          <p:cNvPr id="5" name="5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D53DA0CE-DB3D-4183-A7CE-E9CD01C1A917}" type="slidenum">
              <a:rPr lang="tr-TR" sz="1200" b="0">
                <a:solidFill>
                  <a:schemeClr val="tx2"/>
                </a:solidFill>
              </a:rPr>
              <a:pPr algn="r" eaLnBrk="1" hangingPunct="1">
                <a:buFontTx/>
                <a:buNone/>
              </a:pPr>
              <a:t>57</a:t>
            </a:fld>
            <a:endParaRPr lang="tr-TR" sz="1200" b="0">
              <a:solidFill>
                <a:schemeClr val="tx2"/>
              </a:solidFill>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015913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5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984EC035-A1B3-4448-B228-2B33C5045B53}" type="slidenum">
              <a:rPr lang="tr-TR" sz="1200" b="0">
                <a:solidFill>
                  <a:schemeClr val="tx2"/>
                </a:solidFill>
              </a:rPr>
              <a:pPr algn="r" eaLnBrk="1" hangingPunct="1">
                <a:buFontTx/>
                <a:buNone/>
              </a:pPr>
              <a:t>58</a:t>
            </a:fld>
            <a:endParaRPr lang="tr-TR" sz="1200" b="0">
              <a:solidFill>
                <a:schemeClr val="tx2"/>
              </a:solidFill>
            </a:endParaRPr>
          </a:p>
        </p:txBody>
      </p:sp>
      <p:sp>
        <p:nvSpPr>
          <p:cNvPr id="43011" name="Rectangle 2"/>
          <p:cNvSpPr>
            <a:spLocks noGrp="1" noChangeArrowheads="1"/>
          </p:cNvSpPr>
          <p:nvPr>
            <p:ph type="title" idx="4294967295"/>
          </p:nvPr>
        </p:nvSpPr>
        <p:spPr>
          <a:xfrm>
            <a:off x="891" y="250031"/>
            <a:ext cx="8820150" cy="1219200"/>
          </a:xfrm>
        </p:spPr>
        <p:txBody>
          <a:bodyPr/>
          <a:lstStyle/>
          <a:p>
            <a:pPr eaLnBrk="1" hangingPunct="1"/>
            <a:r>
              <a:rPr lang="tr-TR" b="1" dirty="0" smtClean="0">
                <a:solidFill>
                  <a:srgbClr val="080808"/>
                </a:solidFill>
              </a:rPr>
              <a:t>Paydaş Görüşlerinin Alınması ve Değerlendirilmesi</a:t>
            </a:r>
          </a:p>
        </p:txBody>
      </p:sp>
      <p:sp>
        <p:nvSpPr>
          <p:cNvPr id="43012" name="Rectangle 4"/>
          <p:cNvSpPr>
            <a:spLocks noChangeArrowheads="1"/>
          </p:cNvSpPr>
          <p:nvPr/>
        </p:nvSpPr>
        <p:spPr bwMode="auto">
          <a:xfrm>
            <a:off x="25480" y="1484784"/>
            <a:ext cx="9118519" cy="4770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a:buFontTx/>
              <a:buNone/>
            </a:pPr>
            <a:r>
              <a:rPr lang="tr-TR" dirty="0"/>
              <a:t>Paydaş görüşlerinin alınmasında ölçülmek istenen başlıklar ise temel olarak şunlardır:</a:t>
            </a:r>
          </a:p>
          <a:p>
            <a:pPr>
              <a:buFontTx/>
              <a:buNone/>
            </a:pPr>
            <a:endParaRPr lang="tr-TR" sz="800" dirty="0"/>
          </a:p>
          <a:p>
            <a:pPr>
              <a:buClr>
                <a:srgbClr val="3AFC0C"/>
              </a:buClr>
            </a:pPr>
            <a:r>
              <a:rPr lang="tr-TR" dirty="0"/>
              <a:t>Hangi faaliyetlerimiz ve hizmetlerimiz paydaş için önemlidir?</a:t>
            </a:r>
          </a:p>
          <a:p>
            <a:pPr>
              <a:buClr>
                <a:srgbClr val="3AFC0C"/>
              </a:buClr>
            </a:pPr>
            <a:r>
              <a:rPr lang="tr-TR" dirty="0"/>
              <a:t>Olumlu veya olumsuz bulduğu yönlerimiz nelerdir?</a:t>
            </a:r>
          </a:p>
          <a:p>
            <a:pPr>
              <a:buClr>
                <a:srgbClr val="3AFC0C"/>
              </a:buClr>
            </a:pPr>
            <a:r>
              <a:rPr lang="tr-TR" dirty="0"/>
              <a:t>Geliştirmemiz gereken yönlerimiz nelerdir?</a:t>
            </a:r>
          </a:p>
          <a:p>
            <a:pPr>
              <a:buClr>
                <a:srgbClr val="3AFC0C"/>
              </a:buClr>
            </a:pPr>
            <a:r>
              <a:rPr lang="tr-TR" dirty="0"/>
              <a:t>Bizden beklentileri nelerdir</a:t>
            </a:r>
            <a:r>
              <a:rPr lang="tr-TR" dirty="0" smtClean="0"/>
              <a:t>?</a:t>
            </a:r>
          </a:p>
          <a:p>
            <a:pPr>
              <a:buClr>
                <a:srgbClr val="3AFC0C"/>
              </a:buClr>
            </a:pPr>
            <a:endParaRPr lang="tr-TR" sz="800" dirty="0"/>
          </a:p>
          <a:p>
            <a:pPr>
              <a:buClr>
                <a:srgbClr val="3AFC0C"/>
              </a:buClr>
            </a:pPr>
            <a:r>
              <a:rPr lang="tr-TR" dirty="0" smtClean="0"/>
              <a:t>Görüş alma aşamasında paydaşın derecelendirmesi çok büyük önem arz etmektedir. Örneğin; İl MEM planı hazırlama aşamasında İl Valisi veya İl MEM Müdüründen anket ile görüş alınamaz. Lider konumundaki bu kişilerin her adımda fikirlerini birebir almak gerekir.</a:t>
            </a:r>
            <a:endParaRPr lang="tr-TR" dirty="0"/>
          </a:p>
        </p:txBody>
      </p:sp>
      <p:pic>
        <p:nvPicPr>
          <p:cNvPr id="43013"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4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38699B7C-1894-49B2-BE9A-F698F7AC5FDB}" type="slidenum">
              <a:rPr lang="tr-TR" sz="1200" b="0">
                <a:solidFill>
                  <a:schemeClr val="tx2"/>
                </a:solidFill>
              </a:rPr>
              <a:pPr algn="r" eaLnBrk="1" hangingPunct="1">
                <a:buFontTx/>
                <a:buNone/>
              </a:pPr>
              <a:t>59</a:t>
            </a:fld>
            <a:endParaRPr lang="tr-TR" sz="1200" b="0">
              <a:solidFill>
                <a:schemeClr val="tx2"/>
              </a:solidFill>
            </a:endParaRPr>
          </a:p>
        </p:txBody>
      </p:sp>
      <p:sp>
        <p:nvSpPr>
          <p:cNvPr id="44035" name="Rectangle 87"/>
          <p:cNvSpPr>
            <a:spLocks noGrp="1" noChangeArrowheads="1"/>
          </p:cNvSpPr>
          <p:nvPr>
            <p:ph type="title" idx="4294967295"/>
          </p:nvPr>
        </p:nvSpPr>
        <p:spPr/>
        <p:txBody>
          <a:bodyPr/>
          <a:lstStyle/>
          <a:p>
            <a:pPr eaLnBrk="1" hangingPunct="1"/>
            <a:r>
              <a:rPr lang="tr-TR" smtClean="0"/>
              <a:t>Paydaş Beklenti Matrisi</a:t>
            </a:r>
          </a:p>
        </p:txBody>
      </p:sp>
      <p:graphicFrame>
        <p:nvGraphicFramePr>
          <p:cNvPr id="115752" name="Group 40"/>
          <p:cNvGraphicFramePr>
            <a:graphicFrameLocks noGrp="1"/>
          </p:cNvGraphicFramePr>
          <p:nvPr>
            <p:ph idx="4294967295"/>
            <p:extLst>
              <p:ext uri="{D42A27DB-BD31-4B8C-83A1-F6EECF244321}">
                <p14:modId xmlns:p14="http://schemas.microsoft.com/office/powerpoint/2010/main" val="3985906834"/>
              </p:ext>
            </p:extLst>
          </p:nvPr>
        </p:nvGraphicFramePr>
        <p:xfrm>
          <a:off x="179388" y="836613"/>
          <a:ext cx="8964612" cy="5746751"/>
        </p:xfrm>
        <a:graphic>
          <a:graphicData uri="http://schemas.openxmlformats.org/drawingml/2006/table">
            <a:tbl>
              <a:tblPr/>
              <a:tblGrid>
                <a:gridCol w="4443412"/>
                <a:gridCol w="4521200"/>
              </a:tblGrid>
              <a:tr h="534988">
                <a:tc gridSpan="2">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EB1B0B"/>
                          </a:solidFill>
                          <a:effectLst/>
                          <a:latin typeface="Times New Roman" pitchFamily="18" charset="0"/>
                          <a:cs typeface="Times New Roman" pitchFamily="18" charset="0"/>
                        </a:rPr>
                        <a:t>Öncelikli Paydaş: </a:t>
                      </a:r>
                      <a:r>
                        <a:rPr kumimoji="0" lang="tr-TR" sz="1400" b="0" i="0" u="none" strike="noStrike" cap="none" normalizeH="0" baseline="0" dirty="0" smtClean="0">
                          <a:ln>
                            <a:noFill/>
                          </a:ln>
                          <a:solidFill>
                            <a:schemeClr val="bg2"/>
                          </a:solidFill>
                          <a:effectLst/>
                          <a:latin typeface="Times New Roman" pitchFamily="18" charset="0"/>
                          <a:cs typeface="Times New Roman" pitchFamily="18" charset="0"/>
                        </a:rPr>
                        <a:t>xxx Sendikası  (İl </a:t>
                      </a:r>
                      <a:r>
                        <a:rPr kumimoji="0" lang="tr-TR" sz="1400" b="0" i="0" u="none" strike="noStrike" cap="none" normalizeH="0" baseline="0" dirty="0" err="1" smtClean="0">
                          <a:ln>
                            <a:noFill/>
                          </a:ln>
                          <a:solidFill>
                            <a:schemeClr val="bg2"/>
                          </a:solidFill>
                          <a:effectLst/>
                          <a:latin typeface="Times New Roman" pitchFamily="18" charset="0"/>
                          <a:cs typeface="Times New Roman" pitchFamily="18" charset="0"/>
                        </a:rPr>
                        <a:t>MEMler</a:t>
                      </a:r>
                      <a:r>
                        <a:rPr kumimoji="0" lang="tr-TR" sz="1400" b="0" i="0" u="none" strike="noStrike" cap="none" normalizeH="0" baseline="0" dirty="0" smtClean="0">
                          <a:ln>
                            <a:noFill/>
                          </a:ln>
                          <a:solidFill>
                            <a:schemeClr val="bg2"/>
                          </a:solidFill>
                          <a:effectLst/>
                          <a:latin typeface="Times New Roman" pitchFamily="18" charset="0"/>
                          <a:cs typeface="Times New Roman" pitchFamily="18" charset="0"/>
                        </a:rPr>
                        <a:t>; İl Emniyet Müdürlüğü, İlçe </a:t>
                      </a:r>
                      <a:r>
                        <a:rPr kumimoji="0" lang="tr-TR" sz="1400" b="0" i="0" u="none" strike="noStrike" cap="none" normalizeH="0" baseline="0" dirty="0" err="1" smtClean="0">
                          <a:ln>
                            <a:noFill/>
                          </a:ln>
                          <a:solidFill>
                            <a:schemeClr val="bg2"/>
                          </a:solidFill>
                          <a:effectLst/>
                          <a:latin typeface="Times New Roman" pitchFamily="18" charset="0"/>
                          <a:cs typeface="Times New Roman" pitchFamily="18" charset="0"/>
                        </a:rPr>
                        <a:t>MEMler</a:t>
                      </a:r>
                      <a:r>
                        <a:rPr kumimoji="0" lang="tr-TR" sz="1400" b="0" i="0" u="none" strike="noStrike" cap="none" normalizeH="0" baseline="0" dirty="0" smtClean="0">
                          <a:ln>
                            <a:noFill/>
                          </a:ln>
                          <a:solidFill>
                            <a:schemeClr val="bg2"/>
                          </a:solidFill>
                          <a:effectLst/>
                          <a:latin typeface="Times New Roman" pitchFamily="18" charset="0"/>
                          <a:cs typeface="Times New Roman" pitchFamily="18" charset="0"/>
                        </a:rPr>
                        <a:t>, İÖİ-belediye gibi önemli paydaşlarla bu şekilde birebir toplantılar yaparak beklentileri almalıdır.)</a:t>
                      </a:r>
                      <a:endParaRPr kumimoji="0" lang="tr-TR" sz="1400" b="0" i="0" u="none" strike="noStrike" cap="none" normalizeH="0" baseline="0" dirty="0" smtClean="0">
                        <a:ln>
                          <a:noFill/>
                        </a:ln>
                        <a:solidFill>
                          <a:schemeClr val="bg2"/>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hMerge="1">
                  <a:txBody>
                    <a:bodyPr/>
                    <a:lstStyle/>
                    <a:p>
                      <a:endParaRPr lang="tr-TR"/>
                    </a:p>
                  </a:txBody>
                  <a:tcPr/>
                </a:tc>
              </a:tr>
              <a:tr h="53657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outerShdw blurRad="38100" dist="38100" dir="2700000" algn="tl">
                              <a:srgbClr val="FFFFFF"/>
                            </a:outerShdw>
                          </a:effectLst>
                          <a:latin typeface="Times New Roman" pitchFamily="18" charset="0"/>
                          <a:cs typeface="Times New Roman" pitchFamily="18" charset="0"/>
                        </a:rPr>
                        <a:t>BEKLENTİLERİMİZ</a:t>
                      </a:r>
                      <a:endParaRPr kumimoji="0" lang="tr-TR" sz="1800" b="1" i="0" u="none" strike="noStrike" cap="none" normalizeH="0" baseline="0" smtClean="0">
                        <a:ln>
                          <a:noFill/>
                        </a:ln>
                        <a:solidFill>
                          <a:srgbClr val="000000"/>
                        </a:solidFill>
                        <a:effectLst>
                          <a:outerShdw blurRad="38100" dist="38100" dir="2700000" algn="tl">
                            <a:srgbClr val="FFFFFF"/>
                          </a:outerShdw>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800" b="1" i="0" u="none" strike="noStrike" cap="none" normalizeH="0" baseline="0" smtClean="0">
                          <a:ln>
                            <a:noFill/>
                          </a:ln>
                          <a:solidFill>
                            <a:srgbClr val="000000"/>
                          </a:solidFill>
                          <a:effectLst>
                            <a:outerShdw blurRad="38100" dist="38100" dir="2700000" algn="tl">
                              <a:srgbClr val="FFFFFF"/>
                            </a:outerShdw>
                          </a:effectLst>
                          <a:latin typeface="Times New Roman" pitchFamily="18" charset="0"/>
                          <a:cs typeface="Times New Roman" pitchFamily="18" charset="0"/>
                        </a:rPr>
                        <a:t>BEKLENTİLERİ</a:t>
                      </a:r>
                      <a:endParaRPr kumimoji="0" lang="tr-TR" sz="1800" b="1" i="0" u="none" strike="noStrike" cap="none" normalizeH="0" baseline="0" smtClean="0">
                        <a:ln>
                          <a:noFill/>
                        </a:ln>
                        <a:solidFill>
                          <a:srgbClr val="000000"/>
                        </a:solidFill>
                        <a:effectLst>
                          <a:outerShdw blurRad="38100" dist="38100" dir="2700000" algn="tl">
                            <a:srgbClr val="FFFFFF"/>
                          </a:outerShdw>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9144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chemeClr val="bg1"/>
                          </a:solidFill>
                          <a:effectLst/>
                          <a:latin typeface="Times New Roman" pitchFamily="18" charset="0"/>
                          <a:cs typeface="Times New Roman" pitchFamily="18" charset="0"/>
                        </a:rPr>
                        <a:t>1.Sendikalı çalışanların yasal görev ve sorumluluk konusunda, sendika tarafından bilgilendirilmesi</a:t>
                      </a:r>
                      <a:endParaRPr kumimoji="0" lang="tr-TR" sz="1800" b="0" i="0" u="none" strike="noStrike" cap="none" normalizeH="0" baseline="0" smtClean="0">
                        <a:ln>
                          <a:noFill/>
                        </a:ln>
                        <a:solidFill>
                          <a:schemeClr val="bg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chemeClr val="bg1"/>
                          </a:solidFill>
                          <a:effectLst/>
                          <a:latin typeface="Times New Roman" pitchFamily="18" charset="0"/>
                          <a:cs typeface="Times New Roman" pitchFamily="18" charset="0"/>
                        </a:rPr>
                        <a:t>1.Bakanlığın sendikalı çalışanları objektif değerlendirmesi</a:t>
                      </a:r>
                      <a:endParaRPr kumimoji="0" lang="tr-TR" sz="1800" b="0" i="0" u="none" strike="noStrike" cap="none" normalizeH="0" baseline="0" smtClean="0">
                        <a:ln>
                          <a:noFill/>
                        </a:ln>
                        <a:solidFill>
                          <a:schemeClr val="bg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9144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chemeClr val="bg1"/>
                          </a:solidFill>
                          <a:effectLst/>
                          <a:latin typeface="Times New Roman" pitchFamily="18" charset="0"/>
                          <a:cs typeface="Times New Roman" pitchFamily="18" charset="0"/>
                        </a:rPr>
                        <a:t>2.Sendikaların, sendikalı çalışanların görev ve sorumluluklarına aykırı davranışlarına destek olmaması</a:t>
                      </a:r>
                      <a:endParaRPr kumimoji="0" lang="tr-TR" sz="1800" b="0" i="0" u="none" strike="noStrike" cap="none" normalizeH="0" baseline="0" smtClean="0">
                        <a:ln>
                          <a:noFill/>
                        </a:ln>
                        <a:solidFill>
                          <a:schemeClr val="bg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chemeClr val="bg1"/>
                          </a:solidFill>
                          <a:effectLst/>
                          <a:latin typeface="Times New Roman" pitchFamily="18" charset="0"/>
                          <a:cs typeface="Times New Roman" pitchFamily="18" charset="0"/>
                        </a:rPr>
                        <a:t>2.Bakanlığın sendikalı çalışanların özlük haklarına riayet etmesi</a:t>
                      </a:r>
                      <a:endParaRPr kumimoji="0" lang="tr-TR" sz="1800" b="0" i="0" u="none" strike="noStrike" cap="none" normalizeH="0" baseline="0" smtClean="0">
                        <a:ln>
                          <a:noFill/>
                        </a:ln>
                        <a:solidFill>
                          <a:schemeClr val="bg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9144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chemeClr val="bg1"/>
                          </a:solidFill>
                          <a:effectLst/>
                          <a:latin typeface="Times New Roman" pitchFamily="18" charset="0"/>
                          <a:cs typeface="Times New Roman" pitchFamily="18" charset="0"/>
                        </a:rPr>
                        <a:t>3.Sendikaların, sendikalı çalışanlarından başarılı çalışmalar yürütenlerini ödüllendirmesi</a:t>
                      </a:r>
                      <a:endParaRPr kumimoji="0" lang="tr-TR" sz="1800" b="0" i="0" u="none" strike="noStrike" cap="none" normalizeH="0" baseline="0" smtClean="0">
                        <a:ln>
                          <a:noFill/>
                        </a:ln>
                        <a:solidFill>
                          <a:schemeClr val="bg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chemeClr val="bg1"/>
                          </a:solidFill>
                          <a:effectLst/>
                          <a:latin typeface="Times New Roman" pitchFamily="18" charset="0"/>
                          <a:cs typeface="Times New Roman" pitchFamily="18" charset="0"/>
                        </a:rPr>
                        <a:t>3.Bakanlığın çalışanlarının daha verimli iş ortamlarına sahip olması ve bakanlığın bu ortamları oluşturması</a:t>
                      </a:r>
                      <a:endParaRPr kumimoji="0" lang="tr-TR" sz="1800" b="0" i="0" u="none" strike="noStrike" cap="none" normalizeH="0" baseline="0" smtClean="0">
                        <a:ln>
                          <a:noFill/>
                        </a:ln>
                        <a:solidFill>
                          <a:schemeClr val="bg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914400">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chemeClr val="bg1"/>
                          </a:solidFill>
                          <a:effectLst/>
                          <a:latin typeface="Times New Roman" pitchFamily="18" charset="0"/>
                          <a:cs typeface="Times New Roman" pitchFamily="18" charset="0"/>
                        </a:rPr>
                        <a:t>4.Sendikaların sosyal faaliyetler ve eğitimler düzenleyerek üyelerine çağın gerektirdiği donanımları kazandırması</a:t>
                      </a:r>
                      <a:endParaRPr kumimoji="0" lang="tr-TR" sz="1800" b="0" i="0" u="none" strike="noStrike" cap="none" normalizeH="0" baseline="0" smtClean="0">
                        <a:ln>
                          <a:noFill/>
                        </a:ln>
                        <a:solidFill>
                          <a:schemeClr val="bg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chemeClr val="bg1"/>
                          </a:solidFill>
                          <a:effectLst/>
                          <a:latin typeface="Times New Roman" pitchFamily="18" charset="0"/>
                          <a:cs typeface="Times New Roman" pitchFamily="18" charset="0"/>
                        </a:rPr>
                        <a:t>4.Bakanlığın çalışanlarının mali yönden daha rahat olmalarının sağlanması</a:t>
                      </a:r>
                      <a:endParaRPr kumimoji="0" lang="tr-TR" sz="1800" b="0" i="0" u="none" strike="noStrike" cap="none" normalizeH="0" baseline="0" smtClean="0">
                        <a:ln>
                          <a:noFill/>
                        </a:ln>
                        <a:solidFill>
                          <a:schemeClr val="bg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10175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1800" b="0" i="0" u="none" strike="noStrike" cap="none" normalizeH="0" baseline="0" smtClean="0">
                        <a:ln>
                          <a:noFill/>
                        </a:ln>
                        <a:solidFill>
                          <a:schemeClr val="bg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chemeClr val="bg1"/>
                          </a:solidFill>
                          <a:effectLst/>
                          <a:latin typeface="Times New Roman" pitchFamily="18" charset="0"/>
                          <a:cs typeface="Times New Roman" pitchFamily="18" charset="0"/>
                        </a:rPr>
                        <a:t>5.Çalışanların sosyal faaliyetler ve eğitim faaliyetlerine katılarak mesleki gelişimlerinin sağlanması</a:t>
                      </a:r>
                      <a:endParaRPr kumimoji="0" lang="tr-TR" sz="1800" b="0" i="0" u="none" strike="noStrike" cap="none" normalizeH="0" baseline="0" smtClean="0">
                        <a:ln>
                          <a:noFill/>
                        </a:ln>
                        <a:solidFill>
                          <a:schemeClr val="bg1"/>
                        </a:solidFill>
                        <a:effectLst/>
                        <a:latin typeface="Times New Roman" pitchFamily="18" charset="0"/>
                      </a:endParaRPr>
                    </a:p>
                  </a:txBody>
                  <a:tcP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bl>
          </a:graphicData>
        </a:graphic>
      </p:graphicFrame>
      <p:pic>
        <p:nvPicPr>
          <p:cNvPr id="44061"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2"/>
          <p:cNvSpPr txBox="1">
            <a:spLocks noChangeArrowheads="1"/>
          </p:cNvSpPr>
          <p:nvPr/>
        </p:nvSpPr>
        <p:spPr bwMode="auto">
          <a:xfrm>
            <a:off x="890" y="250031"/>
            <a:ext cx="9143109"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600">
                <a:solidFill>
                  <a:schemeClr val="bg2"/>
                </a:solidFill>
                <a:latin typeface="+mj-lt"/>
                <a:ea typeface="+mj-ea"/>
                <a:cs typeface="+mj-cs"/>
              </a:defRPr>
            </a:lvl1pPr>
            <a:lvl2pPr algn="l" rtl="0" eaLnBrk="0" fontAlgn="base" hangingPunct="0">
              <a:spcBef>
                <a:spcPct val="0"/>
              </a:spcBef>
              <a:spcAft>
                <a:spcPct val="0"/>
              </a:spcAft>
              <a:defRPr sz="3600">
                <a:solidFill>
                  <a:schemeClr val="bg2"/>
                </a:solidFill>
                <a:latin typeface="Arial" pitchFamily="34" charset="0"/>
              </a:defRPr>
            </a:lvl2pPr>
            <a:lvl3pPr algn="l" rtl="0" eaLnBrk="0" fontAlgn="base" hangingPunct="0">
              <a:spcBef>
                <a:spcPct val="0"/>
              </a:spcBef>
              <a:spcAft>
                <a:spcPct val="0"/>
              </a:spcAft>
              <a:defRPr sz="3600">
                <a:solidFill>
                  <a:schemeClr val="bg2"/>
                </a:solidFill>
                <a:latin typeface="Arial" pitchFamily="34" charset="0"/>
              </a:defRPr>
            </a:lvl3pPr>
            <a:lvl4pPr algn="l" rtl="0" eaLnBrk="0" fontAlgn="base" hangingPunct="0">
              <a:spcBef>
                <a:spcPct val="0"/>
              </a:spcBef>
              <a:spcAft>
                <a:spcPct val="0"/>
              </a:spcAft>
              <a:defRPr sz="3600">
                <a:solidFill>
                  <a:schemeClr val="bg2"/>
                </a:solidFill>
                <a:latin typeface="Arial" pitchFamily="34" charset="0"/>
              </a:defRPr>
            </a:lvl4pPr>
            <a:lvl5pPr algn="l" rtl="0" eaLnBrk="0" fontAlgn="base" hangingPunct="0">
              <a:spcBef>
                <a:spcPct val="0"/>
              </a:spcBef>
              <a:spcAft>
                <a:spcPct val="0"/>
              </a:spcAft>
              <a:defRPr sz="3600">
                <a:solidFill>
                  <a:schemeClr val="bg2"/>
                </a:solidFill>
                <a:latin typeface="Arial" pitchFamily="34" charset="0"/>
              </a:defRPr>
            </a:lvl5pPr>
            <a:lvl6pPr marL="457200" algn="l" rtl="0" fontAlgn="base">
              <a:spcBef>
                <a:spcPct val="0"/>
              </a:spcBef>
              <a:spcAft>
                <a:spcPct val="0"/>
              </a:spcAft>
              <a:defRPr sz="3600">
                <a:solidFill>
                  <a:schemeClr val="bg2"/>
                </a:solidFill>
                <a:latin typeface="Arial" pitchFamily="34" charset="0"/>
              </a:defRPr>
            </a:lvl6pPr>
            <a:lvl7pPr marL="914400" algn="l" rtl="0" fontAlgn="base">
              <a:spcBef>
                <a:spcPct val="0"/>
              </a:spcBef>
              <a:spcAft>
                <a:spcPct val="0"/>
              </a:spcAft>
              <a:defRPr sz="3600">
                <a:solidFill>
                  <a:schemeClr val="bg2"/>
                </a:solidFill>
                <a:latin typeface="Arial" pitchFamily="34" charset="0"/>
              </a:defRPr>
            </a:lvl7pPr>
            <a:lvl8pPr marL="1371600" algn="l" rtl="0" fontAlgn="base">
              <a:spcBef>
                <a:spcPct val="0"/>
              </a:spcBef>
              <a:spcAft>
                <a:spcPct val="0"/>
              </a:spcAft>
              <a:defRPr sz="3600">
                <a:solidFill>
                  <a:schemeClr val="bg2"/>
                </a:solidFill>
                <a:latin typeface="Arial" pitchFamily="34" charset="0"/>
              </a:defRPr>
            </a:lvl8pPr>
            <a:lvl9pPr marL="1828800" algn="l" rtl="0" fontAlgn="base">
              <a:spcBef>
                <a:spcPct val="0"/>
              </a:spcBef>
              <a:spcAft>
                <a:spcPct val="0"/>
              </a:spcAft>
              <a:defRPr sz="3600">
                <a:solidFill>
                  <a:schemeClr val="bg2"/>
                </a:solidFill>
                <a:latin typeface="Arial" pitchFamily="34" charset="0"/>
              </a:defRPr>
            </a:lvl9pPr>
          </a:lstStyle>
          <a:p>
            <a:pPr eaLnBrk="1" hangingPunct="1">
              <a:buFontTx/>
              <a:buNone/>
            </a:pPr>
            <a:r>
              <a:rPr lang="tr-TR" kern="0" dirty="0" smtClean="0">
                <a:solidFill>
                  <a:srgbClr val="080808"/>
                </a:solidFill>
              </a:rPr>
              <a:t>Önemli paydaşların görüşlerinin alınması</a:t>
            </a:r>
            <a:endParaRPr lang="tr-TR" b="1" kern="0" dirty="0" smtClean="0">
              <a:solidFill>
                <a:srgbClr val="080808"/>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2"/>
          <p:cNvSpPr>
            <a:spLocks noGrp="1" noChangeArrowheads="1"/>
          </p:cNvSpPr>
          <p:nvPr>
            <p:ph type="title"/>
          </p:nvPr>
        </p:nvSpPr>
        <p:spPr>
          <a:xfrm>
            <a:off x="457200" y="277813"/>
            <a:ext cx="8229600" cy="1019175"/>
          </a:xfrm>
        </p:spPr>
        <p:txBody>
          <a:bodyPr/>
          <a:lstStyle/>
          <a:p>
            <a:pPr eaLnBrk="1" hangingPunct="1">
              <a:buClr>
                <a:schemeClr val="tx2"/>
              </a:buClr>
              <a:buFont typeface="Wingdings" pitchFamily="2" charset="2"/>
              <a:buChar char="Ø"/>
              <a:defRPr/>
            </a:pPr>
            <a:r>
              <a:rPr lang="tr-TR" b="1" dirty="0" smtClean="0">
                <a:solidFill>
                  <a:srgbClr val="FF0000"/>
                </a:solidFill>
                <a:effectLst>
                  <a:outerShdw blurRad="38100" dist="38100" dir="2700000" algn="tl">
                    <a:srgbClr val="000000">
                      <a:alpha val="43137"/>
                    </a:srgbClr>
                  </a:outerShdw>
                </a:effectLst>
              </a:rPr>
              <a:t>KAMU MALİ YÖNETİM SİSTEMİMİZİN SORUNLARI</a:t>
            </a:r>
          </a:p>
        </p:txBody>
      </p:sp>
      <p:sp>
        <p:nvSpPr>
          <p:cNvPr id="355331" name="Rectangle 3"/>
          <p:cNvSpPr>
            <a:spLocks noGrp="1" noChangeArrowheads="1"/>
          </p:cNvSpPr>
          <p:nvPr>
            <p:ph type="body" idx="1"/>
          </p:nvPr>
        </p:nvSpPr>
        <p:spPr>
          <a:xfrm>
            <a:off x="0" y="1772816"/>
            <a:ext cx="8964488" cy="4572000"/>
          </a:xfrm>
        </p:spPr>
        <p:txBody>
          <a:bodyPr/>
          <a:lstStyle/>
          <a:p>
            <a:pPr eaLnBrk="1" hangingPunct="1">
              <a:lnSpc>
                <a:spcPct val="80000"/>
              </a:lnSpc>
              <a:buFont typeface="Wingdings" pitchFamily="2" charset="2"/>
              <a:buChar char="v"/>
              <a:defRPr/>
            </a:pPr>
            <a:r>
              <a:rPr lang="tr-TR" sz="2400" b="1" dirty="0" smtClean="0">
                <a:solidFill>
                  <a:srgbClr val="080808"/>
                </a:solidFill>
                <a:effectLst>
                  <a:outerShdw blurRad="38100" dist="38100" dir="2700000" algn="tl">
                    <a:srgbClr val="000000">
                      <a:alpha val="43137"/>
                    </a:srgbClr>
                  </a:outerShdw>
                </a:effectLst>
              </a:rPr>
              <a:t>Kamu kaynaklarının etkin kullanılamaması ve harcama sonuçlarının alınamaması</a:t>
            </a:r>
          </a:p>
          <a:p>
            <a:pPr eaLnBrk="1" hangingPunct="1">
              <a:lnSpc>
                <a:spcPct val="80000"/>
              </a:lnSpc>
              <a:buFont typeface="Wingdings" pitchFamily="2" charset="2"/>
              <a:buNone/>
              <a:defRPr/>
            </a:pPr>
            <a:endParaRPr lang="tr-TR" sz="400" b="1" dirty="0" smtClean="0">
              <a:solidFill>
                <a:srgbClr val="080808"/>
              </a:solidFill>
              <a:effectLst>
                <a:outerShdw blurRad="38100" dist="38100" dir="2700000" algn="tl">
                  <a:srgbClr val="000000">
                    <a:alpha val="43137"/>
                  </a:srgbClr>
                </a:outerShdw>
              </a:effectLst>
            </a:endParaRPr>
          </a:p>
          <a:p>
            <a:pPr eaLnBrk="1" hangingPunct="1">
              <a:lnSpc>
                <a:spcPct val="80000"/>
              </a:lnSpc>
              <a:buFont typeface="Wingdings" pitchFamily="2" charset="2"/>
              <a:buChar char="v"/>
              <a:defRPr/>
            </a:pPr>
            <a:r>
              <a:rPr lang="tr-TR" sz="2400" b="1" dirty="0" smtClean="0">
                <a:solidFill>
                  <a:srgbClr val="080808"/>
                </a:solidFill>
                <a:effectLst>
                  <a:outerShdw blurRad="38100" dist="38100" dir="2700000" algn="tl">
                    <a:srgbClr val="000000">
                      <a:alpha val="43137"/>
                    </a:srgbClr>
                  </a:outerShdw>
                </a:effectLst>
              </a:rPr>
              <a:t>Harcama sürecinin katı ön kontrole tabi olması</a:t>
            </a:r>
          </a:p>
          <a:p>
            <a:pPr eaLnBrk="1" hangingPunct="1">
              <a:lnSpc>
                <a:spcPct val="80000"/>
              </a:lnSpc>
              <a:buFont typeface="Wingdings" pitchFamily="2" charset="2"/>
              <a:buNone/>
              <a:defRPr/>
            </a:pPr>
            <a:endParaRPr lang="tr-TR" sz="400" b="1" dirty="0" smtClean="0">
              <a:solidFill>
                <a:srgbClr val="080808"/>
              </a:solidFill>
              <a:effectLst>
                <a:outerShdw blurRad="38100" dist="38100" dir="2700000" algn="tl">
                  <a:srgbClr val="000000">
                    <a:alpha val="43137"/>
                  </a:srgbClr>
                </a:outerShdw>
              </a:effectLst>
            </a:endParaRPr>
          </a:p>
          <a:p>
            <a:pPr eaLnBrk="1" hangingPunct="1">
              <a:lnSpc>
                <a:spcPct val="80000"/>
              </a:lnSpc>
              <a:buFont typeface="Wingdings" pitchFamily="2" charset="2"/>
              <a:buChar char="v"/>
              <a:defRPr/>
            </a:pPr>
            <a:r>
              <a:rPr lang="tr-TR" sz="2400" b="1" dirty="0" smtClean="0">
                <a:solidFill>
                  <a:srgbClr val="080808"/>
                </a:solidFill>
                <a:effectLst>
                  <a:outerShdw blurRad="38100" dist="38100" dir="2700000" algn="tl">
                    <a:srgbClr val="000000">
                      <a:alpha val="43137"/>
                    </a:srgbClr>
                  </a:outerShdw>
                </a:effectLst>
              </a:rPr>
              <a:t>Harcama sürecinde yetki-sorumluluk dengesinin iyi kurulamaması</a:t>
            </a:r>
          </a:p>
          <a:p>
            <a:pPr eaLnBrk="1" hangingPunct="1">
              <a:lnSpc>
                <a:spcPct val="80000"/>
              </a:lnSpc>
              <a:buFont typeface="Wingdings" pitchFamily="2" charset="2"/>
              <a:buNone/>
              <a:defRPr/>
            </a:pPr>
            <a:endParaRPr lang="tr-TR" sz="400" b="1" dirty="0" smtClean="0">
              <a:solidFill>
                <a:srgbClr val="080808"/>
              </a:solidFill>
              <a:effectLst>
                <a:outerShdw blurRad="38100" dist="38100" dir="2700000" algn="tl">
                  <a:srgbClr val="000000">
                    <a:alpha val="43137"/>
                  </a:srgbClr>
                </a:outerShdw>
              </a:effectLst>
            </a:endParaRPr>
          </a:p>
          <a:p>
            <a:pPr eaLnBrk="1" hangingPunct="1">
              <a:lnSpc>
                <a:spcPct val="80000"/>
              </a:lnSpc>
              <a:buFont typeface="Wingdings" pitchFamily="2" charset="2"/>
              <a:buChar char="v"/>
              <a:defRPr/>
            </a:pPr>
            <a:r>
              <a:rPr lang="tr-TR" sz="2400" b="1" dirty="0" smtClean="0">
                <a:solidFill>
                  <a:srgbClr val="080808"/>
                </a:solidFill>
                <a:effectLst>
                  <a:outerShdw blurRad="38100" dist="38100" dir="2700000" algn="tl">
                    <a:srgbClr val="000000">
                      <a:alpha val="43137"/>
                    </a:srgbClr>
                  </a:outerShdw>
                </a:effectLst>
              </a:rPr>
              <a:t>Bütçe hazırlama, uygulama ve kontrol sürecinde idarelere yeterli inisiyatif tanınmaması</a:t>
            </a:r>
          </a:p>
          <a:p>
            <a:pPr eaLnBrk="1" hangingPunct="1">
              <a:lnSpc>
                <a:spcPct val="80000"/>
              </a:lnSpc>
              <a:buFont typeface="Wingdings" pitchFamily="2" charset="2"/>
              <a:buNone/>
              <a:defRPr/>
            </a:pPr>
            <a:endParaRPr lang="tr-TR" sz="400" b="1" dirty="0" smtClean="0">
              <a:solidFill>
                <a:srgbClr val="080808"/>
              </a:solidFill>
              <a:effectLst>
                <a:outerShdw blurRad="38100" dist="38100" dir="2700000" algn="tl">
                  <a:srgbClr val="000000">
                    <a:alpha val="43137"/>
                  </a:srgbClr>
                </a:outerShdw>
              </a:effectLst>
            </a:endParaRPr>
          </a:p>
          <a:p>
            <a:pPr algn="just" eaLnBrk="1" hangingPunct="1">
              <a:lnSpc>
                <a:spcPct val="80000"/>
              </a:lnSpc>
              <a:buFont typeface="Wingdings" pitchFamily="2" charset="2"/>
              <a:buChar char="v"/>
              <a:defRPr/>
            </a:pPr>
            <a:r>
              <a:rPr lang="tr-TR" sz="2400" b="1" dirty="0" smtClean="0">
                <a:solidFill>
                  <a:srgbClr val="080808"/>
                </a:solidFill>
                <a:effectLst>
                  <a:outerShdw blurRad="38100" dist="38100" dir="2700000" algn="tl">
                    <a:srgbClr val="000000">
                      <a:alpha val="43137"/>
                    </a:srgbClr>
                  </a:outerShdw>
                </a:effectLst>
              </a:rPr>
              <a:t>Mali yönetimin otomasyon ve enformasyon sisteminin yetersiz olması</a:t>
            </a:r>
          </a:p>
          <a:p>
            <a:pPr eaLnBrk="1" hangingPunct="1">
              <a:lnSpc>
                <a:spcPct val="80000"/>
              </a:lnSpc>
              <a:defRPr/>
            </a:pPr>
            <a:endParaRPr lang="tr-TR" sz="2400" dirty="0" smtClean="0"/>
          </a:p>
        </p:txBody>
      </p:sp>
      <p:pic>
        <p:nvPicPr>
          <p:cNvPr id="5"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0680355"/>
      </p:ext>
    </p:extLst>
  </p:cSld>
  <p:clrMapOvr>
    <a:masterClrMapping/>
  </p:clrMapOvr>
  <p:transition spd="med">
    <p:wipe dir="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179388" y="908050"/>
            <a:ext cx="8424862" cy="1081088"/>
          </a:xfrm>
        </p:spPr>
        <p:txBody>
          <a:bodyPr/>
          <a:lstStyle/>
          <a:p>
            <a:pPr eaLnBrk="1" hangingPunct="1">
              <a:defRPr/>
            </a:pPr>
            <a:r>
              <a:rPr lang="tr-TR" sz="4400" b="1" dirty="0" smtClean="0">
                <a:effectLst>
                  <a:outerShdw blurRad="38100" dist="38100" dir="2700000" algn="tl">
                    <a:srgbClr val="C0C0C0"/>
                  </a:outerShdw>
                </a:effectLst>
              </a:rPr>
              <a:t>Kuruluşun ve Çevrenin Analizi</a:t>
            </a:r>
          </a:p>
        </p:txBody>
      </p:sp>
      <p:sp>
        <p:nvSpPr>
          <p:cNvPr id="114691" name="Rectangle 3"/>
          <p:cNvSpPr>
            <a:spLocks noGrp="1" noChangeArrowheads="1"/>
          </p:cNvSpPr>
          <p:nvPr>
            <p:ph type="body" sz="half" idx="1"/>
          </p:nvPr>
        </p:nvSpPr>
        <p:spPr>
          <a:xfrm>
            <a:off x="250825" y="2133600"/>
            <a:ext cx="8497888" cy="4175125"/>
          </a:xfrm>
        </p:spPr>
        <p:txBody>
          <a:bodyPr/>
          <a:lstStyle/>
          <a:p>
            <a:pPr marL="457200" indent="-457200" eaLnBrk="1" hangingPunct="1">
              <a:buFont typeface="Wingdings" pitchFamily="2" charset="2"/>
              <a:buNone/>
              <a:defRPr/>
            </a:pPr>
            <a:r>
              <a:rPr lang="tr-TR" dirty="0" smtClean="0">
                <a:effectLst>
                  <a:outerShdw blurRad="38100" dist="38100" dir="2700000" algn="tl">
                    <a:srgbClr val="C0C0C0"/>
                  </a:outerShdw>
                </a:effectLst>
              </a:rPr>
              <a:t>Stratejik planlamanın en önemli unsurlarından biri olan kurum içi ve çevre analizi bölümü; </a:t>
            </a:r>
          </a:p>
          <a:p>
            <a:pPr marL="457200" indent="-457200" eaLnBrk="1" hangingPunct="1">
              <a:buFont typeface="Wingdings" pitchFamily="2" charset="2"/>
              <a:buNone/>
              <a:defRPr/>
            </a:pPr>
            <a:r>
              <a:rPr lang="tr-TR" dirty="0" smtClean="0">
                <a:effectLst>
                  <a:outerShdw blurRad="38100" dist="38100" dir="2700000" algn="tl">
                    <a:srgbClr val="C0C0C0"/>
                  </a:outerShdw>
                </a:effectLst>
              </a:rPr>
              <a:t>Kurumun kendi örgütsel durumunun yanı sıra dışarıdaki yapıyı da analiz ettiği bölümdür.</a:t>
            </a:r>
          </a:p>
          <a:p>
            <a:pPr marL="457200" indent="-457200" eaLnBrk="1" hangingPunct="1">
              <a:buFont typeface="Wingdings" pitchFamily="2" charset="2"/>
              <a:buNone/>
              <a:defRPr/>
            </a:pPr>
            <a:r>
              <a:rPr lang="tr-TR" dirty="0" smtClean="0">
                <a:solidFill>
                  <a:schemeClr val="accent1"/>
                </a:solidFill>
                <a:effectLst>
                  <a:outerShdw blurRad="38100" dist="38100" dir="2700000" algn="tl">
                    <a:srgbClr val="C0C0C0"/>
                  </a:outerShdw>
                </a:effectLst>
              </a:rPr>
              <a:t>Kurum İçi ve Çevre analizi olarak ikiye ayrılır.</a:t>
            </a:r>
          </a:p>
        </p:txBody>
      </p:sp>
      <p:pic>
        <p:nvPicPr>
          <p:cNvPr id="45060"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A6F4DE4E-9532-45E2-80A5-0B339DF2E639}" type="slidenum">
              <a:rPr lang="tr-TR" sz="1200" b="0">
                <a:solidFill>
                  <a:schemeClr val="tx2"/>
                </a:solidFill>
              </a:rPr>
              <a:pPr algn="r" eaLnBrk="1" hangingPunct="1">
                <a:buFontTx/>
                <a:buNone/>
              </a:pPr>
              <a:t>60</a:t>
            </a:fld>
            <a:endParaRPr lang="tr-TR" sz="1200" b="0">
              <a:solidFill>
                <a:schemeClr val="tx2"/>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ChangeArrowheads="1"/>
          </p:cNvSpPr>
          <p:nvPr>
            <p:ph type="title"/>
          </p:nvPr>
        </p:nvSpPr>
        <p:spPr>
          <a:xfrm>
            <a:off x="179388" y="908050"/>
            <a:ext cx="8424862" cy="1081088"/>
          </a:xfrm>
        </p:spPr>
        <p:txBody>
          <a:bodyPr/>
          <a:lstStyle/>
          <a:p>
            <a:pPr eaLnBrk="1" hangingPunct="1">
              <a:defRPr/>
            </a:pPr>
            <a:r>
              <a:rPr lang="tr-TR" sz="4400" b="1" smtClean="0">
                <a:effectLst>
                  <a:outerShdw blurRad="38100" dist="38100" dir="2700000" algn="tl">
                    <a:srgbClr val="C0C0C0"/>
                  </a:outerShdw>
                </a:effectLst>
              </a:rPr>
              <a:t>Kuruluşun ve Çevrenin Analizi</a:t>
            </a:r>
          </a:p>
        </p:txBody>
      </p:sp>
      <p:sp>
        <p:nvSpPr>
          <p:cNvPr id="114691" name="Rectangle 3"/>
          <p:cNvSpPr>
            <a:spLocks noGrp="1" noChangeArrowheads="1"/>
          </p:cNvSpPr>
          <p:nvPr>
            <p:ph type="body" sz="half" idx="1"/>
          </p:nvPr>
        </p:nvSpPr>
        <p:spPr>
          <a:xfrm>
            <a:off x="250825" y="2133600"/>
            <a:ext cx="8497888" cy="4175125"/>
          </a:xfrm>
        </p:spPr>
        <p:txBody>
          <a:bodyPr/>
          <a:lstStyle/>
          <a:p>
            <a:pPr marL="457200" indent="-457200" eaLnBrk="1" hangingPunct="1">
              <a:buFont typeface="Wingdings" pitchFamily="2" charset="2"/>
              <a:buNone/>
              <a:defRPr/>
            </a:pPr>
            <a:r>
              <a:rPr lang="tr-TR" dirty="0" smtClean="0">
                <a:effectLst>
                  <a:outerShdw blurRad="38100" dist="38100" dir="2700000" algn="tl">
                    <a:srgbClr val="C0C0C0"/>
                  </a:outerShdw>
                </a:effectLst>
              </a:rPr>
              <a:t>Kuruluş içi analiz ve çevre analizinde kullanılacak temel yöntemlerden birisi GZFT (SWOT) analizidir.</a:t>
            </a:r>
          </a:p>
          <a:p>
            <a:pPr marL="457200" indent="-457200" eaLnBrk="1" hangingPunct="1">
              <a:buFont typeface="Wingdings" pitchFamily="2" charset="2"/>
              <a:buNone/>
              <a:defRPr/>
            </a:pPr>
            <a:endParaRPr lang="tr-TR" sz="900" dirty="0" smtClean="0">
              <a:effectLst>
                <a:outerShdw blurRad="38100" dist="38100" dir="2700000" algn="tl">
                  <a:srgbClr val="C0C0C0"/>
                </a:outerShdw>
              </a:effectLst>
            </a:endParaRPr>
          </a:p>
          <a:p>
            <a:pPr marL="457200" indent="-457200" eaLnBrk="1" hangingPunct="1">
              <a:buFont typeface="Wingdings" pitchFamily="2" charset="2"/>
              <a:buNone/>
              <a:defRPr/>
            </a:pPr>
            <a:r>
              <a:rPr lang="tr-TR" dirty="0" smtClean="0">
                <a:solidFill>
                  <a:schemeClr val="bg2"/>
                </a:solidFill>
                <a:effectLst>
                  <a:outerShdw blurRad="38100" dist="38100" dir="2700000" algn="tl">
                    <a:srgbClr val="C0C0C0"/>
                  </a:outerShdw>
                </a:effectLst>
              </a:rPr>
              <a:t>GZFT analizi, </a:t>
            </a:r>
            <a:r>
              <a:rPr lang="tr-TR" dirty="0" smtClean="0">
                <a:solidFill>
                  <a:srgbClr val="8F2168"/>
                </a:solidFill>
                <a:effectLst>
                  <a:outerShdw blurRad="38100" dist="38100" dir="2700000" algn="tl">
                    <a:srgbClr val="C0C0C0"/>
                  </a:outerShdw>
                </a:effectLst>
              </a:rPr>
              <a:t>kuruluşun kendisinin</a:t>
            </a:r>
            <a:r>
              <a:rPr lang="tr-TR" dirty="0" smtClean="0">
                <a:solidFill>
                  <a:schemeClr val="bg2"/>
                </a:solidFill>
                <a:effectLst>
                  <a:outerShdw blurRad="38100" dist="38100" dir="2700000" algn="tl">
                    <a:srgbClr val="C0C0C0"/>
                  </a:outerShdw>
                </a:effectLst>
              </a:rPr>
              <a:t> ve </a:t>
            </a:r>
            <a:r>
              <a:rPr lang="tr-TR" dirty="0" smtClean="0">
                <a:solidFill>
                  <a:schemeClr val="accent1"/>
                </a:solidFill>
                <a:effectLst>
                  <a:outerShdw blurRad="38100" dist="38100" dir="2700000" algn="tl">
                    <a:srgbClr val="C0C0C0"/>
                  </a:outerShdw>
                </a:effectLst>
              </a:rPr>
              <a:t>kuruluşu etkileyen koşulların</a:t>
            </a:r>
            <a:r>
              <a:rPr lang="tr-TR" dirty="0" smtClean="0">
                <a:solidFill>
                  <a:schemeClr val="bg2"/>
                </a:solidFill>
                <a:effectLst>
                  <a:outerShdw blurRad="38100" dist="38100" dir="2700000" algn="tl">
                    <a:srgbClr val="C0C0C0"/>
                  </a:outerShdw>
                </a:effectLst>
              </a:rPr>
              <a:t> sistemli olarak incelenmesidir.</a:t>
            </a:r>
          </a:p>
          <a:p>
            <a:pPr marL="457200" indent="-457200" eaLnBrk="1" hangingPunct="1">
              <a:buFont typeface="Wingdings" pitchFamily="2" charset="2"/>
              <a:buNone/>
              <a:defRPr/>
            </a:pPr>
            <a:endParaRPr lang="tr-TR" sz="900" dirty="0" smtClean="0">
              <a:solidFill>
                <a:schemeClr val="bg2"/>
              </a:solidFill>
              <a:effectLst>
                <a:outerShdw blurRad="38100" dist="38100" dir="2700000" algn="tl">
                  <a:srgbClr val="C0C0C0"/>
                </a:outerShdw>
              </a:effectLst>
            </a:endParaRPr>
          </a:p>
          <a:p>
            <a:pPr marL="457200" indent="-457200" eaLnBrk="1" hangingPunct="1">
              <a:buFont typeface="Wingdings" pitchFamily="2" charset="2"/>
              <a:buNone/>
              <a:defRPr/>
            </a:pPr>
            <a:r>
              <a:rPr lang="tr-TR" dirty="0" smtClean="0">
                <a:solidFill>
                  <a:srgbClr val="8F2168"/>
                </a:solidFill>
                <a:effectLst>
                  <a:outerShdw blurRad="38100" dist="38100" dir="2700000" algn="tl">
                    <a:srgbClr val="C0C0C0"/>
                  </a:outerShdw>
                </a:effectLst>
              </a:rPr>
              <a:t>GZ kuruluş içi analiz kısmını,</a:t>
            </a:r>
          </a:p>
          <a:p>
            <a:pPr marL="457200" indent="-457200" eaLnBrk="1" hangingPunct="1">
              <a:buFont typeface="Wingdings" pitchFamily="2" charset="2"/>
              <a:buNone/>
              <a:defRPr/>
            </a:pPr>
            <a:r>
              <a:rPr lang="tr-TR" dirty="0" smtClean="0">
                <a:solidFill>
                  <a:schemeClr val="accent1"/>
                </a:solidFill>
                <a:effectLst>
                  <a:outerShdw blurRad="38100" dist="38100" dir="2700000" algn="tl">
                    <a:srgbClr val="C0C0C0"/>
                  </a:outerShdw>
                </a:effectLst>
              </a:rPr>
              <a:t>FT ise çevre analizi kısımlarını oluşturur.</a:t>
            </a:r>
          </a:p>
        </p:txBody>
      </p:sp>
      <p:pic>
        <p:nvPicPr>
          <p:cNvPr id="45060"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5061"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A6F4DE4E-9532-45E2-80A5-0B339DF2E639}" type="slidenum">
              <a:rPr lang="tr-TR" sz="1200" b="0">
                <a:solidFill>
                  <a:schemeClr val="tx2"/>
                </a:solidFill>
              </a:rPr>
              <a:pPr algn="r" eaLnBrk="1" hangingPunct="1">
                <a:buFontTx/>
                <a:buNone/>
              </a:pPr>
              <a:t>61</a:t>
            </a:fld>
            <a:endParaRPr lang="tr-TR" sz="1200" b="0">
              <a:solidFill>
                <a:schemeClr val="tx2"/>
              </a:solidFill>
            </a:endParaRPr>
          </a:p>
        </p:txBody>
      </p:sp>
    </p:spTree>
    <p:extLst>
      <p:ext uri="{BB962C8B-B14F-4D97-AF65-F5344CB8AC3E}">
        <p14:creationId xmlns:p14="http://schemas.microsoft.com/office/powerpoint/2010/main" val="211791401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ChangeArrowheads="1"/>
          </p:cNvSpPr>
          <p:nvPr>
            <p:ph type="title"/>
          </p:nvPr>
        </p:nvSpPr>
        <p:spPr>
          <a:xfrm>
            <a:off x="179388" y="908050"/>
            <a:ext cx="7561262" cy="1008063"/>
          </a:xfrm>
        </p:spPr>
        <p:txBody>
          <a:bodyPr/>
          <a:lstStyle/>
          <a:p>
            <a:pPr eaLnBrk="1" hangingPunct="1">
              <a:defRPr/>
            </a:pPr>
            <a:r>
              <a:rPr lang="tr-TR" sz="4400" b="1" dirty="0" smtClean="0">
                <a:effectLst>
                  <a:outerShdw blurRad="38100" dist="38100" dir="2700000" algn="tl">
                    <a:srgbClr val="C0C0C0"/>
                  </a:outerShdw>
                </a:effectLst>
              </a:rPr>
              <a:t>Kuruluş içi Analiz</a:t>
            </a:r>
          </a:p>
        </p:txBody>
      </p:sp>
      <p:sp>
        <p:nvSpPr>
          <p:cNvPr id="113667" name="Rectangle 3"/>
          <p:cNvSpPr>
            <a:spLocks noGrp="1" noChangeArrowheads="1"/>
          </p:cNvSpPr>
          <p:nvPr>
            <p:ph type="body" sz="half" idx="1"/>
          </p:nvPr>
        </p:nvSpPr>
        <p:spPr>
          <a:xfrm>
            <a:off x="179388" y="2205038"/>
            <a:ext cx="8497887" cy="4464050"/>
          </a:xfrm>
        </p:spPr>
        <p:txBody>
          <a:bodyPr/>
          <a:lstStyle/>
          <a:p>
            <a:pPr marL="457200" indent="-457200" eaLnBrk="1" hangingPunct="1">
              <a:lnSpc>
                <a:spcPct val="80000"/>
              </a:lnSpc>
              <a:buClr>
                <a:srgbClr val="3AFC0C"/>
              </a:buClr>
              <a:buFont typeface="Wingdings" pitchFamily="2" charset="2"/>
              <a:buAutoNum type="arabicParenR"/>
              <a:defRPr/>
            </a:pPr>
            <a:r>
              <a:rPr lang="tr-TR" smtClean="0">
                <a:effectLst>
                  <a:outerShdw blurRad="38100" dist="38100" dir="2700000" algn="tl">
                    <a:srgbClr val="C0C0C0"/>
                  </a:outerShdw>
                </a:effectLst>
              </a:rPr>
              <a:t>Kuruluşun yapısı,</a:t>
            </a:r>
          </a:p>
          <a:p>
            <a:pPr marL="457200" indent="-457200" eaLnBrk="1" hangingPunct="1">
              <a:lnSpc>
                <a:spcPct val="80000"/>
              </a:lnSpc>
              <a:buClr>
                <a:srgbClr val="3AFC0C"/>
              </a:buClr>
              <a:buFont typeface="Wingdings" pitchFamily="2" charset="2"/>
              <a:buAutoNum type="arabicParenR"/>
              <a:defRPr/>
            </a:pPr>
            <a:r>
              <a:rPr lang="tr-TR" smtClean="0">
                <a:effectLst>
                  <a:outerShdw blurRad="38100" dist="38100" dir="2700000" algn="tl">
                    <a:srgbClr val="C0C0C0"/>
                  </a:outerShdw>
                </a:effectLst>
              </a:rPr>
              <a:t>Beşeri Kaynakları,</a:t>
            </a:r>
          </a:p>
          <a:p>
            <a:pPr marL="457200" indent="-457200" eaLnBrk="1" hangingPunct="1">
              <a:lnSpc>
                <a:spcPct val="80000"/>
              </a:lnSpc>
              <a:buClr>
                <a:srgbClr val="3AFC0C"/>
              </a:buClr>
              <a:buFont typeface="Wingdings" pitchFamily="2" charset="2"/>
              <a:buAutoNum type="arabicParenR"/>
              <a:defRPr/>
            </a:pPr>
            <a:r>
              <a:rPr lang="tr-TR" smtClean="0">
                <a:effectLst>
                  <a:outerShdw blurRad="38100" dist="38100" dir="2700000" algn="tl">
                    <a:srgbClr val="C0C0C0"/>
                  </a:outerShdw>
                </a:effectLst>
              </a:rPr>
              <a:t>Kurum Kültürü,</a:t>
            </a:r>
          </a:p>
          <a:p>
            <a:pPr marL="457200" indent="-457200" eaLnBrk="1" hangingPunct="1">
              <a:lnSpc>
                <a:spcPct val="80000"/>
              </a:lnSpc>
              <a:buClr>
                <a:srgbClr val="3AFC0C"/>
              </a:buClr>
              <a:buFont typeface="Wingdings" pitchFamily="2" charset="2"/>
              <a:buAutoNum type="arabicParenR"/>
              <a:defRPr/>
            </a:pPr>
            <a:r>
              <a:rPr lang="tr-TR" smtClean="0">
                <a:effectLst>
                  <a:outerShdw blurRad="38100" dist="38100" dir="2700000" algn="tl">
                    <a:srgbClr val="C0C0C0"/>
                  </a:outerShdw>
                </a:effectLst>
              </a:rPr>
              <a:t>Teknoloji,</a:t>
            </a:r>
          </a:p>
          <a:p>
            <a:pPr marL="457200" indent="-457200" eaLnBrk="1" hangingPunct="1">
              <a:lnSpc>
                <a:spcPct val="80000"/>
              </a:lnSpc>
              <a:buClr>
                <a:srgbClr val="3AFC0C"/>
              </a:buClr>
              <a:buFont typeface="Wingdings" pitchFamily="2" charset="2"/>
              <a:buAutoNum type="arabicParenR"/>
              <a:defRPr/>
            </a:pPr>
            <a:r>
              <a:rPr lang="tr-TR" smtClean="0">
                <a:effectLst>
                  <a:outerShdw blurRad="38100" dist="38100" dir="2700000" algn="tl">
                    <a:srgbClr val="C0C0C0"/>
                  </a:outerShdw>
                </a:effectLst>
              </a:rPr>
              <a:t>Mali Durum,</a:t>
            </a:r>
          </a:p>
          <a:p>
            <a:pPr marL="457200" indent="-457200" eaLnBrk="1" hangingPunct="1">
              <a:lnSpc>
                <a:spcPct val="80000"/>
              </a:lnSpc>
              <a:buFont typeface="Wingdings" pitchFamily="2" charset="2"/>
              <a:buNone/>
              <a:defRPr/>
            </a:pPr>
            <a:r>
              <a:rPr lang="tr-TR" smtClean="0">
                <a:effectLst>
                  <a:outerShdw blurRad="38100" dist="38100" dir="2700000" algn="tl">
                    <a:srgbClr val="C0C0C0"/>
                  </a:outerShdw>
                </a:effectLst>
              </a:rPr>
              <a:t>	başlıklarının dikkate alındığı analiz türüdür.</a:t>
            </a:r>
          </a:p>
          <a:p>
            <a:pPr marL="457200" indent="-457200" eaLnBrk="1" hangingPunct="1">
              <a:lnSpc>
                <a:spcPct val="80000"/>
              </a:lnSpc>
              <a:buFont typeface="Wingdings" pitchFamily="2" charset="2"/>
              <a:buNone/>
              <a:defRPr/>
            </a:pPr>
            <a:endParaRPr lang="tr-TR" sz="2400" smtClean="0">
              <a:effectLst>
                <a:outerShdw blurRad="38100" dist="38100" dir="2700000" algn="tl">
                  <a:srgbClr val="C0C0C0"/>
                </a:outerShdw>
              </a:effectLst>
            </a:endParaRPr>
          </a:p>
          <a:p>
            <a:pPr marL="457200" indent="-457200" eaLnBrk="1" hangingPunct="1">
              <a:lnSpc>
                <a:spcPct val="80000"/>
              </a:lnSpc>
              <a:buFont typeface="Wingdings" pitchFamily="2" charset="2"/>
              <a:buNone/>
              <a:defRPr/>
            </a:pPr>
            <a:r>
              <a:rPr lang="tr-TR" smtClean="0">
                <a:effectLst>
                  <a:outerShdw blurRad="38100" dist="38100" dir="2700000" algn="tl">
                    <a:srgbClr val="C0C0C0"/>
                  </a:outerShdw>
                </a:effectLst>
              </a:rPr>
              <a:t>Belirlenen </a:t>
            </a:r>
            <a:r>
              <a:rPr lang="tr-TR" b="1" smtClean="0">
                <a:solidFill>
                  <a:srgbClr val="D448A2"/>
                </a:solidFill>
                <a:effectLst>
                  <a:outerShdw blurRad="38100" dist="38100" dir="2700000" algn="tl">
                    <a:srgbClr val="C0C0C0"/>
                  </a:outerShdw>
                </a:effectLst>
              </a:rPr>
              <a:t>güçlü yönler</a:t>
            </a:r>
            <a:r>
              <a:rPr lang="tr-TR" smtClean="0">
                <a:effectLst>
                  <a:outerShdw blurRad="38100" dist="38100" dir="2700000" algn="tl">
                    <a:srgbClr val="C0C0C0"/>
                  </a:outerShdw>
                </a:effectLst>
              </a:rPr>
              <a:t> kuruluşun hedeflerine, </a:t>
            </a:r>
            <a:r>
              <a:rPr lang="tr-TR" b="1" smtClean="0">
                <a:solidFill>
                  <a:srgbClr val="D448A2"/>
                </a:solidFill>
                <a:effectLst>
                  <a:outerShdw blurRad="38100" dist="38100" dir="2700000" algn="tl">
                    <a:srgbClr val="C0C0C0"/>
                  </a:outerShdw>
                </a:effectLst>
              </a:rPr>
              <a:t>zayıf yönler</a:t>
            </a:r>
            <a:r>
              <a:rPr lang="tr-TR" smtClean="0">
                <a:effectLst>
                  <a:outerShdw blurRad="38100" dist="38100" dir="2700000" algn="tl">
                    <a:srgbClr val="C0C0C0"/>
                  </a:outerShdw>
                </a:effectLst>
              </a:rPr>
              <a:t> ise kuruluşun alacağı tedbirlere ışık tutacaktır.</a:t>
            </a:r>
          </a:p>
        </p:txBody>
      </p:sp>
      <p:sp>
        <p:nvSpPr>
          <p:cNvPr id="46084"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AC984B99-00B8-426B-8C9E-6F66FEE39744}" type="slidenum">
              <a:rPr lang="tr-TR" sz="1200" b="0">
                <a:solidFill>
                  <a:schemeClr val="tx2"/>
                </a:solidFill>
              </a:rPr>
              <a:pPr algn="r" eaLnBrk="1" hangingPunct="1">
                <a:buFontTx/>
                <a:buNone/>
              </a:pPr>
              <a:t>62</a:t>
            </a:fld>
            <a:endParaRPr lang="tr-TR" sz="1200" b="0">
              <a:solidFill>
                <a:schemeClr val="tx2"/>
              </a:solidFill>
            </a:endParaRPr>
          </a:p>
        </p:txBody>
      </p:sp>
      <p:pic>
        <p:nvPicPr>
          <p:cNvPr id="4608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214313" y="857250"/>
            <a:ext cx="8715375" cy="642938"/>
          </a:xfrm>
          <a:prstGeom prst="rect">
            <a:avLst/>
          </a:prstGeom>
        </p:spPr>
        <p:txBody>
          <a:bodyPr/>
          <a:lstStyle/>
          <a:p>
            <a:pPr>
              <a:defRPr/>
            </a:pPr>
            <a:endParaRPr lang="tr-TR" sz="2400" b="1" dirty="0">
              <a:solidFill>
                <a:srgbClr val="FF0000"/>
              </a:solidFill>
              <a:latin typeface="Arial" pitchFamily="34" charset="0"/>
              <a:ea typeface="+mj-ea"/>
              <a:cs typeface="Arial" pitchFamily="34" charset="0"/>
            </a:endParaRPr>
          </a:p>
        </p:txBody>
      </p:sp>
      <p:sp>
        <p:nvSpPr>
          <p:cNvPr id="37894" name="Rectangle 3"/>
          <p:cNvSpPr txBox="1">
            <a:spLocks noChangeArrowheads="1"/>
          </p:cNvSpPr>
          <p:nvPr/>
        </p:nvSpPr>
        <p:spPr bwMode="auto">
          <a:xfrm>
            <a:off x="107504" y="1357313"/>
            <a:ext cx="8822183" cy="466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indent="0" eaLnBrk="1" hangingPunct="1">
              <a:lnSpc>
                <a:spcPct val="90000"/>
              </a:lnSpc>
              <a:spcBef>
                <a:spcPct val="20000"/>
              </a:spcBef>
              <a:buNone/>
            </a:pPr>
            <a:r>
              <a:rPr lang="tr-TR" sz="2400" b="1" dirty="0">
                <a:solidFill>
                  <a:srgbClr val="FF0000"/>
                </a:solidFill>
                <a:cs typeface="Arial" charset="0"/>
              </a:rPr>
              <a:t>1- Kuruluşun Yapısı</a:t>
            </a:r>
          </a:p>
          <a:p>
            <a:pPr eaLnBrk="1" hangingPunct="1">
              <a:lnSpc>
                <a:spcPct val="90000"/>
              </a:lnSpc>
              <a:spcBef>
                <a:spcPct val="20000"/>
              </a:spcBef>
              <a:buFont typeface="Wingdings" pitchFamily="2" charset="2"/>
              <a:buChar char="Ø"/>
            </a:pPr>
            <a:r>
              <a:rPr lang="tr-TR" sz="2400" b="1" dirty="0" smtClean="0">
                <a:solidFill>
                  <a:srgbClr val="080808"/>
                </a:solidFill>
                <a:cs typeface="Arial" charset="0"/>
              </a:rPr>
              <a:t>Örgüt </a:t>
            </a:r>
            <a:r>
              <a:rPr lang="tr-TR" sz="2400" b="1" dirty="0">
                <a:solidFill>
                  <a:srgbClr val="080808"/>
                </a:solidFill>
                <a:cs typeface="Arial" charset="0"/>
              </a:rPr>
              <a:t>yapısı</a:t>
            </a:r>
          </a:p>
          <a:p>
            <a:pPr eaLnBrk="1" hangingPunct="1">
              <a:lnSpc>
                <a:spcPct val="90000"/>
              </a:lnSpc>
              <a:spcBef>
                <a:spcPct val="20000"/>
              </a:spcBef>
              <a:buFont typeface="Wingdings" pitchFamily="2" charset="2"/>
              <a:buChar char="Ø"/>
            </a:pPr>
            <a:r>
              <a:rPr lang="tr-TR" sz="2400" b="1" dirty="0" smtClean="0">
                <a:solidFill>
                  <a:srgbClr val="080808"/>
                </a:solidFill>
                <a:cs typeface="Arial" charset="0"/>
              </a:rPr>
              <a:t>Birimler </a:t>
            </a:r>
            <a:r>
              <a:rPr lang="tr-TR" sz="2400" b="1" dirty="0">
                <a:solidFill>
                  <a:srgbClr val="080808"/>
                </a:solidFill>
                <a:cs typeface="Arial" charset="0"/>
              </a:rPr>
              <a:t>ve yetki </a:t>
            </a:r>
            <a:r>
              <a:rPr lang="tr-TR" sz="2400" b="1" dirty="0" smtClean="0">
                <a:solidFill>
                  <a:srgbClr val="080808"/>
                </a:solidFill>
                <a:cs typeface="Arial" charset="0"/>
              </a:rPr>
              <a:t>çakışmaları, </a:t>
            </a:r>
            <a:endParaRPr lang="tr-TR" sz="2400" b="1" dirty="0">
              <a:solidFill>
                <a:srgbClr val="080808"/>
              </a:solidFill>
              <a:cs typeface="Arial" charset="0"/>
            </a:endParaRPr>
          </a:p>
          <a:p>
            <a:pPr eaLnBrk="1" hangingPunct="1">
              <a:lnSpc>
                <a:spcPct val="90000"/>
              </a:lnSpc>
              <a:spcBef>
                <a:spcPct val="20000"/>
              </a:spcBef>
              <a:buFont typeface="Wingdings" pitchFamily="2" charset="2"/>
              <a:buChar char="Ø"/>
            </a:pPr>
            <a:r>
              <a:rPr lang="tr-TR" sz="2400" b="1" dirty="0" smtClean="0">
                <a:solidFill>
                  <a:srgbClr val="080808"/>
                </a:solidFill>
                <a:cs typeface="Arial" charset="0"/>
              </a:rPr>
              <a:t>Kuruluş </a:t>
            </a:r>
            <a:r>
              <a:rPr lang="tr-TR" sz="2400" b="1" dirty="0">
                <a:solidFill>
                  <a:srgbClr val="080808"/>
                </a:solidFill>
                <a:cs typeface="Arial" charset="0"/>
              </a:rPr>
              <a:t>yapısında ve görev </a:t>
            </a:r>
            <a:r>
              <a:rPr lang="tr-TR" sz="2400" b="1" dirty="0" smtClean="0">
                <a:solidFill>
                  <a:srgbClr val="080808"/>
                </a:solidFill>
                <a:cs typeface="Arial" charset="0"/>
              </a:rPr>
              <a:t>alanındaki </a:t>
            </a:r>
            <a:r>
              <a:rPr lang="tr-TR" sz="2400" b="1" dirty="0">
                <a:solidFill>
                  <a:srgbClr val="080808"/>
                </a:solidFill>
                <a:cs typeface="Arial" charset="0"/>
              </a:rPr>
              <a:t>önemli </a:t>
            </a:r>
            <a:r>
              <a:rPr lang="tr-TR" sz="2400" b="1" dirty="0" smtClean="0">
                <a:solidFill>
                  <a:srgbClr val="080808"/>
                </a:solidFill>
                <a:cs typeface="Arial" charset="0"/>
              </a:rPr>
              <a:t>değişimler, </a:t>
            </a:r>
            <a:endParaRPr lang="tr-TR" sz="2400" b="1" dirty="0">
              <a:solidFill>
                <a:srgbClr val="080808"/>
              </a:solidFill>
              <a:cs typeface="Arial" charset="0"/>
            </a:endParaRPr>
          </a:p>
          <a:p>
            <a:pPr eaLnBrk="1" hangingPunct="1">
              <a:lnSpc>
                <a:spcPct val="90000"/>
              </a:lnSpc>
              <a:spcBef>
                <a:spcPct val="20000"/>
              </a:spcBef>
              <a:buFont typeface="Wingdings" pitchFamily="2" charset="2"/>
              <a:buChar char="Ø"/>
            </a:pPr>
            <a:r>
              <a:rPr lang="tr-TR" sz="2400" b="1" dirty="0">
                <a:solidFill>
                  <a:srgbClr val="080808"/>
                </a:solidFill>
                <a:cs typeface="Arial" charset="0"/>
              </a:rPr>
              <a:t>Kuruluş yapısında ve görev alanında yapılması </a:t>
            </a:r>
            <a:r>
              <a:rPr lang="tr-TR" sz="2400" b="1" dirty="0" smtClean="0">
                <a:solidFill>
                  <a:srgbClr val="080808"/>
                </a:solidFill>
                <a:cs typeface="Arial" charset="0"/>
              </a:rPr>
              <a:t>düşünülen önemli değişiklikler, </a:t>
            </a:r>
            <a:endParaRPr lang="tr-TR" sz="2400" b="1" dirty="0">
              <a:solidFill>
                <a:srgbClr val="080808"/>
              </a:solidFill>
              <a:cs typeface="Arial" charset="0"/>
            </a:endParaRPr>
          </a:p>
          <a:p>
            <a:pPr eaLnBrk="1" hangingPunct="1">
              <a:lnSpc>
                <a:spcPct val="90000"/>
              </a:lnSpc>
              <a:spcBef>
                <a:spcPct val="20000"/>
              </a:spcBef>
              <a:buFont typeface="Wingdings" pitchFamily="2" charset="2"/>
              <a:buChar char="Ø"/>
            </a:pPr>
            <a:r>
              <a:rPr lang="tr-TR" sz="2400" b="1" dirty="0">
                <a:solidFill>
                  <a:srgbClr val="080808"/>
                </a:solidFill>
                <a:cs typeface="Arial" charset="0"/>
              </a:rPr>
              <a:t>İzleme ve değerlendirme sistemi</a:t>
            </a:r>
          </a:p>
          <a:p>
            <a:pPr marL="0" indent="0" eaLnBrk="1" hangingPunct="1">
              <a:lnSpc>
                <a:spcPct val="90000"/>
              </a:lnSpc>
              <a:spcBef>
                <a:spcPct val="20000"/>
              </a:spcBef>
              <a:buNone/>
            </a:pPr>
            <a:endParaRPr lang="tr-TR" sz="2400" b="1" dirty="0" smtClean="0">
              <a:solidFill>
                <a:srgbClr val="FF0000"/>
              </a:solidFill>
              <a:cs typeface="Arial" charset="0"/>
            </a:endParaRPr>
          </a:p>
          <a:p>
            <a:pPr marL="0" indent="0" eaLnBrk="1" hangingPunct="1">
              <a:lnSpc>
                <a:spcPct val="90000"/>
              </a:lnSpc>
              <a:spcBef>
                <a:spcPct val="20000"/>
              </a:spcBef>
              <a:buNone/>
            </a:pPr>
            <a:r>
              <a:rPr lang="tr-TR" sz="2400" b="1" dirty="0" smtClean="0">
                <a:solidFill>
                  <a:srgbClr val="FF0000"/>
                </a:solidFill>
                <a:cs typeface="Arial" charset="0"/>
              </a:rPr>
              <a:t>2- </a:t>
            </a:r>
            <a:r>
              <a:rPr lang="tr-TR" sz="2400" b="1" dirty="0">
                <a:solidFill>
                  <a:srgbClr val="FF0000"/>
                </a:solidFill>
                <a:cs typeface="Arial" charset="0"/>
              </a:rPr>
              <a:t>Beşeri Kaynaklar</a:t>
            </a:r>
          </a:p>
          <a:p>
            <a:pPr eaLnBrk="1" hangingPunct="1">
              <a:lnSpc>
                <a:spcPct val="90000"/>
              </a:lnSpc>
              <a:spcBef>
                <a:spcPct val="20000"/>
              </a:spcBef>
              <a:buFont typeface="Wingdings" pitchFamily="2" charset="2"/>
              <a:buChar char="Ø"/>
            </a:pPr>
            <a:r>
              <a:rPr lang="tr-TR" sz="2400" b="1" dirty="0">
                <a:solidFill>
                  <a:srgbClr val="080808"/>
                </a:solidFill>
                <a:cs typeface="Arial" charset="0"/>
              </a:rPr>
              <a:t>Kuruluş personelinin sayısı ve dağılımı</a:t>
            </a:r>
          </a:p>
          <a:p>
            <a:pPr eaLnBrk="1" hangingPunct="1">
              <a:lnSpc>
                <a:spcPct val="90000"/>
              </a:lnSpc>
              <a:spcBef>
                <a:spcPct val="20000"/>
              </a:spcBef>
              <a:buFont typeface="Wingdings" pitchFamily="2" charset="2"/>
              <a:buChar char="Ø"/>
            </a:pPr>
            <a:r>
              <a:rPr lang="tr-TR" sz="2400" b="1" dirty="0">
                <a:solidFill>
                  <a:srgbClr val="080808"/>
                </a:solidFill>
                <a:cs typeface="Arial" charset="0"/>
              </a:rPr>
              <a:t>Personelin eğitim düzeyi, yetkinliği ve deneyimi</a:t>
            </a:r>
          </a:p>
          <a:p>
            <a:pPr eaLnBrk="1" hangingPunct="1">
              <a:lnSpc>
                <a:spcPct val="90000"/>
              </a:lnSpc>
              <a:spcBef>
                <a:spcPct val="20000"/>
              </a:spcBef>
            </a:pPr>
            <a:endParaRPr lang="tr-TR" sz="2000" dirty="0">
              <a:solidFill>
                <a:schemeClr val="bg2"/>
              </a:solidFill>
              <a:cs typeface="Arial" charset="0"/>
            </a:endParaRPr>
          </a:p>
        </p:txBody>
      </p:sp>
      <p:sp>
        <p:nvSpPr>
          <p:cNvPr id="9" name="Rectangle 2"/>
          <p:cNvSpPr txBox="1">
            <a:spLocks noChangeArrowheads="1"/>
          </p:cNvSpPr>
          <p:nvPr/>
        </p:nvSpPr>
        <p:spPr>
          <a:xfrm>
            <a:off x="215489" y="329837"/>
            <a:ext cx="7561262" cy="1008063"/>
          </a:xfrm>
          <a:prstGeom prst="rect">
            <a:avLst/>
          </a:prstGeom>
        </p:spPr>
        <p:txBody>
          <a:bodyPr/>
          <a:lstStyle>
            <a:lvl1pPr algn="l" rtl="0" eaLnBrk="0" fontAlgn="base" hangingPunct="0">
              <a:spcBef>
                <a:spcPct val="0"/>
              </a:spcBef>
              <a:spcAft>
                <a:spcPct val="0"/>
              </a:spcAft>
              <a:defRPr sz="3600">
                <a:solidFill>
                  <a:schemeClr val="bg2"/>
                </a:solidFill>
                <a:latin typeface="+mj-lt"/>
                <a:ea typeface="+mj-ea"/>
                <a:cs typeface="+mj-cs"/>
              </a:defRPr>
            </a:lvl1pPr>
            <a:lvl2pPr algn="l" rtl="0" eaLnBrk="0" fontAlgn="base" hangingPunct="0">
              <a:spcBef>
                <a:spcPct val="0"/>
              </a:spcBef>
              <a:spcAft>
                <a:spcPct val="0"/>
              </a:spcAft>
              <a:defRPr sz="3600">
                <a:solidFill>
                  <a:schemeClr val="bg2"/>
                </a:solidFill>
                <a:latin typeface="Arial" pitchFamily="34" charset="0"/>
              </a:defRPr>
            </a:lvl2pPr>
            <a:lvl3pPr algn="l" rtl="0" eaLnBrk="0" fontAlgn="base" hangingPunct="0">
              <a:spcBef>
                <a:spcPct val="0"/>
              </a:spcBef>
              <a:spcAft>
                <a:spcPct val="0"/>
              </a:spcAft>
              <a:defRPr sz="3600">
                <a:solidFill>
                  <a:schemeClr val="bg2"/>
                </a:solidFill>
                <a:latin typeface="Arial" pitchFamily="34" charset="0"/>
              </a:defRPr>
            </a:lvl3pPr>
            <a:lvl4pPr algn="l" rtl="0" eaLnBrk="0" fontAlgn="base" hangingPunct="0">
              <a:spcBef>
                <a:spcPct val="0"/>
              </a:spcBef>
              <a:spcAft>
                <a:spcPct val="0"/>
              </a:spcAft>
              <a:defRPr sz="3600">
                <a:solidFill>
                  <a:schemeClr val="bg2"/>
                </a:solidFill>
                <a:latin typeface="Arial" pitchFamily="34" charset="0"/>
              </a:defRPr>
            </a:lvl4pPr>
            <a:lvl5pPr algn="l" rtl="0" eaLnBrk="0" fontAlgn="base" hangingPunct="0">
              <a:spcBef>
                <a:spcPct val="0"/>
              </a:spcBef>
              <a:spcAft>
                <a:spcPct val="0"/>
              </a:spcAft>
              <a:defRPr sz="3600">
                <a:solidFill>
                  <a:schemeClr val="bg2"/>
                </a:solidFill>
                <a:latin typeface="Arial" pitchFamily="34" charset="0"/>
              </a:defRPr>
            </a:lvl5pPr>
            <a:lvl6pPr marL="457200" algn="l" rtl="0" fontAlgn="base">
              <a:spcBef>
                <a:spcPct val="0"/>
              </a:spcBef>
              <a:spcAft>
                <a:spcPct val="0"/>
              </a:spcAft>
              <a:defRPr sz="3600">
                <a:solidFill>
                  <a:schemeClr val="bg2"/>
                </a:solidFill>
                <a:latin typeface="Arial" pitchFamily="34" charset="0"/>
              </a:defRPr>
            </a:lvl6pPr>
            <a:lvl7pPr marL="914400" algn="l" rtl="0" fontAlgn="base">
              <a:spcBef>
                <a:spcPct val="0"/>
              </a:spcBef>
              <a:spcAft>
                <a:spcPct val="0"/>
              </a:spcAft>
              <a:defRPr sz="3600">
                <a:solidFill>
                  <a:schemeClr val="bg2"/>
                </a:solidFill>
                <a:latin typeface="Arial" pitchFamily="34" charset="0"/>
              </a:defRPr>
            </a:lvl7pPr>
            <a:lvl8pPr marL="1371600" algn="l" rtl="0" fontAlgn="base">
              <a:spcBef>
                <a:spcPct val="0"/>
              </a:spcBef>
              <a:spcAft>
                <a:spcPct val="0"/>
              </a:spcAft>
              <a:defRPr sz="3600">
                <a:solidFill>
                  <a:schemeClr val="bg2"/>
                </a:solidFill>
                <a:latin typeface="Arial" pitchFamily="34" charset="0"/>
              </a:defRPr>
            </a:lvl8pPr>
            <a:lvl9pPr marL="1828800" algn="l" rtl="0" fontAlgn="base">
              <a:spcBef>
                <a:spcPct val="0"/>
              </a:spcBef>
              <a:spcAft>
                <a:spcPct val="0"/>
              </a:spcAft>
              <a:defRPr sz="3600">
                <a:solidFill>
                  <a:schemeClr val="bg2"/>
                </a:solidFill>
                <a:latin typeface="Arial" pitchFamily="34" charset="0"/>
              </a:defRPr>
            </a:lvl9pPr>
          </a:lstStyle>
          <a:p>
            <a:pPr eaLnBrk="1" hangingPunct="1">
              <a:buFontTx/>
              <a:buNone/>
              <a:defRPr/>
            </a:pPr>
            <a:r>
              <a:rPr lang="tr-TR" sz="4400" b="1" kern="0" dirty="0" smtClean="0">
                <a:effectLst>
                  <a:outerShdw blurRad="38100" dist="38100" dir="2700000" algn="tl">
                    <a:srgbClr val="C0C0C0"/>
                  </a:outerShdw>
                </a:effectLst>
              </a:rPr>
              <a:t>Kuruluş içi Analiz</a:t>
            </a:r>
          </a:p>
        </p:txBody>
      </p:sp>
      <p:pic>
        <p:nvPicPr>
          <p:cNvPr id="6"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513434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0" y="1428750"/>
            <a:ext cx="8964488" cy="4808562"/>
          </a:xfrm>
          <a:prstGeom prst="rect">
            <a:avLst/>
          </a:prstGeom>
        </p:spPr>
        <p:txBody>
          <a:bodyPr/>
          <a:lstStyle/>
          <a:p>
            <a:pPr>
              <a:lnSpc>
                <a:spcPct val="90000"/>
              </a:lnSpc>
              <a:spcBef>
                <a:spcPct val="20000"/>
              </a:spcBef>
              <a:buNone/>
              <a:defRPr/>
            </a:pPr>
            <a:r>
              <a:rPr lang="tr-TR" sz="2400" b="1" dirty="0">
                <a:solidFill>
                  <a:srgbClr val="FF0000"/>
                </a:solidFill>
                <a:latin typeface="Arial" pitchFamily="34" charset="0"/>
                <a:cs typeface="Arial" pitchFamily="34" charset="0"/>
              </a:rPr>
              <a:t>3- Kurum Kültürü</a:t>
            </a:r>
          </a:p>
          <a:p>
            <a:pPr marL="342900" indent="-342900">
              <a:lnSpc>
                <a:spcPct val="90000"/>
              </a:lnSpc>
              <a:spcBef>
                <a:spcPct val="20000"/>
              </a:spcBef>
              <a:buFont typeface="Wingdings" pitchFamily="2" charset="2"/>
              <a:buChar char="Ø"/>
              <a:defRPr/>
            </a:pPr>
            <a:r>
              <a:rPr lang="tr-TR" sz="2400" b="1" dirty="0">
                <a:solidFill>
                  <a:srgbClr val="080808"/>
                </a:solidFill>
                <a:latin typeface="Arial" pitchFamily="34" charset="0"/>
                <a:cs typeface="Arial" pitchFamily="34" charset="0"/>
              </a:rPr>
              <a:t>İletişim süreçleri</a:t>
            </a:r>
          </a:p>
          <a:p>
            <a:pPr marL="342900" indent="-342900">
              <a:lnSpc>
                <a:spcPct val="90000"/>
              </a:lnSpc>
              <a:spcBef>
                <a:spcPct val="20000"/>
              </a:spcBef>
              <a:buFont typeface="Wingdings" pitchFamily="2" charset="2"/>
              <a:buChar char="Ø"/>
              <a:defRPr/>
            </a:pPr>
            <a:r>
              <a:rPr lang="tr-TR" sz="2400" b="1" dirty="0">
                <a:solidFill>
                  <a:srgbClr val="080808"/>
                </a:solidFill>
                <a:latin typeface="Arial" pitchFamily="34" charset="0"/>
                <a:cs typeface="Arial" pitchFamily="34" charset="0"/>
              </a:rPr>
              <a:t>Karar alma süreçleri</a:t>
            </a:r>
          </a:p>
          <a:p>
            <a:pPr marL="342900" indent="-342900">
              <a:lnSpc>
                <a:spcPct val="90000"/>
              </a:lnSpc>
              <a:spcBef>
                <a:spcPct val="20000"/>
              </a:spcBef>
              <a:buFont typeface="Wingdings" pitchFamily="2" charset="2"/>
              <a:buChar char="Ø"/>
              <a:defRPr/>
            </a:pPr>
            <a:r>
              <a:rPr lang="tr-TR" sz="2400" b="1" dirty="0">
                <a:solidFill>
                  <a:srgbClr val="080808"/>
                </a:solidFill>
                <a:latin typeface="Arial" pitchFamily="34" charset="0"/>
                <a:cs typeface="Arial" pitchFamily="34" charset="0"/>
              </a:rPr>
              <a:t>Gelenekler ve </a:t>
            </a:r>
            <a:r>
              <a:rPr lang="tr-TR" sz="2400" b="1" dirty="0" smtClean="0">
                <a:solidFill>
                  <a:srgbClr val="080808"/>
                </a:solidFill>
                <a:latin typeface="Arial" pitchFamily="34" charset="0"/>
                <a:cs typeface="Arial" pitchFamily="34" charset="0"/>
              </a:rPr>
              <a:t>değerler</a:t>
            </a:r>
          </a:p>
          <a:p>
            <a:pPr marL="342900" indent="-342900">
              <a:lnSpc>
                <a:spcPct val="90000"/>
              </a:lnSpc>
              <a:spcBef>
                <a:spcPct val="20000"/>
              </a:spcBef>
              <a:buFont typeface="Arial" pitchFamily="34" charset="0"/>
              <a:buChar char="•"/>
              <a:defRPr/>
            </a:pPr>
            <a:endParaRPr lang="tr-TR" sz="800" b="1" dirty="0">
              <a:solidFill>
                <a:schemeClr val="bg2"/>
              </a:solidFill>
              <a:latin typeface="Arial" pitchFamily="34" charset="0"/>
              <a:cs typeface="Arial" pitchFamily="34" charset="0"/>
            </a:endParaRPr>
          </a:p>
          <a:p>
            <a:pPr>
              <a:lnSpc>
                <a:spcPct val="90000"/>
              </a:lnSpc>
              <a:spcBef>
                <a:spcPct val="20000"/>
              </a:spcBef>
              <a:buNone/>
              <a:defRPr/>
            </a:pPr>
            <a:r>
              <a:rPr lang="tr-TR" sz="2400" b="1" dirty="0">
                <a:solidFill>
                  <a:srgbClr val="FF0000"/>
                </a:solidFill>
                <a:latin typeface="Arial" pitchFamily="34" charset="0"/>
                <a:cs typeface="Arial" pitchFamily="34" charset="0"/>
              </a:rPr>
              <a:t>4- </a:t>
            </a:r>
            <a:r>
              <a:rPr lang="tr-TR" sz="2400" b="1" dirty="0" smtClean="0">
                <a:solidFill>
                  <a:srgbClr val="FF0000"/>
                </a:solidFill>
                <a:latin typeface="Arial" pitchFamily="34" charset="0"/>
                <a:cs typeface="Arial" pitchFamily="34" charset="0"/>
              </a:rPr>
              <a:t>Teknolojik Yapı</a:t>
            </a:r>
            <a:endParaRPr lang="tr-TR" sz="2400" b="1" dirty="0">
              <a:solidFill>
                <a:srgbClr val="FF0000"/>
              </a:solidFill>
              <a:latin typeface="Arial" pitchFamily="34" charset="0"/>
              <a:cs typeface="Arial" pitchFamily="34" charset="0"/>
            </a:endParaRPr>
          </a:p>
          <a:p>
            <a:pPr marL="342900" indent="-342900">
              <a:lnSpc>
                <a:spcPct val="90000"/>
              </a:lnSpc>
              <a:spcBef>
                <a:spcPct val="20000"/>
              </a:spcBef>
              <a:buFont typeface="Wingdings" pitchFamily="2" charset="2"/>
              <a:buChar char="Ø"/>
              <a:defRPr/>
            </a:pPr>
            <a:r>
              <a:rPr lang="tr-TR" sz="2400" b="1" dirty="0">
                <a:solidFill>
                  <a:srgbClr val="080808"/>
                </a:solidFill>
                <a:latin typeface="Arial" pitchFamily="34" charset="0"/>
                <a:cs typeface="Arial" pitchFamily="34" charset="0"/>
              </a:rPr>
              <a:t>Kuruluşun teknolojik alt yapısı</a:t>
            </a:r>
          </a:p>
          <a:p>
            <a:pPr marL="342900" indent="-342900">
              <a:lnSpc>
                <a:spcPct val="90000"/>
              </a:lnSpc>
              <a:spcBef>
                <a:spcPct val="20000"/>
              </a:spcBef>
              <a:buFont typeface="Wingdings" pitchFamily="2" charset="2"/>
              <a:buChar char="Ø"/>
              <a:defRPr/>
            </a:pPr>
            <a:r>
              <a:rPr lang="tr-TR" sz="2400" b="1" dirty="0">
                <a:solidFill>
                  <a:srgbClr val="080808"/>
                </a:solidFill>
                <a:latin typeface="Arial" pitchFamily="34" charset="0"/>
                <a:cs typeface="Arial" pitchFamily="34" charset="0"/>
              </a:rPr>
              <a:t>Teknolojiyi kullanma </a:t>
            </a:r>
            <a:r>
              <a:rPr lang="tr-TR" sz="2400" b="1" dirty="0" smtClean="0">
                <a:solidFill>
                  <a:srgbClr val="080808"/>
                </a:solidFill>
                <a:latin typeface="Arial" pitchFamily="34" charset="0"/>
                <a:cs typeface="Arial" pitchFamily="34" charset="0"/>
              </a:rPr>
              <a:t>düzeyi</a:t>
            </a:r>
          </a:p>
          <a:p>
            <a:pPr>
              <a:lnSpc>
                <a:spcPct val="90000"/>
              </a:lnSpc>
              <a:spcBef>
                <a:spcPct val="20000"/>
              </a:spcBef>
              <a:buNone/>
              <a:defRPr/>
            </a:pPr>
            <a:endParaRPr lang="tr-TR" sz="800" dirty="0">
              <a:solidFill>
                <a:schemeClr val="bg2"/>
              </a:solidFill>
              <a:cs typeface="Arial" pitchFamily="34" charset="0"/>
            </a:endParaRPr>
          </a:p>
          <a:p>
            <a:pPr>
              <a:lnSpc>
                <a:spcPct val="90000"/>
              </a:lnSpc>
              <a:spcBef>
                <a:spcPct val="20000"/>
              </a:spcBef>
              <a:buNone/>
              <a:defRPr/>
            </a:pPr>
            <a:r>
              <a:rPr lang="tr-TR" sz="2400" b="1" dirty="0" smtClean="0">
                <a:solidFill>
                  <a:srgbClr val="FF0000"/>
                </a:solidFill>
                <a:latin typeface="Arial" pitchFamily="34" charset="0"/>
                <a:cs typeface="Arial" pitchFamily="34" charset="0"/>
              </a:rPr>
              <a:t>5- </a:t>
            </a:r>
            <a:r>
              <a:rPr lang="tr-TR" sz="2400" b="1" dirty="0">
                <a:solidFill>
                  <a:srgbClr val="FF0000"/>
                </a:solidFill>
                <a:latin typeface="Arial" pitchFamily="34" charset="0"/>
                <a:cs typeface="Arial" pitchFamily="34" charset="0"/>
              </a:rPr>
              <a:t>Mali Durum</a:t>
            </a:r>
          </a:p>
          <a:p>
            <a:pPr marL="342900" indent="-342900">
              <a:lnSpc>
                <a:spcPct val="90000"/>
              </a:lnSpc>
              <a:spcBef>
                <a:spcPct val="20000"/>
              </a:spcBef>
              <a:buFont typeface="Wingdings" pitchFamily="2" charset="2"/>
              <a:buChar char="Ø"/>
              <a:defRPr/>
            </a:pPr>
            <a:r>
              <a:rPr lang="tr-TR" sz="2400" b="1" dirty="0">
                <a:solidFill>
                  <a:srgbClr val="080808"/>
                </a:solidFill>
                <a:latin typeface="Arial" pitchFamily="34" charset="0"/>
                <a:cs typeface="Arial" pitchFamily="34" charset="0"/>
              </a:rPr>
              <a:t>Mali kaynaklar</a:t>
            </a:r>
          </a:p>
          <a:p>
            <a:pPr marL="342900" indent="-342900">
              <a:lnSpc>
                <a:spcPct val="90000"/>
              </a:lnSpc>
              <a:spcBef>
                <a:spcPct val="20000"/>
              </a:spcBef>
              <a:buFont typeface="Wingdings" pitchFamily="2" charset="2"/>
              <a:buChar char="Ø"/>
              <a:defRPr/>
            </a:pPr>
            <a:r>
              <a:rPr lang="tr-TR" sz="2400" b="1" dirty="0">
                <a:solidFill>
                  <a:srgbClr val="080808"/>
                </a:solidFill>
                <a:latin typeface="Arial" pitchFamily="34" charset="0"/>
                <a:cs typeface="Arial" pitchFamily="34" charset="0"/>
              </a:rPr>
              <a:t>Bütçe büyüklüğü</a:t>
            </a:r>
          </a:p>
          <a:p>
            <a:pPr marL="342900" indent="-342900">
              <a:lnSpc>
                <a:spcPct val="90000"/>
              </a:lnSpc>
              <a:spcBef>
                <a:spcPct val="20000"/>
              </a:spcBef>
              <a:buFont typeface="Wingdings" pitchFamily="2" charset="2"/>
              <a:buChar char="Ø"/>
              <a:defRPr/>
            </a:pPr>
            <a:r>
              <a:rPr lang="tr-TR" sz="2400" b="1" dirty="0">
                <a:solidFill>
                  <a:srgbClr val="080808"/>
                </a:solidFill>
                <a:latin typeface="Arial" pitchFamily="34" charset="0"/>
                <a:cs typeface="Arial" pitchFamily="34" charset="0"/>
              </a:rPr>
              <a:t>Kuruluşun araç, bina envanteri ve diğer varlıkları</a:t>
            </a:r>
          </a:p>
          <a:p>
            <a:pPr marL="342900" indent="-342900">
              <a:lnSpc>
                <a:spcPct val="90000"/>
              </a:lnSpc>
              <a:spcBef>
                <a:spcPct val="20000"/>
              </a:spcBef>
              <a:defRPr/>
            </a:pPr>
            <a:endParaRPr lang="tr-TR" sz="2400" dirty="0">
              <a:solidFill>
                <a:schemeClr val="bg2"/>
              </a:solidFill>
              <a:latin typeface="Arial" pitchFamily="34" charset="0"/>
              <a:cs typeface="Arial" pitchFamily="34" charset="0"/>
            </a:endParaRPr>
          </a:p>
          <a:p>
            <a:pPr marL="342900" indent="-342900">
              <a:lnSpc>
                <a:spcPct val="90000"/>
              </a:lnSpc>
              <a:spcBef>
                <a:spcPct val="20000"/>
              </a:spcBef>
              <a:buFont typeface="Arial" charset="0"/>
              <a:buChar char="•"/>
              <a:defRPr/>
            </a:pPr>
            <a:endParaRPr lang="tr-TR" sz="2400" dirty="0">
              <a:solidFill>
                <a:schemeClr val="bg2"/>
              </a:solidFill>
              <a:latin typeface="+mn-lt"/>
            </a:endParaRPr>
          </a:p>
          <a:p>
            <a:pPr marL="342900" indent="-342900">
              <a:lnSpc>
                <a:spcPct val="90000"/>
              </a:lnSpc>
              <a:spcBef>
                <a:spcPct val="20000"/>
              </a:spcBef>
              <a:defRPr/>
            </a:pPr>
            <a:endParaRPr lang="tr-TR" sz="2400" dirty="0">
              <a:solidFill>
                <a:schemeClr val="bg2"/>
              </a:solidFill>
              <a:latin typeface="+mn-lt"/>
            </a:endParaRPr>
          </a:p>
        </p:txBody>
      </p:sp>
      <p:sp>
        <p:nvSpPr>
          <p:cNvPr id="9" name="Rectangle 2"/>
          <p:cNvSpPr txBox="1">
            <a:spLocks noChangeArrowheads="1"/>
          </p:cNvSpPr>
          <p:nvPr/>
        </p:nvSpPr>
        <p:spPr>
          <a:xfrm>
            <a:off x="215489" y="329837"/>
            <a:ext cx="7561262" cy="1008063"/>
          </a:xfrm>
          <a:prstGeom prst="rect">
            <a:avLst/>
          </a:prstGeom>
        </p:spPr>
        <p:txBody>
          <a:bodyPr/>
          <a:lstStyle>
            <a:lvl1pPr algn="l" rtl="0" eaLnBrk="0" fontAlgn="base" hangingPunct="0">
              <a:spcBef>
                <a:spcPct val="0"/>
              </a:spcBef>
              <a:spcAft>
                <a:spcPct val="0"/>
              </a:spcAft>
              <a:defRPr sz="3600">
                <a:solidFill>
                  <a:schemeClr val="bg2"/>
                </a:solidFill>
                <a:latin typeface="+mj-lt"/>
                <a:ea typeface="+mj-ea"/>
                <a:cs typeface="+mj-cs"/>
              </a:defRPr>
            </a:lvl1pPr>
            <a:lvl2pPr algn="l" rtl="0" eaLnBrk="0" fontAlgn="base" hangingPunct="0">
              <a:spcBef>
                <a:spcPct val="0"/>
              </a:spcBef>
              <a:spcAft>
                <a:spcPct val="0"/>
              </a:spcAft>
              <a:defRPr sz="3600">
                <a:solidFill>
                  <a:schemeClr val="bg2"/>
                </a:solidFill>
                <a:latin typeface="Arial" pitchFamily="34" charset="0"/>
              </a:defRPr>
            </a:lvl2pPr>
            <a:lvl3pPr algn="l" rtl="0" eaLnBrk="0" fontAlgn="base" hangingPunct="0">
              <a:spcBef>
                <a:spcPct val="0"/>
              </a:spcBef>
              <a:spcAft>
                <a:spcPct val="0"/>
              </a:spcAft>
              <a:defRPr sz="3600">
                <a:solidFill>
                  <a:schemeClr val="bg2"/>
                </a:solidFill>
                <a:latin typeface="Arial" pitchFamily="34" charset="0"/>
              </a:defRPr>
            </a:lvl3pPr>
            <a:lvl4pPr algn="l" rtl="0" eaLnBrk="0" fontAlgn="base" hangingPunct="0">
              <a:spcBef>
                <a:spcPct val="0"/>
              </a:spcBef>
              <a:spcAft>
                <a:spcPct val="0"/>
              </a:spcAft>
              <a:defRPr sz="3600">
                <a:solidFill>
                  <a:schemeClr val="bg2"/>
                </a:solidFill>
                <a:latin typeface="Arial" pitchFamily="34" charset="0"/>
              </a:defRPr>
            </a:lvl4pPr>
            <a:lvl5pPr algn="l" rtl="0" eaLnBrk="0" fontAlgn="base" hangingPunct="0">
              <a:spcBef>
                <a:spcPct val="0"/>
              </a:spcBef>
              <a:spcAft>
                <a:spcPct val="0"/>
              </a:spcAft>
              <a:defRPr sz="3600">
                <a:solidFill>
                  <a:schemeClr val="bg2"/>
                </a:solidFill>
                <a:latin typeface="Arial" pitchFamily="34" charset="0"/>
              </a:defRPr>
            </a:lvl5pPr>
            <a:lvl6pPr marL="457200" algn="l" rtl="0" fontAlgn="base">
              <a:spcBef>
                <a:spcPct val="0"/>
              </a:spcBef>
              <a:spcAft>
                <a:spcPct val="0"/>
              </a:spcAft>
              <a:defRPr sz="3600">
                <a:solidFill>
                  <a:schemeClr val="bg2"/>
                </a:solidFill>
                <a:latin typeface="Arial" pitchFamily="34" charset="0"/>
              </a:defRPr>
            </a:lvl6pPr>
            <a:lvl7pPr marL="914400" algn="l" rtl="0" fontAlgn="base">
              <a:spcBef>
                <a:spcPct val="0"/>
              </a:spcBef>
              <a:spcAft>
                <a:spcPct val="0"/>
              </a:spcAft>
              <a:defRPr sz="3600">
                <a:solidFill>
                  <a:schemeClr val="bg2"/>
                </a:solidFill>
                <a:latin typeface="Arial" pitchFamily="34" charset="0"/>
              </a:defRPr>
            </a:lvl7pPr>
            <a:lvl8pPr marL="1371600" algn="l" rtl="0" fontAlgn="base">
              <a:spcBef>
                <a:spcPct val="0"/>
              </a:spcBef>
              <a:spcAft>
                <a:spcPct val="0"/>
              </a:spcAft>
              <a:defRPr sz="3600">
                <a:solidFill>
                  <a:schemeClr val="bg2"/>
                </a:solidFill>
                <a:latin typeface="Arial" pitchFamily="34" charset="0"/>
              </a:defRPr>
            </a:lvl8pPr>
            <a:lvl9pPr marL="1828800" algn="l" rtl="0" fontAlgn="base">
              <a:spcBef>
                <a:spcPct val="0"/>
              </a:spcBef>
              <a:spcAft>
                <a:spcPct val="0"/>
              </a:spcAft>
              <a:defRPr sz="3600">
                <a:solidFill>
                  <a:schemeClr val="bg2"/>
                </a:solidFill>
                <a:latin typeface="Arial" pitchFamily="34" charset="0"/>
              </a:defRPr>
            </a:lvl9pPr>
          </a:lstStyle>
          <a:p>
            <a:pPr eaLnBrk="1" hangingPunct="1">
              <a:buFontTx/>
              <a:buNone/>
              <a:defRPr/>
            </a:pPr>
            <a:r>
              <a:rPr lang="tr-TR" sz="4400" b="1" kern="0" dirty="0" smtClean="0">
                <a:effectLst>
                  <a:outerShdw blurRad="38100" dist="38100" dir="2700000" algn="tl">
                    <a:srgbClr val="C0C0C0"/>
                  </a:outerShdw>
                </a:effectLst>
              </a:rPr>
              <a:t>Kuruluş içi Analiz</a:t>
            </a:r>
          </a:p>
        </p:txBody>
      </p:sp>
      <p:pic>
        <p:nvPicPr>
          <p:cNvPr id="4"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311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0" y="1428750"/>
            <a:ext cx="8964488" cy="4808562"/>
          </a:xfrm>
          <a:prstGeom prst="rect">
            <a:avLst/>
          </a:prstGeom>
        </p:spPr>
        <p:txBody>
          <a:bodyPr/>
          <a:lstStyle/>
          <a:p>
            <a:pPr marL="342900" indent="-342900" algn="just">
              <a:lnSpc>
                <a:spcPct val="90000"/>
              </a:lnSpc>
              <a:spcBef>
                <a:spcPct val="20000"/>
              </a:spcBef>
              <a:buFont typeface="Wingdings" pitchFamily="2" charset="2"/>
              <a:buChar char="Ø"/>
              <a:defRPr/>
            </a:pPr>
            <a:r>
              <a:rPr lang="tr-TR" dirty="0" smtClean="0">
                <a:solidFill>
                  <a:srgbClr val="080808"/>
                </a:solidFill>
                <a:cs typeface="Arial" pitchFamily="34" charset="0"/>
              </a:rPr>
              <a:t>Kurum içi analizde Stratejik Planlamanın geleceğe yönelim bölümünde Hedeflemelerinde yapılacağı başlıklar ile yukarıda yer alan 5 temel başlık hakkında yeterli düzeyde istatistiki veri verilmesi gereklidir.</a:t>
            </a:r>
          </a:p>
          <a:p>
            <a:pPr marL="342900" indent="-342900" algn="just">
              <a:lnSpc>
                <a:spcPct val="90000"/>
              </a:lnSpc>
              <a:spcBef>
                <a:spcPct val="20000"/>
              </a:spcBef>
              <a:buFont typeface="Arial" charset="0"/>
              <a:buChar char="•"/>
              <a:defRPr/>
            </a:pPr>
            <a:endParaRPr lang="tr-TR" sz="2400" dirty="0" smtClean="0">
              <a:solidFill>
                <a:srgbClr val="080808"/>
              </a:solidFill>
              <a:latin typeface="+mn-lt"/>
            </a:endParaRPr>
          </a:p>
          <a:p>
            <a:pPr marL="342900" indent="-342900" algn="just">
              <a:lnSpc>
                <a:spcPct val="90000"/>
              </a:lnSpc>
              <a:spcBef>
                <a:spcPct val="20000"/>
              </a:spcBef>
              <a:buFont typeface="Wingdings" pitchFamily="2" charset="2"/>
              <a:buChar char="Ø"/>
              <a:defRPr/>
            </a:pPr>
            <a:r>
              <a:rPr lang="tr-TR" sz="2400" dirty="0" smtClean="0">
                <a:solidFill>
                  <a:srgbClr val="080808"/>
                </a:solidFill>
                <a:latin typeface="+mn-lt"/>
              </a:rPr>
              <a:t>Verilecek istatistiki bilgilerin Resmi İstatistiklerle uyumlu olmasına ve kaynak belirtilerek verilmesine dikkat edilmelidir.</a:t>
            </a:r>
          </a:p>
          <a:p>
            <a:pPr marL="342900" indent="-342900" algn="just">
              <a:lnSpc>
                <a:spcPct val="90000"/>
              </a:lnSpc>
              <a:spcBef>
                <a:spcPct val="20000"/>
              </a:spcBef>
              <a:buFont typeface="Wingdings" pitchFamily="2" charset="2"/>
              <a:buChar char="Ø"/>
              <a:defRPr/>
            </a:pPr>
            <a:endParaRPr lang="tr-TR" dirty="0">
              <a:solidFill>
                <a:srgbClr val="080808"/>
              </a:solidFill>
              <a:latin typeface="+mn-lt"/>
            </a:endParaRPr>
          </a:p>
          <a:p>
            <a:pPr marL="342900" indent="-342900" algn="just">
              <a:lnSpc>
                <a:spcPct val="90000"/>
              </a:lnSpc>
              <a:spcBef>
                <a:spcPct val="20000"/>
              </a:spcBef>
              <a:buFont typeface="Wingdings" pitchFamily="2" charset="2"/>
              <a:buChar char="Ø"/>
              <a:defRPr/>
            </a:pPr>
            <a:r>
              <a:rPr lang="tr-TR" sz="2400" dirty="0" smtClean="0">
                <a:solidFill>
                  <a:srgbClr val="080808"/>
                </a:solidFill>
                <a:latin typeface="+mn-lt"/>
              </a:rPr>
              <a:t>Bilgilerin karşılaştırılabilir olması ve stratejik hedeflerin çizdiği gerçekçiliğin sorgulanabilmesi için geriye dönük en az 2 yılı kapsaması gerekir.</a:t>
            </a:r>
            <a:endParaRPr lang="tr-TR" sz="2400" dirty="0">
              <a:solidFill>
                <a:srgbClr val="080808"/>
              </a:solidFill>
              <a:latin typeface="+mn-lt"/>
            </a:endParaRPr>
          </a:p>
          <a:p>
            <a:pPr marL="342900" indent="-342900">
              <a:lnSpc>
                <a:spcPct val="90000"/>
              </a:lnSpc>
              <a:spcBef>
                <a:spcPct val="20000"/>
              </a:spcBef>
              <a:defRPr/>
            </a:pPr>
            <a:endParaRPr lang="tr-TR" sz="2400" dirty="0">
              <a:solidFill>
                <a:schemeClr val="bg2"/>
              </a:solidFill>
              <a:latin typeface="+mn-lt"/>
            </a:endParaRPr>
          </a:p>
        </p:txBody>
      </p:sp>
      <p:sp>
        <p:nvSpPr>
          <p:cNvPr id="9" name="Rectangle 2"/>
          <p:cNvSpPr txBox="1">
            <a:spLocks noChangeArrowheads="1"/>
          </p:cNvSpPr>
          <p:nvPr/>
        </p:nvSpPr>
        <p:spPr>
          <a:xfrm>
            <a:off x="215489" y="329837"/>
            <a:ext cx="7561262" cy="1008063"/>
          </a:xfrm>
          <a:prstGeom prst="rect">
            <a:avLst/>
          </a:prstGeom>
        </p:spPr>
        <p:txBody>
          <a:bodyPr/>
          <a:lstStyle>
            <a:lvl1pPr algn="l" rtl="0" eaLnBrk="0" fontAlgn="base" hangingPunct="0">
              <a:spcBef>
                <a:spcPct val="0"/>
              </a:spcBef>
              <a:spcAft>
                <a:spcPct val="0"/>
              </a:spcAft>
              <a:defRPr sz="3600">
                <a:solidFill>
                  <a:schemeClr val="bg2"/>
                </a:solidFill>
                <a:latin typeface="+mj-lt"/>
                <a:ea typeface="+mj-ea"/>
                <a:cs typeface="+mj-cs"/>
              </a:defRPr>
            </a:lvl1pPr>
            <a:lvl2pPr algn="l" rtl="0" eaLnBrk="0" fontAlgn="base" hangingPunct="0">
              <a:spcBef>
                <a:spcPct val="0"/>
              </a:spcBef>
              <a:spcAft>
                <a:spcPct val="0"/>
              </a:spcAft>
              <a:defRPr sz="3600">
                <a:solidFill>
                  <a:schemeClr val="bg2"/>
                </a:solidFill>
                <a:latin typeface="Arial" pitchFamily="34" charset="0"/>
              </a:defRPr>
            </a:lvl2pPr>
            <a:lvl3pPr algn="l" rtl="0" eaLnBrk="0" fontAlgn="base" hangingPunct="0">
              <a:spcBef>
                <a:spcPct val="0"/>
              </a:spcBef>
              <a:spcAft>
                <a:spcPct val="0"/>
              </a:spcAft>
              <a:defRPr sz="3600">
                <a:solidFill>
                  <a:schemeClr val="bg2"/>
                </a:solidFill>
                <a:latin typeface="Arial" pitchFamily="34" charset="0"/>
              </a:defRPr>
            </a:lvl3pPr>
            <a:lvl4pPr algn="l" rtl="0" eaLnBrk="0" fontAlgn="base" hangingPunct="0">
              <a:spcBef>
                <a:spcPct val="0"/>
              </a:spcBef>
              <a:spcAft>
                <a:spcPct val="0"/>
              </a:spcAft>
              <a:defRPr sz="3600">
                <a:solidFill>
                  <a:schemeClr val="bg2"/>
                </a:solidFill>
                <a:latin typeface="Arial" pitchFamily="34" charset="0"/>
              </a:defRPr>
            </a:lvl4pPr>
            <a:lvl5pPr algn="l" rtl="0" eaLnBrk="0" fontAlgn="base" hangingPunct="0">
              <a:spcBef>
                <a:spcPct val="0"/>
              </a:spcBef>
              <a:spcAft>
                <a:spcPct val="0"/>
              </a:spcAft>
              <a:defRPr sz="3600">
                <a:solidFill>
                  <a:schemeClr val="bg2"/>
                </a:solidFill>
                <a:latin typeface="Arial" pitchFamily="34" charset="0"/>
              </a:defRPr>
            </a:lvl5pPr>
            <a:lvl6pPr marL="457200" algn="l" rtl="0" fontAlgn="base">
              <a:spcBef>
                <a:spcPct val="0"/>
              </a:spcBef>
              <a:spcAft>
                <a:spcPct val="0"/>
              </a:spcAft>
              <a:defRPr sz="3600">
                <a:solidFill>
                  <a:schemeClr val="bg2"/>
                </a:solidFill>
                <a:latin typeface="Arial" pitchFamily="34" charset="0"/>
              </a:defRPr>
            </a:lvl6pPr>
            <a:lvl7pPr marL="914400" algn="l" rtl="0" fontAlgn="base">
              <a:spcBef>
                <a:spcPct val="0"/>
              </a:spcBef>
              <a:spcAft>
                <a:spcPct val="0"/>
              </a:spcAft>
              <a:defRPr sz="3600">
                <a:solidFill>
                  <a:schemeClr val="bg2"/>
                </a:solidFill>
                <a:latin typeface="Arial" pitchFamily="34" charset="0"/>
              </a:defRPr>
            </a:lvl7pPr>
            <a:lvl8pPr marL="1371600" algn="l" rtl="0" fontAlgn="base">
              <a:spcBef>
                <a:spcPct val="0"/>
              </a:spcBef>
              <a:spcAft>
                <a:spcPct val="0"/>
              </a:spcAft>
              <a:defRPr sz="3600">
                <a:solidFill>
                  <a:schemeClr val="bg2"/>
                </a:solidFill>
                <a:latin typeface="Arial" pitchFamily="34" charset="0"/>
              </a:defRPr>
            </a:lvl8pPr>
            <a:lvl9pPr marL="1828800" algn="l" rtl="0" fontAlgn="base">
              <a:spcBef>
                <a:spcPct val="0"/>
              </a:spcBef>
              <a:spcAft>
                <a:spcPct val="0"/>
              </a:spcAft>
              <a:defRPr sz="3600">
                <a:solidFill>
                  <a:schemeClr val="bg2"/>
                </a:solidFill>
                <a:latin typeface="Arial" pitchFamily="34" charset="0"/>
              </a:defRPr>
            </a:lvl9pPr>
          </a:lstStyle>
          <a:p>
            <a:pPr eaLnBrk="1" hangingPunct="1">
              <a:buFontTx/>
              <a:buNone/>
              <a:defRPr/>
            </a:pPr>
            <a:r>
              <a:rPr lang="tr-TR" sz="4400" b="1" kern="0" dirty="0" smtClean="0">
                <a:effectLst>
                  <a:outerShdw blurRad="38100" dist="38100" dir="2700000" algn="tl">
                    <a:srgbClr val="C0C0C0"/>
                  </a:outerShdw>
                </a:effectLst>
              </a:rPr>
              <a:t>Kuruluş içi Analiz</a:t>
            </a:r>
          </a:p>
        </p:txBody>
      </p:sp>
      <p:pic>
        <p:nvPicPr>
          <p:cNvPr id="4"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11202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179388" y="908050"/>
            <a:ext cx="7561262" cy="1008063"/>
          </a:xfrm>
        </p:spPr>
        <p:txBody>
          <a:bodyPr/>
          <a:lstStyle/>
          <a:p>
            <a:pPr eaLnBrk="1" hangingPunct="1">
              <a:defRPr/>
            </a:pPr>
            <a:r>
              <a:rPr lang="tr-TR" sz="4400" b="1" smtClean="0">
                <a:effectLst>
                  <a:outerShdw blurRad="38100" dist="38100" dir="2700000" algn="tl">
                    <a:srgbClr val="C0C0C0"/>
                  </a:outerShdw>
                </a:effectLst>
              </a:rPr>
              <a:t>Çevre Analizi</a:t>
            </a:r>
          </a:p>
        </p:txBody>
      </p:sp>
      <p:sp>
        <p:nvSpPr>
          <p:cNvPr id="130051" name="Rectangle 3"/>
          <p:cNvSpPr>
            <a:spLocks noGrp="1" noChangeArrowheads="1"/>
          </p:cNvSpPr>
          <p:nvPr>
            <p:ph type="body" sz="half" idx="1"/>
          </p:nvPr>
        </p:nvSpPr>
        <p:spPr>
          <a:xfrm>
            <a:off x="179388" y="1773238"/>
            <a:ext cx="8964612" cy="4895850"/>
          </a:xfrm>
        </p:spPr>
        <p:txBody>
          <a:bodyPr/>
          <a:lstStyle/>
          <a:p>
            <a:pPr marL="457200" indent="-457200" eaLnBrk="1" hangingPunct="1">
              <a:lnSpc>
                <a:spcPct val="80000"/>
              </a:lnSpc>
              <a:buFont typeface="Wingdings" pitchFamily="2" charset="2"/>
              <a:buNone/>
              <a:defRPr/>
            </a:pPr>
            <a:r>
              <a:rPr lang="tr-TR" dirty="0" smtClean="0">
                <a:effectLst>
                  <a:outerShdw blurRad="38100" dist="38100" dir="2700000" algn="tl">
                    <a:srgbClr val="C0C0C0"/>
                  </a:outerShdw>
                </a:effectLst>
              </a:rPr>
              <a:t>Kuruluşun kontrolü dışında olan ancak kuruluş için kritik olabilecek dışsal değişim ve eğilimlerin fırsat ve tehditler olarak incelenmesidir.</a:t>
            </a:r>
          </a:p>
          <a:p>
            <a:pPr marL="457200" indent="-457200" eaLnBrk="1" hangingPunct="1">
              <a:lnSpc>
                <a:spcPct val="80000"/>
              </a:lnSpc>
              <a:buFont typeface="Wingdings" pitchFamily="2" charset="2"/>
              <a:buNone/>
              <a:defRPr/>
            </a:pPr>
            <a:endParaRPr lang="tr-TR" dirty="0" smtClean="0">
              <a:effectLst>
                <a:outerShdw blurRad="38100" dist="38100" dir="2700000" algn="tl">
                  <a:srgbClr val="C0C0C0"/>
                </a:outerShdw>
              </a:effectLst>
            </a:endParaRPr>
          </a:p>
          <a:p>
            <a:pPr marL="457200" indent="-457200" eaLnBrk="1" hangingPunct="1">
              <a:lnSpc>
                <a:spcPct val="80000"/>
              </a:lnSpc>
              <a:buFont typeface="Wingdings" pitchFamily="2" charset="2"/>
              <a:buNone/>
              <a:defRPr/>
            </a:pPr>
            <a:r>
              <a:rPr lang="tr-TR" dirty="0" smtClean="0">
                <a:effectLst>
                  <a:outerShdw blurRad="38100" dist="38100" dir="2700000" algn="tl">
                    <a:srgbClr val="C0C0C0"/>
                  </a:outerShdw>
                </a:effectLst>
              </a:rPr>
              <a:t>Fırsatlar, kuruluş için avantaj sağlayacağı, tehditlerin ise kuruluş için olumsuz etkiler oluşturabileceği düşünülür. Her ikisi de kuruluşun kontrolü dışında olan etken yada durumlardır. </a:t>
            </a:r>
          </a:p>
          <a:p>
            <a:pPr marL="457200" indent="-457200" eaLnBrk="1" hangingPunct="1">
              <a:lnSpc>
                <a:spcPct val="80000"/>
              </a:lnSpc>
              <a:buFont typeface="Wingdings" pitchFamily="2" charset="2"/>
              <a:buNone/>
              <a:defRPr/>
            </a:pPr>
            <a:endParaRPr lang="tr-TR" dirty="0" smtClean="0">
              <a:effectLst>
                <a:outerShdw blurRad="38100" dist="38100" dir="2700000" algn="tl">
                  <a:srgbClr val="C0C0C0"/>
                </a:outerShdw>
              </a:effectLst>
            </a:endParaRPr>
          </a:p>
          <a:p>
            <a:pPr marL="457200" indent="-457200" eaLnBrk="1" hangingPunct="1">
              <a:lnSpc>
                <a:spcPct val="80000"/>
              </a:lnSpc>
              <a:buFont typeface="Wingdings" pitchFamily="2" charset="2"/>
              <a:buNone/>
              <a:defRPr/>
            </a:pPr>
            <a:r>
              <a:rPr lang="tr-TR" dirty="0" smtClean="0">
                <a:effectLst>
                  <a:outerShdw blurRad="38100" dist="38100" dir="2700000" algn="tl">
                    <a:srgbClr val="C0C0C0"/>
                  </a:outerShdw>
                </a:effectLst>
              </a:rPr>
              <a:t>Analiz kapsamında </a:t>
            </a:r>
            <a:r>
              <a:rPr lang="tr-TR" dirty="0" smtClean="0">
                <a:solidFill>
                  <a:schemeClr val="bg2"/>
                </a:solidFill>
                <a:effectLst>
                  <a:outerShdw blurRad="38100" dist="38100" dir="2700000" algn="tl">
                    <a:srgbClr val="C0C0C0"/>
                  </a:outerShdw>
                </a:effectLst>
              </a:rPr>
              <a:t>ekonomik</a:t>
            </a:r>
            <a:r>
              <a:rPr lang="tr-TR" dirty="0" smtClean="0">
                <a:effectLst>
                  <a:outerShdw blurRad="38100" dist="38100" dir="2700000" algn="tl">
                    <a:srgbClr val="C0C0C0"/>
                  </a:outerShdw>
                </a:effectLst>
              </a:rPr>
              <a:t>, </a:t>
            </a:r>
            <a:r>
              <a:rPr lang="tr-TR" dirty="0" smtClean="0">
                <a:solidFill>
                  <a:srgbClr val="000000"/>
                </a:solidFill>
                <a:effectLst>
                  <a:outerShdw blurRad="38100" dist="38100" dir="2700000" algn="tl">
                    <a:srgbClr val="C0C0C0"/>
                  </a:outerShdw>
                </a:effectLst>
              </a:rPr>
              <a:t>sosyal</a:t>
            </a:r>
            <a:r>
              <a:rPr lang="tr-TR" dirty="0" smtClean="0">
                <a:effectLst>
                  <a:outerShdw blurRad="38100" dist="38100" dir="2700000" algn="tl">
                    <a:srgbClr val="C0C0C0"/>
                  </a:outerShdw>
                </a:effectLst>
              </a:rPr>
              <a:t>, </a:t>
            </a:r>
            <a:r>
              <a:rPr lang="tr-TR" dirty="0" smtClean="0">
                <a:solidFill>
                  <a:schemeClr val="bg2"/>
                </a:solidFill>
                <a:effectLst>
                  <a:outerShdw blurRad="38100" dist="38100" dir="2700000" algn="tl">
                    <a:srgbClr val="C0C0C0"/>
                  </a:outerShdw>
                </a:effectLst>
              </a:rPr>
              <a:t>siyasal</a:t>
            </a:r>
            <a:r>
              <a:rPr lang="tr-TR" dirty="0" smtClean="0">
                <a:effectLst>
                  <a:outerShdw blurRad="38100" dist="38100" dir="2700000" algn="tl">
                    <a:srgbClr val="C0C0C0"/>
                  </a:outerShdw>
                </a:effectLst>
              </a:rPr>
              <a:t>, </a:t>
            </a:r>
            <a:r>
              <a:rPr lang="tr-TR" dirty="0" err="1" smtClean="0">
                <a:solidFill>
                  <a:srgbClr val="000000"/>
                </a:solidFill>
                <a:effectLst>
                  <a:outerShdw blurRad="38100" dist="38100" dir="2700000" algn="tl">
                    <a:srgbClr val="C0C0C0"/>
                  </a:outerShdw>
                </a:effectLst>
              </a:rPr>
              <a:t>demografik</a:t>
            </a:r>
            <a:r>
              <a:rPr lang="tr-TR" dirty="0" err="1" smtClean="0">
                <a:effectLst>
                  <a:outerShdw blurRad="38100" dist="38100" dir="2700000" algn="tl">
                    <a:srgbClr val="C0C0C0"/>
                  </a:outerShdw>
                </a:effectLst>
              </a:rPr>
              <a:t>,</a:t>
            </a:r>
            <a:r>
              <a:rPr lang="tr-TR" dirty="0" err="1" smtClean="0">
                <a:solidFill>
                  <a:schemeClr val="bg2"/>
                </a:solidFill>
                <a:effectLst>
                  <a:outerShdw blurRad="38100" dist="38100" dir="2700000" algn="tl">
                    <a:srgbClr val="C0C0C0"/>
                  </a:outerShdw>
                </a:effectLst>
              </a:rPr>
              <a:t>kültürel</a:t>
            </a:r>
            <a:r>
              <a:rPr lang="tr-TR" dirty="0" smtClean="0">
                <a:effectLst>
                  <a:outerShdw blurRad="38100" dist="38100" dir="2700000" algn="tl">
                    <a:srgbClr val="C0C0C0"/>
                  </a:outerShdw>
                </a:effectLst>
              </a:rPr>
              <a:t>, </a:t>
            </a:r>
            <a:r>
              <a:rPr lang="tr-TR" dirty="0" smtClean="0">
                <a:solidFill>
                  <a:srgbClr val="000000"/>
                </a:solidFill>
                <a:effectLst>
                  <a:outerShdw blurRad="38100" dist="38100" dir="2700000" algn="tl">
                    <a:srgbClr val="C0C0C0"/>
                  </a:outerShdw>
                </a:effectLst>
              </a:rPr>
              <a:t>çevresel</a:t>
            </a:r>
            <a:r>
              <a:rPr lang="tr-TR" dirty="0" smtClean="0">
                <a:effectLst>
                  <a:outerShdw blurRad="38100" dist="38100" dir="2700000" algn="tl">
                    <a:srgbClr val="C0C0C0"/>
                  </a:outerShdw>
                </a:effectLst>
              </a:rPr>
              <a:t>, </a:t>
            </a:r>
            <a:r>
              <a:rPr lang="tr-TR" dirty="0" smtClean="0">
                <a:solidFill>
                  <a:schemeClr val="bg2"/>
                </a:solidFill>
                <a:effectLst>
                  <a:outerShdw blurRad="38100" dist="38100" dir="2700000" algn="tl">
                    <a:srgbClr val="C0C0C0"/>
                  </a:outerShdw>
                </a:effectLst>
              </a:rPr>
              <a:t>teknolojik</a:t>
            </a:r>
            <a:r>
              <a:rPr lang="tr-TR" dirty="0" smtClean="0">
                <a:effectLst>
                  <a:outerShdw blurRad="38100" dist="38100" dir="2700000" algn="tl">
                    <a:srgbClr val="C0C0C0"/>
                  </a:outerShdw>
                </a:effectLst>
              </a:rPr>
              <a:t> ve </a:t>
            </a:r>
            <a:r>
              <a:rPr lang="tr-TR" dirty="0" smtClean="0">
                <a:solidFill>
                  <a:srgbClr val="000000"/>
                </a:solidFill>
                <a:effectLst>
                  <a:outerShdw blurRad="38100" dist="38100" dir="2700000" algn="tl">
                    <a:srgbClr val="C0C0C0"/>
                  </a:outerShdw>
                </a:effectLst>
              </a:rPr>
              <a:t>rekabet</a:t>
            </a:r>
            <a:r>
              <a:rPr lang="tr-TR" dirty="0" smtClean="0">
                <a:effectLst>
                  <a:outerShdw blurRad="38100" dist="38100" dir="2700000" algn="tl">
                    <a:srgbClr val="C0C0C0"/>
                  </a:outerShdw>
                </a:effectLst>
              </a:rPr>
              <a:t>e yönelik etkenlerin incelenmesi gerekir.</a:t>
            </a:r>
          </a:p>
        </p:txBody>
      </p:sp>
      <p:sp>
        <p:nvSpPr>
          <p:cNvPr id="47108"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0CB0EA09-20D6-4E46-907A-8CE4EA48E5B9}" type="slidenum">
              <a:rPr lang="tr-TR" sz="1200" b="0">
                <a:solidFill>
                  <a:schemeClr val="tx2"/>
                </a:solidFill>
              </a:rPr>
              <a:pPr algn="r" eaLnBrk="1" hangingPunct="1">
                <a:buFontTx/>
                <a:buNone/>
              </a:pPr>
              <a:t>66</a:t>
            </a:fld>
            <a:endParaRPr lang="tr-TR" sz="1200" b="0">
              <a:solidFill>
                <a:schemeClr val="tx2"/>
              </a:solidFill>
            </a:endParaRPr>
          </a:p>
        </p:txBody>
      </p:sp>
      <p:pic>
        <p:nvPicPr>
          <p:cNvPr id="47109"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ChangeArrowheads="1"/>
          </p:cNvSpPr>
          <p:nvPr>
            <p:ph type="title"/>
          </p:nvPr>
        </p:nvSpPr>
        <p:spPr>
          <a:xfrm>
            <a:off x="179388" y="908050"/>
            <a:ext cx="7561262" cy="1008063"/>
          </a:xfrm>
        </p:spPr>
        <p:txBody>
          <a:bodyPr/>
          <a:lstStyle/>
          <a:p>
            <a:pPr eaLnBrk="1" hangingPunct="1">
              <a:defRPr/>
            </a:pPr>
            <a:r>
              <a:rPr lang="tr-TR" sz="4400" b="1" smtClean="0">
                <a:effectLst>
                  <a:outerShdw blurRad="38100" dist="38100" dir="2700000" algn="tl">
                    <a:srgbClr val="C0C0C0"/>
                  </a:outerShdw>
                </a:effectLst>
              </a:rPr>
              <a:t>Çevre Analizi</a:t>
            </a:r>
          </a:p>
        </p:txBody>
      </p:sp>
      <p:sp>
        <p:nvSpPr>
          <p:cNvPr id="131075" name="Rectangle 3"/>
          <p:cNvSpPr>
            <a:spLocks noGrp="1" noChangeArrowheads="1"/>
          </p:cNvSpPr>
          <p:nvPr>
            <p:ph type="body" sz="half" idx="1"/>
          </p:nvPr>
        </p:nvSpPr>
        <p:spPr>
          <a:xfrm>
            <a:off x="179388" y="2205038"/>
            <a:ext cx="8497887" cy="4464050"/>
          </a:xfrm>
        </p:spPr>
        <p:txBody>
          <a:bodyPr/>
          <a:lstStyle/>
          <a:p>
            <a:pPr marL="457200" indent="-457200" eaLnBrk="1" hangingPunct="1">
              <a:lnSpc>
                <a:spcPct val="90000"/>
              </a:lnSpc>
              <a:buFont typeface="Wingdings" pitchFamily="2" charset="2"/>
              <a:buNone/>
              <a:defRPr/>
            </a:pPr>
            <a:r>
              <a:rPr lang="tr-TR" sz="2400" smtClean="0">
                <a:effectLst>
                  <a:outerShdw blurRad="38100" dist="38100" dir="2700000" algn="tl">
                    <a:srgbClr val="C0C0C0"/>
                  </a:outerShdw>
                </a:effectLst>
              </a:rPr>
              <a:t>Temel başlıklar,</a:t>
            </a:r>
          </a:p>
          <a:p>
            <a:pPr marL="457200" indent="-457200" eaLnBrk="1" hangingPunct="1">
              <a:lnSpc>
                <a:spcPct val="90000"/>
              </a:lnSpc>
              <a:buClr>
                <a:srgbClr val="3AFC0C"/>
              </a:buClr>
              <a:buFont typeface="Wingdings" pitchFamily="2" charset="2"/>
              <a:buChar char="Ø"/>
              <a:defRPr/>
            </a:pPr>
            <a:r>
              <a:rPr lang="tr-TR" sz="2400" smtClean="0">
                <a:effectLst>
                  <a:outerShdw blurRad="38100" dist="38100" dir="2700000" algn="tl">
                    <a:srgbClr val="C0C0C0"/>
                  </a:outerShdw>
                </a:effectLst>
              </a:rPr>
              <a:t>Dünyadaki durum ve değişmeler,</a:t>
            </a:r>
          </a:p>
          <a:p>
            <a:pPr marL="457200" indent="-457200" eaLnBrk="1" hangingPunct="1">
              <a:lnSpc>
                <a:spcPct val="90000"/>
              </a:lnSpc>
              <a:buClr>
                <a:srgbClr val="3AFC0C"/>
              </a:buClr>
              <a:buFont typeface="Wingdings" pitchFamily="2" charset="2"/>
              <a:buChar char="Ø"/>
              <a:defRPr/>
            </a:pPr>
            <a:r>
              <a:rPr lang="tr-TR" sz="2400" smtClean="0">
                <a:effectLst>
                  <a:outerShdw blurRad="38100" dist="38100" dir="2700000" algn="tl">
                    <a:srgbClr val="C0C0C0"/>
                  </a:outerShdw>
                </a:effectLst>
              </a:rPr>
              <a:t>Ülkemizdeki durum ve değişmeler,</a:t>
            </a:r>
          </a:p>
          <a:p>
            <a:pPr marL="457200" indent="-457200" eaLnBrk="1" hangingPunct="1">
              <a:lnSpc>
                <a:spcPct val="90000"/>
              </a:lnSpc>
              <a:buClr>
                <a:srgbClr val="3AFC0C"/>
              </a:buClr>
              <a:buFont typeface="Wingdings" pitchFamily="2" charset="2"/>
              <a:buChar char="Ø"/>
              <a:defRPr/>
            </a:pPr>
            <a:r>
              <a:rPr lang="tr-TR" sz="2400" smtClean="0">
                <a:effectLst>
                  <a:outerShdw blurRad="38100" dist="38100" dir="2700000" algn="tl">
                    <a:srgbClr val="C0C0C0"/>
                  </a:outerShdw>
                </a:effectLst>
              </a:rPr>
              <a:t>İlimizdeki durum ve değişmeler ( il mem),</a:t>
            </a:r>
          </a:p>
          <a:p>
            <a:pPr marL="457200" indent="-457200" eaLnBrk="1" hangingPunct="1">
              <a:lnSpc>
                <a:spcPct val="90000"/>
              </a:lnSpc>
              <a:buClr>
                <a:srgbClr val="3AFC0C"/>
              </a:buClr>
              <a:buFont typeface="Wingdings" pitchFamily="2" charset="2"/>
              <a:buChar char="Ø"/>
              <a:defRPr/>
            </a:pPr>
            <a:r>
              <a:rPr lang="tr-TR" sz="2400" smtClean="0">
                <a:effectLst>
                  <a:outerShdw blurRad="38100" dist="38100" dir="2700000" algn="tl">
                    <a:srgbClr val="C0C0C0"/>
                  </a:outerShdw>
                </a:effectLst>
              </a:rPr>
              <a:t>İlçemizdeki durum ve değişmeler (ilçe mem)</a:t>
            </a:r>
          </a:p>
          <a:p>
            <a:pPr marL="457200" indent="-457200" eaLnBrk="1" hangingPunct="1">
              <a:lnSpc>
                <a:spcPct val="90000"/>
              </a:lnSpc>
              <a:buClr>
                <a:srgbClr val="3AFC0C"/>
              </a:buClr>
              <a:buFont typeface="Wingdings" pitchFamily="2" charset="2"/>
              <a:buChar char="Ø"/>
              <a:defRPr/>
            </a:pPr>
            <a:r>
              <a:rPr lang="tr-TR" sz="2400" smtClean="0">
                <a:effectLst>
                  <a:outerShdw blurRad="38100" dist="38100" dir="2700000" algn="tl">
                    <a:srgbClr val="C0C0C0"/>
                  </a:outerShdw>
                </a:effectLst>
              </a:rPr>
              <a:t>Tüm coğrafyada ki temel eğilimler ve sorunlardan bizi yakından ilgilendirenler ve nasıl etkileyeceği,</a:t>
            </a:r>
          </a:p>
          <a:p>
            <a:pPr marL="457200" indent="-457200" eaLnBrk="1" hangingPunct="1">
              <a:lnSpc>
                <a:spcPct val="90000"/>
              </a:lnSpc>
              <a:buClr>
                <a:srgbClr val="3AFC0C"/>
              </a:buClr>
              <a:buFont typeface="Wingdings" pitchFamily="2" charset="2"/>
              <a:buChar char="Ø"/>
              <a:defRPr/>
            </a:pPr>
            <a:r>
              <a:rPr lang="tr-TR" sz="2400" smtClean="0">
                <a:effectLst>
                  <a:outerShdw blurRad="38100" dist="38100" dir="2700000" algn="tl">
                    <a:srgbClr val="C0C0C0"/>
                  </a:outerShdw>
                </a:effectLst>
              </a:rPr>
              <a:t>Kuruluşun düzenlemesi dışındaki mevzuat, üst belge ve politikalardan etkilenme ve bunlar arası uyum sorunları,</a:t>
            </a:r>
          </a:p>
          <a:p>
            <a:pPr marL="457200" indent="-457200" eaLnBrk="1" hangingPunct="1">
              <a:lnSpc>
                <a:spcPct val="90000"/>
              </a:lnSpc>
              <a:buClr>
                <a:srgbClr val="3AFC0C"/>
              </a:buClr>
              <a:buFont typeface="Wingdings" pitchFamily="2" charset="2"/>
              <a:buChar char="Ø"/>
              <a:defRPr/>
            </a:pPr>
            <a:r>
              <a:rPr lang="tr-TR" sz="2400" smtClean="0">
                <a:effectLst>
                  <a:outerShdw blurRad="38100" dist="38100" dir="2700000" algn="tl">
                    <a:srgbClr val="C0C0C0"/>
                  </a:outerShdw>
                </a:effectLst>
              </a:rPr>
              <a:t>Yukarıdakiler haricinde kuruluşun karşılaşabileceği tüm riskler ve belirsizlikler.</a:t>
            </a:r>
          </a:p>
        </p:txBody>
      </p:sp>
      <p:sp>
        <p:nvSpPr>
          <p:cNvPr id="48132"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4C4BDB86-7AA1-46DE-8322-ABEBD65D6A7E}" type="slidenum">
              <a:rPr lang="tr-TR" sz="1200" b="0">
                <a:solidFill>
                  <a:schemeClr val="tx2"/>
                </a:solidFill>
              </a:rPr>
              <a:pPr algn="r" eaLnBrk="1" hangingPunct="1">
                <a:buFontTx/>
                <a:buNone/>
              </a:pPr>
              <a:t>67</a:t>
            </a:fld>
            <a:endParaRPr lang="tr-TR" sz="1200" b="0">
              <a:solidFill>
                <a:schemeClr val="tx2"/>
              </a:solidFill>
            </a:endParaRPr>
          </a:p>
        </p:txBody>
      </p:sp>
      <p:pic>
        <p:nvPicPr>
          <p:cNvPr id="48133"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179388" y="908050"/>
            <a:ext cx="7561262" cy="1008063"/>
          </a:xfrm>
        </p:spPr>
        <p:txBody>
          <a:bodyPr/>
          <a:lstStyle/>
          <a:p>
            <a:pPr eaLnBrk="1" hangingPunct="1">
              <a:defRPr/>
            </a:pPr>
            <a:r>
              <a:rPr lang="tr-TR" sz="4400" b="1" smtClean="0">
                <a:effectLst>
                  <a:outerShdw blurRad="38100" dist="38100" dir="2700000" algn="tl">
                    <a:srgbClr val="C0C0C0"/>
                  </a:outerShdw>
                </a:effectLst>
              </a:rPr>
              <a:t>GZFT Analizi</a:t>
            </a:r>
          </a:p>
        </p:txBody>
      </p:sp>
      <p:sp>
        <p:nvSpPr>
          <p:cNvPr id="139267" name="Rectangle 3"/>
          <p:cNvSpPr>
            <a:spLocks noGrp="1" noChangeArrowheads="1"/>
          </p:cNvSpPr>
          <p:nvPr>
            <p:ph type="body" sz="half" idx="1"/>
          </p:nvPr>
        </p:nvSpPr>
        <p:spPr>
          <a:xfrm>
            <a:off x="179388" y="2205038"/>
            <a:ext cx="8497887" cy="4464050"/>
          </a:xfrm>
        </p:spPr>
        <p:txBody>
          <a:bodyPr/>
          <a:lstStyle/>
          <a:p>
            <a:pPr marL="457200" indent="-457200" eaLnBrk="1" hangingPunct="1">
              <a:buFontTx/>
              <a:buNone/>
              <a:defRPr/>
            </a:pPr>
            <a:r>
              <a:rPr lang="tr-TR" sz="2400" smtClean="0">
                <a:solidFill>
                  <a:schemeClr val="tx2"/>
                </a:solidFill>
              </a:rPr>
              <a:t>Derecelendirme, </a:t>
            </a:r>
          </a:p>
          <a:p>
            <a:pPr marL="457200" indent="-457200" eaLnBrk="1" hangingPunct="1">
              <a:buFontTx/>
              <a:buNone/>
              <a:defRPr/>
            </a:pPr>
            <a:r>
              <a:rPr lang="tr-TR" sz="2400" b="1" smtClean="0">
                <a:effectLst>
                  <a:outerShdw blurRad="38100" dist="38100" dir="2700000" algn="tl">
                    <a:srgbClr val="C0C0C0"/>
                  </a:outerShdw>
                </a:effectLst>
              </a:rPr>
              <a:t>G</a:t>
            </a:r>
            <a:r>
              <a:rPr lang="tr-TR" sz="2400" b="1" smtClean="0">
                <a:solidFill>
                  <a:srgbClr val="FF6600"/>
                </a:solidFill>
                <a:effectLst>
                  <a:outerShdw blurRad="38100" dist="38100" dir="2700000" algn="tl">
                    <a:srgbClr val="C0C0C0"/>
                  </a:outerShdw>
                </a:effectLst>
              </a:rPr>
              <a:t>	</a:t>
            </a:r>
            <a:r>
              <a:rPr lang="tr-TR" sz="2400" smtClean="0">
                <a:solidFill>
                  <a:srgbClr val="FF6600"/>
                </a:solidFill>
                <a:effectLst>
                  <a:outerShdw blurRad="38100" dist="38100" dir="2700000" algn="tl">
                    <a:srgbClr val="C0C0C0"/>
                  </a:outerShdw>
                </a:effectLst>
              </a:rPr>
              <a:t>Bakanlığın/Birimin kazanç sağlama derecesi</a:t>
            </a:r>
            <a:r>
              <a:rPr lang="tr-TR" sz="2400" smtClean="0">
                <a:solidFill>
                  <a:srgbClr val="FF6600"/>
                </a:solidFill>
              </a:rPr>
              <a:t> </a:t>
            </a:r>
          </a:p>
          <a:p>
            <a:pPr marL="457200" indent="-457200" eaLnBrk="1" hangingPunct="1">
              <a:buFontTx/>
              <a:buNone/>
              <a:defRPr/>
            </a:pPr>
            <a:r>
              <a:rPr lang="tr-TR" sz="2400" b="1" smtClean="0">
                <a:effectLst>
                  <a:outerShdw blurRad="38100" dist="38100" dir="2700000" algn="tl">
                    <a:srgbClr val="C0C0C0"/>
                  </a:outerShdw>
                </a:effectLst>
              </a:rPr>
              <a:t>Z	</a:t>
            </a:r>
            <a:r>
              <a:rPr lang="tr-TR" sz="2400" smtClean="0">
                <a:solidFill>
                  <a:srgbClr val="FF6600"/>
                </a:solidFill>
                <a:effectLst>
                  <a:outerShdw blurRad="38100" dist="38100" dir="2700000" algn="tl">
                    <a:srgbClr val="C0C0C0"/>
                  </a:outerShdw>
                </a:effectLst>
              </a:rPr>
              <a:t>Bakanlığı/Birimi</a:t>
            </a:r>
            <a:r>
              <a:rPr lang="tr-TR" sz="2400" b="1" smtClean="0">
                <a:solidFill>
                  <a:srgbClr val="FF6600"/>
                </a:solidFill>
                <a:effectLst>
                  <a:outerShdw blurRad="38100" dist="38100" dir="2700000" algn="tl">
                    <a:srgbClr val="C0C0C0"/>
                  </a:outerShdw>
                </a:effectLst>
              </a:rPr>
              <a:t> </a:t>
            </a:r>
            <a:r>
              <a:rPr lang="tr-TR" sz="2400" smtClean="0">
                <a:solidFill>
                  <a:srgbClr val="FF6600"/>
                </a:solidFill>
                <a:effectLst>
                  <a:outerShdw blurRad="38100" dist="38100" dir="2700000" algn="tl">
                    <a:srgbClr val="C0C0C0"/>
                  </a:outerShdw>
                </a:effectLst>
              </a:rPr>
              <a:t>olumsuz etkileme derecesi</a:t>
            </a:r>
            <a:r>
              <a:rPr lang="tr-TR" sz="2400" smtClean="0">
                <a:solidFill>
                  <a:srgbClr val="FF6600"/>
                </a:solidFill>
              </a:rPr>
              <a:t> 	                    </a:t>
            </a:r>
          </a:p>
          <a:p>
            <a:pPr marL="457200" indent="-457200" eaLnBrk="1" hangingPunct="1">
              <a:buFontTx/>
              <a:buNone/>
              <a:defRPr/>
            </a:pPr>
            <a:r>
              <a:rPr lang="tr-TR" sz="2400" b="1" smtClean="0">
                <a:effectLst>
                  <a:outerShdw blurRad="38100" dist="38100" dir="2700000" algn="tl">
                    <a:srgbClr val="C0C0C0"/>
                  </a:outerShdw>
                </a:effectLst>
              </a:rPr>
              <a:t>F</a:t>
            </a:r>
            <a:r>
              <a:rPr lang="tr-TR" sz="2400" b="1" smtClean="0">
                <a:solidFill>
                  <a:srgbClr val="FF6600"/>
                </a:solidFill>
                <a:effectLst>
                  <a:outerShdw blurRad="38100" dist="38100" dir="2700000" algn="tl">
                    <a:srgbClr val="C0C0C0"/>
                  </a:outerShdw>
                </a:effectLst>
              </a:rPr>
              <a:t>	</a:t>
            </a:r>
            <a:r>
              <a:rPr lang="tr-TR" sz="2400" smtClean="0">
                <a:solidFill>
                  <a:srgbClr val="FF6600"/>
                </a:solidFill>
                <a:effectLst>
                  <a:outerShdw blurRad="38100" dist="38100" dir="2700000" algn="tl">
                    <a:srgbClr val="C0C0C0"/>
                  </a:outerShdw>
                </a:effectLst>
              </a:rPr>
              <a:t>Bakanlığa/birime yarar sağlama derecesi </a:t>
            </a:r>
            <a:r>
              <a:rPr lang="tr-TR" sz="2400" b="1" smtClean="0">
                <a:solidFill>
                  <a:srgbClr val="FF6600"/>
                </a:solidFill>
                <a:effectLst>
                  <a:outerShdw blurRad="38100" dist="38100" dir="2700000" algn="tl">
                    <a:srgbClr val="C0C0C0"/>
                  </a:outerShdw>
                </a:effectLst>
              </a:rPr>
              <a:t>	    </a:t>
            </a:r>
          </a:p>
          <a:p>
            <a:pPr marL="457200" indent="-457200" eaLnBrk="1" hangingPunct="1">
              <a:buFontTx/>
              <a:buNone/>
              <a:defRPr/>
            </a:pPr>
            <a:r>
              <a:rPr lang="tr-TR" sz="2400" b="1" smtClean="0">
                <a:effectLst>
                  <a:outerShdw blurRad="38100" dist="38100" dir="2700000" algn="tl">
                    <a:srgbClr val="C0C0C0"/>
                  </a:outerShdw>
                </a:effectLst>
              </a:rPr>
              <a:t>T</a:t>
            </a:r>
            <a:r>
              <a:rPr lang="tr-TR" sz="2400" b="1" smtClean="0">
                <a:solidFill>
                  <a:srgbClr val="FF6600"/>
                </a:solidFill>
                <a:effectLst>
                  <a:outerShdw blurRad="38100" dist="38100" dir="2700000" algn="tl">
                    <a:srgbClr val="C0C0C0"/>
                  </a:outerShdw>
                </a:effectLst>
              </a:rPr>
              <a:t>	</a:t>
            </a:r>
            <a:r>
              <a:rPr lang="tr-TR" sz="2400" smtClean="0">
                <a:solidFill>
                  <a:srgbClr val="FF6600"/>
                </a:solidFill>
                <a:effectLst>
                  <a:outerShdw blurRad="38100" dist="38100" dir="2700000" algn="tl">
                    <a:srgbClr val="C0C0C0"/>
                  </a:outerShdw>
                </a:effectLst>
              </a:rPr>
              <a:t>Bakanlığa/birime zarar verme veya olumsuz etkileme olasılığı</a:t>
            </a:r>
          </a:p>
          <a:p>
            <a:pPr marL="457200" indent="-457200" eaLnBrk="1" hangingPunct="1">
              <a:buClr>
                <a:srgbClr val="3AFC0C"/>
              </a:buClr>
              <a:buFontTx/>
              <a:buAutoNum type="alphaLcParenR"/>
              <a:defRPr/>
            </a:pPr>
            <a:r>
              <a:rPr lang="tr-TR" sz="2400" smtClean="0">
                <a:solidFill>
                  <a:schemeClr val="tx2"/>
                </a:solidFill>
              </a:rPr>
              <a:t>Önem- Etki Matrisi (Belirlenen güçlü, zayıf yönler ve fırsat-tehditlerin Önem/ Etki derecelerinin belirlenmesi)</a:t>
            </a:r>
          </a:p>
          <a:p>
            <a:pPr marL="457200" indent="-457200" eaLnBrk="1" hangingPunct="1">
              <a:buClr>
                <a:srgbClr val="3AFC0C"/>
              </a:buClr>
              <a:buFontTx/>
              <a:buAutoNum type="alphaLcParenR"/>
              <a:defRPr/>
            </a:pPr>
            <a:r>
              <a:rPr lang="tr-TR" sz="2400" smtClean="0">
                <a:solidFill>
                  <a:schemeClr val="tx2"/>
                </a:solidFill>
              </a:rPr>
              <a:t>TOWS Matrisi ( Stratejileri belirlemek için kullanılır, Stratejiler bölümünde değinilicektir.)</a:t>
            </a:r>
          </a:p>
        </p:txBody>
      </p:sp>
      <p:sp>
        <p:nvSpPr>
          <p:cNvPr id="49156"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3154BC95-4D49-47A0-87EF-6061BF16DFE3}" type="slidenum">
              <a:rPr lang="tr-TR" sz="1200" b="0">
                <a:solidFill>
                  <a:schemeClr val="tx2"/>
                </a:solidFill>
              </a:rPr>
              <a:pPr algn="r" eaLnBrk="1" hangingPunct="1">
                <a:buFontTx/>
                <a:buNone/>
              </a:pPr>
              <a:t>68</a:t>
            </a:fld>
            <a:endParaRPr lang="tr-TR" sz="1200" b="0">
              <a:solidFill>
                <a:schemeClr val="tx2"/>
              </a:solidFill>
            </a:endParaRPr>
          </a:p>
        </p:txBody>
      </p:sp>
      <p:pic>
        <p:nvPicPr>
          <p:cNvPr id="49157"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4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4817AA5B-0036-4564-8B2F-0894232F2218}" type="slidenum">
              <a:rPr lang="tr-TR" sz="1200" b="0">
                <a:solidFill>
                  <a:schemeClr val="tx2"/>
                </a:solidFill>
              </a:rPr>
              <a:pPr algn="r" eaLnBrk="1" hangingPunct="1">
                <a:buFontTx/>
                <a:buNone/>
              </a:pPr>
              <a:t>69</a:t>
            </a:fld>
            <a:endParaRPr lang="tr-TR" sz="1200" b="0">
              <a:solidFill>
                <a:schemeClr val="tx2"/>
              </a:solidFill>
            </a:endParaRPr>
          </a:p>
        </p:txBody>
      </p:sp>
      <p:sp>
        <p:nvSpPr>
          <p:cNvPr id="50179" name="Rectangle 549"/>
          <p:cNvSpPr>
            <a:spLocks noGrp="1" noChangeArrowheads="1"/>
          </p:cNvSpPr>
          <p:nvPr>
            <p:ph type="title" idx="4294967295"/>
          </p:nvPr>
        </p:nvSpPr>
        <p:spPr/>
        <p:txBody>
          <a:bodyPr/>
          <a:lstStyle/>
          <a:p>
            <a:pPr eaLnBrk="1" hangingPunct="1"/>
            <a:r>
              <a:rPr lang="tr-TR" smtClean="0"/>
              <a:t>GZFT Analizi Derecelendirme</a:t>
            </a:r>
          </a:p>
        </p:txBody>
      </p:sp>
      <p:graphicFrame>
        <p:nvGraphicFramePr>
          <p:cNvPr id="133191" name="Group 71"/>
          <p:cNvGraphicFramePr>
            <a:graphicFrameLocks noGrp="1"/>
          </p:cNvGraphicFramePr>
          <p:nvPr>
            <p:ph idx="4294967295"/>
          </p:nvPr>
        </p:nvGraphicFramePr>
        <p:xfrm>
          <a:off x="0" y="1268413"/>
          <a:ext cx="9144000" cy="5531063"/>
        </p:xfrm>
        <a:graphic>
          <a:graphicData uri="http://schemas.openxmlformats.org/drawingml/2006/table">
            <a:tbl>
              <a:tblPr/>
              <a:tblGrid>
                <a:gridCol w="5035550"/>
                <a:gridCol w="1550988"/>
                <a:gridCol w="1163637"/>
                <a:gridCol w="1393825"/>
              </a:tblGrid>
              <a:tr h="811120">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3AFC0C"/>
                          </a:solidFill>
                          <a:effectLst>
                            <a:outerShdw blurRad="38100" dist="38100" dir="2700000" algn="tl">
                              <a:srgbClr val="000000"/>
                            </a:outerShdw>
                          </a:effectLst>
                          <a:latin typeface="Times New Roman" pitchFamily="18" charset="0"/>
                          <a:ea typeface="Calibri" pitchFamily="34" charset="0"/>
                          <a:cs typeface="Tahoma-Bold" charset="0"/>
                        </a:rPr>
                        <a:t>Güçlü Yönler</a:t>
                      </a:r>
                      <a:r>
                        <a:rPr kumimoji="0" lang="tr-TR" sz="2000" b="0" i="0" u="none" strike="noStrike" cap="none" normalizeH="0" baseline="0" dirty="0" smtClean="0">
                          <a:ln>
                            <a:noFill/>
                          </a:ln>
                          <a:solidFill>
                            <a:srgbClr val="3AFC0C"/>
                          </a:solidFill>
                          <a:effectLst/>
                          <a:latin typeface="Times New Roman" pitchFamily="18" charset="0"/>
                          <a:ea typeface="Calibri" pitchFamily="34" charset="0"/>
                          <a:cs typeface="Tahoma-Bold" charset="0"/>
                        </a:rPr>
                        <a:t> </a:t>
                      </a:r>
                    </a:p>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dirty="0" smtClean="0">
                          <a:ln>
                            <a:noFill/>
                          </a:ln>
                          <a:solidFill>
                            <a:srgbClr val="000000"/>
                          </a:solidFill>
                          <a:effectLst/>
                          <a:latin typeface="Times New Roman" pitchFamily="18" charset="0"/>
                          <a:ea typeface="Calibri" pitchFamily="34" charset="0"/>
                          <a:cs typeface="Tahoma-Bold" charset="0"/>
                        </a:rPr>
                        <a:t>(Kazanç ve fayda sağlama derecemiz)</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Düşük (1)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Orta (2)</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Yüksek (3)</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5714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000" b="1" i="0" u="none" strike="noStrike" cap="none" normalizeH="0" baseline="0" smtClean="0">
                          <a:ln>
                            <a:noFill/>
                          </a:ln>
                          <a:solidFill>
                            <a:schemeClr val="bg2"/>
                          </a:solidFill>
                          <a:effectLst/>
                          <a:latin typeface="Times New Roman" pitchFamily="18" charset="0"/>
                          <a:cs typeface="Times New Roman" pitchFamily="18" charset="0"/>
                        </a:rPr>
                        <a:t>Devlet Bütçesinden en yüksek payı almamız</a:t>
                      </a:r>
                      <a:endParaRPr kumimoji="0" lang="tr-TR" sz="2000" b="1" i="0" u="none" strike="noStrike" cap="none" normalizeH="0" baseline="0" smtClean="0">
                        <a:ln>
                          <a:noFill/>
                        </a:ln>
                        <a:solidFill>
                          <a:schemeClr val="bg2"/>
                        </a:solidFill>
                        <a:effectLst/>
                        <a:latin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000" b="0" i="0" u="none" strike="noStrike" cap="none" normalizeH="0" baseline="0" smtClean="0">
                        <a:ln>
                          <a:noFill/>
                        </a:ln>
                        <a:solidFill>
                          <a:schemeClr val="tx1"/>
                        </a:solidFill>
                        <a:effectLst/>
                        <a:latin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400" b="1" i="0" u="none" strike="noStrike" cap="none" normalizeH="0" baseline="0" smtClean="0">
                          <a:ln>
                            <a:noFill/>
                          </a:ln>
                          <a:solidFill>
                            <a:schemeClr val="bg2"/>
                          </a:solidFill>
                          <a:effectLst/>
                          <a:latin typeface="Times New Roman" pitchFamily="18" charset="0"/>
                        </a:rPr>
                        <a:t>X</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000" b="0" i="0" u="none" strike="noStrike" cap="none" normalizeH="0" baseline="0" smtClean="0">
                        <a:ln>
                          <a:noFill/>
                        </a:ln>
                        <a:solidFill>
                          <a:schemeClr val="tx1"/>
                        </a:solidFill>
                        <a:effectLst/>
                        <a:latin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844453">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smtClean="0">
                          <a:ln>
                            <a:noFill/>
                          </a:ln>
                          <a:solidFill>
                            <a:srgbClr val="3AFC0C"/>
                          </a:solidFill>
                          <a:effectLst>
                            <a:outerShdw blurRad="38100" dist="38100" dir="2700000" algn="tl">
                              <a:srgbClr val="000000"/>
                            </a:outerShdw>
                          </a:effectLst>
                          <a:latin typeface="Times New Roman" pitchFamily="18" charset="0"/>
                          <a:ea typeface="Calibri" pitchFamily="34" charset="0"/>
                          <a:cs typeface="Tahoma-Bold" charset="0"/>
                        </a:rPr>
                        <a:t>Zayıf Yönler</a:t>
                      </a:r>
                      <a:r>
                        <a:rPr kumimoji="0" lang="tr-TR" sz="2000" b="0" i="0" u="none" strike="noStrike" cap="none" normalizeH="0" baseline="0" smtClean="0">
                          <a:ln>
                            <a:noFill/>
                          </a:ln>
                          <a:solidFill>
                            <a:srgbClr val="3AFC0C"/>
                          </a:solidFill>
                          <a:effectLst/>
                          <a:latin typeface="Times New Roman" pitchFamily="18" charset="0"/>
                          <a:ea typeface="Calibri" pitchFamily="34" charset="0"/>
                          <a:cs typeface="Tahoma-Bold" charset="0"/>
                        </a:rPr>
                        <a:t> </a:t>
                      </a:r>
                    </a:p>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smtClean="0">
                          <a:ln>
                            <a:noFill/>
                          </a:ln>
                          <a:solidFill>
                            <a:srgbClr val="000000"/>
                          </a:solidFill>
                          <a:effectLst/>
                          <a:latin typeface="Times New Roman" pitchFamily="18" charset="0"/>
                          <a:ea typeface="Calibri" pitchFamily="34" charset="0"/>
                          <a:cs typeface="Tahoma-Bold" charset="0"/>
                        </a:rPr>
                        <a:t>(faktörden olumsuz etkilenme derecemiz)</a:t>
                      </a:r>
                      <a:r>
                        <a:rPr kumimoji="0" lang="tr-TR" sz="2000" b="0" i="0" u="none" strike="noStrike" cap="none" normalizeH="0" baseline="0" smtClean="0">
                          <a:ln>
                            <a:noFill/>
                          </a:ln>
                          <a:solidFill>
                            <a:srgbClr val="000000"/>
                          </a:solidFill>
                          <a:effectLst/>
                          <a:latin typeface="Times New Roman" pitchFamily="18" charset="0"/>
                          <a:ea typeface="Calibri" pitchFamily="34" charset="0"/>
                          <a:cs typeface="Tahoma-Bold" charset="0"/>
                        </a:rPr>
                        <a:t>                               </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Düşük (1)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Orta (2)</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Yüksek (3)</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5714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000" b="1" i="0" u="none" strike="noStrike" cap="none" normalizeH="0" baseline="0" smtClean="0">
                          <a:ln>
                            <a:noFill/>
                          </a:ln>
                          <a:solidFill>
                            <a:schemeClr val="bg2"/>
                          </a:solidFill>
                          <a:effectLst/>
                          <a:latin typeface="Times New Roman" pitchFamily="18" charset="0"/>
                          <a:cs typeface="Times New Roman" pitchFamily="18" charset="0"/>
                        </a:rPr>
                        <a:t>Sınıf mevcutlarının fazlalığı ve ikili öğretim</a:t>
                      </a:r>
                      <a:r>
                        <a:rPr kumimoji="0" lang="tr-TR" sz="2000" b="0" i="0" u="none" strike="noStrike" cap="none" normalizeH="0" baseline="0" smtClean="0">
                          <a:ln>
                            <a:noFill/>
                          </a:ln>
                          <a:solidFill>
                            <a:schemeClr val="tx1"/>
                          </a:solidFill>
                          <a:effectLst/>
                          <a:latin typeface="Times New Roman" pitchFamily="18" charset="0"/>
                        </a:rPr>
                        <a:t> </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000" b="0" i="0" u="none" strike="noStrike" cap="none" normalizeH="0" baseline="0" smtClean="0">
                        <a:ln>
                          <a:noFill/>
                        </a:ln>
                        <a:solidFill>
                          <a:schemeClr val="tx1"/>
                        </a:solidFill>
                        <a:effectLst/>
                        <a:latin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000" b="0" i="0" u="none" strike="noStrike" cap="none" normalizeH="0" baseline="0" smtClean="0">
                        <a:ln>
                          <a:noFill/>
                        </a:ln>
                        <a:solidFill>
                          <a:schemeClr val="tx1"/>
                        </a:solidFill>
                        <a:effectLst/>
                        <a:latin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400" b="1" i="0" u="none" strike="noStrike" cap="none" normalizeH="0" baseline="0" smtClean="0">
                          <a:ln>
                            <a:noFill/>
                          </a:ln>
                          <a:solidFill>
                            <a:schemeClr val="bg2"/>
                          </a:solidFill>
                          <a:effectLst/>
                          <a:latin typeface="Times New Roman" pitchFamily="18" charset="0"/>
                        </a:rPr>
                        <a:t>X</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846041">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3AFC0C"/>
                          </a:solidFill>
                          <a:effectLst>
                            <a:outerShdw blurRad="38100" dist="38100" dir="2700000" algn="tl">
                              <a:srgbClr val="000000"/>
                            </a:outerShdw>
                          </a:effectLst>
                          <a:latin typeface="Times New Roman" pitchFamily="18" charset="0"/>
                          <a:ea typeface="Calibri" pitchFamily="34" charset="0"/>
                          <a:cs typeface="Tahoma-Bold" charset="0"/>
                        </a:rPr>
                        <a:t>Fırsatlar</a:t>
                      </a:r>
                      <a:r>
                        <a:rPr kumimoji="0" lang="tr-TR" sz="2400" b="1" i="0" u="none" strike="noStrike" cap="none" normalizeH="0" baseline="0" dirty="0" smtClean="0">
                          <a:ln>
                            <a:noFill/>
                          </a:ln>
                          <a:solidFill>
                            <a:srgbClr val="000000"/>
                          </a:solidFill>
                          <a:effectLst>
                            <a:outerShdw blurRad="38100" dist="38100" dir="2700000" algn="tl">
                              <a:srgbClr val="FFFFFF"/>
                            </a:outerShdw>
                          </a:effectLst>
                          <a:latin typeface="Times New Roman" pitchFamily="18" charset="0"/>
                          <a:ea typeface="Calibri" pitchFamily="34" charset="0"/>
                          <a:cs typeface="Tahoma-Bold" charset="0"/>
                        </a:rPr>
                        <a:t> </a:t>
                      </a:r>
                      <a:r>
                        <a:rPr kumimoji="0" lang="tr-TR" sz="2000" b="0" i="0" u="none" strike="noStrike" cap="none" normalizeH="0" baseline="0" dirty="0" smtClean="0">
                          <a:ln>
                            <a:noFill/>
                          </a:ln>
                          <a:solidFill>
                            <a:schemeClr val="tx1"/>
                          </a:solidFill>
                          <a:effectLst/>
                          <a:latin typeface="Times New Roman" pitchFamily="18" charset="0"/>
                          <a:ea typeface="Calibri" pitchFamily="34" charset="0"/>
                          <a:cs typeface="Tahoma-Bold" charset="0"/>
                        </a:rPr>
                        <a:t> </a:t>
                      </a:r>
                    </a:p>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dirty="0" smtClean="0">
                          <a:ln>
                            <a:noFill/>
                          </a:ln>
                          <a:solidFill>
                            <a:srgbClr val="000000"/>
                          </a:solidFill>
                          <a:effectLst/>
                          <a:latin typeface="Times New Roman" pitchFamily="18" charset="0"/>
                          <a:ea typeface="Calibri" pitchFamily="34" charset="0"/>
                          <a:cs typeface="Tahoma-Bold" charset="0"/>
                        </a:rPr>
                        <a:t>(Yarar sağlama olasılığı)</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Düşük (1)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Orta (2)</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Yüksek (3)</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5714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000" b="1" i="0" u="none" strike="noStrike" cap="none" normalizeH="0" baseline="0" smtClean="0">
                          <a:ln>
                            <a:noFill/>
                          </a:ln>
                          <a:solidFill>
                            <a:schemeClr val="bg2"/>
                          </a:solidFill>
                          <a:effectLst/>
                          <a:latin typeface="Times New Roman" pitchFamily="18" charset="0"/>
                          <a:cs typeface="Times New Roman" pitchFamily="18" charset="0"/>
                        </a:rPr>
                        <a:t>Dünya Bankası ve AB fonları</a:t>
                      </a:r>
                      <a:r>
                        <a:rPr kumimoji="0" lang="tr-TR" sz="2000" b="0" i="0" u="none" strike="noStrike" cap="none" normalizeH="0" baseline="0" smtClean="0">
                          <a:ln>
                            <a:noFill/>
                          </a:ln>
                          <a:solidFill>
                            <a:schemeClr val="tx1"/>
                          </a:solidFill>
                          <a:effectLst/>
                          <a:latin typeface="Times New Roman" pitchFamily="18" charset="0"/>
                        </a:rPr>
                        <a:t> </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000" b="0" i="0" u="none" strike="noStrike" cap="none" normalizeH="0" baseline="0" smtClean="0">
                        <a:ln>
                          <a:noFill/>
                        </a:ln>
                        <a:solidFill>
                          <a:schemeClr val="tx1"/>
                        </a:solidFill>
                        <a:effectLst/>
                        <a:latin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0" i="0" u="none" strike="noStrike" cap="none" normalizeH="0" baseline="0" smtClean="0">
                        <a:ln>
                          <a:noFill/>
                        </a:ln>
                        <a:solidFill>
                          <a:schemeClr val="tx1"/>
                        </a:solidFill>
                        <a:effectLst/>
                        <a:latin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400" b="1" i="0" u="none" strike="noStrike" cap="none" normalizeH="0" baseline="0" smtClean="0">
                          <a:ln>
                            <a:noFill/>
                          </a:ln>
                          <a:solidFill>
                            <a:schemeClr val="bg2"/>
                          </a:solidFill>
                          <a:effectLst/>
                          <a:latin typeface="Times New Roman" pitchFamily="18" charset="0"/>
                        </a:rPr>
                        <a:t>X</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834929">
                <a:tc>
                  <a:txBody>
                    <a:bodyPr/>
                    <a:lstStyle/>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rgbClr val="3AFC0C"/>
                          </a:solidFill>
                          <a:effectLst>
                            <a:outerShdw blurRad="38100" dist="38100" dir="2700000" algn="tl">
                              <a:srgbClr val="000000"/>
                            </a:outerShdw>
                          </a:effectLst>
                          <a:latin typeface="Times New Roman" pitchFamily="18" charset="0"/>
                          <a:ea typeface="Calibri" pitchFamily="34" charset="0"/>
                          <a:cs typeface="Tahoma-Bold" charset="0"/>
                        </a:rPr>
                        <a:t>Tehditler </a:t>
                      </a:r>
                    </a:p>
                    <a:p>
                      <a:pPr marL="342900" marR="0" lvl="0" indent="-342900" algn="just" defTabSz="914400" rtl="0" eaLnBrk="1" fontAlgn="base" latinLnBrk="0" hangingPunct="1">
                        <a:lnSpc>
                          <a:spcPct val="100000"/>
                        </a:lnSpc>
                        <a:spcBef>
                          <a:spcPct val="0"/>
                        </a:spcBef>
                        <a:spcAft>
                          <a:spcPct val="0"/>
                        </a:spcAft>
                        <a:buClrTx/>
                        <a:buSzTx/>
                        <a:buFontTx/>
                        <a:buNone/>
                        <a:tabLst/>
                      </a:pPr>
                      <a:r>
                        <a:rPr kumimoji="0" lang="tr-TR" sz="1800" b="0" i="0" u="none" strike="noStrike" cap="none" normalizeH="0" baseline="0" dirty="0" smtClean="0">
                          <a:ln>
                            <a:noFill/>
                          </a:ln>
                          <a:solidFill>
                            <a:srgbClr val="000000"/>
                          </a:solidFill>
                          <a:effectLst/>
                          <a:latin typeface="Times New Roman" pitchFamily="18" charset="0"/>
                          <a:ea typeface="Calibri" pitchFamily="34" charset="0"/>
                          <a:cs typeface="Tahoma-Bold" charset="0"/>
                        </a:rPr>
                        <a:t>(Olumsuz etkileme  olasılığı)</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Düşük (1)</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Orta (2)</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tr-TR" sz="2000" b="0" i="0" u="none" strike="noStrike" cap="none" normalizeH="0" baseline="0" smtClean="0">
                          <a:ln>
                            <a:noFill/>
                          </a:ln>
                          <a:solidFill>
                            <a:schemeClr val="tx1"/>
                          </a:solidFill>
                          <a:effectLst/>
                          <a:latin typeface="Times New Roman" pitchFamily="18" charset="0"/>
                          <a:ea typeface="Calibri" pitchFamily="34" charset="0"/>
                          <a:cs typeface="Tahoma-Bold" charset="0"/>
                        </a:rPr>
                        <a:t>Yüksek (3)</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82286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2000" b="1" i="0" u="none" strike="noStrike" cap="none" normalizeH="0" baseline="0" smtClean="0">
                          <a:ln>
                            <a:noFill/>
                          </a:ln>
                          <a:solidFill>
                            <a:schemeClr val="bg2"/>
                          </a:solidFill>
                          <a:effectLst/>
                          <a:latin typeface="Times New Roman" pitchFamily="18" charset="0"/>
                        </a:rPr>
                        <a:t>Ülke dışına yaşanan göç hareketleri (beyin göçü)</a:t>
                      </a: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tr-TR" sz="2400" b="1" i="0" u="none" strike="noStrike" cap="none" normalizeH="0" baseline="0" smtClean="0">
                          <a:ln>
                            <a:noFill/>
                          </a:ln>
                          <a:solidFill>
                            <a:schemeClr val="bg2"/>
                          </a:solidFill>
                          <a:effectLst/>
                          <a:latin typeface="Times New Roman" pitchFamily="18" charset="0"/>
                        </a:rPr>
                        <a:t>X</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000" b="0" i="0" u="none" strike="noStrike" cap="none" normalizeH="0" baseline="0" smtClean="0">
                        <a:ln>
                          <a:noFill/>
                        </a:ln>
                        <a:solidFill>
                          <a:schemeClr val="tx1"/>
                        </a:solidFill>
                        <a:effectLst/>
                        <a:latin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0" i="0" u="none" strike="noStrike" cap="none" normalizeH="0" baseline="0" smtClean="0">
                        <a:ln>
                          <a:noFill/>
                        </a:ln>
                        <a:solidFill>
                          <a:schemeClr val="bg2"/>
                        </a:solidFill>
                        <a:effectLst/>
                        <a:latin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tr-TR" sz="2000" b="0" i="0" u="none" strike="noStrike" cap="none" normalizeH="0" baseline="0" smtClean="0">
                        <a:ln>
                          <a:noFill/>
                        </a:ln>
                        <a:solidFill>
                          <a:schemeClr val="tx1"/>
                        </a:solidFill>
                        <a:effectLst/>
                        <a:latin typeface="Times New Roman" pitchFamily="18" charset="0"/>
                      </a:endParaRPr>
                    </a:p>
                  </a:txBody>
                  <a:tcPr marT="45715" marB="45715"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bl>
          </a:graphicData>
        </a:graphic>
      </p:graphicFrame>
      <p:pic>
        <p:nvPicPr>
          <p:cNvPr id="50227"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4" name="Rectangle 2"/>
          <p:cNvSpPr>
            <a:spLocks noGrp="1" noChangeArrowheads="1"/>
          </p:cNvSpPr>
          <p:nvPr>
            <p:ph type="title"/>
          </p:nvPr>
        </p:nvSpPr>
        <p:spPr>
          <a:xfrm>
            <a:off x="9092" y="1124744"/>
            <a:ext cx="6553200" cy="1008112"/>
          </a:xfrm>
        </p:spPr>
        <p:txBody>
          <a:bodyPr/>
          <a:lstStyle/>
          <a:p>
            <a:pPr eaLnBrk="1" hangingPunct="1">
              <a:buClr>
                <a:schemeClr val="tx2"/>
              </a:buClr>
              <a:buFont typeface="Wingdings" pitchFamily="2" charset="2"/>
              <a:buChar char="Ø"/>
              <a:defRPr/>
            </a:pPr>
            <a:r>
              <a:rPr lang="tr-TR" sz="3200" b="1" dirty="0" smtClean="0">
                <a:solidFill>
                  <a:srgbClr val="FF0000"/>
                </a:solidFill>
                <a:effectLst>
                  <a:outerShdw blurRad="38100" dist="38100" dir="2700000" algn="tl">
                    <a:srgbClr val="000000">
                      <a:alpha val="43137"/>
                    </a:srgbClr>
                  </a:outerShdw>
                </a:effectLst>
              </a:rPr>
              <a:t>KAMU MALİ YÖNETİM SİSTEMİMİZİN SORUNLARI</a:t>
            </a:r>
          </a:p>
        </p:txBody>
      </p:sp>
      <p:sp>
        <p:nvSpPr>
          <p:cNvPr id="356355" name="Rectangle 3"/>
          <p:cNvSpPr>
            <a:spLocks noGrp="1" noChangeArrowheads="1"/>
          </p:cNvSpPr>
          <p:nvPr>
            <p:ph type="body" idx="1"/>
          </p:nvPr>
        </p:nvSpPr>
        <p:spPr>
          <a:xfrm>
            <a:off x="521494" y="2564904"/>
            <a:ext cx="8229600" cy="3810000"/>
          </a:xfrm>
        </p:spPr>
        <p:txBody>
          <a:bodyPr/>
          <a:lstStyle/>
          <a:p>
            <a:pPr algn="just" eaLnBrk="1" hangingPunct="1">
              <a:buFont typeface="Wingdings" pitchFamily="2" charset="2"/>
              <a:buChar char="v"/>
              <a:defRPr/>
            </a:pPr>
            <a:r>
              <a:rPr lang="tr-TR" sz="2400" b="1" dirty="0" smtClean="0">
                <a:solidFill>
                  <a:srgbClr val="080808"/>
                </a:solidFill>
              </a:rPr>
              <a:t>Muhasebe sisteminin yetersiz olması</a:t>
            </a:r>
          </a:p>
          <a:p>
            <a:pPr algn="just" eaLnBrk="1" hangingPunct="1">
              <a:buFont typeface="Wingdings" pitchFamily="2" charset="2"/>
              <a:buNone/>
              <a:defRPr/>
            </a:pPr>
            <a:endParaRPr lang="tr-TR" sz="400" b="1" dirty="0" smtClean="0">
              <a:solidFill>
                <a:srgbClr val="080808"/>
              </a:solidFill>
            </a:endParaRPr>
          </a:p>
          <a:p>
            <a:pPr eaLnBrk="1" hangingPunct="1">
              <a:buFont typeface="Wingdings" pitchFamily="2" charset="2"/>
              <a:buChar char="v"/>
              <a:defRPr/>
            </a:pPr>
            <a:r>
              <a:rPr lang="tr-TR" sz="2400" b="1" dirty="0" smtClean="0">
                <a:solidFill>
                  <a:srgbClr val="080808"/>
                </a:solidFill>
              </a:rPr>
              <a:t>Sayıştay denetimi kapsamının dar kalması</a:t>
            </a:r>
          </a:p>
          <a:p>
            <a:pPr eaLnBrk="1" hangingPunct="1">
              <a:buFont typeface="Wingdings" pitchFamily="2" charset="2"/>
              <a:buNone/>
              <a:defRPr/>
            </a:pPr>
            <a:endParaRPr lang="tr-TR" sz="400" b="1" dirty="0" smtClean="0">
              <a:solidFill>
                <a:srgbClr val="080808"/>
              </a:solidFill>
            </a:endParaRPr>
          </a:p>
          <a:p>
            <a:pPr algn="just" eaLnBrk="1" hangingPunct="1">
              <a:buFont typeface="Wingdings" pitchFamily="2" charset="2"/>
              <a:buChar char="v"/>
              <a:defRPr/>
            </a:pPr>
            <a:r>
              <a:rPr lang="tr-TR" sz="2400" b="1" dirty="0" smtClean="0">
                <a:solidFill>
                  <a:srgbClr val="080808"/>
                </a:solidFill>
              </a:rPr>
              <a:t>Çağdaş kamu mali yönetim anlayışında hakim olan; stratejik planlama, çok yıllı bütçeleme, performans esaslı bütçeleme, hesap verebilirlik, mali saydamlık, etkin iç mali kontrol ilkelerinin sistemde yer almaması</a:t>
            </a:r>
          </a:p>
        </p:txBody>
      </p:sp>
      <p:pic>
        <p:nvPicPr>
          <p:cNvPr id="5"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312132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4 Slayt Numarası Yer Tutucusu"/>
          <p:cNvSpPr txBox="1">
            <a:spLocks noGrp="1"/>
          </p:cNvSpPr>
          <p:nvPr/>
        </p:nvSpPr>
        <p:spPr bwMode="auto">
          <a:xfrm>
            <a:off x="6553200" y="6248400"/>
            <a:ext cx="2133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936146D1-9936-4D6B-BCBE-A977EA90354E}" type="slidenum">
              <a:rPr lang="tr-TR" sz="1200" b="0">
                <a:solidFill>
                  <a:schemeClr val="tx2"/>
                </a:solidFill>
              </a:rPr>
              <a:pPr algn="r" eaLnBrk="1" hangingPunct="1">
                <a:buFontTx/>
                <a:buNone/>
              </a:pPr>
              <a:t>70</a:t>
            </a:fld>
            <a:endParaRPr lang="tr-TR" sz="1200" b="0">
              <a:solidFill>
                <a:schemeClr val="tx2"/>
              </a:solidFill>
            </a:endParaRPr>
          </a:p>
        </p:txBody>
      </p:sp>
      <p:graphicFrame>
        <p:nvGraphicFramePr>
          <p:cNvPr id="134181" name="Group 37"/>
          <p:cNvGraphicFramePr>
            <a:graphicFrameLocks noGrp="1"/>
          </p:cNvGraphicFramePr>
          <p:nvPr>
            <p:extLst>
              <p:ext uri="{D42A27DB-BD31-4B8C-83A1-F6EECF244321}">
                <p14:modId xmlns:p14="http://schemas.microsoft.com/office/powerpoint/2010/main" val="177661633"/>
              </p:ext>
            </p:extLst>
          </p:nvPr>
        </p:nvGraphicFramePr>
        <p:xfrm>
          <a:off x="323850" y="1844675"/>
          <a:ext cx="8424863" cy="4625975"/>
        </p:xfrm>
        <a:graphic>
          <a:graphicData uri="http://schemas.openxmlformats.org/drawingml/2006/table">
            <a:tbl>
              <a:tblPr/>
              <a:tblGrid>
                <a:gridCol w="557213"/>
                <a:gridCol w="2225675"/>
                <a:gridCol w="2781300"/>
                <a:gridCol w="2860675"/>
              </a:tblGrid>
              <a:tr h="1066859">
                <a:tc rowSpan="2">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600" b="0" i="0" u="none" strike="noStrike" cap="none" normalizeH="0" baseline="0" dirty="0" smtClean="0">
                          <a:ln>
                            <a:noFill/>
                          </a:ln>
                          <a:solidFill>
                            <a:srgbClr val="EB1B0B"/>
                          </a:solidFill>
                          <a:effectLst/>
                          <a:latin typeface="Arial" pitchFamily="34" charset="0"/>
                        </a:rPr>
                        <a:t>G</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0000"/>
                          </a:solidFill>
                          <a:effectLst/>
                          <a:latin typeface="Arial" pitchFamily="34" charset="0"/>
                          <a:cs typeface="Times New Roman" pitchFamily="18" charset="0"/>
                        </a:rPr>
                        <a:t>         Şimdiki durum</a:t>
                      </a:r>
                      <a:endParaRPr kumimoji="0" lang="tr-TR" sz="1600" b="0" i="0" u="none" strike="noStrike" cap="none" normalizeH="0" baseline="0" smtClean="0">
                        <a:ln>
                          <a:noFill/>
                        </a:ln>
                        <a:solidFill>
                          <a:srgbClr val="000000"/>
                        </a:solidFill>
                        <a:effectLst/>
                        <a:latin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0000"/>
                          </a:solidFill>
                          <a:effectLst/>
                          <a:latin typeface="Arial" pitchFamily="34" charset="0"/>
                          <a:cs typeface="Times New Roman" pitchFamily="18" charset="0"/>
                        </a:rPr>
                        <a:t>5 yıllık süreçte öngörülen gelecek ne olacak? Nasıl bir gelişme olması isteniyor?</a:t>
                      </a:r>
                      <a:endParaRPr kumimoji="0" lang="tr-TR" sz="1600" b="0" i="0" u="none" strike="noStrike" cap="none" normalizeH="0" baseline="0" smtClean="0">
                        <a:ln>
                          <a:noFill/>
                        </a:ln>
                        <a:solidFill>
                          <a:srgbClr val="000000"/>
                        </a:solidFill>
                        <a:effectLst/>
                        <a:latin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600" b="1" i="0" u="none" strike="noStrike" cap="none" normalizeH="0" baseline="0" smtClean="0">
                          <a:ln>
                            <a:noFill/>
                          </a:ln>
                          <a:solidFill>
                            <a:srgbClr val="000000"/>
                          </a:solidFill>
                          <a:effectLst/>
                          <a:latin typeface="Arial" pitchFamily="34" charset="0"/>
                          <a:cs typeface="Times New Roman" pitchFamily="18" charset="0"/>
                        </a:rPr>
                        <a:t>Yapılması gerekenler</a:t>
                      </a:r>
                      <a:endParaRPr kumimoji="0" lang="tr-TR" sz="1600" b="0" i="0" u="none" strike="noStrike" cap="none" normalizeH="0" baseline="0" smtClean="0">
                        <a:ln>
                          <a:noFill/>
                        </a:ln>
                        <a:solidFill>
                          <a:srgbClr val="000000"/>
                        </a:solidFill>
                        <a:effectLst/>
                        <a:latin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2139813">
                <a:tc vMerge="1">
                  <a:txBody>
                    <a:bodyPr/>
                    <a:lstStyle/>
                    <a:p>
                      <a:endParaRPr lang="tr-TR"/>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tr-TR" sz="1400" b="0" i="0" u="none" strike="noStrike" cap="none" normalizeH="0" baseline="0" dirty="0" smtClean="0">
                          <a:ln>
                            <a:noFill/>
                          </a:ln>
                          <a:solidFill>
                            <a:srgbClr val="000000"/>
                          </a:solidFill>
                          <a:effectLst/>
                          <a:latin typeface="Times New Roman" pitchFamily="18" charset="0"/>
                          <a:cs typeface="Times New Roman" pitchFamily="18" charset="0"/>
                        </a:rPr>
                        <a:t>1. Bakanlık merkez ve </a:t>
                      </a:r>
                      <a:r>
                        <a:rPr kumimoji="0" lang="tr-TR" sz="1400" b="0" i="0" u="none" strike="noStrike" cap="none" normalizeH="0" baseline="0" dirty="0" smtClean="0">
                          <a:ln>
                            <a:noFill/>
                          </a:ln>
                          <a:solidFill>
                            <a:srgbClr val="000000"/>
                          </a:solidFill>
                          <a:effectLst/>
                          <a:latin typeface="Times New Roman" pitchFamily="18" charset="0"/>
                          <a:cs typeface="Times New Roman" pitchFamily="18" charset="0"/>
                        </a:rPr>
                        <a:t>taşra teşkilatı çalışanlarının eğitim düzeyinin yüksek olması</a:t>
                      </a:r>
                      <a:endParaRPr kumimoji="0" lang="tr-TR"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20000"/>
                        </a:spcBef>
                        <a:spcAft>
                          <a:spcPct val="0"/>
                        </a:spcAft>
                        <a:buClrTx/>
                        <a:buSzTx/>
                        <a:buFont typeface="Times New Roman" pitchFamily="18" charset="0"/>
                        <a:buChar char="-"/>
                        <a:tabLst/>
                      </a:pPr>
                      <a:r>
                        <a:rPr kumimoji="0" lang="tr-TR" sz="1400" b="0" i="0" u="none" strike="noStrike" cap="none" normalizeH="0" baseline="0" dirty="0" smtClean="0">
                          <a:ln>
                            <a:noFill/>
                          </a:ln>
                          <a:solidFill>
                            <a:srgbClr val="000000"/>
                          </a:solidFill>
                          <a:effectLst/>
                          <a:latin typeface="Times New Roman" pitchFamily="18" charset="0"/>
                          <a:cs typeface="Times New Roman" pitchFamily="18" charset="0"/>
                        </a:rPr>
                        <a:t>Eğitim düzeyinin yüksek tutulmasına ilişkin stratejiler geliştirilecektir.</a:t>
                      </a:r>
                      <a:endParaRPr kumimoji="0" lang="tr-TR" sz="1400" b="0" i="0" u="none" strike="noStrike" cap="none" normalizeH="0" baseline="0" dirty="0" smtClean="0">
                        <a:ln>
                          <a:noFill/>
                        </a:ln>
                        <a:solidFill>
                          <a:srgbClr val="000000"/>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20000"/>
                        </a:spcBef>
                        <a:spcAft>
                          <a:spcPct val="0"/>
                        </a:spcAft>
                        <a:buClrTx/>
                        <a:buSzTx/>
                        <a:buFont typeface="Times New Roman" pitchFamily="18" charset="0"/>
                        <a:buChar char="-"/>
                        <a:tabLst/>
                      </a:pPr>
                      <a:r>
                        <a:rPr kumimoji="0" lang="tr-TR" sz="1400" b="0" i="0" u="none" strike="noStrike" cap="none" normalizeH="0" baseline="0" dirty="0" smtClean="0">
                          <a:ln>
                            <a:noFill/>
                          </a:ln>
                          <a:solidFill>
                            <a:srgbClr val="000000"/>
                          </a:solidFill>
                          <a:effectLst/>
                          <a:latin typeface="Times New Roman" pitchFamily="18" charset="0"/>
                          <a:cs typeface="Times New Roman" pitchFamily="18" charset="0"/>
                        </a:rPr>
                        <a:t>Eğitim düzeylerinin yüksek olmasının yanında (veya bu durumdan yararlanılarak) yabancı dil seviyesi, alan uzmanlıkları gibi çeşitli konularda eğitimler verilerek seviye artırılacaktır.</a:t>
                      </a:r>
                      <a:endParaRPr kumimoji="0" lang="tr-TR"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914400" rtl="0" eaLnBrk="1" fontAlgn="base" latinLnBrk="0" hangingPunct="1">
                        <a:lnSpc>
                          <a:spcPct val="100000"/>
                        </a:lnSpc>
                        <a:spcBef>
                          <a:spcPct val="20000"/>
                        </a:spcBef>
                        <a:spcAft>
                          <a:spcPct val="0"/>
                        </a:spcAft>
                        <a:buClrTx/>
                        <a:buSzTx/>
                        <a:buFont typeface="Times New Roman" pitchFamily="18" charset="0"/>
                        <a:buChar char="-"/>
                        <a:tabLst/>
                      </a:pPr>
                      <a:r>
                        <a:rPr kumimoji="0" lang="tr-TR" sz="1400" b="0" i="0" u="none" strike="noStrike" cap="none" normalizeH="0" baseline="0" dirty="0" smtClean="0">
                          <a:ln>
                            <a:noFill/>
                          </a:ln>
                          <a:solidFill>
                            <a:srgbClr val="000000"/>
                          </a:solidFill>
                          <a:effectLst/>
                          <a:latin typeface="Times New Roman" pitchFamily="18" charset="0"/>
                          <a:cs typeface="Times New Roman" pitchFamily="18" charset="0"/>
                        </a:rPr>
                        <a:t>Personelin katılabileceği yabancı dil kursları ihdas edilecektir.</a:t>
                      </a:r>
                    </a:p>
                    <a:p>
                      <a:pPr marL="0" marR="0" lvl="0" indent="0" algn="just" defTabSz="914400" rtl="0" eaLnBrk="1" fontAlgn="base" latinLnBrk="0" hangingPunct="1">
                        <a:lnSpc>
                          <a:spcPct val="100000"/>
                        </a:lnSpc>
                        <a:spcBef>
                          <a:spcPct val="20000"/>
                        </a:spcBef>
                        <a:spcAft>
                          <a:spcPct val="0"/>
                        </a:spcAft>
                        <a:buClrTx/>
                        <a:buSzTx/>
                        <a:buFont typeface="Times New Roman" pitchFamily="18" charset="0"/>
                        <a:buChar char="-"/>
                        <a:tabLst/>
                      </a:pPr>
                      <a:r>
                        <a:rPr kumimoji="0" lang="tr-TR" sz="1400" b="0" i="0" u="none" strike="noStrike" cap="none" normalizeH="0" baseline="0" dirty="0" smtClean="0">
                          <a:ln>
                            <a:noFill/>
                          </a:ln>
                          <a:solidFill>
                            <a:srgbClr val="000000"/>
                          </a:solidFill>
                          <a:effectLst/>
                          <a:latin typeface="Times New Roman" pitchFamily="18" charset="0"/>
                          <a:cs typeface="Times New Roman" pitchFamily="18" charset="0"/>
                        </a:rPr>
                        <a:t>-Özel Yabancı dil kurslarına gidenlere destek verilecektir.</a:t>
                      </a:r>
                      <a:endParaRPr kumimoji="0" lang="tr-TR" sz="1400" b="0" i="0" u="none" strike="noStrike" cap="none" normalizeH="0" baseline="0" dirty="0" smtClean="0">
                        <a:ln>
                          <a:noFill/>
                        </a:ln>
                        <a:solidFill>
                          <a:srgbClr val="000000"/>
                        </a:solidFill>
                        <a:effectLst/>
                        <a:latin typeface="Times New Roman" pitchFamily="18" charset="0"/>
                        <a:cs typeface="Times New Roman" pitchFamily="18" charset="0"/>
                      </a:endParaRPr>
                    </a:p>
                    <a:p>
                      <a:pPr marL="0" marR="0" lvl="0" indent="0" algn="just" defTabSz="914400" rtl="0" eaLnBrk="1" fontAlgn="base" latinLnBrk="0" hangingPunct="1">
                        <a:lnSpc>
                          <a:spcPct val="100000"/>
                        </a:lnSpc>
                        <a:spcBef>
                          <a:spcPct val="20000"/>
                        </a:spcBef>
                        <a:spcAft>
                          <a:spcPct val="0"/>
                        </a:spcAft>
                        <a:buClrTx/>
                        <a:buSzTx/>
                        <a:buFont typeface="Times New Roman" pitchFamily="18" charset="0"/>
                        <a:buChar char="-"/>
                        <a:tabLst/>
                      </a:pPr>
                      <a:r>
                        <a:rPr kumimoji="0" lang="tr-TR" sz="1400" b="0" i="0" u="none" strike="noStrike" cap="none" normalizeH="0" baseline="0" dirty="0" smtClean="0">
                          <a:ln>
                            <a:noFill/>
                          </a:ln>
                          <a:solidFill>
                            <a:srgbClr val="000000"/>
                          </a:solidFill>
                          <a:effectLst/>
                          <a:latin typeface="Times New Roman" pitchFamily="18" charset="0"/>
                          <a:cs typeface="Times New Roman" pitchFamily="18" charset="0"/>
                        </a:rPr>
                        <a:t>Çalışanların birim ihtiyaçlarına yönelik olarak belirli alanlarda uzmanlık düzeyinde eğitim alması sağlanacaktır.</a:t>
                      </a:r>
                      <a:endParaRPr kumimoji="0" lang="tr-TR" sz="1400" b="0" i="0" u="none" strike="noStrike" cap="none" normalizeH="0" baseline="0" dirty="0" smtClean="0">
                        <a:ln>
                          <a:noFill/>
                        </a:ln>
                        <a:solidFill>
                          <a:srgbClr val="000000"/>
                        </a:solidFill>
                        <a:effectLst/>
                        <a:latin typeface="Times New Roman" pitchFamily="18" charset="0"/>
                        <a:cs typeface="Times New Roman" pitchFamily="18"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504853">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EB1B0B"/>
                          </a:solidFill>
                          <a:effectLst/>
                          <a:latin typeface="Times New Roman" pitchFamily="18" charset="0"/>
                          <a:cs typeface="Times New Roman" pitchFamily="18" charset="0"/>
                        </a:rPr>
                        <a:t> </a:t>
                      </a:r>
                      <a:r>
                        <a:rPr kumimoji="0" lang="tr-TR" sz="1400" b="1" i="0" u="none" strike="noStrike" cap="none" normalizeH="0" baseline="0" smtClean="0">
                          <a:ln>
                            <a:noFill/>
                          </a:ln>
                          <a:solidFill>
                            <a:srgbClr val="EB1B0B"/>
                          </a:solidFill>
                          <a:effectLst/>
                          <a:latin typeface="Arial" pitchFamily="34" charset="0"/>
                          <a:cs typeface="Times New Roman" pitchFamily="18" charset="0"/>
                        </a:rPr>
                        <a:t>Z</a:t>
                      </a:r>
                      <a:endParaRPr kumimoji="0" lang="tr-TR" sz="1400" b="1" i="0" u="none" strike="noStrike" cap="none" normalizeH="0" baseline="0" smtClean="0">
                        <a:ln>
                          <a:noFill/>
                        </a:ln>
                        <a:solidFill>
                          <a:srgbClr val="EB1B0B"/>
                        </a:solidFill>
                        <a:effectLst/>
                        <a:latin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572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600" b="0" i="0" u="none" strike="noStrike" cap="none" normalizeH="0" baseline="0" smtClean="0">
                          <a:ln>
                            <a:noFill/>
                          </a:ln>
                          <a:solidFill>
                            <a:srgbClr val="EB1B0B"/>
                          </a:solidFill>
                          <a:effectLst/>
                          <a:latin typeface="Arial" pitchFamily="34" charset="0"/>
                        </a:rPr>
                        <a:t>F</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00"/>
                          </a:solidFill>
                          <a:effectLst/>
                          <a:latin typeface="Times New Roman" pitchFamily="18" charset="0"/>
                          <a:cs typeface="Times New Roman" pitchFamily="18" charset="0"/>
                        </a:rPr>
                        <a:t>      </a:t>
                      </a:r>
                      <a:endParaRPr kumimoji="0" lang="tr-TR" sz="900" b="0" i="0" u="none" strike="noStrike" cap="none" normalizeH="0" baseline="0" smtClean="0">
                        <a:ln>
                          <a:noFill/>
                        </a:ln>
                        <a:solidFill>
                          <a:srgbClr val="000000"/>
                        </a:solidFill>
                        <a:effectLst/>
                        <a:latin typeface="Times New Roman" pitchFamily="18" charset="0"/>
                        <a:cs typeface="Times New Roman" pitchFamily="18"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r h="457225">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600" b="0" i="0" u="none" strike="noStrike" cap="none" normalizeH="0" baseline="0" smtClean="0">
                          <a:ln>
                            <a:noFill/>
                          </a:ln>
                          <a:solidFill>
                            <a:srgbClr val="EB1B0B"/>
                          </a:solidFill>
                          <a:effectLst/>
                          <a:latin typeface="Arial" pitchFamily="34" charset="0"/>
                        </a:rPr>
                        <a:t>T</a:t>
                      </a: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rgbClr val="000000"/>
                          </a:solidFill>
                          <a:effectLst/>
                          <a:latin typeface="Times New Roman" pitchFamily="18" charset="0"/>
                          <a:cs typeface="Times New Roman" pitchFamily="18" charset="0"/>
                        </a:rPr>
                        <a:t>       </a:t>
                      </a:r>
                      <a:endParaRPr kumimoji="0" lang="tr-TR" sz="900" b="0" i="0" u="none" strike="noStrike" cap="none" normalizeH="0" baseline="0" smtClean="0">
                        <a:ln>
                          <a:noFill/>
                        </a:ln>
                        <a:solidFill>
                          <a:srgbClr val="000000"/>
                        </a:solidFill>
                        <a:effectLst/>
                        <a:latin typeface="Times New Roman" pitchFamily="18" charset="0"/>
                        <a:cs typeface="Times New Roman" pitchFamily="18"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tr-TR" sz="2400" b="0" i="0" u="none" strike="noStrike" cap="none" normalizeH="0" baseline="0" smtClean="0">
                        <a:ln>
                          <a:noFill/>
                        </a:ln>
                        <a:solidFill>
                          <a:srgbClr val="000000"/>
                        </a:solidFill>
                        <a:effectLst/>
                        <a:latin typeface="Arial" pitchFamily="34" charset="0"/>
                      </a:endParaRPr>
                    </a:p>
                  </a:txBody>
                  <a:tcPr marT="45723" marB="45723"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solidFill>
                  </a:tcPr>
                </a:tc>
              </a:tr>
            </a:tbl>
          </a:graphicData>
        </a:graphic>
      </p:graphicFrame>
      <p:sp>
        <p:nvSpPr>
          <p:cNvPr id="134178" name="Rectangle 167"/>
          <p:cNvSpPr>
            <a:spLocks noGrp="1" noChangeArrowheads="1"/>
          </p:cNvSpPr>
          <p:nvPr>
            <p:ph type="title" idx="4294967295"/>
          </p:nvPr>
        </p:nvSpPr>
        <p:spPr>
          <a:xfrm>
            <a:off x="539750" y="549275"/>
            <a:ext cx="8162925" cy="1150938"/>
          </a:xfrm>
        </p:spPr>
        <p:txBody>
          <a:bodyPr/>
          <a:lstStyle/>
          <a:p>
            <a:pPr eaLnBrk="1" hangingPunct="1">
              <a:defRPr/>
            </a:pPr>
            <a:r>
              <a:rPr lang="tr-TR" sz="3200" b="1" smtClean="0">
                <a:solidFill>
                  <a:srgbClr val="000000"/>
                </a:solidFill>
                <a:effectLst>
                  <a:outerShdw blurRad="38100" dist="38100" dir="2700000" algn="tl">
                    <a:srgbClr val="C0C0C0"/>
                  </a:outerShdw>
                </a:effectLst>
              </a:rPr>
              <a:t>GZFT Analizi </a:t>
            </a:r>
            <a:br>
              <a:rPr lang="tr-TR" sz="3200" b="1" smtClean="0">
                <a:solidFill>
                  <a:srgbClr val="000000"/>
                </a:solidFill>
                <a:effectLst>
                  <a:outerShdw blurRad="38100" dist="38100" dir="2700000" algn="tl">
                    <a:srgbClr val="C0C0C0"/>
                  </a:outerShdw>
                </a:effectLst>
              </a:rPr>
            </a:br>
            <a:r>
              <a:rPr lang="tr-TR" sz="3200" b="1" smtClean="0">
                <a:solidFill>
                  <a:srgbClr val="000000"/>
                </a:solidFill>
                <a:effectLst>
                  <a:outerShdw blurRad="38100" dist="38100" dir="2700000" algn="tl">
                    <a:srgbClr val="C0C0C0"/>
                  </a:outerShdw>
                </a:effectLst>
              </a:rPr>
              <a:t>Şimdiki ve gelecekteki durum</a:t>
            </a:r>
          </a:p>
        </p:txBody>
      </p:sp>
      <p:pic>
        <p:nvPicPr>
          <p:cNvPr id="5123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1 Resim" descr="guclu.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714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7" name="2 Resim" descr="zayif.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0"/>
            <a:ext cx="45005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6 Resim" descr="1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1 Resim" descr="firsat.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714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2 Resim" descr="tehdit.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24375" y="0"/>
            <a:ext cx="46196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6 Resim" descr="1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71438" y="785813"/>
          <a:ext cx="4286250" cy="2430463"/>
        </p:xfrm>
        <a:graphic>
          <a:graphicData uri="http://schemas.openxmlformats.org/drawingml/2006/table">
            <a:tbl>
              <a:tblPr/>
              <a:tblGrid>
                <a:gridCol w="2046287"/>
                <a:gridCol w="2239963"/>
              </a:tblGrid>
              <a:tr h="376238">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chemeClr val="tx1"/>
                          </a:solidFill>
                          <a:effectLst/>
                          <a:latin typeface="Times New Roman" pitchFamily="18" charset="0"/>
                          <a:cs typeface="Times New Roman" pitchFamily="18" charset="0"/>
                        </a:rPr>
                        <a:t>İÇ FAKTÖRLER</a:t>
                      </a:r>
                      <a:endParaRPr kumimoji="0" lang="tr-TR"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64069" marR="64069"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hMerge="1">
                  <a:txBody>
                    <a:bodyPr/>
                    <a:lstStyle/>
                    <a:p>
                      <a:endParaRPr lang="tr-TR"/>
                    </a:p>
                  </a:txBody>
                  <a:tcPr/>
                </a:tc>
              </a:tr>
              <a:tr h="37623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900" b="1" i="0" u="none" strike="noStrike" cap="none" normalizeH="0" baseline="0" smtClean="0">
                          <a:ln>
                            <a:noFill/>
                          </a:ln>
                          <a:solidFill>
                            <a:schemeClr val="tx1"/>
                          </a:solidFill>
                          <a:effectLst/>
                          <a:latin typeface="Times New Roman" pitchFamily="18" charset="0"/>
                          <a:cs typeface="Times New Roman" pitchFamily="18" charset="0"/>
                        </a:rPr>
                        <a:t>GÜÇLÜ YÖNLER</a:t>
                      </a:r>
                      <a:endParaRPr kumimoji="0" lang="tr-TR"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64069" marR="64069"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900" b="1" i="0" u="none" strike="noStrike" cap="none" normalizeH="0" baseline="0" smtClean="0">
                          <a:ln>
                            <a:noFill/>
                          </a:ln>
                          <a:solidFill>
                            <a:schemeClr val="tx1"/>
                          </a:solidFill>
                          <a:effectLst/>
                          <a:latin typeface="Times New Roman" pitchFamily="18" charset="0"/>
                          <a:cs typeface="Times New Roman" pitchFamily="18" charset="0"/>
                        </a:rPr>
                        <a:t>ZAYIF YÖNLER</a:t>
                      </a:r>
                      <a:endParaRPr kumimoji="0" lang="tr-TR"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64069" marR="64069"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1677987">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64069" marR="64069"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900" b="0" i="0" u="none" strike="noStrike" cap="none" normalizeH="0" baseline="0" smtClean="0">
                        <a:ln>
                          <a:noFill/>
                        </a:ln>
                        <a:solidFill>
                          <a:schemeClr val="tx1"/>
                        </a:solidFill>
                        <a:effectLst/>
                        <a:latin typeface="Arial TUR" pitchFamily="34" charset="0"/>
                        <a:cs typeface="Times New Roman" pitchFamily="18" charset="0"/>
                      </a:endParaRPr>
                    </a:p>
                  </a:txBody>
                  <a:tcPr marL="64069" marR="64069"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3" name="2 Tablo"/>
          <p:cNvGraphicFramePr>
            <a:graphicFrameLocks noGrp="1"/>
          </p:cNvGraphicFramePr>
          <p:nvPr/>
        </p:nvGraphicFramePr>
        <p:xfrm>
          <a:off x="4429125" y="785813"/>
          <a:ext cx="4572000" cy="2500312"/>
        </p:xfrm>
        <a:graphic>
          <a:graphicData uri="http://schemas.openxmlformats.org/drawingml/2006/table">
            <a:tbl>
              <a:tblPr/>
              <a:tblGrid>
                <a:gridCol w="2278063"/>
                <a:gridCol w="2293937"/>
              </a:tblGrid>
              <a:tr h="392113">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smtClean="0">
                          <a:ln>
                            <a:noFill/>
                          </a:ln>
                          <a:solidFill>
                            <a:schemeClr val="tx1"/>
                          </a:solidFill>
                          <a:effectLst/>
                          <a:latin typeface="Times New Roman" pitchFamily="18" charset="0"/>
                          <a:cs typeface="Times New Roman" pitchFamily="18" charset="0"/>
                        </a:rPr>
                        <a:t>DIŞ FAKTÖRLER</a:t>
                      </a:r>
                      <a:endParaRPr kumimoji="0" lang="tr-TR"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63044" marR="6304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hMerge="1">
                  <a:txBody>
                    <a:bodyPr/>
                    <a:lstStyle/>
                    <a:p>
                      <a:endParaRPr lang="tr-TR"/>
                    </a:p>
                  </a:txBody>
                  <a:tcPr/>
                </a:tc>
              </a:tr>
              <a:tr h="35242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900" b="1" i="0" u="none" strike="noStrike" cap="none" normalizeH="0" baseline="0" smtClean="0">
                          <a:ln>
                            <a:noFill/>
                          </a:ln>
                          <a:solidFill>
                            <a:schemeClr val="tx1"/>
                          </a:solidFill>
                          <a:effectLst/>
                          <a:latin typeface="Times New Roman" pitchFamily="18" charset="0"/>
                          <a:cs typeface="Times New Roman" pitchFamily="18" charset="0"/>
                        </a:rPr>
                        <a:t>FIRSATLAR</a:t>
                      </a:r>
                      <a:endParaRPr kumimoji="0" lang="tr-TR"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63044" marR="63044"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tr-TR" sz="900" b="1" i="0" u="none" strike="noStrike" cap="none" normalizeH="0" baseline="0" smtClean="0">
                          <a:ln>
                            <a:noFill/>
                          </a:ln>
                          <a:solidFill>
                            <a:schemeClr val="tx1"/>
                          </a:solidFill>
                          <a:effectLst/>
                          <a:latin typeface="Times New Roman" pitchFamily="18" charset="0"/>
                          <a:cs typeface="Times New Roman" pitchFamily="18" charset="0"/>
                        </a:rPr>
                        <a:t>TEHDİTLER</a:t>
                      </a:r>
                      <a:endParaRPr kumimoji="0" lang="tr-TR" sz="1100" b="0" i="0" u="none" strike="noStrike" cap="none" normalizeH="0" baseline="0" smtClean="0">
                        <a:ln>
                          <a:noFill/>
                        </a:ln>
                        <a:solidFill>
                          <a:schemeClr val="tx1"/>
                        </a:solidFill>
                        <a:effectLst/>
                        <a:latin typeface="Times New Roman" pitchFamily="18" charset="0"/>
                        <a:cs typeface="Times New Roman" pitchFamily="18" charset="0"/>
                      </a:endParaRPr>
                    </a:p>
                  </a:txBody>
                  <a:tcPr marL="63044" marR="63044"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CCCCC"/>
                    </a:solidFill>
                  </a:tcPr>
                </a:tc>
              </a:tr>
              <a:tr h="1755774">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47650" algn="l"/>
                        </a:tabLst>
                      </a:pPr>
                      <a:endParaRPr kumimoji="0" lang="tr-TR" sz="900" b="0" i="0" u="none" strike="noStrike" cap="none" normalizeH="0" baseline="0" smtClean="0">
                        <a:ln>
                          <a:noFill/>
                        </a:ln>
                        <a:solidFill>
                          <a:schemeClr val="tx1"/>
                        </a:solidFill>
                        <a:effectLst/>
                        <a:latin typeface="Arial TUR" pitchFamily="34" charset="0"/>
                        <a:cs typeface="Times New Roman" pitchFamily="18" charset="0"/>
                      </a:endParaRPr>
                    </a:p>
                  </a:txBody>
                  <a:tcPr marL="63044" marR="63044"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tab pos="274638" algn="l"/>
                        </a:tabLst>
                      </a:pPr>
                      <a:endParaRPr kumimoji="0" lang="tr-TR" sz="900" b="0" i="0" u="none" strike="noStrike" cap="none" normalizeH="0" baseline="0" smtClean="0">
                        <a:ln>
                          <a:noFill/>
                        </a:ln>
                        <a:solidFill>
                          <a:schemeClr val="tx1"/>
                        </a:solidFill>
                        <a:effectLst/>
                        <a:latin typeface="Arial TUR" pitchFamily="34" charset="0"/>
                        <a:cs typeface="Times New Roman" pitchFamily="18" charset="0"/>
                      </a:endParaRPr>
                    </a:p>
                  </a:txBody>
                  <a:tcPr marL="63044" marR="63044" marT="0" marB="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32801" name="Rectangle 1"/>
          <p:cNvSpPr>
            <a:spLocks noChangeArrowheads="1"/>
          </p:cNvSpPr>
          <p:nvPr/>
        </p:nvSpPr>
        <p:spPr bwMode="auto">
          <a:xfrm>
            <a:off x="0" y="0"/>
            <a:ext cx="5786438" cy="954088"/>
          </a:xfrm>
          <a:prstGeom prst="rect">
            <a:avLst/>
          </a:prstGeom>
          <a:noFill/>
          <a:ln w="9525" cap="flat" cmpd="sng" algn="ctr">
            <a:noFill/>
            <a:prstDash val="solid"/>
            <a:miter lim="800000"/>
            <a:headEnd/>
            <a:tailEnd/>
          </a:ln>
          <a:effectLst/>
        </p:spPr>
        <p:txBody>
          <a:bodyPr anchor="ctr">
            <a:spAutoFit/>
          </a:bodyPr>
          <a:lstStyle/>
          <a:p>
            <a:pPr eaLnBrk="0" hangingPunct="0">
              <a:buFont typeface="Wingdings" pitchFamily="2" charset="2"/>
              <a:buNone/>
              <a:tabLst>
                <a:tab pos="276225" algn="l"/>
              </a:tabLst>
              <a:defRPr/>
            </a:pPr>
            <a:r>
              <a:rPr lang="tr-TR" sz="1600">
                <a:solidFill>
                  <a:srgbClr val="080808"/>
                </a:solidFill>
                <a:effectLst>
                  <a:outerShdw blurRad="38100" dist="38100" dir="2700000" algn="tl">
                    <a:srgbClr val="C0C0C0"/>
                  </a:outerShdw>
                </a:effectLst>
                <a:cs typeface="Times New Roman" pitchFamily="18" charset="0"/>
              </a:rPr>
              <a:t>İL MİLLÎ EĞİTİM MÜDÜRLÜĞÜ GZFT ANALİZİ</a:t>
            </a:r>
            <a:endParaRPr lang="tr-TR" sz="1000">
              <a:solidFill>
                <a:srgbClr val="080808"/>
              </a:solidFill>
              <a:effectLst>
                <a:outerShdw blurRad="38100" dist="38100" dir="2700000" algn="tl">
                  <a:srgbClr val="C0C0C0"/>
                </a:outerShdw>
              </a:effectLst>
            </a:endParaRPr>
          </a:p>
          <a:p>
            <a:pPr eaLnBrk="0" hangingPunct="0">
              <a:buFontTx/>
              <a:buNone/>
              <a:tabLst>
                <a:tab pos="276225" algn="l"/>
              </a:tabLst>
              <a:defRPr/>
            </a:pPr>
            <a:r>
              <a:rPr lang="tr-TR" sz="1600">
                <a:solidFill>
                  <a:srgbClr val="080808"/>
                </a:solidFill>
                <a:effectLst>
                  <a:outerShdw blurRad="38100" dist="38100" dir="2700000" algn="tl">
                    <a:srgbClr val="C0C0C0"/>
                  </a:outerShdw>
                </a:effectLst>
                <a:cs typeface="Times New Roman" pitchFamily="18" charset="0"/>
              </a:rPr>
              <a:t>Grup adı:…………………………………</a:t>
            </a:r>
            <a:endParaRPr lang="tr-TR" sz="1000">
              <a:solidFill>
                <a:srgbClr val="080808"/>
              </a:solidFill>
              <a:effectLst>
                <a:outerShdw blurRad="38100" dist="38100" dir="2700000" algn="tl">
                  <a:srgbClr val="C0C0C0"/>
                </a:outerShdw>
              </a:effectLst>
            </a:endParaRPr>
          </a:p>
          <a:p>
            <a:pPr eaLnBrk="0" hangingPunct="0">
              <a:buFontTx/>
              <a:buNone/>
              <a:tabLst>
                <a:tab pos="276225" algn="l"/>
              </a:tabLst>
              <a:defRPr/>
            </a:pPr>
            <a:endParaRPr lang="tr-TR"/>
          </a:p>
        </p:txBody>
      </p:sp>
      <p:graphicFrame>
        <p:nvGraphicFramePr>
          <p:cNvPr id="5" name="4 Tablo"/>
          <p:cNvGraphicFramePr>
            <a:graphicFrameLocks noGrp="1"/>
          </p:cNvGraphicFramePr>
          <p:nvPr/>
        </p:nvGraphicFramePr>
        <p:xfrm>
          <a:off x="285750" y="3429000"/>
          <a:ext cx="8572500" cy="3113124"/>
        </p:xfrm>
        <a:graphic>
          <a:graphicData uri="http://schemas.openxmlformats.org/drawingml/2006/table">
            <a:tbl>
              <a:tblPr firstRow="1" bandRow="1">
                <a:tableStyleId>{5C22544A-7EE6-4342-B048-85BDC9FD1C3A}</a:tableStyleId>
              </a:tblPr>
              <a:tblGrid>
                <a:gridCol w="1714500"/>
                <a:gridCol w="1714500"/>
                <a:gridCol w="1714500"/>
                <a:gridCol w="1714500"/>
                <a:gridCol w="1714500"/>
              </a:tblGrid>
              <a:tr h="365712">
                <a:tc>
                  <a:txBody>
                    <a:bodyPr/>
                    <a:lstStyle/>
                    <a:p>
                      <a:endParaRPr lang="tr-TR" sz="1800" dirty="0"/>
                    </a:p>
                  </a:txBody>
                  <a:tcPr marL="91439" marR="91439" marT="45714" marB="45714"/>
                </a:tc>
                <a:tc>
                  <a:txBody>
                    <a:bodyPr/>
                    <a:lstStyle/>
                    <a:p>
                      <a:r>
                        <a:rPr lang="tr-TR" sz="1800" dirty="0" smtClean="0"/>
                        <a:t>Güçlü Y.</a:t>
                      </a:r>
                      <a:endParaRPr lang="tr-TR" sz="1800" dirty="0"/>
                    </a:p>
                  </a:txBody>
                  <a:tcPr marL="91439" marR="91439" marT="45714" marB="45714"/>
                </a:tc>
                <a:tc>
                  <a:txBody>
                    <a:bodyPr/>
                    <a:lstStyle/>
                    <a:p>
                      <a:r>
                        <a:rPr lang="tr-TR" sz="1800" dirty="0" smtClean="0"/>
                        <a:t>Zayıf Y.</a:t>
                      </a:r>
                      <a:endParaRPr lang="tr-TR" sz="1800" dirty="0"/>
                    </a:p>
                  </a:txBody>
                  <a:tcPr marL="91439" marR="91439" marT="45714" marB="45714"/>
                </a:tc>
                <a:tc>
                  <a:txBody>
                    <a:bodyPr/>
                    <a:lstStyle/>
                    <a:p>
                      <a:r>
                        <a:rPr lang="tr-TR" sz="1800" dirty="0" smtClean="0"/>
                        <a:t>Fırsat</a:t>
                      </a:r>
                      <a:endParaRPr lang="tr-TR" sz="1800" dirty="0"/>
                    </a:p>
                  </a:txBody>
                  <a:tcPr marL="91439" marR="91439" marT="45714" marB="45714"/>
                </a:tc>
                <a:tc>
                  <a:txBody>
                    <a:bodyPr/>
                    <a:lstStyle/>
                    <a:p>
                      <a:r>
                        <a:rPr lang="tr-TR" sz="1800" dirty="0" smtClean="0"/>
                        <a:t>Tehdit</a:t>
                      </a:r>
                      <a:endParaRPr lang="tr-TR" sz="1800" dirty="0"/>
                    </a:p>
                  </a:txBody>
                  <a:tcPr marL="91439" marR="91439" marT="45714" marB="45714"/>
                </a:tc>
              </a:tr>
              <a:tr h="343422">
                <a:tc>
                  <a:txBody>
                    <a:bodyPr/>
                    <a:lstStyle/>
                    <a:p>
                      <a:pPr algn="r"/>
                      <a:r>
                        <a:rPr lang="tr-TR" sz="1400" dirty="0" smtClean="0"/>
                        <a:t>8</a:t>
                      </a:r>
                    </a:p>
                  </a:txBody>
                  <a:tcPr marL="91439" marR="91439" marT="45714" marB="45714"/>
                </a:tc>
                <a:tc>
                  <a:txBody>
                    <a:bodyPr/>
                    <a:lstStyle/>
                    <a:p>
                      <a:endParaRPr lang="tr-TR" sz="1400"/>
                    </a:p>
                  </a:txBody>
                  <a:tcPr marL="91439" marR="91439" marT="45714" marB="45714"/>
                </a:tc>
                <a:tc>
                  <a:txBody>
                    <a:bodyPr/>
                    <a:lstStyle/>
                    <a:p>
                      <a:endParaRPr lang="tr-TR" sz="1400"/>
                    </a:p>
                  </a:txBody>
                  <a:tcPr marL="91439" marR="91439" marT="45714" marB="45714"/>
                </a:tc>
                <a:tc>
                  <a:txBody>
                    <a:bodyPr/>
                    <a:lstStyle/>
                    <a:p>
                      <a:endParaRPr lang="tr-TR" sz="1400"/>
                    </a:p>
                  </a:txBody>
                  <a:tcPr marL="91439" marR="91439" marT="45714" marB="45714"/>
                </a:tc>
                <a:tc>
                  <a:txBody>
                    <a:bodyPr/>
                    <a:lstStyle/>
                    <a:p>
                      <a:endParaRPr lang="tr-TR" sz="1400"/>
                    </a:p>
                  </a:txBody>
                  <a:tcPr marL="91439" marR="91439" marT="45714" marB="45714"/>
                </a:tc>
              </a:tr>
              <a:tr h="343422">
                <a:tc>
                  <a:txBody>
                    <a:bodyPr/>
                    <a:lstStyle/>
                    <a:p>
                      <a:pPr algn="r"/>
                      <a:r>
                        <a:rPr lang="tr-TR" sz="1400" dirty="0" smtClean="0"/>
                        <a:t>7</a:t>
                      </a:r>
                      <a:endParaRPr lang="tr-TR" sz="1400" dirty="0"/>
                    </a:p>
                  </a:txBody>
                  <a:tcPr marL="91439" marR="91439" marT="45714" marB="45714"/>
                </a:tc>
                <a:tc>
                  <a:txBody>
                    <a:bodyPr/>
                    <a:lstStyle/>
                    <a:p>
                      <a:endParaRPr lang="tr-TR" sz="1400" dirty="0"/>
                    </a:p>
                  </a:txBody>
                  <a:tcPr marL="91439" marR="91439" marT="45714" marB="45714"/>
                </a:tc>
                <a:tc>
                  <a:txBody>
                    <a:bodyPr/>
                    <a:lstStyle/>
                    <a:p>
                      <a:endParaRPr lang="tr-TR" sz="1400" dirty="0"/>
                    </a:p>
                  </a:txBody>
                  <a:tcPr marL="91439" marR="91439" marT="45714" marB="45714"/>
                </a:tc>
                <a:tc>
                  <a:txBody>
                    <a:bodyPr/>
                    <a:lstStyle/>
                    <a:p>
                      <a:endParaRPr lang="tr-TR" sz="1400"/>
                    </a:p>
                  </a:txBody>
                  <a:tcPr marL="91439" marR="91439" marT="45714" marB="45714"/>
                </a:tc>
                <a:tc>
                  <a:txBody>
                    <a:bodyPr/>
                    <a:lstStyle/>
                    <a:p>
                      <a:endParaRPr lang="tr-TR" sz="1400"/>
                    </a:p>
                  </a:txBody>
                  <a:tcPr marL="91439" marR="91439" marT="45714" marB="45714"/>
                </a:tc>
              </a:tr>
              <a:tr h="343422">
                <a:tc>
                  <a:txBody>
                    <a:bodyPr/>
                    <a:lstStyle/>
                    <a:p>
                      <a:pPr algn="r"/>
                      <a:r>
                        <a:rPr lang="tr-TR" sz="1400" dirty="0" smtClean="0"/>
                        <a:t>6</a:t>
                      </a:r>
                      <a:endParaRPr lang="tr-TR" sz="1400" dirty="0"/>
                    </a:p>
                  </a:txBody>
                  <a:tcPr marL="91439" marR="91439" marT="45714" marB="45714"/>
                </a:tc>
                <a:tc>
                  <a:txBody>
                    <a:bodyPr/>
                    <a:lstStyle/>
                    <a:p>
                      <a:endParaRPr lang="tr-TR" sz="1400"/>
                    </a:p>
                  </a:txBody>
                  <a:tcPr marL="91439" marR="91439" marT="45714" marB="45714"/>
                </a:tc>
                <a:tc>
                  <a:txBody>
                    <a:bodyPr/>
                    <a:lstStyle/>
                    <a:p>
                      <a:endParaRPr lang="tr-TR" sz="1400" dirty="0"/>
                    </a:p>
                  </a:txBody>
                  <a:tcPr marL="91439" marR="91439" marT="45714" marB="45714"/>
                </a:tc>
                <a:tc>
                  <a:txBody>
                    <a:bodyPr/>
                    <a:lstStyle/>
                    <a:p>
                      <a:endParaRPr lang="tr-TR" sz="1400" dirty="0"/>
                    </a:p>
                  </a:txBody>
                  <a:tcPr marL="91439" marR="91439" marT="45714" marB="45714"/>
                </a:tc>
                <a:tc>
                  <a:txBody>
                    <a:bodyPr/>
                    <a:lstStyle/>
                    <a:p>
                      <a:endParaRPr lang="tr-TR" sz="1400"/>
                    </a:p>
                  </a:txBody>
                  <a:tcPr marL="91439" marR="91439" marT="45714" marB="45714"/>
                </a:tc>
              </a:tr>
              <a:tr h="343422">
                <a:tc>
                  <a:txBody>
                    <a:bodyPr/>
                    <a:lstStyle/>
                    <a:p>
                      <a:pPr algn="r"/>
                      <a:r>
                        <a:rPr lang="tr-TR" sz="1400" dirty="0" smtClean="0"/>
                        <a:t>5</a:t>
                      </a:r>
                      <a:endParaRPr lang="tr-TR" sz="1400" dirty="0"/>
                    </a:p>
                  </a:txBody>
                  <a:tcPr marL="91439" marR="91439" marT="45714" marB="45714"/>
                </a:tc>
                <a:tc>
                  <a:txBody>
                    <a:bodyPr/>
                    <a:lstStyle/>
                    <a:p>
                      <a:endParaRPr lang="tr-TR" sz="1400" dirty="0"/>
                    </a:p>
                  </a:txBody>
                  <a:tcPr marL="91439" marR="91439" marT="45714" marB="45714"/>
                </a:tc>
                <a:tc>
                  <a:txBody>
                    <a:bodyPr/>
                    <a:lstStyle/>
                    <a:p>
                      <a:endParaRPr lang="tr-TR" sz="1400"/>
                    </a:p>
                  </a:txBody>
                  <a:tcPr marL="91439" marR="91439" marT="45714" marB="45714"/>
                </a:tc>
                <a:tc>
                  <a:txBody>
                    <a:bodyPr/>
                    <a:lstStyle/>
                    <a:p>
                      <a:endParaRPr lang="tr-TR" sz="1400" dirty="0"/>
                    </a:p>
                  </a:txBody>
                  <a:tcPr marL="91439" marR="91439" marT="45714" marB="45714"/>
                </a:tc>
                <a:tc>
                  <a:txBody>
                    <a:bodyPr/>
                    <a:lstStyle/>
                    <a:p>
                      <a:endParaRPr lang="tr-TR" sz="1400" dirty="0"/>
                    </a:p>
                  </a:txBody>
                  <a:tcPr marL="91439" marR="91439" marT="45714" marB="45714"/>
                </a:tc>
              </a:tr>
              <a:tr h="343422">
                <a:tc>
                  <a:txBody>
                    <a:bodyPr/>
                    <a:lstStyle/>
                    <a:p>
                      <a:pPr algn="r"/>
                      <a:r>
                        <a:rPr lang="tr-TR" sz="1400" dirty="0" smtClean="0"/>
                        <a:t>4</a:t>
                      </a:r>
                      <a:endParaRPr lang="tr-TR" sz="1400" dirty="0"/>
                    </a:p>
                  </a:txBody>
                  <a:tcPr marL="91439" marR="91439" marT="45714" marB="45714"/>
                </a:tc>
                <a:tc>
                  <a:txBody>
                    <a:bodyPr/>
                    <a:lstStyle/>
                    <a:p>
                      <a:endParaRPr lang="tr-TR" sz="1400"/>
                    </a:p>
                  </a:txBody>
                  <a:tcPr marL="91439" marR="91439" marT="45714" marB="45714"/>
                </a:tc>
                <a:tc>
                  <a:txBody>
                    <a:bodyPr/>
                    <a:lstStyle/>
                    <a:p>
                      <a:endParaRPr lang="tr-TR" sz="1400"/>
                    </a:p>
                  </a:txBody>
                  <a:tcPr marL="91439" marR="91439" marT="45714" marB="45714"/>
                </a:tc>
                <a:tc>
                  <a:txBody>
                    <a:bodyPr/>
                    <a:lstStyle/>
                    <a:p>
                      <a:endParaRPr lang="tr-TR" sz="1400"/>
                    </a:p>
                  </a:txBody>
                  <a:tcPr marL="91439" marR="91439" marT="45714" marB="45714"/>
                </a:tc>
                <a:tc>
                  <a:txBody>
                    <a:bodyPr/>
                    <a:lstStyle/>
                    <a:p>
                      <a:endParaRPr lang="tr-TR" sz="1400" dirty="0"/>
                    </a:p>
                  </a:txBody>
                  <a:tcPr marL="91439" marR="91439" marT="45714" marB="45714"/>
                </a:tc>
              </a:tr>
              <a:tr h="343422">
                <a:tc>
                  <a:txBody>
                    <a:bodyPr/>
                    <a:lstStyle/>
                    <a:p>
                      <a:pPr algn="r"/>
                      <a:r>
                        <a:rPr lang="tr-TR" sz="1400" dirty="0" smtClean="0"/>
                        <a:t>3</a:t>
                      </a:r>
                      <a:endParaRPr lang="tr-TR" sz="1400" dirty="0"/>
                    </a:p>
                  </a:txBody>
                  <a:tcPr marL="91439" marR="91439" marT="45714" marB="45714"/>
                </a:tc>
                <a:tc>
                  <a:txBody>
                    <a:bodyPr/>
                    <a:lstStyle/>
                    <a:p>
                      <a:endParaRPr lang="tr-TR" sz="1400"/>
                    </a:p>
                  </a:txBody>
                  <a:tcPr marL="91439" marR="91439" marT="45714" marB="45714"/>
                </a:tc>
                <a:tc>
                  <a:txBody>
                    <a:bodyPr/>
                    <a:lstStyle/>
                    <a:p>
                      <a:endParaRPr lang="tr-TR" sz="1400"/>
                    </a:p>
                  </a:txBody>
                  <a:tcPr marL="91439" marR="91439" marT="45714" marB="45714"/>
                </a:tc>
                <a:tc>
                  <a:txBody>
                    <a:bodyPr/>
                    <a:lstStyle/>
                    <a:p>
                      <a:endParaRPr lang="tr-TR" sz="1400"/>
                    </a:p>
                  </a:txBody>
                  <a:tcPr marL="91439" marR="91439" marT="45714" marB="45714"/>
                </a:tc>
                <a:tc>
                  <a:txBody>
                    <a:bodyPr/>
                    <a:lstStyle/>
                    <a:p>
                      <a:endParaRPr lang="tr-TR" sz="1400" dirty="0"/>
                    </a:p>
                  </a:txBody>
                  <a:tcPr marL="91439" marR="91439" marT="45714" marB="45714"/>
                </a:tc>
              </a:tr>
              <a:tr h="343422">
                <a:tc>
                  <a:txBody>
                    <a:bodyPr/>
                    <a:lstStyle/>
                    <a:p>
                      <a:pPr algn="r"/>
                      <a:r>
                        <a:rPr lang="tr-TR" sz="1400" dirty="0" smtClean="0"/>
                        <a:t>2</a:t>
                      </a:r>
                      <a:endParaRPr lang="tr-TR" sz="1400" dirty="0"/>
                    </a:p>
                  </a:txBody>
                  <a:tcPr marL="91439" marR="91439" marT="45714" marB="45714"/>
                </a:tc>
                <a:tc>
                  <a:txBody>
                    <a:bodyPr/>
                    <a:lstStyle/>
                    <a:p>
                      <a:endParaRPr lang="tr-TR" sz="1400" dirty="0"/>
                    </a:p>
                  </a:txBody>
                  <a:tcPr marL="91439" marR="91439" marT="45714" marB="45714"/>
                </a:tc>
                <a:tc>
                  <a:txBody>
                    <a:bodyPr/>
                    <a:lstStyle/>
                    <a:p>
                      <a:endParaRPr lang="tr-TR" sz="1400"/>
                    </a:p>
                  </a:txBody>
                  <a:tcPr marL="91439" marR="91439" marT="45714" marB="45714"/>
                </a:tc>
                <a:tc>
                  <a:txBody>
                    <a:bodyPr/>
                    <a:lstStyle/>
                    <a:p>
                      <a:endParaRPr lang="tr-TR" sz="1400"/>
                    </a:p>
                  </a:txBody>
                  <a:tcPr marL="91439" marR="91439" marT="45714" marB="45714"/>
                </a:tc>
                <a:tc>
                  <a:txBody>
                    <a:bodyPr/>
                    <a:lstStyle/>
                    <a:p>
                      <a:endParaRPr lang="tr-TR" sz="1400" dirty="0"/>
                    </a:p>
                  </a:txBody>
                  <a:tcPr marL="91439" marR="91439" marT="45714" marB="45714"/>
                </a:tc>
              </a:tr>
              <a:tr h="343422">
                <a:tc>
                  <a:txBody>
                    <a:bodyPr/>
                    <a:lstStyle/>
                    <a:p>
                      <a:pPr algn="r"/>
                      <a:r>
                        <a:rPr lang="tr-TR" sz="1400" dirty="0" smtClean="0"/>
                        <a:t>1</a:t>
                      </a:r>
                      <a:endParaRPr lang="tr-TR" sz="1400" dirty="0"/>
                    </a:p>
                  </a:txBody>
                  <a:tcPr marL="91439" marR="91439" marT="45714" marB="45714"/>
                </a:tc>
                <a:tc>
                  <a:txBody>
                    <a:bodyPr/>
                    <a:lstStyle/>
                    <a:p>
                      <a:endParaRPr lang="tr-TR" sz="1400" dirty="0"/>
                    </a:p>
                  </a:txBody>
                  <a:tcPr marL="91439" marR="91439" marT="45714" marB="45714"/>
                </a:tc>
                <a:tc>
                  <a:txBody>
                    <a:bodyPr/>
                    <a:lstStyle/>
                    <a:p>
                      <a:endParaRPr lang="tr-TR" sz="1400"/>
                    </a:p>
                  </a:txBody>
                  <a:tcPr marL="91439" marR="91439" marT="45714" marB="45714"/>
                </a:tc>
                <a:tc>
                  <a:txBody>
                    <a:bodyPr/>
                    <a:lstStyle/>
                    <a:p>
                      <a:endParaRPr lang="tr-TR" sz="1400"/>
                    </a:p>
                  </a:txBody>
                  <a:tcPr marL="91439" marR="91439" marT="45714" marB="45714"/>
                </a:tc>
                <a:tc>
                  <a:txBody>
                    <a:bodyPr/>
                    <a:lstStyle/>
                    <a:p>
                      <a:endParaRPr lang="tr-TR" sz="1400" dirty="0"/>
                    </a:p>
                  </a:txBody>
                  <a:tcPr marL="91439" marR="91439" marT="45714" marB="45714"/>
                </a:tc>
              </a:tr>
            </a:tbl>
          </a:graphicData>
        </a:graphic>
      </p:graphicFrame>
      <p:pic>
        <p:nvPicPr>
          <p:cNvPr id="54363"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11251" y="245269"/>
            <a:ext cx="9144000" cy="1223962"/>
          </a:xfrm>
        </p:spPr>
        <p:txBody>
          <a:bodyPr/>
          <a:lstStyle/>
          <a:p>
            <a:pPr lvl="1" eaLnBrk="1" hangingPunct="1">
              <a:defRPr/>
            </a:pPr>
            <a:r>
              <a:rPr lang="tr-TR" b="1" dirty="0" smtClean="0">
                <a:solidFill>
                  <a:srgbClr val="080808"/>
                </a:solidFill>
                <a:effectLst>
                  <a:outerShdw blurRad="38100" dist="38100" dir="2700000" algn="tl">
                    <a:srgbClr val="C0C0C0"/>
                  </a:outerShdw>
                </a:effectLst>
              </a:rPr>
              <a:t>Sorun </a:t>
            </a:r>
            <a:r>
              <a:rPr lang="tr-TR" b="1" dirty="0">
                <a:solidFill>
                  <a:srgbClr val="080808"/>
                </a:solidFill>
                <a:effectLst>
                  <a:outerShdw blurRad="38100" dist="38100" dir="2700000" algn="tl">
                    <a:srgbClr val="C0C0C0"/>
                  </a:outerShdw>
                </a:effectLst>
              </a:rPr>
              <a:t>Alanları (Gelişim Alanları) </a:t>
            </a:r>
            <a:r>
              <a:rPr lang="tr-TR" b="1" dirty="0" smtClean="0">
                <a:solidFill>
                  <a:srgbClr val="080808"/>
                </a:solidFill>
                <a:effectLst>
                  <a:outerShdw blurRad="38100" dist="38100" dir="2700000" algn="tl">
                    <a:srgbClr val="C0C0C0"/>
                  </a:outerShdw>
                </a:effectLst>
              </a:rPr>
              <a:t>Analizi</a:t>
            </a:r>
            <a:endParaRPr lang="tr-TR" sz="5400" b="1" dirty="0" smtClean="0">
              <a:solidFill>
                <a:srgbClr val="080808"/>
              </a:solidFill>
              <a:effectLst>
                <a:outerShdw blurRad="38100" dist="38100" dir="2700000" algn="tl">
                  <a:srgbClr val="C0C0C0"/>
                </a:outerShdw>
              </a:effectLst>
            </a:endParaRPr>
          </a:p>
        </p:txBody>
      </p:sp>
      <p:sp>
        <p:nvSpPr>
          <p:cNvPr id="105475" name="Rectangle 3"/>
          <p:cNvSpPr>
            <a:spLocks noGrp="1" noChangeArrowheads="1"/>
          </p:cNvSpPr>
          <p:nvPr>
            <p:ph type="body" sz="half" idx="1"/>
          </p:nvPr>
        </p:nvSpPr>
        <p:spPr>
          <a:xfrm>
            <a:off x="0" y="1556792"/>
            <a:ext cx="8820472" cy="5112296"/>
          </a:xfrm>
        </p:spPr>
        <p:txBody>
          <a:bodyPr/>
          <a:lstStyle/>
          <a:p>
            <a:pPr lvl="1" algn="just" eaLnBrk="1" hangingPunct="1">
              <a:lnSpc>
                <a:spcPct val="90000"/>
              </a:lnSpc>
              <a:buClr>
                <a:srgbClr val="3AFC0C"/>
              </a:buClr>
              <a:buFont typeface="Wingdings" pitchFamily="2" charset="2"/>
              <a:buChar char="Ø"/>
              <a:defRPr/>
            </a:pPr>
            <a:r>
              <a:rPr lang="tr-TR" sz="2800" dirty="0" smtClean="0">
                <a:solidFill>
                  <a:srgbClr val="7030A0"/>
                </a:solidFill>
                <a:effectLst>
                  <a:outerShdw blurRad="38100" dist="38100" dir="2700000" algn="tl">
                    <a:srgbClr val="C0C0C0"/>
                  </a:outerShdw>
                </a:effectLst>
              </a:rPr>
              <a:t>Örgütün durum analizi ile ortaya koyduğu temel sorun alanlarının, bir başka deyişle gelişim veya gelişmeye açık alanlarının belirlendiği bölümdür.</a:t>
            </a:r>
          </a:p>
          <a:p>
            <a:pPr lvl="1" algn="just" eaLnBrk="1" hangingPunct="1">
              <a:lnSpc>
                <a:spcPct val="90000"/>
              </a:lnSpc>
              <a:buClr>
                <a:srgbClr val="3AFC0C"/>
              </a:buClr>
              <a:buFont typeface="Wingdings" pitchFamily="2" charset="2"/>
              <a:buChar char="Ø"/>
              <a:defRPr/>
            </a:pPr>
            <a:endParaRPr lang="tr-TR" sz="800" dirty="0">
              <a:solidFill>
                <a:srgbClr val="7030A0"/>
              </a:solidFill>
              <a:effectLst>
                <a:outerShdw blurRad="38100" dist="38100" dir="2700000" algn="tl">
                  <a:srgbClr val="C0C0C0"/>
                </a:outerShdw>
              </a:effectLst>
            </a:endParaRPr>
          </a:p>
          <a:p>
            <a:pPr lvl="1" algn="just" eaLnBrk="1" hangingPunct="1">
              <a:lnSpc>
                <a:spcPct val="90000"/>
              </a:lnSpc>
              <a:buClr>
                <a:srgbClr val="3AFC0C"/>
              </a:buClr>
              <a:buFont typeface="Wingdings" pitchFamily="2" charset="2"/>
              <a:buChar char="Ø"/>
              <a:defRPr/>
            </a:pPr>
            <a:r>
              <a:rPr lang="tr-TR" sz="2800" dirty="0" smtClean="0">
                <a:solidFill>
                  <a:srgbClr val="7030A0"/>
                </a:solidFill>
                <a:effectLst>
                  <a:outerShdw blurRad="38100" dist="38100" dir="2700000" algn="tl">
                    <a:srgbClr val="C0C0C0"/>
                  </a:outerShdw>
                </a:effectLst>
              </a:rPr>
              <a:t>Temel olarak GZFT analizi ve üst politika belgeleri analizi verilerinden faydalanılır. </a:t>
            </a:r>
          </a:p>
          <a:p>
            <a:pPr lvl="1" algn="just" eaLnBrk="1" hangingPunct="1">
              <a:lnSpc>
                <a:spcPct val="90000"/>
              </a:lnSpc>
              <a:buClr>
                <a:srgbClr val="3AFC0C"/>
              </a:buClr>
              <a:buFont typeface="Wingdings" pitchFamily="2" charset="2"/>
              <a:buChar char="Ø"/>
              <a:defRPr/>
            </a:pPr>
            <a:endParaRPr lang="tr-TR" sz="800" dirty="0">
              <a:solidFill>
                <a:srgbClr val="7030A0"/>
              </a:solidFill>
              <a:effectLst>
                <a:outerShdw blurRad="38100" dist="38100" dir="2700000" algn="tl">
                  <a:srgbClr val="C0C0C0"/>
                </a:outerShdw>
              </a:effectLst>
            </a:endParaRPr>
          </a:p>
          <a:p>
            <a:pPr lvl="1" algn="just" eaLnBrk="1" hangingPunct="1">
              <a:lnSpc>
                <a:spcPct val="90000"/>
              </a:lnSpc>
              <a:buClr>
                <a:srgbClr val="3AFC0C"/>
              </a:buClr>
              <a:buFont typeface="Wingdings" pitchFamily="2" charset="2"/>
              <a:buChar char="Ø"/>
              <a:defRPr/>
            </a:pPr>
            <a:r>
              <a:rPr lang="tr-TR" sz="2800" dirty="0" smtClean="0">
                <a:solidFill>
                  <a:srgbClr val="7030A0"/>
                </a:solidFill>
                <a:effectLst>
                  <a:outerShdw blurRad="38100" dist="38100" dir="2700000" algn="tl">
                    <a:srgbClr val="C0C0C0"/>
                  </a:outerShdw>
                </a:effectLst>
              </a:rPr>
              <a:t>İlk olarak tüm sorun alanları liste  halinde tespit edilir. Ardından bu alanlarda istenen gelişimin sağlanabilmesi yani hedefleme yapılabilmesi için belirli başlıklar halinde gruplamalar yapılır.</a:t>
            </a:r>
          </a:p>
        </p:txBody>
      </p:sp>
      <p:sp>
        <p:nvSpPr>
          <p:cNvPr id="28677"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06BD45E-6111-4193-81D4-594C15C55F93}" type="slidenum">
              <a:rPr lang="tr-TR" sz="1200" b="0">
                <a:solidFill>
                  <a:schemeClr val="tx2"/>
                </a:solidFill>
              </a:rPr>
              <a:pPr algn="r" eaLnBrk="1" hangingPunct="1">
                <a:buFontTx/>
                <a:buNone/>
              </a:pPr>
              <a:t>74</a:t>
            </a:fld>
            <a:endParaRPr lang="tr-TR" sz="1200" b="0" dirty="0">
              <a:solidFill>
                <a:schemeClr val="tx2"/>
              </a:solidFill>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3303542"/>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a:xfrm>
            <a:off x="11251" y="245269"/>
            <a:ext cx="9144000" cy="1223962"/>
          </a:xfrm>
        </p:spPr>
        <p:txBody>
          <a:bodyPr/>
          <a:lstStyle/>
          <a:p>
            <a:pPr lvl="1" eaLnBrk="1" hangingPunct="1">
              <a:defRPr/>
            </a:pPr>
            <a:r>
              <a:rPr lang="tr-TR" b="1" dirty="0" smtClean="0">
                <a:solidFill>
                  <a:srgbClr val="080808"/>
                </a:solidFill>
                <a:effectLst>
                  <a:outerShdw blurRad="38100" dist="38100" dir="2700000" algn="tl">
                    <a:srgbClr val="C0C0C0"/>
                  </a:outerShdw>
                </a:effectLst>
              </a:rPr>
              <a:t>Sorun </a:t>
            </a:r>
            <a:r>
              <a:rPr lang="tr-TR" b="1" dirty="0">
                <a:solidFill>
                  <a:srgbClr val="080808"/>
                </a:solidFill>
                <a:effectLst>
                  <a:outerShdw blurRad="38100" dist="38100" dir="2700000" algn="tl">
                    <a:srgbClr val="C0C0C0"/>
                  </a:outerShdw>
                </a:effectLst>
              </a:rPr>
              <a:t>Alanları (Gelişim Alanları) </a:t>
            </a:r>
            <a:r>
              <a:rPr lang="tr-TR" b="1" dirty="0" smtClean="0">
                <a:solidFill>
                  <a:srgbClr val="080808"/>
                </a:solidFill>
                <a:effectLst>
                  <a:outerShdw blurRad="38100" dist="38100" dir="2700000" algn="tl">
                    <a:srgbClr val="C0C0C0"/>
                  </a:outerShdw>
                </a:effectLst>
              </a:rPr>
              <a:t>Analizi</a:t>
            </a:r>
            <a:endParaRPr lang="tr-TR" sz="5400" b="1" dirty="0" smtClean="0">
              <a:solidFill>
                <a:srgbClr val="080808"/>
              </a:solidFill>
              <a:effectLst>
                <a:outerShdw blurRad="38100" dist="38100" dir="2700000" algn="tl">
                  <a:srgbClr val="C0C0C0"/>
                </a:outerShdw>
              </a:effectLst>
            </a:endParaRPr>
          </a:p>
        </p:txBody>
      </p:sp>
      <p:sp>
        <p:nvSpPr>
          <p:cNvPr id="105475" name="Rectangle 3"/>
          <p:cNvSpPr>
            <a:spLocks noGrp="1" noChangeArrowheads="1"/>
          </p:cNvSpPr>
          <p:nvPr>
            <p:ph type="body" sz="half" idx="1"/>
          </p:nvPr>
        </p:nvSpPr>
        <p:spPr>
          <a:xfrm>
            <a:off x="0" y="1556792"/>
            <a:ext cx="8820472" cy="5112296"/>
          </a:xfrm>
        </p:spPr>
        <p:txBody>
          <a:bodyPr/>
          <a:lstStyle/>
          <a:p>
            <a:pPr lvl="1" algn="just" eaLnBrk="1" hangingPunct="1">
              <a:lnSpc>
                <a:spcPct val="90000"/>
              </a:lnSpc>
              <a:buClr>
                <a:srgbClr val="3AFC0C"/>
              </a:buClr>
              <a:buFont typeface="Wingdings" pitchFamily="2" charset="2"/>
              <a:buChar char="Ø"/>
              <a:defRPr/>
            </a:pPr>
            <a:r>
              <a:rPr lang="tr-TR" sz="2800" dirty="0" smtClean="0">
                <a:solidFill>
                  <a:srgbClr val="7030A0"/>
                </a:solidFill>
                <a:effectLst>
                  <a:outerShdw blurRad="38100" dist="38100" dir="2700000" algn="tl">
                    <a:srgbClr val="C0C0C0"/>
                  </a:outerShdw>
                </a:effectLst>
              </a:rPr>
              <a:t>Belirli başlıklar altında yapılan gruplamalar; stratejik planda ele alacağımız gelişim alanı gruplarını yani Temaları belirtir. Ancak Tema başlıklarının Misyon ve Vizyondan hareketle de netleştirileceği unutulmamalıdır.</a:t>
            </a:r>
          </a:p>
          <a:p>
            <a:pPr lvl="1" algn="just" eaLnBrk="1" hangingPunct="1">
              <a:lnSpc>
                <a:spcPct val="90000"/>
              </a:lnSpc>
              <a:buClr>
                <a:srgbClr val="3AFC0C"/>
              </a:buClr>
              <a:buFont typeface="Wingdings" pitchFamily="2" charset="2"/>
              <a:buChar char="Ø"/>
              <a:defRPr/>
            </a:pPr>
            <a:endParaRPr lang="tr-TR" sz="800" dirty="0" smtClean="0">
              <a:solidFill>
                <a:srgbClr val="7030A0"/>
              </a:solidFill>
              <a:effectLst>
                <a:outerShdw blurRad="38100" dist="38100" dir="2700000" algn="tl">
                  <a:srgbClr val="C0C0C0"/>
                </a:outerShdw>
              </a:effectLst>
            </a:endParaRPr>
          </a:p>
          <a:p>
            <a:pPr lvl="1" algn="just" eaLnBrk="1" hangingPunct="1">
              <a:lnSpc>
                <a:spcPct val="90000"/>
              </a:lnSpc>
              <a:buClr>
                <a:srgbClr val="3AFC0C"/>
              </a:buClr>
              <a:buFont typeface="Wingdings" pitchFamily="2" charset="2"/>
              <a:buChar char="Ø"/>
              <a:defRPr/>
            </a:pPr>
            <a:r>
              <a:rPr lang="tr-TR" sz="2800" dirty="0" smtClean="0">
                <a:solidFill>
                  <a:srgbClr val="7030A0"/>
                </a:solidFill>
                <a:effectLst>
                  <a:outerShdw blurRad="38100" dist="38100" dir="2700000" algn="tl">
                    <a:srgbClr val="C0C0C0"/>
                  </a:outerShdw>
                </a:effectLst>
              </a:rPr>
              <a:t>Tema başlıklarının belirlenmesinin ardından, ilgili tema başlığı için eksik kalan gelişim alanı önerileri başlık altına eklenir.</a:t>
            </a:r>
          </a:p>
          <a:p>
            <a:pPr lvl="1" algn="just" eaLnBrk="1" hangingPunct="1">
              <a:lnSpc>
                <a:spcPct val="90000"/>
              </a:lnSpc>
              <a:buClr>
                <a:srgbClr val="3AFC0C"/>
              </a:buClr>
              <a:buFont typeface="Wingdings" pitchFamily="2" charset="2"/>
              <a:buChar char="Ø"/>
              <a:defRPr/>
            </a:pPr>
            <a:endParaRPr lang="tr-TR" sz="800" dirty="0" smtClean="0">
              <a:solidFill>
                <a:srgbClr val="7030A0"/>
              </a:solidFill>
              <a:effectLst>
                <a:outerShdw blurRad="38100" dist="38100" dir="2700000" algn="tl">
                  <a:srgbClr val="C0C0C0"/>
                </a:outerShdw>
              </a:effectLst>
            </a:endParaRPr>
          </a:p>
          <a:p>
            <a:pPr lvl="1" algn="just" eaLnBrk="1" hangingPunct="1">
              <a:lnSpc>
                <a:spcPct val="90000"/>
              </a:lnSpc>
              <a:buClr>
                <a:srgbClr val="3AFC0C"/>
              </a:buClr>
              <a:buFont typeface="Wingdings" pitchFamily="2" charset="2"/>
              <a:buChar char="Ø"/>
              <a:defRPr/>
            </a:pPr>
            <a:r>
              <a:rPr lang="tr-TR" sz="2800" dirty="0" smtClean="0">
                <a:solidFill>
                  <a:srgbClr val="7030A0"/>
                </a:solidFill>
                <a:effectLst>
                  <a:outerShdw blurRad="38100" dist="38100" dir="2700000" algn="tl">
                    <a:srgbClr val="C0C0C0"/>
                  </a:outerShdw>
                </a:effectLst>
              </a:rPr>
              <a:t>Elde edilen listeler durum analizi verileri ve tutarlılık açılarından kontrol edilerek gelişim alanları listeleri tamamlanır.</a:t>
            </a:r>
          </a:p>
        </p:txBody>
      </p:sp>
      <p:sp>
        <p:nvSpPr>
          <p:cNvPr id="28677"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06BD45E-6111-4193-81D4-594C15C55F93}" type="slidenum">
              <a:rPr lang="tr-TR" sz="1200" b="0">
                <a:solidFill>
                  <a:schemeClr val="tx2"/>
                </a:solidFill>
              </a:rPr>
              <a:pPr algn="r" eaLnBrk="1" hangingPunct="1">
                <a:buFontTx/>
                <a:buNone/>
              </a:pPr>
              <a:t>75</a:t>
            </a:fld>
            <a:endParaRPr lang="tr-TR" sz="1200" b="0" dirty="0">
              <a:solidFill>
                <a:schemeClr val="tx2"/>
              </a:solidFill>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8687593"/>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980728"/>
            <a:ext cx="6553200" cy="1080120"/>
          </a:xfrm>
        </p:spPr>
        <p:txBody>
          <a:bodyPr/>
          <a:lstStyle/>
          <a:p>
            <a:r>
              <a:rPr lang="tr-TR" b="1" dirty="0" smtClean="0"/>
              <a:t>MEB SP 2010-14</a:t>
            </a:r>
            <a:br>
              <a:rPr lang="tr-TR" b="1" dirty="0" smtClean="0"/>
            </a:br>
            <a:r>
              <a:rPr lang="tr-TR" b="1" dirty="0" smtClean="0"/>
              <a:t>Tema</a:t>
            </a:r>
            <a:r>
              <a:rPr lang="tr-TR" b="1" dirty="0"/>
              <a:t>: YÜKSEK </a:t>
            </a:r>
            <a:r>
              <a:rPr lang="tr-TR" b="1" dirty="0" smtClean="0"/>
              <a:t>ÖĞRETİM</a:t>
            </a:r>
            <a:endParaRPr lang="tr-TR" dirty="0"/>
          </a:p>
        </p:txBody>
      </p:sp>
      <p:sp>
        <p:nvSpPr>
          <p:cNvPr id="3" name="İçerik Yer Tutucusu 2"/>
          <p:cNvSpPr>
            <a:spLocks noGrp="1"/>
          </p:cNvSpPr>
          <p:nvPr>
            <p:ph sz="half" idx="1"/>
          </p:nvPr>
        </p:nvSpPr>
        <p:spPr>
          <a:xfrm>
            <a:off x="568946" y="2274893"/>
            <a:ext cx="8136904" cy="3959225"/>
          </a:xfrm>
        </p:spPr>
        <p:txBody>
          <a:bodyPr/>
          <a:lstStyle/>
          <a:p>
            <a:pPr marL="0" indent="0">
              <a:buNone/>
            </a:pPr>
            <a:r>
              <a:rPr lang="tr-TR" b="1" dirty="0" smtClean="0">
                <a:solidFill>
                  <a:srgbClr val="FF0000"/>
                </a:solidFill>
                <a:effectLst>
                  <a:outerShdw blurRad="38100" dist="38100" dir="2700000" algn="tl">
                    <a:srgbClr val="000000">
                      <a:alpha val="43137"/>
                    </a:srgbClr>
                  </a:outerShdw>
                </a:effectLst>
              </a:rPr>
              <a:t>Sorun </a:t>
            </a:r>
            <a:r>
              <a:rPr lang="tr-TR" b="1" dirty="0">
                <a:solidFill>
                  <a:srgbClr val="FF0000"/>
                </a:solidFill>
                <a:effectLst>
                  <a:outerShdw blurRad="38100" dist="38100" dir="2700000" algn="tl">
                    <a:srgbClr val="000000">
                      <a:alpha val="43137"/>
                    </a:srgbClr>
                  </a:outerShdw>
                </a:effectLst>
              </a:rPr>
              <a:t>alanları (stratejik konular);</a:t>
            </a:r>
          </a:p>
          <a:p>
            <a:pPr lvl="0"/>
            <a:r>
              <a:rPr lang="tr-TR" dirty="0"/>
              <a:t>Uluslar arası bilim, teknik ve sanat birikiminden daha fazla yararlanma,</a:t>
            </a:r>
          </a:p>
          <a:p>
            <a:pPr lvl="0"/>
            <a:r>
              <a:rPr lang="tr-TR" dirty="0"/>
              <a:t>Beyin göçünün engellenmesi,</a:t>
            </a:r>
          </a:p>
          <a:p>
            <a:pPr lvl="0"/>
            <a:r>
              <a:rPr lang="tr-TR" dirty="0"/>
              <a:t>Ülkenin bilimsel üretimde bağımlılık oranının azaltılması,</a:t>
            </a:r>
          </a:p>
          <a:p>
            <a:pPr lvl="0"/>
            <a:r>
              <a:rPr lang="tr-TR" dirty="0" smtClean="0"/>
              <a:t>Yükseköğretimde İhtisaslaşmayı </a:t>
            </a:r>
            <a:r>
              <a:rPr lang="tr-TR" dirty="0"/>
              <a:t>sağlamak.</a:t>
            </a:r>
          </a:p>
          <a:p>
            <a:endParaRPr lang="tr-TR" dirty="0"/>
          </a:p>
        </p:txBody>
      </p:sp>
      <p:sp>
        <p:nvSpPr>
          <p:cNvPr id="5" name="5 Slayt Numarası Yer Tutucusu"/>
          <p:cNvSpPr txBox="1">
            <a:spLocks noGrp="1"/>
          </p:cNvSpPr>
          <p:nvPr/>
        </p:nvSpPr>
        <p:spPr bwMode="auto">
          <a:xfrm>
            <a:off x="8215313" y="6215063"/>
            <a:ext cx="4905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C06BD45E-6111-4193-81D4-594C15C55F93}" type="slidenum">
              <a:rPr lang="tr-TR" sz="1200" b="0">
                <a:solidFill>
                  <a:schemeClr val="tx2"/>
                </a:solidFill>
              </a:rPr>
              <a:pPr algn="r" eaLnBrk="1" hangingPunct="1">
                <a:buFontTx/>
                <a:buNone/>
              </a:pPr>
              <a:t>76</a:t>
            </a:fld>
            <a:endParaRPr lang="tr-TR" sz="1200" b="0" dirty="0">
              <a:solidFill>
                <a:schemeClr val="tx2"/>
              </a:solidFill>
            </a:endParaRPr>
          </a:p>
        </p:txBody>
      </p:sp>
      <p:pic>
        <p:nvPicPr>
          <p:cNvPr id="7"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1335037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body" idx="1"/>
          </p:nvPr>
        </p:nvSpPr>
        <p:spPr>
          <a:xfrm>
            <a:off x="250825" y="260350"/>
            <a:ext cx="8893175" cy="6597650"/>
          </a:xfrm>
        </p:spPr>
        <p:txBody>
          <a:bodyPr/>
          <a:lstStyle/>
          <a:p>
            <a:pPr marL="533400" indent="-533400" eaLnBrk="1" hangingPunct="1">
              <a:lnSpc>
                <a:spcPct val="80000"/>
              </a:lnSpc>
              <a:buFont typeface="Wingdings" pitchFamily="2" charset="2"/>
              <a:buNone/>
              <a:defRPr/>
            </a:pPr>
            <a:r>
              <a:rPr lang="tr-TR" sz="2000" b="1" smtClean="0">
                <a:solidFill>
                  <a:srgbClr val="F03F1C"/>
                </a:solidFill>
              </a:rPr>
              <a:t>Bir fikri katletmenin 16 yolu</a:t>
            </a:r>
          </a:p>
          <a:p>
            <a:pPr marL="533400" indent="-533400" eaLnBrk="1" hangingPunct="1">
              <a:lnSpc>
                <a:spcPct val="80000"/>
              </a:lnSpc>
              <a:buFont typeface="Wingdings" pitchFamily="2" charset="2"/>
              <a:buNone/>
              <a:defRPr/>
            </a:pPr>
            <a:endParaRPr lang="tr-TR" sz="1000" b="1" smtClean="0">
              <a:solidFill>
                <a:srgbClr val="F03F1C"/>
              </a:solidFill>
            </a:endParaRP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Fikrin geldiğini görür görmez hemen konuyu değiştirin,</a:t>
            </a:r>
          </a:p>
          <a:p>
            <a:pPr marL="533400" indent="-533400" eaLnBrk="1" hangingPunct="1">
              <a:lnSpc>
                <a:spcPct val="80000"/>
              </a:lnSpc>
              <a:buClr>
                <a:srgbClr val="8BFF8B"/>
              </a:buClr>
              <a:buFontTx/>
              <a:buAutoNum type="arabicPeriod"/>
              <a:defRPr/>
            </a:pPr>
            <a:r>
              <a:rPr lang="tr-TR" sz="2100" b="1" smtClean="0"/>
              <a:t>Duymazdan gelin,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İlgileniyormuşsunuz gibi yapın ama devamını getirmeyin,</a:t>
            </a:r>
          </a:p>
          <a:p>
            <a:pPr marL="533400" indent="-533400" eaLnBrk="1" hangingPunct="1">
              <a:lnSpc>
                <a:spcPct val="80000"/>
              </a:lnSpc>
              <a:buClr>
                <a:srgbClr val="8BFF8B"/>
              </a:buClr>
              <a:buFontTx/>
              <a:buAutoNum type="arabicPeriod"/>
              <a:defRPr/>
            </a:pPr>
            <a:r>
              <a:rPr lang="tr-TR" sz="2100" b="1" smtClean="0"/>
              <a:t>Alaya alın,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Gülüp geçin,</a:t>
            </a:r>
          </a:p>
          <a:p>
            <a:pPr marL="533400" indent="-533400" eaLnBrk="1" hangingPunct="1">
              <a:lnSpc>
                <a:spcPct val="80000"/>
              </a:lnSpc>
              <a:buClr>
                <a:srgbClr val="8BFF8B"/>
              </a:buClr>
              <a:buFontTx/>
              <a:buAutoNum type="arabicPeriod"/>
              <a:defRPr/>
            </a:pPr>
            <a:r>
              <a:rPr lang="tr-TR" sz="2100" b="1" smtClean="0"/>
              <a:t>Ölümüne övün,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Bu kadar iyiyse neden daha önce denenmediğini sorun,</a:t>
            </a:r>
          </a:p>
          <a:p>
            <a:pPr marL="533400" indent="-533400" eaLnBrk="1" hangingPunct="1">
              <a:lnSpc>
                <a:spcPct val="80000"/>
              </a:lnSpc>
              <a:buClr>
                <a:srgbClr val="8BFF8B"/>
              </a:buClr>
              <a:buFontTx/>
              <a:buAutoNum type="arabicPeriod"/>
              <a:defRPr/>
            </a:pPr>
            <a:r>
              <a:rPr lang="tr-TR" sz="2100" b="1" smtClean="0"/>
              <a:t>Daha önce denedik deyin, denemediyseniz bile deyin,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Rakip bir fikir ortaya atın,</a:t>
            </a:r>
          </a:p>
          <a:p>
            <a:pPr marL="533400" indent="-533400" eaLnBrk="1" hangingPunct="1">
              <a:lnSpc>
                <a:spcPct val="80000"/>
              </a:lnSpc>
              <a:buClr>
                <a:srgbClr val="8BFF8B"/>
              </a:buClr>
              <a:buFontTx/>
              <a:buAutoNum type="arabicPeriod"/>
              <a:defRPr/>
            </a:pPr>
            <a:r>
              <a:rPr lang="tr-TR" sz="2100" b="1" smtClean="0"/>
              <a:t>Şu cümlelerden birini kurun: Henüz hazır değiliz, Uzun süredir aklımda ama şimdi zamanı değil, taşlar bir yerine otursun da,</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Fikre yardımcı görünüp, yok etmek üzere değiştirin,</a:t>
            </a:r>
          </a:p>
          <a:p>
            <a:pPr marL="533400" indent="-533400" eaLnBrk="1" hangingPunct="1">
              <a:lnSpc>
                <a:spcPct val="80000"/>
              </a:lnSpc>
              <a:buClr>
                <a:srgbClr val="8BFF8B"/>
              </a:buClr>
              <a:buFontTx/>
              <a:buAutoNum type="arabicPeriod"/>
              <a:defRPr/>
            </a:pPr>
            <a:r>
              <a:rPr lang="tr-TR" sz="2100" b="1" smtClean="0"/>
              <a:t>Fikri kırpın,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Daha çok kırpın,</a:t>
            </a:r>
          </a:p>
          <a:p>
            <a:pPr marL="533400" indent="-533400" eaLnBrk="1" hangingPunct="1">
              <a:lnSpc>
                <a:spcPct val="80000"/>
              </a:lnSpc>
              <a:buClr>
                <a:srgbClr val="8BFF8B"/>
              </a:buClr>
              <a:buFontTx/>
              <a:buAutoNum type="arabicPeriod"/>
              <a:defRPr/>
            </a:pPr>
            <a:r>
              <a:rPr lang="tr-TR" sz="2100" b="1" smtClean="0"/>
              <a:t>Fikri ortaya atana ağır bir kişisel saldırıda bulunun,</a:t>
            </a:r>
          </a:p>
          <a:p>
            <a:pPr marL="533400" indent="-533400" eaLnBrk="1" hangingPunct="1">
              <a:lnSpc>
                <a:spcPct val="80000"/>
              </a:lnSpc>
              <a:buClr>
                <a:srgbClr val="8BFF8B"/>
              </a:buClr>
              <a:buFontTx/>
              <a:buAutoNum type="arabicPeriod"/>
              <a:defRPr/>
            </a:pPr>
            <a:r>
              <a:rPr lang="tr-TR" sz="2100" b="1" smtClean="0">
                <a:solidFill>
                  <a:srgbClr val="080808"/>
                </a:solidFill>
                <a:effectLst>
                  <a:outerShdw blurRad="38100" dist="38100" dir="2700000" algn="tl">
                    <a:srgbClr val="FFFFFF"/>
                  </a:outerShdw>
                </a:effectLst>
              </a:rPr>
              <a:t>Fikrin düşünülmesi için grup çalışmasına sevk edin,</a:t>
            </a:r>
          </a:p>
          <a:p>
            <a:pPr marL="533400" indent="-533400" eaLnBrk="1" hangingPunct="1">
              <a:lnSpc>
                <a:spcPct val="80000"/>
              </a:lnSpc>
              <a:buClr>
                <a:srgbClr val="8BFF8B"/>
              </a:buClr>
              <a:buFontTx/>
              <a:buAutoNum type="arabicPeriod"/>
              <a:defRPr/>
            </a:pPr>
            <a:r>
              <a:rPr lang="tr-TR" sz="2100" b="1" smtClean="0"/>
              <a:t>Hiç biri işe yaramazsa fikir sahibini daha iyi bir fikir bulması için gönderin.</a:t>
            </a:r>
          </a:p>
        </p:txBody>
      </p:sp>
      <p:sp>
        <p:nvSpPr>
          <p:cNvPr id="55299" name="2 Slayt Numarası Yer Tutucusu"/>
          <p:cNvSpPr>
            <a:spLocks noGrp="1"/>
          </p:cNvSpPr>
          <p:nvPr>
            <p:ph type="sldNum" sz="quarter" idx="4294967295"/>
          </p:nvPr>
        </p:nvSpPr>
        <p:spPr bwMode="auto">
          <a:xfrm>
            <a:off x="6553200" y="6245225"/>
            <a:ext cx="2133600" cy="47625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eaLnBrk="1" hangingPunct="1"/>
            <a:fld id="{79CAB3C6-334E-4ADA-937C-2AB0C7638A50}" type="slidenum">
              <a:rPr lang="tr-TR"/>
              <a:pPr eaLnBrk="1" hangingPunct="1"/>
              <a:t>77</a:t>
            </a:fld>
            <a:endParaRPr lang="tr-TR"/>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0" y="642938"/>
            <a:ext cx="8459788" cy="1223962"/>
          </a:xfrm>
        </p:spPr>
        <p:txBody>
          <a:bodyPr/>
          <a:lstStyle/>
          <a:p>
            <a:pPr eaLnBrk="1" hangingPunct="1">
              <a:defRPr/>
            </a:pPr>
            <a:r>
              <a:rPr lang="tr-TR" sz="5400" b="1" dirty="0" smtClean="0">
                <a:solidFill>
                  <a:srgbClr val="000000"/>
                </a:solidFill>
                <a:effectLst>
                  <a:outerShdw blurRad="38100" dist="38100" dir="2700000" algn="tl">
                    <a:srgbClr val="C0C0C0"/>
                  </a:outerShdw>
                </a:effectLst>
              </a:rPr>
              <a:t>Gelecek Yönelimi</a:t>
            </a:r>
          </a:p>
        </p:txBody>
      </p:sp>
      <p:sp>
        <p:nvSpPr>
          <p:cNvPr id="140291" name="Rectangle 3"/>
          <p:cNvSpPr>
            <a:spLocks noGrp="1" noChangeArrowheads="1"/>
          </p:cNvSpPr>
          <p:nvPr>
            <p:ph type="body" sz="half" idx="1"/>
          </p:nvPr>
        </p:nvSpPr>
        <p:spPr>
          <a:xfrm>
            <a:off x="0" y="1643063"/>
            <a:ext cx="8243888" cy="4810125"/>
          </a:xfrm>
        </p:spPr>
        <p:txBody>
          <a:bodyPr/>
          <a:lstStyle/>
          <a:p>
            <a:pPr lvl="1" eaLnBrk="1" hangingPunct="1">
              <a:lnSpc>
                <a:spcPct val="80000"/>
              </a:lnSpc>
              <a:buClr>
                <a:srgbClr val="3AFC0C"/>
              </a:buClr>
              <a:buFont typeface="Wingdings" pitchFamily="2" charset="2"/>
              <a:buChar char="Ø"/>
              <a:defRPr/>
            </a:pPr>
            <a:r>
              <a:rPr lang="tr-TR" sz="3600" dirty="0" smtClean="0">
                <a:solidFill>
                  <a:schemeClr val="bg2"/>
                </a:solidFill>
                <a:effectLst>
                  <a:outerShdw blurRad="38100" dist="38100" dir="2700000" algn="tl">
                    <a:srgbClr val="C0C0C0"/>
                  </a:outerShdw>
                </a:effectLst>
              </a:rPr>
              <a:t>Vizyon ve Misyon,</a:t>
            </a:r>
          </a:p>
          <a:p>
            <a:pPr lvl="1" eaLnBrk="1" hangingPunct="1">
              <a:lnSpc>
                <a:spcPct val="80000"/>
              </a:lnSpc>
              <a:buClr>
                <a:srgbClr val="3AFC0C"/>
              </a:buClr>
              <a:buFont typeface="Wingdings" pitchFamily="2" charset="2"/>
              <a:buChar char="Ø"/>
              <a:defRPr/>
            </a:pPr>
            <a:r>
              <a:rPr lang="tr-TR" sz="3600" dirty="0" smtClean="0">
                <a:solidFill>
                  <a:schemeClr val="bg2"/>
                </a:solidFill>
                <a:effectLst>
                  <a:outerShdw blurRad="38100" dist="38100" dir="2700000" algn="tl">
                    <a:srgbClr val="C0C0C0"/>
                  </a:outerShdw>
                </a:effectLst>
              </a:rPr>
              <a:t>Temel Değerler,</a:t>
            </a:r>
          </a:p>
          <a:p>
            <a:pPr lvl="1" eaLnBrk="1" hangingPunct="1">
              <a:lnSpc>
                <a:spcPct val="80000"/>
              </a:lnSpc>
              <a:buClr>
                <a:srgbClr val="3AFC0C"/>
              </a:buClr>
              <a:buFont typeface="Wingdings" pitchFamily="2" charset="2"/>
              <a:buChar char="Ø"/>
              <a:defRPr/>
            </a:pPr>
            <a:r>
              <a:rPr lang="tr-TR" sz="3600" dirty="0" smtClean="0">
                <a:solidFill>
                  <a:schemeClr val="bg2"/>
                </a:solidFill>
                <a:effectLst>
                  <a:outerShdw blurRad="38100" dist="38100" dir="2700000" algn="tl">
                    <a:srgbClr val="C0C0C0"/>
                  </a:outerShdw>
                </a:effectLst>
              </a:rPr>
              <a:t>Temalar,</a:t>
            </a:r>
          </a:p>
          <a:p>
            <a:pPr lvl="1" eaLnBrk="1" hangingPunct="1">
              <a:lnSpc>
                <a:spcPct val="80000"/>
              </a:lnSpc>
              <a:buClr>
                <a:srgbClr val="3AFC0C"/>
              </a:buClr>
              <a:buFont typeface="Wingdings" pitchFamily="2" charset="2"/>
              <a:buChar char="Ø"/>
              <a:defRPr/>
            </a:pPr>
            <a:r>
              <a:rPr lang="tr-TR" sz="3600" dirty="0" smtClean="0">
                <a:solidFill>
                  <a:schemeClr val="bg2"/>
                </a:solidFill>
                <a:effectLst>
                  <a:outerShdw blurRad="38100" dist="38100" dir="2700000" algn="tl">
                    <a:srgbClr val="C0C0C0"/>
                  </a:outerShdw>
                </a:effectLst>
              </a:rPr>
              <a:t>Stratejik Amaçlar,</a:t>
            </a:r>
          </a:p>
          <a:p>
            <a:pPr lvl="1" eaLnBrk="1" hangingPunct="1">
              <a:lnSpc>
                <a:spcPct val="80000"/>
              </a:lnSpc>
              <a:buClr>
                <a:srgbClr val="3AFC0C"/>
              </a:buClr>
              <a:buFont typeface="Wingdings" pitchFamily="2" charset="2"/>
              <a:buChar char="Ø"/>
              <a:defRPr/>
            </a:pPr>
            <a:r>
              <a:rPr lang="tr-TR" sz="3600" dirty="0" smtClean="0">
                <a:solidFill>
                  <a:schemeClr val="bg2"/>
                </a:solidFill>
                <a:effectLst>
                  <a:outerShdw blurRad="38100" dist="38100" dir="2700000" algn="tl">
                    <a:srgbClr val="C0C0C0"/>
                  </a:outerShdw>
                </a:effectLst>
              </a:rPr>
              <a:t>Stratejik Hedefler,</a:t>
            </a:r>
          </a:p>
          <a:p>
            <a:pPr lvl="1" eaLnBrk="1" hangingPunct="1">
              <a:lnSpc>
                <a:spcPct val="80000"/>
              </a:lnSpc>
              <a:buClr>
                <a:srgbClr val="3AFC0C"/>
              </a:buClr>
              <a:buFont typeface="Wingdings" pitchFamily="2" charset="2"/>
              <a:buChar char="Ø"/>
              <a:defRPr/>
            </a:pPr>
            <a:r>
              <a:rPr lang="tr-TR" sz="3600" dirty="0" smtClean="0">
                <a:solidFill>
                  <a:schemeClr val="bg2"/>
                </a:solidFill>
                <a:effectLst>
                  <a:outerShdw blurRad="38100" dist="38100" dir="2700000" algn="tl">
                    <a:srgbClr val="C0C0C0"/>
                  </a:outerShdw>
                </a:effectLst>
              </a:rPr>
              <a:t>Strateji ve Politikalar</a:t>
            </a:r>
          </a:p>
          <a:p>
            <a:pPr lvl="1" eaLnBrk="1" hangingPunct="1">
              <a:lnSpc>
                <a:spcPct val="80000"/>
              </a:lnSpc>
              <a:buClr>
                <a:srgbClr val="3AFC0C"/>
              </a:buClr>
              <a:buFont typeface="Wingdings" pitchFamily="2" charset="2"/>
              <a:buChar char="Ø"/>
              <a:defRPr/>
            </a:pPr>
            <a:r>
              <a:rPr lang="tr-TR" sz="3600" dirty="0" smtClean="0">
                <a:solidFill>
                  <a:schemeClr val="bg2"/>
                </a:solidFill>
                <a:effectLst>
                  <a:outerShdw blurRad="38100" dist="38100" dir="2700000" algn="tl">
                    <a:srgbClr val="C0C0C0"/>
                  </a:outerShdw>
                </a:effectLst>
              </a:rPr>
              <a:t>Performans Göstergeleri ve Hedefleri,</a:t>
            </a:r>
          </a:p>
          <a:p>
            <a:pPr lvl="1" eaLnBrk="1" hangingPunct="1">
              <a:lnSpc>
                <a:spcPct val="80000"/>
              </a:lnSpc>
              <a:buClr>
                <a:srgbClr val="3AFC0C"/>
              </a:buClr>
              <a:buFont typeface="Wingdings" pitchFamily="2" charset="2"/>
              <a:buChar char="Ø"/>
              <a:defRPr/>
            </a:pPr>
            <a:r>
              <a:rPr lang="tr-TR" sz="3600" dirty="0" smtClean="0">
                <a:solidFill>
                  <a:schemeClr val="bg2"/>
                </a:solidFill>
                <a:effectLst>
                  <a:outerShdw blurRad="38100" dist="38100" dir="2700000" algn="tl">
                    <a:srgbClr val="C0C0C0"/>
                  </a:outerShdw>
                </a:effectLst>
              </a:rPr>
              <a:t>Faaliyetler.</a:t>
            </a:r>
          </a:p>
        </p:txBody>
      </p:sp>
      <p:sp>
        <p:nvSpPr>
          <p:cNvPr id="56324" name="4 Slayt Numarası Yer Tutucusu"/>
          <p:cNvSpPr txBox="1">
            <a:spLocks noGrp="1"/>
          </p:cNvSpPr>
          <p:nvPr/>
        </p:nvSpPr>
        <p:spPr bwMode="auto">
          <a:xfrm>
            <a:off x="8532813" y="6165850"/>
            <a:ext cx="36988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AE169EA9-ECC3-4EB9-A28D-78CD07DE311D}" type="slidenum">
              <a:rPr lang="tr-TR" sz="1200" b="0">
                <a:cs typeface="Arial" pitchFamily="34" charset="0"/>
              </a:rPr>
              <a:pPr algn="r" eaLnBrk="1" hangingPunct="1">
                <a:buFontTx/>
                <a:buNone/>
              </a:pPr>
              <a:t>78</a:t>
            </a:fld>
            <a:endParaRPr lang="tr-TR" sz="1200" b="0">
              <a:cs typeface="Arial" pitchFamily="34" charset="0"/>
            </a:endParaRPr>
          </a:p>
        </p:txBody>
      </p:sp>
      <p:pic>
        <p:nvPicPr>
          <p:cNvPr id="5632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rrowheads="1"/>
          </p:cNvSpPr>
          <p:nvPr>
            <p:ph type="title"/>
          </p:nvPr>
        </p:nvSpPr>
        <p:spPr>
          <a:xfrm>
            <a:off x="357188" y="428625"/>
            <a:ext cx="8229600" cy="1357313"/>
          </a:xfrm>
        </p:spPr>
        <p:txBody>
          <a:bodyPr>
            <a:normAutofit fontScale="90000"/>
          </a:bodyPr>
          <a:lstStyle/>
          <a:p>
            <a:pPr algn="ctr" eaLnBrk="1" fontAlgn="auto" hangingPunct="1">
              <a:spcAft>
                <a:spcPts val="0"/>
              </a:spcAft>
              <a:defRPr/>
            </a:pPr>
            <a:r>
              <a:rPr lang="tr-TR" dirty="0">
                <a:solidFill>
                  <a:srgbClr val="080808"/>
                </a:solidFill>
              </a:rPr>
              <a:t> </a:t>
            </a:r>
            <a:r>
              <a:rPr lang="tr-TR" b="1" dirty="0" smtClean="0">
                <a:solidFill>
                  <a:srgbClr val="080808"/>
                </a:solidFill>
              </a:rPr>
              <a:t>MEB SP 2010-2014 </a:t>
            </a:r>
            <a:br>
              <a:rPr lang="tr-TR" b="1" dirty="0" smtClean="0">
                <a:solidFill>
                  <a:srgbClr val="080808"/>
                </a:solidFill>
              </a:rPr>
            </a:br>
            <a:r>
              <a:rPr lang="tr-TR" sz="3100" b="1" dirty="0" smtClean="0">
                <a:solidFill>
                  <a:srgbClr val="080808"/>
                </a:solidFill>
              </a:rPr>
              <a:t>III. Bölüm </a:t>
            </a:r>
            <a:r>
              <a:rPr lang="tr-TR" b="1" dirty="0" smtClean="0">
                <a:solidFill>
                  <a:srgbClr val="00B0F0"/>
                </a:solidFill>
              </a:rPr>
              <a:t/>
            </a:r>
            <a:br>
              <a:rPr lang="tr-TR" b="1" dirty="0" smtClean="0">
                <a:solidFill>
                  <a:srgbClr val="00B0F0"/>
                </a:solidFill>
              </a:rPr>
            </a:br>
            <a:r>
              <a:rPr lang="tr-TR" b="1" dirty="0" smtClean="0">
                <a:solidFill>
                  <a:srgbClr val="FF0000"/>
                </a:solidFill>
              </a:rPr>
              <a:t>Geleceğe Yönelim</a:t>
            </a:r>
            <a:endParaRPr lang="tr-TR" dirty="0">
              <a:solidFill>
                <a:srgbClr val="FF0000"/>
              </a:solidFill>
            </a:endParaRPr>
          </a:p>
        </p:txBody>
      </p:sp>
      <p:sp>
        <p:nvSpPr>
          <p:cNvPr id="57347" name="Rectangle 3"/>
          <p:cNvSpPr>
            <a:spLocks noGrp="1" noRot="1" noChangeArrowheads="1"/>
          </p:cNvSpPr>
          <p:nvPr>
            <p:ph idx="1"/>
          </p:nvPr>
        </p:nvSpPr>
        <p:spPr>
          <a:xfrm>
            <a:off x="457200" y="1928813"/>
            <a:ext cx="8229600" cy="4645025"/>
          </a:xfrm>
        </p:spPr>
        <p:txBody>
          <a:bodyPr/>
          <a:lstStyle/>
          <a:p>
            <a:pPr marL="365125" indent="-255588" eaLnBrk="1" hangingPunct="1">
              <a:lnSpc>
                <a:spcPct val="80000"/>
              </a:lnSpc>
              <a:buClr>
                <a:srgbClr val="FFFFFF"/>
              </a:buClr>
              <a:buFont typeface="Georgia" pitchFamily="18" charset="0"/>
              <a:buNone/>
            </a:pPr>
            <a:r>
              <a:rPr lang="tr-TR" smtClean="0">
                <a:solidFill>
                  <a:srgbClr val="7030A0"/>
                </a:solidFill>
              </a:rPr>
              <a:t>Planlama bölümü 2 ana başlıkta toplanmıştır;</a:t>
            </a:r>
          </a:p>
          <a:p>
            <a:pPr marL="365125" indent="-255588" eaLnBrk="1" hangingPunct="1">
              <a:lnSpc>
                <a:spcPct val="80000"/>
              </a:lnSpc>
              <a:buClr>
                <a:srgbClr val="FFFFFF"/>
              </a:buClr>
              <a:buFontTx/>
              <a:buAutoNum type="arabicPeriod"/>
            </a:pPr>
            <a:r>
              <a:rPr lang="tr-TR" smtClean="0">
                <a:solidFill>
                  <a:srgbClr val="080808"/>
                </a:solidFill>
              </a:rPr>
              <a:t>Misyon, Vizyon ve Temel Değerler</a:t>
            </a:r>
          </a:p>
          <a:p>
            <a:pPr marL="657225" lvl="1" indent="-255588" eaLnBrk="1" hangingPunct="1">
              <a:lnSpc>
                <a:spcPct val="80000"/>
              </a:lnSpc>
              <a:spcAft>
                <a:spcPts val="300"/>
              </a:spcAft>
              <a:buClr>
                <a:srgbClr val="FF0066"/>
              </a:buClr>
              <a:buFont typeface="Georgia" pitchFamily="18" charset="0"/>
              <a:buChar char="•"/>
            </a:pPr>
            <a:r>
              <a:rPr lang="tr-TR" smtClean="0">
                <a:solidFill>
                  <a:srgbClr val="7F7F7F"/>
                </a:solidFill>
              </a:rPr>
              <a:t>Misyon</a:t>
            </a:r>
          </a:p>
          <a:p>
            <a:pPr marL="657225" lvl="1" indent="-255588" eaLnBrk="1" hangingPunct="1">
              <a:lnSpc>
                <a:spcPct val="80000"/>
              </a:lnSpc>
              <a:spcAft>
                <a:spcPts val="300"/>
              </a:spcAft>
              <a:buClr>
                <a:srgbClr val="FF0066"/>
              </a:buClr>
              <a:buFont typeface="Georgia" pitchFamily="18" charset="0"/>
              <a:buChar char="•"/>
            </a:pPr>
            <a:r>
              <a:rPr lang="tr-TR" smtClean="0">
                <a:solidFill>
                  <a:srgbClr val="7F7F7F"/>
                </a:solidFill>
              </a:rPr>
              <a:t>Vizyon</a:t>
            </a:r>
          </a:p>
          <a:p>
            <a:pPr marL="657225" lvl="1" indent="-255588" eaLnBrk="1" hangingPunct="1">
              <a:lnSpc>
                <a:spcPct val="80000"/>
              </a:lnSpc>
              <a:spcAft>
                <a:spcPts val="300"/>
              </a:spcAft>
              <a:buClr>
                <a:srgbClr val="FF0066"/>
              </a:buClr>
              <a:buFont typeface="Georgia" pitchFamily="18" charset="0"/>
              <a:buChar char="•"/>
            </a:pPr>
            <a:r>
              <a:rPr lang="tr-TR" smtClean="0">
                <a:solidFill>
                  <a:srgbClr val="7F7F7F"/>
                </a:solidFill>
              </a:rPr>
              <a:t>Temel Değerler</a:t>
            </a:r>
          </a:p>
          <a:p>
            <a:pPr marL="365125" indent="-255588" eaLnBrk="1" hangingPunct="1">
              <a:lnSpc>
                <a:spcPct val="80000"/>
              </a:lnSpc>
              <a:spcAft>
                <a:spcPts val="300"/>
              </a:spcAft>
              <a:buClr>
                <a:srgbClr val="FFFFFF"/>
              </a:buClr>
              <a:buFontTx/>
              <a:buAutoNum type="arabicPeriod"/>
            </a:pPr>
            <a:r>
              <a:rPr lang="tr-TR" smtClean="0">
                <a:solidFill>
                  <a:srgbClr val="080808"/>
                </a:solidFill>
              </a:rPr>
              <a:t>Temalar, Stratejik Amaç ve Hedefler</a:t>
            </a:r>
          </a:p>
          <a:p>
            <a:pPr marL="657225" lvl="1" indent="-255588" eaLnBrk="1" hangingPunct="1">
              <a:lnSpc>
                <a:spcPct val="80000"/>
              </a:lnSpc>
              <a:spcAft>
                <a:spcPts val="300"/>
              </a:spcAft>
              <a:buClr>
                <a:srgbClr val="FF0066"/>
              </a:buClr>
              <a:buFont typeface="Georgia" pitchFamily="18" charset="0"/>
              <a:buChar char="•"/>
            </a:pPr>
            <a:r>
              <a:rPr lang="tr-TR" smtClean="0">
                <a:solidFill>
                  <a:srgbClr val="7F7F7F"/>
                </a:solidFill>
              </a:rPr>
              <a:t>Temalar,</a:t>
            </a:r>
          </a:p>
          <a:p>
            <a:pPr marL="657225" lvl="1" indent="-255588" eaLnBrk="1" hangingPunct="1">
              <a:lnSpc>
                <a:spcPct val="80000"/>
              </a:lnSpc>
              <a:spcAft>
                <a:spcPts val="300"/>
              </a:spcAft>
              <a:buClr>
                <a:srgbClr val="FF0066"/>
              </a:buClr>
              <a:buFont typeface="Georgia" pitchFamily="18" charset="0"/>
              <a:buChar char="•"/>
            </a:pPr>
            <a:r>
              <a:rPr lang="tr-TR" smtClean="0">
                <a:solidFill>
                  <a:srgbClr val="7F7F7F"/>
                </a:solidFill>
              </a:rPr>
              <a:t>Stratejik Amaçlar,</a:t>
            </a:r>
          </a:p>
          <a:p>
            <a:pPr marL="657225" lvl="1" indent="-255588" eaLnBrk="1" hangingPunct="1">
              <a:lnSpc>
                <a:spcPct val="80000"/>
              </a:lnSpc>
              <a:spcAft>
                <a:spcPts val="300"/>
              </a:spcAft>
              <a:buClr>
                <a:srgbClr val="FF0066"/>
              </a:buClr>
              <a:buFont typeface="Georgia" pitchFamily="18" charset="0"/>
              <a:buChar char="•"/>
            </a:pPr>
            <a:r>
              <a:rPr lang="tr-TR" smtClean="0">
                <a:solidFill>
                  <a:srgbClr val="7F7F7F"/>
                </a:solidFill>
              </a:rPr>
              <a:t>Stratejik Hedefler, </a:t>
            </a:r>
          </a:p>
          <a:p>
            <a:pPr marL="922338" lvl="2" indent="-255588" eaLnBrk="1" hangingPunct="1">
              <a:lnSpc>
                <a:spcPct val="80000"/>
              </a:lnSpc>
              <a:spcAft>
                <a:spcPts val="300"/>
              </a:spcAft>
              <a:buClr>
                <a:srgbClr val="00B0F0"/>
              </a:buClr>
              <a:buFont typeface="Georgia" pitchFamily="18" charset="0"/>
              <a:buChar char="•"/>
            </a:pPr>
            <a:r>
              <a:rPr lang="tr-TR" sz="2200" smtClean="0">
                <a:solidFill>
                  <a:srgbClr val="A6A6A6"/>
                </a:solidFill>
              </a:rPr>
              <a:t>Performans Göstergeleri</a:t>
            </a:r>
          </a:p>
          <a:p>
            <a:pPr marL="657225" lvl="1" indent="-255588" eaLnBrk="1" hangingPunct="1">
              <a:lnSpc>
                <a:spcPct val="80000"/>
              </a:lnSpc>
              <a:spcAft>
                <a:spcPts val="300"/>
              </a:spcAft>
              <a:buClr>
                <a:srgbClr val="FF0066"/>
              </a:buClr>
              <a:buFont typeface="Georgia" pitchFamily="18" charset="0"/>
              <a:buChar char="•"/>
            </a:pPr>
            <a:r>
              <a:rPr lang="tr-TR" smtClean="0">
                <a:solidFill>
                  <a:srgbClr val="7F7F7F"/>
                </a:solidFill>
              </a:rPr>
              <a:t>Politika ve Stratejiler</a:t>
            </a:r>
          </a:p>
          <a:p>
            <a:pPr marL="365125" indent="-255588" eaLnBrk="1" hangingPunct="1">
              <a:lnSpc>
                <a:spcPct val="80000"/>
              </a:lnSpc>
              <a:buClr>
                <a:srgbClr val="FFFFFF"/>
              </a:buClr>
              <a:buFontTx/>
              <a:buNone/>
            </a:pPr>
            <a:endParaRPr lang="tr-TR" smtClean="0"/>
          </a:p>
        </p:txBody>
      </p:sp>
      <p:sp>
        <p:nvSpPr>
          <p:cNvPr id="57348" name="4 Slayt Numarası Yer Tutucusu"/>
          <p:cNvSpPr txBox="1">
            <a:spLocks noGrp="1"/>
          </p:cNvSpPr>
          <p:nvPr/>
        </p:nvSpPr>
        <p:spPr bwMode="auto">
          <a:xfrm>
            <a:off x="8532813" y="6165850"/>
            <a:ext cx="36988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DF250618-79F6-4465-B4E3-037C23EA6E10}" type="slidenum">
              <a:rPr lang="tr-TR" sz="1200" b="0">
                <a:cs typeface="Arial" pitchFamily="34" charset="0"/>
              </a:rPr>
              <a:pPr algn="r" eaLnBrk="1" hangingPunct="1">
                <a:buFontTx/>
                <a:buNone/>
              </a:pPr>
              <a:t>79</a:t>
            </a:fld>
            <a:endParaRPr lang="tr-TR" sz="1200" b="0">
              <a:cs typeface="Arial" pitchFamily="34" charset="0"/>
            </a:endParaRPr>
          </a:p>
        </p:txBody>
      </p:sp>
      <p:pic>
        <p:nvPicPr>
          <p:cNvPr id="57349"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2"/>
          <p:cNvSpPr>
            <a:spLocks noGrp="1" noChangeArrowheads="1"/>
          </p:cNvSpPr>
          <p:nvPr>
            <p:ph type="title"/>
          </p:nvPr>
        </p:nvSpPr>
        <p:spPr>
          <a:xfrm>
            <a:off x="12993" y="1124744"/>
            <a:ext cx="6553200" cy="1008112"/>
          </a:xfrm>
        </p:spPr>
        <p:txBody>
          <a:bodyPr/>
          <a:lstStyle/>
          <a:p>
            <a:pPr eaLnBrk="1" hangingPunct="1">
              <a:defRPr/>
            </a:pPr>
            <a:r>
              <a:rPr lang="tr-TR" sz="4000" b="1" dirty="0" smtClean="0">
                <a:solidFill>
                  <a:srgbClr val="FF9900"/>
                </a:solidFill>
                <a:effectLst>
                  <a:outerShdw blurRad="38100" dist="38100" dir="2700000" algn="tl">
                    <a:srgbClr val="000000">
                      <a:alpha val="43137"/>
                    </a:srgbClr>
                  </a:outerShdw>
                </a:effectLst>
              </a:rPr>
              <a:t>GELENEKSEL KAMU YÖNETİMİ ANLAYIŞI</a:t>
            </a:r>
          </a:p>
        </p:txBody>
      </p:sp>
      <p:sp>
        <p:nvSpPr>
          <p:cNvPr id="357379" name="Rectangle 3"/>
          <p:cNvSpPr>
            <a:spLocks noGrp="1" noChangeArrowheads="1"/>
          </p:cNvSpPr>
          <p:nvPr>
            <p:ph type="body" idx="1"/>
          </p:nvPr>
        </p:nvSpPr>
        <p:spPr>
          <a:xfrm>
            <a:off x="10798" y="2276872"/>
            <a:ext cx="8881682" cy="3959225"/>
          </a:xfrm>
        </p:spPr>
        <p:txBody>
          <a:bodyPr/>
          <a:lstStyle/>
          <a:p>
            <a:pPr eaLnBrk="1" hangingPunct="1">
              <a:lnSpc>
                <a:spcPct val="90000"/>
              </a:lnSpc>
              <a:buClr>
                <a:schemeClr val="tx1"/>
              </a:buClr>
              <a:defRPr/>
            </a:pPr>
            <a:r>
              <a:rPr lang="tr-TR" b="1" dirty="0" smtClean="0">
                <a:solidFill>
                  <a:srgbClr val="080808"/>
                </a:solidFill>
              </a:rPr>
              <a:t>MERKEZİ PLANLAMA</a:t>
            </a:r>
          </a:p>
          <a:p>
            <a:pPr eaLnBrk="1" hangingPunct="1">
              <a:lnSpc>
                <a:spcPct val="90000"/>
              </a:lnSpc>
              <a:buClr>
                <a:schemeClr val="tx1"/>
              </a:buClr>
              <a:defRPr/>
            </a:pPr>
            <a:r>
              <a:rPr lang="tr-TR" b="1" dirty="0" smtClean="0">
                <a:solidFill>
                  <a:srgbClr val="080808"/>
                </a:solidFill>
              </a:rPr>
              <a:t>MERKEZİ YÖNETİM VE KONTROL</a:t>
            </a:r>
          </a:p>
          <a:p>
            <a:pPr eaLnBrk="1" hangingPunct="1">
              <a:lnSpc>
                <a:spcPct val="90000"/>
              </a:lnSpc>
              <a:buClr>
                <a:schemeClr val="tx1"/>
              </a:buClr>
              <a:defRPr/>
            </a:pPr>
            <a:r>
              <a:rPr lang="tr-TR" b="1" dirty="0" smtClean="0">
                <a:solidFill>
                  <a:srgbClr val="080808"/>
                </a:solidFill>
              </a:rPr>
              <a:t>MEVZUAT ODAKLI-KURALLARA DAYALI</a:t>
            </a:r>
          </a:p>
          <a:p>
            <a:pPr eaLnBrk="1" hangingPunct="1">
              <a:lnSpc>
                <a:spcPct val="90000"/>
              </a:lnSpc>
              <a:buClr>
                <a:schemeClr val="tx1"/>
              </a:buClr>
              <a:defRPr/>
            </a:pPr>
            <a:r>
              <a:rPr lang="tr-TR" b="1" dirty="0" smtClean="0">
                <a:solidFill>
                  <a:srgbClr val="080808"/>
                </a:solidFill>
              </a:rPr>
              <a:t>GİRDİ ODAKLI</a:t>
            </a:r>
          </a:p>
          <a:p>
            <a:pPr eaLnBrk="1" hangingPunct="1">
              <a:lnSpc>
                <a:spcPct val="90000"/>
              </a:lnSpc>
              <a:buClr>
                <a:schemeClr val="tx1"/>
              </a:buClr>
              <a:defRPr/>
            </a:pPr>
            <a:r>
              <a:rPr lang="tr-TR" b="1" dirty="0" smtClean="0">
                <a:solidFill>
                  <a:srgbClr val="080808"/>
                </a:solidFill>
              </a:rPr>
              <a:t>HATA ARAMAYA ODAKLI, USULSÜZLÜK VE YOLSUZLUĞU ARAŞTIRAN DENETİM</a:t>
            </a:r>
          </a:p>
          <a:p>
            <a:pPr eaLnBrk="1" hangingPunct="1">
              <a:lnSpc>
                <a:spcPct val="90000"/>
              </a:lnSpc>
              <a:buClr>
                <a:schemeClr val="tx1"/>
              </a:buClr>
              <a:defRPr/>
            </a:pPr>
            <a:r>
              <a:rPr lang="tr-TR" b="1" dirty="0" smtClean="0">
                <a:solidFill>
                  <a:srgbClr val="080808"/>
                </a:solidFill>
              </a:rPr>
              <a:t>TEK TARAFLI VE KAPALI </a:t>
            </a:r>
            <a:endParaRPr lang="tr-TR" sz="3600" dirty="0" smtClean="0">
              <a:solidFill>
                <a:srgbClr val="080808"/>
              </a:solidFill>
            </a:endParaRPr>
          </a:p>
        </p:txBody>
      </p:sp>
      <p:pic>
        <p:nvPicPr>
          <p:cNvPr id="5"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795412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4 Slayt Numarası Yer Tutucusu"/>
          <p:cNvSpPr txBox="1">
            <a:spLocks noGrp="1"/>
          </p:cNvSpPr>
          <p:nvPr/>
        </p:nvSpPr>
        <p:spPr bwMode="auto">
          <a:xfrm>
            <a:off x="8459788" y="6165850"/>
            <a:ext cx="36988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8607BA75-2C35-4376-89A1-E7501E2BF9B7}" type="slidenum">
              <a:rPr lang="tr-TR" sz="1200" b="0">
                <a:cs typeface="Arial" pitchFamily="34" charset="0"/>
              </a:rPr>
              <a:pPr algn="r" eaLnBrk="1" hangingPunct="1">
                <a:buFontTx/>
                <a:buNone/>
              </a:pPr>
              <a:t>80</a:t>
            </a:fld>
            <a:endParaRPr lang="tr-TR" sz="1200" b="0">
              <a:cs typeface="Arial" pitchFamily="34" charset="0"/>
            </a:endParaRPr>
          </a:p>
        </p:txBody>
      </p:sp>
      <p:sp>
        <p:nvSpPr>
          <p:cNvPr id="520194" name="Rectangle 2"/>
          <p:cNvSpPr>
            <a:spLocks noGrp="1" noRot="1" noChangeArrowheads="1"/>
          </p:cNvSpPr>
          <p:nvPr>
            <p:ph type="title" idx="4294967295"/>
          </p:nvPr>
        </p:nvSpPr>
        <p:spPr>
          <a:xfrm>
            <a:off x="857250" y="1428750"/>
            <a:ext cx="6553200" cy="508000"/>
          </a:xfrm>
        </p:spPr>
        <p:txBody>
          <a:bodyPr/>
          <a:lstStyle/>
          <a:p>
            <a:pPr eaLnBrk="1" hangingPunct="1">
              <a:defRPr/>
            </a:pPr>
            <a:r>
              <a:rPr lang="tr-TR" sz="4400" b="1" dirty="0" smtClean="0">
                <a:solidFill>
                  <a:srgbClr val="000000"/>
                </a:solidFill>
                <a:effectLst>
                  <a:outerShdw blurRad="38100" dist="38100" dir="2700000" algn="tl">
                    <a:srgbClr val="C0C0C0"/>
                  </a:outerShdw>
                </a:effectLst>
              </a:rPr>
              <a:t>Misyon ve Vizyon</a:t>
            </a:r>
          </a:p>
        </p:txBody>
      </p:sp>
      <p:sp>
        <p:nvSpPr>
          <p:cNvPr id="520195" name="Rectangle 3"/>
          <p:cNvSpPr>
            <a:spLocks noGrp="1" noChangeArrowheads="1"/>
          </p:cNvSpPr>
          <p:nvPr>
            <p:ph type="body" idx="4294967295"/>
          </p:nvPr>
        </p:nvSpPr>
        <p:spPr/>
        <p:txBody>
          <a:bodyPr/>
          <a:lstStyle/>
          <a:p>
            <a:pPr eaLnBrk="1" hangingPunct="1">
              <a:spcBef>
                <a:spcPct val="0"/>
              </a:spcBef>
              <a:buFont typeface="Wingdings" pitchFamily="2" charset="2"/>
              <a:buChar char="q"/>
              <a:defRPr/>
            </a:pPr>
            <a:r>
              <a:rPr lang="tr-TR" sz="3200" b="1" dirty="0" smtClean="0">
                <a:solidFill>
                  <a:srgbClr val="99FF66"/>
                </a:solidFill>
                <a:effectLst>
                  <a:outerShdw blurRad="38100" dist="38100" dir="2700000" algn="tl">
                    <a:srgbClr val="C0C0C0"/>
                  </a:outerShdw>
                </a:effectLst>
              </a:rPr>
              <a:t>MİSYON</a:t>
            </a:r>
            <a:r>
              <a:rPr lang="tr-TR" sz="3200" dirty="0" smtClean="0">
                <a:effectLst>
                  <a:outerShdw blurRad="38100" dist="38100" dir="2700000" algn="tl">
                    <a:srgbClr val="C0C0C0"/>
                  </a:outerShdw>
                </a:effectLst>
              </a:rPr>
              <a:t>: </a:t>
            </a:r>
            <a:r>
              <a:rPr lang="tr-TR" sz="3200" b="1" dirty="0" smtClean="0">
                <a:effectLst>
                  <a:outerShdw blurRad="38100" dist="38100" dir="2700000" algn="tl">
                    <a:srgbClr val="C0C0C0"/>
                  </a:outerShdw>
                </a:effectLst>
              </a:rPr>
              <a:t>Kurumun içindeki ve dışındaki herkese kim olduğunu, ne yaptığını, kime yaptığını, nasıl ve neden yaptığını belirleyen, bugün olduğu durumla birlikte gelecekte arzulananı yansıtan ve </a:t>
            </a:r>
            <a:r>
              <a:rPr lang="tr-TR" sz="3200" b="1" dirty="0" smtClean="0">
                <a:solidFill>
                  <a:srgbClr val="92D050"/>
                </a:solidFill>
                <a:effectLst>
                  <a:outerShdw blurRad="38100" dist="38100" dir="2700000" algn="tl">
                    <a:srgbClr val="C0C0C0"/>
                  </a:outerShdw>
                </a:effectLst>
              </a:rPr>
              <a:t>varoluş amacını belirleyen bir görev bildirgesidir</a:t>
            </a:r>
            <a:r>
              <a:rPr lang="tr-TR" sz="3200" dirty="0" smtClean="0">
                <a:solidFill>
                  <a:srgbClr val="92D050"/>
                </a:solidFill>
                <a:effectLst>
                  <a:outerShdw blurRad="38100" dist="38100" dir="2700000" algn="tl">
                    <a:srgbClr val="C0C0C0"/>
                  </a:outerShdw>
                </a:effectLst>
              </a:rPr>
              <a:t>.</a:t>
            </a:r>
          </a:p>
        </p:txBody>
      </p:sp>
      <p:pic>
        <p:nvPicPr>
          <p:cNvPr id="58373"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4 Slayt Numarası Yer Tutucusu"/>
          <p:cNvSpPr txBox="1">
            <a:spLocks noGrp="1"/>
          </p:cNvSpPr>
          <p:nvPr/>
        </p:nvSpPr>
        <p:spPr bwMode="auto">
          <a:xfrm>
            <a:off x="8459788" y="6165850"/>
            <a:ext cx="36988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2CE6DB24-896B-4922-B5CF-E34ECF925F92}" type="slidenum">
              <a:rPr lang="tr-TR" sz="1200" b="0">
                <a:cs typeface="Arial" pitchFamily="34" charset="0"/>
              </a:rPr>
              <a:pPr algn="r" eaLnBrk="1" hangingPunct="1">
                <a:buFontTx/>
                <a:buNone/>
              </a:pPr>
              <a:t>81</a:t>
            </a:fld>
            <a:endParaRPr lang="tr-TR" sz="1200" b="0">
              <a:cs typeface="Arial" pitchFamily="34" charset="0"/>
            </a:endParaRPr>
          </a:p>
        </p:txBody>
      </p:sp>
      <p:sp>
        <p:nvSpPr>
          <p:cNvPr id="520194" name="Rectangle 2"/>
          <p:cNvSpPr>
            <a:spLocks noGrp="1" noRot="1" noChangeArrowheads="1"/>
          </p:cNvSpPr>
          <p:nvPr>
            <p:ph type="title" idx="4294967295"/>
          </p:nvPr>
        </p:nvSpPr>
        <p:spPr>
          <a:xfrm>
            <a:off x="285750" y="1571625"/>
            <a:ext cx="6553200" cy="508000"/>
          </a:xfrm>
        </p:spPr>
        <p:txBody>
          <a:bodyPr/>
          <a:lstStyle/>
          <a:p>
            <a:pPr eaLnBrk="1" hangingPunct="1">
              <a:defRPr/>
            </a:pPr>
            <a:r>
              <a:rPr lang="tr-TR" sz="4400" b="1" dirty="0" smtClean="0">
                <a:effectLst>
                  <a:outerShdw blurRad="38100" dist="38100" dir="2700000" algn="tl">
                    <a:srgbClr val="C0C0C0"/>
                  </a:outerShdw>
                </a:effectLst>
              </a:rPr>
              <a:t>Misyon</a:t>
            </a:r>
          </a:p>
        </p:txBody>
      </p:sp>
      <p:sp>
        <p:nvSpPr>
          <p:cNvPr id="520195" name="Rectangle 3"/>
          <p:cNvSpPr>
            <a:spLocks noChangeArrowheads="1"/>
          </p:cNvSpPr>
          <p:nvPr/>
        </p:nvSpPr>
        <p:spPr bwMode="auto">
          <a:xfrm>
            <a:off x="0" y="2276475"/>
            <a:ext cx="9144000" cy="4392613"/>
          </a:xfrm>
          <a:prstGeom prst="rect">
            <a:avLst/>
          </a:prstGeom>
          <a:noFill/>
          <a:ln w="9525">
            <a:noFill/>
            <a:miter lim="800000"/>
            <a:headEnd/>
            <a:tailEnd/>
          </a:ln>
        </p:spPr>
        <p:txBody>
          <a:bodyPr/>
          <a:lstStyle/>
          <a:p>
            <a:pPr marL="342900" indent="-342900">
              <a:buClr>
                <a:srgbClr val="3AFC0C"/>
              </a:buClr>
              <a:defRPr/>
            </a:pPr>
            <a:r>
              <a:rPr lang="tr-TR" sz="2800" b="0" dirty="0">
                <a:effectLst>
                  <a:outerShdw blurRad="38100" dist="38100" dir="2700000" algn="tl">
                    <a:srgbClr val="C0C0C0"/>
                  </a:outerShdw>
                </a:effectLst>
              </a:rPr>
              <a:t>Özlü, açık ve çarpıcı şekilde ifade edilir,</a:t>
            </a:r>
          </a:p>
          <a:p>
            <a:pPr marL="342900" indent="-342900">
              <a:buClr>
                <a:srgbClr val="3AFC0C"/>
              </a:buClr>
              <a:defRPr/>
            </a:pPr>
            <a:r>
              <a:rPr lang="tr-TR" sz="2800" b="0" dirty="0">
                <a:solidFill>
                  <a:srgbClr val="000000"/>
                </a:solidFill>
                <a:effectLst>
                  <a:outerShdw blurRad="38100" dist="38100" dir="2700000" algn="tl">
                    <a:srgbClr val="C0C0C0"/>
                  </a:outerShdw>
                </a:effectLst>
              </a:rPr>
              <a:t>Hizmetin</a:t>
            </a:r>
            <a:r>
              <a:rPr lang="tr-TR" sz="2800" b="0" dirty="0">
                <a:effectLst>
                  <a:outerShdw blurRad="38100" dist="38100" dir="2700000" algn="tl">
                    <a:srgbClr val="C0C0C0"/>
                  </a:outerShdw>
                </a:effectLst>
              </a:rPr>
              <a:t> yerine getirilme sürecini değil, </a:t>
            </a:r>
            <a:r>
              <a:rPr lang="tr-TR" sz="2800" b="0" dirty="0">
                <a:solidFill>
                  <a:srgbClr val="000000"/>
                </a:solidFill>
                <a:effectLst>
                  <a:outerShdw blurRad="38100" dist="38100" dir="2700000" algn="tl">
                    <a:srgbClr val="C0C0C0"/>
                  </a:outerShdw>
                </a:effectLst>
              </a:rPr>
              <a:t>amacını tanımlar,</a:t>
            </a:r>
          </a:p>
          <a:p>
            <a:pPr marL="342900" indent="-342900">
              <a:buClr>
                <a:srgbClr val="3AFC0C"/>
              </a:buClr>
              <a:defRPr/>
            </a:pPr>
            <a:r>
              <a:rPr lang="tr-TR" sz="2800" b="0" dirty="0">
                <a:effectLst>
                  <a:outerShdw blurRad="38100" dist="38100" dir="2700000" algn="tl">
                    <a:srgbClr val="C0C0C0"/>
                  </a:outerShdw>
                </a:effectLst>
              </a:rPr>
              <a:t>Yasal düzenlemelerle </a:t>
            </a:r>
            <a:r>
              <a:rPr lang="tr-TR" sz="2800" b="0" dirty="0">
                <a:solidFill>
                  <a:srgbClr val="000000"/>
                </a:solidFill>
                <a:effectLst>
                  <a:outerShdw blurRad="38100" dist="38100" dir="2700000" algn="tl">
                    <a:srgbClr val="C0C0C0"/>
                  </a:outerShdw>
                </a:effectLst>
              </a:rPr>
              <a:t>kuruluşa verilmiş olan görev ve yetkiler</a:t>
            </a:r>
            <a:r>
              <a:rPr lang="tr-TR" sz="2800" b="0" dirty="0">
                <a:effectLst>
                  <a:outerShdw blurRad="38100" dist="38100" dir="2700000" algn="tl">
                    <a:srgbClr val="C0C0C0"/>
                  </a:outerShdw>
                </a:effectLst>
              </a:rPr>
              <a:t> çerçevesinde belirlenir,</a:t>
            </a:r>
          </a:p>
          <a:p>
            <a:pPr marL="342900" indent="-342900">
              <a:buClr>
                <a:srgbClr val="3AFC0C"/>
              </a:buClr>
              <a:defRPr/>
            </a:pPr>
            <a:r>
              <a:rPr lang="tr-TR" sz="2800" b="0" dirty="0">
                <a:effectLst>
                  <a:outerShdw blurRad="38100" dist="38100" dir="2700000" algn="tl">
                    <a:srgbClr val="C0C0C0"/>
                  </a:outerShdw>
                </a:effectLst>
              </a:rPr>
              <a:t>Kuruluşun hizmet sunduğu </a:t>
            </a:r>
            <a:r>
              <a:rPr lang="tr-TR" sz="2800" b="0" dirty="0">
                <a:solidFill>
                  <a:srgbClr val="000000"/>
                </a:solidFill>
                <a:effectLst>
                  <a:outerShdw blurRad="38100" dist="38100" dir="2700000" algn="tl">
                    <a:srgbClr val="C0C0C0"/>
                  </a:outerShdw>
                </a:effectLst>
              </a:rPr>
              <a:t>kişileri</a:t>
            </a:r>
            <a:r>
              <a:rPr lang="tr-TR" sz="2800" b="0" dirty="0">
                <a:effectLst>
                  <a:outerShdw blurRad="38100" dist="38100" dir="2700000" algn="tl">
                    <a:srgbClr val="C0C0C0"/>
                  </a:outerShdw>
                </a:effectLst>
              </a:rPr>
              <a:t> belirtir,</a:t>
            </a:r>
          </a:p>
          <a:p>
            <a:pPr marL="342900" indent="-342900">
              <a:buClr>
                <a:srgbClr val="3AFC0C"/>
              </a:buClr>
              <a:defRPr/>
            </a:pPr>
            <a:r>
              <a:rPr lang="tr-TR" sz="2800" b="0" dirty="0">
                <a:effectLst>
                  <a:outerShdw blurRad="38100" dist="38100" dir="2700000" algn="tl">
                    <a:srgbClr val="C0C0C0"/>
                  </a:outerShdw>
                </a:effectLst>
              </a:rPr>
              <a:t>Sunduğu </a:t>
            </a:r>
            <a:r>
              <a:rPr lang="tr-TR" sz="2800" b="0" dirty="0">
                <a:solidFill>
                  <a:srgbClr val="000000"/>
                </a:solidFill>
                <a:effectLst>
                  <a:outerShdw blurRad="38100" dist="38100" dir="2700000" algn="tl">
                    <a:srgbClr val="C0C0C0"/>
                  </a:outerShdw>
                </a:effectLst>
              </a:rPr>
              <a:t>hizmet veya ürünler tanımlanır</a:t>
            </a:r>
            <a:r>
              <a:rPr lang="tr-TR" sz="2800" b="0" dirty="0">
                <a:effectLst>
                  <a:outerShdw blurRad="38100" dist="38100" dir="2700000" algn="tl">
                    <a:srgbClr val="C0C0C0"/>
                  </a:outerShdw>
                </a:effectLst>
              </a:rPr>
              <a:t>.</a:t>
            </a:r>
          </a:p>
          <a:p>
            <a:pPr marL="342900" indent="-342900">
              <a:defRPr/>
            </a:pPr>
            <a:endParaRPr lang="tr-TR" sz="2800" b="0" dirty="0">
              <a:effectLst>
                <a:outerShdw blurRad="38100" dist="38100" dir="2700000" algn="tl">
                  <a:srgbClr val="C0C0C0"/>
                </a:outerShdw>
              </a:effectLst>
            </a:endParaRPr>
          </a:p>
          <a:p>
            <a:pPr marL="342900" indent="-342900">
              <a:buFont typeface="Wingdings" pitchFamily="2" charset="2"/>
              <a:buChar char="q"/>
              <a:defRPr/>
            </a:pPr>
            <a:r>
              <a:rPr lang="tr-TR" sz="2800" b="0" dirty="0">
                <a:effectLst>
                  <a:outerShdw blurRad="38100" dist="38100" dir="2700000" algn="tl">
                    <a:srgbClr val="C0C0C0"/>
                  </a:outerShdw>
                </a:effectLst>
              </a:rPr>
              <a:t>MİSYON; </a:t>
            </a:r>
            <a:r>
              <a:rPr lang="tr-TR" sz="2800" b="0" dirty="0">
                <a:solidFill>
                  <a:srgbClr val="000000"/>
                </a:solidFill>
                <a:effectLst>
                  <a:outerShdw blurRad="38100" dist="38100" dir="2700000" algn="tl">
                    <a:srgbClr val="C0C0C0"/>
                  </a:outerShdw>
                </a:effectLst>
              </a:rPr>
              <a:t>Amaç tanımı</a:t>
            </a:r>
            <a:r>
              <a:rPr lang="tr-TR" sz="2800" b="0" dirty="0">
                <a:effectLst>
                  <a:outerShdw blurRad="38100" dist="38100" dir="2700000" algn="tl">
                    <a:srgbClr val="C0C0C0"/>
                  </a:outerShdw>
                </a:effectLst>
              </a:rPr>
              <a:t>, </a:t>
            </a:r>
            <a:r>
              <a:rPr lang="tr-TR" sz="2800" b="0" dirty="0">
                <a:solidFill>
                  <a:srgbClr val="D448A2"/>
                </a:solidFill>
                <a:effectLst>
                  <a:outerShdw blurRad="38100" dist="38100" dir="2700000" algn="tl">
                    <a:srgbClr val="C0C0C0"/>
                  </a:outerShdw>
                </a:effectLst>
              </a:rPr>
              <a:t>Görev ve yetkiler</a:t>
            </a:r>
            <a:r>
              <a:rPr lang="tr-TR" sz="2800" b="0" dirty="0">
                <a:effectLst>
                  <a:outerShdw blurRad="38100" dist="38100" dir="2700000" algn="tl">
                    <a:srgbClr val="C0C0C0"/>
                  </a:outerShdw>
                </a:effectLst>
              </a:rPr>
              <a:t>, </a:t>
            </a:r>
            <a:r>
              <a:rPr lang="tr-TR" sz="2800" b="0" dirty="0">
                <a:solidFill>
                  <a:srgbClr val="000000"/>
                </a:solidFill>
                <a:effectLst>
                  <a:outerShdw blurRad="38100" dist="38100" dir="2700000" algn="tl">
                    <a:srgbClr val="C0C0C0"/>
                  </a:outerShdw>
                </a:effectLst>
              </a:rPr>
              <a:t>Hizmet alanlar</a:t>
            </a:r>
            <a:r>
              <a:rPr lang="tr-TR" sz="2800" b="0" dirty="0">
                <a:effectLst>
                  <a:outerShdw blurRad="38100" dist="38100" dir="2700000" algn="tl">
                    <a:srgbClr val="C0C0C0"/>
                  </a:outerShdw>
                </a:effectLst>
              </a:rPr>
              <a:t> ve </a:t>
            </a:r>
            <a:r>
              <a:rPr lang="tr-TR" sz="2800" b="0" dirty="0">
                <a:solidFill>
                  <a:srgbClr val="D448A2"/>
                </a:solidFill>
                <a:effectLst>
                  <a:outerShdw blurRad="38100" dist="38100" dir="2700000" algn="tl">
                    <a:srgbClr val="C0C0C0"/>
                  </a:outerShdw>
                </a:effectLst>
              </a:rPr>
              <a:t>hizmet veya ürün tanımı</a:t>
            </a:r>
            <a:r>
              <a:rPr lang="tr-TR" sz="2800" b="0" dirty="0">
                <a:effectLst>
                  <a:outerShdw blurRad="38100" dist="38100" dir="2700000" algn="tl">
                    <a:srgbClr val="C0C0C0"/>
                  </a:outerShdw>
                </a:effectLst>
              </a:rPr>
              <a:t>ndan oluşur.</a:t>
            </a:r>
          </a:p>
        </p:txBody>
      </p:sp>
      <p:pic>
        <p:nvPicPr>
          <p:cNvPr id="59397"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txBox="1">
            <a:spLocks noChangeArrowheads="1"/>
          </p:cNvSpPr>
          <p:nvPr/>
        </p:nvSpPr>
        <p:spPr>
          <a:xfrm>
            <a:off x="285750" y="476672"/>
            <a:ext cx="8572500" cy="1595016"/>
          </a:xfrm>
          <a:prstGeom prst="rect">
            <a:avLst/>
          </a:prstGeom>
        </p:spPr>
        <p:txBody>
          <a:bodyPr/>
          <a:lstStyle/>
          <a:p>
            <a:pPr algn="just">
              <a:buNone/>
              <a:defRPr/>
            </a:pPr>
            <a:r>
              <a:rPr lang="tr-TR" sz="4400" dirty="0">
                <a:solidFill>
                  <a:schemeClr val="bg2"/>
                </a:solidFill>
                <a:effectLst>
                  <a:outerShdw blurRad="38100" dist="38100" dir="2700000" algn="tl">
                    <a:srgbClr val="C0C0C0"/>
                  </a:outerShdw>
                </a:effectLst>
                <a:latin typeface="+mj-lt"/>
                <a:ea typeface="+mj-ea"/>
                <a:cs typeface="+mj-cs"/>
              </a:rPr>
              <a:t>Misyon</a:t>
            </a:r>
            <a:r>
              <a:rPr lang="tr-TR" dirty="0" smtClean="0">
                <a:solidFill>
                  <a:srgbClr val="FF0000"/>
                </a:solidFill>
                <a:ea typeface="+mj-ea"/>
                <a:cs typeface="Arial" pitchFamily="34" charset="0"/>
              </a:rPr>
              <a:t> </a:t>
            </a:r>
            <a:r>
              <a:rPr lang="tr-TR" sz="4400" dirty="0">
                <a:solidFill>
                  <a:schemeClr val="bg2"/>
                </a:solidFill>
                <a:effectLst>
                  <a:outerShdw blurRad="38100" dist="38100" dir="2700000" algn="tl">
                    <a:srgbClr val="C0C0C0"/>
                  </a:outerShdw>
                </a:effectLst>
                <a:latin typeface="+mj-lt"/>
                <a:ea typeface="+mj-ea"/>
                <a:cs typeface="+mj-cs"/>
              </a:rPr>
              <a:t>bildirimi</a:t>
            </a:r>
            <a:r>
              <a:rPr lang="tr-TR" dirty="0" smtClean="0">
                <a:solidFill>
                  <a:srgbClr val="FF0000"/>
                </a:solidFill>
                <a:ea typeface="+mj-ea"/>
                <a:cs typeface="Arial" pitchFamily="34" charset="0"/>
              </a:rPr>
              <a:t> </a:t>
            </a:r>
            <a:r>
              <a:rPr lang="tr-TR" sz="4400" dirty="0">
                <a:solidFill>
                  <a:schemeClr val="bg2"/>
                </a:solidFill>
                <a:effectLst>
                  <a:outerShdw blurRad="38100" dist="38100" dir="2700000" algn="tl">
                    <a:srgbClr val="C0C0C0"/>
                  </a:outerShdw>
                </a:effectLst>
                <a:latin typeface="+mj-lt"/>
                <a:ea typeface="+mj-ea"/>
                <a:cs typeface="+mj-cs"/>
              </a:rPr>
              <a:t>için</a:t>
            </a:r>
            <a:r>
              <a:rPr lang="tr-TR" dirty="0" smtClean="0">
                <a:solidFill>
                  <a:srgbClr val="FF0000"/>
                </a:solidFill>
                <a:ea typeface="+mj-ea"/>
                <a:cs typeface="Arial" pitchFamily="34" charset="0"/>
              </a:rPr>
              <a:t> </a:t>
            </a:r>
            <a:r>
              <a:rPr lang="tr-TR" sz="4400" dirty="0">
                <a:solidFill>
                  <a:schemeClr val="bg2"/>
                </a:solidFill>
                <a:effectLst>
                  <a:outerShdw blurRad="38100" dist="38100" dir="2700000" algn="tl">
                    <a:srgbClr val="C0C0C0"/>
                  </a:outerShdw>
                </a:effectLst>
                <a:latin typeface="+mj-lt"/>
                <a:ea typeface="+mj-ea"/>
                <a:cs typeface="+mj-cs"/>
              </a:rPr>
              <a:t>temel</a:t>
            </a:r>
            <a:r>
              <a:rPr lang="tr-TR" dirty="0" smtClean="0">
                <a:solidFill>
                  <a:srgbClr val="FF0000"/>
                </a:solidFill>
                <a:ea typeface="+mj-ea"/>
                <a:cs typeface="Arial" pitchFamily="34" charset="0"/>
              </a:rPr>
              <a:t> </a:t>
            </a:r>
            <a:r>
              <a:rPr lang="tr-TR" sz="4400" dirty="0" smtClean="0">
                <a:solidFill>
                  <a:schemeClr val="bg2"/>
                </a:solidFill>
                <a:effectLst>
                  <a:outerShdw blurRad="38100" dist="38100" dir="2700000" algn="tl">
                    <a:srgbClr val="C0C0C0"/>
                  </a:outerShdw>
                </a:effectLst>
                <a:latin typeface="+mj-lt"/>
                <a:ea typeface="+mj-ea"/>
                <a:cs typeface="+mj-cs"/>
              </a:rPr>
              <a:t>sorular ?</a:t>
            </a:r>
            <a:endParaRPr lang="tr-TR" sz="4400" dirty="0">
              <a:solidFill>
                <a:schemeClr val="bg2"/>
              </a:solidFill>
              <a:effectLst>
                <a:outerShdw blurRad="38100" dist="38100" dir="2700000" algn="tl">
                  <a:srgbClr val="C0C0C0"/>
                </a:outerShdw>
              </a:effectLst>
              <a:latin typeface="+mj-lt"/>
              <a:ea typeface="+mj-ea"/>
              <a:cs typeface="+mj-cs"/>
            </a:endParaRPr>
          </a:p>
        </p:txBody>
      </p:sp>
      <p:sp>
        <p:nvSpPr>
          <p:cNvPr id="6" name="Rectangle 3"/>
          <p:cNvSpPr txBox="1">
            <a:spLocks noChangeArrowheads="1"/>
          </p:cNvSpPr>
          <p:nvPr/>
        </p:nvSpPr>
        <p:spPr>
          <a:xfrm>
            <a:off x="428625" y="2071689"/>
            <a:ext cx="8229600" cy="4381648"/>
          </a:xfrm>
          <a:prstGeom prst="rect">
            <a:avLst/>
          </a:prstGeom>
          <a:noFill/>
          <a:ln>
            <a:noFill/>
          </a:ln>
        </p:spPr>
        <p:txBody>
          <a:bodyPr/>
          <a:lstStyle/>
          <a:p>
            <a:pPr marL="342900" indent="-342900" algn="just">
              <a:spcBef>
                <a:spcPct val="20000"/>
              </a:spcBef>
              <a:buFont typeface="Arial" charset="0"/>
              <a:buChar char="•"/>
              <a:defRPr/>
            </a:pPr>
            <a:r>
              <a:rPr lang="tr-TR" sz="2400" b="1" dirty="0" smtClean="0">
                <a:solidFill>
                  <a:schemeClr val="bg2"/>
                </a:solidFill>
                <a:latin typeface="+mn-lt"/>
              </a:rPr>
              <a:t>K</a:t>
            </a:r>
            <a:r>
              <a:rPr lang="tr-TR" sz="2400" b="1" dirty="0" smtClean="0">
                <a:solidFill>
                  <a:schemeClr val="bg2"/>
                </a:solidFill>
                <a:latin typeface="Arial" pitchFamily="34" charset="0"/>
                <a:cs typeface="Arial" pitchFamily="34" charset="0"/>
              </a:rPr>
              <a:t>uruluşun varoluş </a:t>
            </a:r>
            <a:r>
              <a:rPr lang="tr-TR" sz="2400" b="1" dirty="0">
                <a:solidFill>
                  <a:schemeClr val="bg2"/>
                </a:solidFill>
                <a:latin typeface="Arial" pitchFamily="34" charset="0"/>
                <a:cs typeface="Arial" pitchFamily="34" charset="0"/>
              </a:rPr>
              <a:t>nedeni nedir</a:t>
            </a:r>
            <a:r>
              <a:rPr lang="tr-TR" dirty="0">
                <a:solidFill>
                  <a:schemeClr val="bg2"/>
                </a:solidFill>
                <a:cs typeface="Arial" pitchFamily="34" charset="0"/>
              </a:rPr>
              <a:t>? </a:t>
            </a:r>
            <a:endParaRPr lang="tr-TR" dirty="0" smtClean="0">
              <a:solidFill>
                <a:schemeClr val="bg2"/>
              </a:solidFill>
              <a:cs typeface="Arial" pitchFamily="34" charset="0"/>
            </a:endParaRPr>
          </a:p>
          <a:p>
            <a:pPr marL="342900" indent="-342900" algn="just">
              <a:spcBef>
                <a:spcPct val="20000"/>
              </a:spcBef>
              <a:buFont typeface="Arial" charset="0"/>
              <a:buChar char="•"/>
              <a:defRPr/>
            </a:pPr>
            <a:r>
              <a:rPr lang="tr-TR" dirty="0" smtClean="0">
                <a:solidFill>
                  <a:schemeClr val="bg2"/>
                </a:solidFill>
                <a:cs typeface="Arial" pitchFamily="34" charset="0"/>
              </a:rPr>
              <a:t>Kuruluşun </a:t>
            </a:r>
            <a:r>
              <a:rPr lang="tr-TR" dirty="0">
                <a:solidFill>
                  <a:schemeClr val="bg2"/>
                </a:solidFill>
                <a:cs typeface="Arial" pitchFamily="34" charset="0"/>
              </a:rPr>
              <a:t>yasal görevleri nelerdir</a:t>
            </a:r>
            <a:r>
              <a:rPr lang="tr-TR" dirty="0" smtClean="0">
                <a:solidFill>
                  <a:schemeClr val="bg2"/>
                </a:solidFill>
                <a:cs typeface="Arial" pitchFamily="34" charset="0"/>
              </a:rPr>
              <a:t>?</a:t>
            </a:r>
            <a:endParaRPr lang="tr-TR" sz="2400" b="1" dirty="0">
              <a:solidFill>
                <a:schemeClr val="bg2"/>
              </a:solidFill>
              <a:latin typeface="Arial" pitchFamily="34" charset="0"/>
              <a:cs typeface="Arial" pitchFamily="34" charset="0"/>
            </a:endParaRPr>
          </a:p>
          <a:p>
            <a:pPr marL="342900" indent="-342900" algn="just">
              <a:spcBef>
                <a:spcPct val="20000"/>
              </a:spcBef>
              <a:buFont typeface="Arial" charset="0"/>
              <a:buChar char="•"/>
              <a:defRPr/>
            </a:pPr>
            <a:r>
              <a:rPr lang="tr-TR" sz="2400" b="1" dirty="0">
                <a:solidFill>
                  <a:schemeClr val="bg2"/>
                </a:solidFill>
                <a:latin typeface="Arial" pitchFamily="34" charset="0"/>
                <a:cs typeface="Arial" pitchFamily="34" charset="0"/>
              </a:rPr>
              <a:t>Kuruluş kimlere hizmet </a:t>
            </a:r>
            <a:r>
              <a:rPr lang="tr-TR" sz="2400" b="1" dirty="0" smtClean="0">
                <a:solidFill>
                  <a:schemeClr val="bg2"/>
                </a:solidFill>
                <a:latin typeface="Arial" pitchFamily="34" charset="0"/>
                <a:cs typeface="Arial" pitchFamily="34" charset="0"/>
              </a:rPr>
              <a:t>sunar?</a:t>
            </a:r>
            <a:endParaRPr lang="tr-TR" sz="2400" b="1" dirty="0">
              <a:solidFill>
                <a:schemeClr val="bg2"/>
              </a:solidFill>
              <a:latin typeface="Arial" pitchFamily="34" charset="0"/>
              <a:cs typeface="Arial" pitchFamily="34" charset="0"/>
            </a:endParaRPr>
          </a:p>
          <a:p>
            <a:pPr marL="342900" indent="-342900" algn="just">
              <a:spcBef>
                <a:spcPct val="20000"/>
              </a:spcBef>
              <a:buFont typeface="Arial" charset="0"/>
              <a:buChar char="•"/>
              <a:defRPr/>
            </a:pPr>
            <a:r>
              <a:rPr lang="tr-TR" sz="2400" b="1" dirty="0">
                <a:solidFill>
                  <a:schemeClr val="bg2"/>
                </a:solidFill>
                <a:latin typeface="Arial" pitchFamily="34" charset="0"/>
                <a:cs typeface="Arial" pitchFamily="34" charset="0"/>
              </a:rPr>
              <a:t>Kuruluş </a:t>
            </a:r>
            <a:r>
              <a:rPr lang="tr-TR" sz="2400" b="1" dirty="0" smtClean="0">
                <a:solidFill>
                  <a:schemeClr val="bg2"/>
                </a:solidFill>
                <a:latin typeface="Arial" pitchFamily="34" charset="0"/>
                <a:cs typeface="Arial" pitchFamily="34" charset="0"/>
              </a:rPr>
              <a:t>çalışma alanı nedir?</a:t>
            </a:r>
            <a:endParaRPr lang="tr-TR" sz="2400" b="1" dirty="0">
              <a:solidFill>
                <a:schemeClr val="bg2"/>
              </a:solidFill>
              <a:latin typeface="Arial" pitchFamily="34" charset="0"/>
              <a:cs typeface="Arial" pitchFamily="34" charset="0"/>
            </a:endParaRPr>
          </a:p>
          <a:p>
            <a:pPr marL="342900" indent="-342900" algn="just">
              <a:spcBef>
                <a:spcPct val="20000"/>
              </a:spcBef>
              <a:buFont typeface="Arial" charset="0"/>
              <a:buChar char="•"/>
              <a:defRPr/>
            </a:pPr>
            <a:r>
              <a:rPr lang="tr-TR" sz="2400" b="1" dirty="0">
                <a:solidFill>
                  <a:schemeClr val="bg2"/>
                </a:solidFill>
                <a:latin typeface="Arial" pitchFamily="34" charset="0"/>
                <a:cs typeface="Arial" pitchFamily="34" charset="0"/>
              </a:rPr>
              <a:t>Kuruluş hangi ihtiyaçları karşılıyor?</a:t>
            </a:r>
          </a:p>
          <a:p>
            <a:pPr marL="342900" indent="-342900" algn="just">
              <a:spcBef>
                <a:spcPct val="20000"/>
              </a:spcBef>
              <a:buFont typeface="Arial" charset="0"/>
              <a:buChar char="•"/>
              <a:defRPr/>
            </a:pPr>
            <a:endParaRPr lang="tr-TR" dirty="0">
              <a:solidFill>
                <a:schemeClr val="bg2"/>
              </a:solidFill>
              <a:cs typeface="Arial" pitchFamily="34" charset="0"/>
            </a:endParaRPr>
          </a:p>
          <a:p>
            <a:pPr marL="342900" indent="-342900" algn="just">
              <a:spcBef>
                <a:spcPct val="20000"/>
              </a:spcBef>
              <a:buFont typeface="Arial" charset="0"/>
              <a:buChar char="•"/>
              <a:defRPr/>
            </a:pPr>
            <a:r>
              <a:rPr lang="tr-TR" b="0" dirty="0">
                <a:effectLst>
                  <a:outerShdw blurRad="38100" dist="38100" dir="2700000" algn="tl">
                    <a:srgbClr val="C0C0C0"/>
                  </a:outerShdw>
                </a:effectLst>
              </a:rPr>
              <a:t>MİSYON; </a:t>
            </a:r>
            <a:r>
              <a:rPr lang="tr-TR" b="0" dirty="0">
                <a:solidFill>
                  <a:srgbClr val="000000"/>
                </a:solidFill>
                <a:effectLst>
                  <a:outerShdw blurRad="38100" dist="38100" dir="2700000" algn="tl">
                    <a:srgbClr val="C0C0C0"/>
                  </a:outerShdw>
                </a:effectLst>
              </a:rPr>
              <a:t>Amaç tanımı</a:t>
            </a:r>
            <a:r>
              <a:rPr lang="tr-TR" b="0" dirty="0">
                <a:effectLst>
                  <a:outerShdw blurRad="38100" dist="38100" dir="2700000" algn="tl">
                    <a:srgbClr val="C0C0C0"/>
                  </a:outerShdw>
                </a:effectLst>
              </a:rPr>
              <a:t>, </a:t>
            </a:r>
            <a:r>
              <a:rPr lang="tr-TR" b="0" dirty="0">
                <a:solidFill>
                  <a:srgbClr val="D448A2"/>
                </a:solidFill>
                <a:effectLst>
                  <a:outerShdw blurRad="38100" dist="38100" dir="2700000" algn="tl">
                    <a:srgbClr val="C0C0C0"/>
                  </a:outerShdw>
                </a:effectLst>
              </a:rPr>
              <a:t>Görev ve yetkiler</a:t>
            </a:r>
            <a:r>
              <a:rPr lang="tr-TR" b="0" dirty="0">
                <a:effectLst>
                  <a:outerShdw blurRad="38100" dist="38100" dir="2700000" algn="tl">
                    <a:srgbClr val="C0C0C0"/>
                  </a:outerShdw>
                </a:effectLst>
              </a:rPr>
              <a:t>, </a:t>
            </a:r>
            <a:r>
              <a:rPr lang="tr-TR" b="0" dirty="0">
                <a:solidFill>
                  <a:srgbClr val="000000"/>
                </a:solidFill>
                <a:effectLst>
                  <a:outerShdw blurRad="38100" dist="38100" dir="2700000" algn="tl">
                    <a:srgbClr val="C0C0C0"/>
                  </a:outerShdw>
                </a:effectLst>
              </a:rPr>
              <a:t>Hizmet alanlar</a:t>
            </a:r>
            <a:r>
              <a:rPr lang="tr-TR" b="0" dirty="0">
                <a:effectLst>
                  <a:outerShdw blurRad="38100" dist="38100" dir="2700000" algn="tl">
                    <a:srgbClr val="C0C0C0"/>
                  </a:outerShdw>
                </a:effectLst>
              </a:rPr>
              <a:t> ve </a:t>
            </a:r>
            <a:r>
              <a:rPr lang="tr-TR" b="0" dirty="0">
                <a:solidFill>
                  <a:srgbClr val="D448A2"/>
                </a:solidFill>
                <a:effectLst>
                  <a:outerShdw blurRad="38100" dist="38100" dir="2700000" algn="tl">
                    <a:srgbClr val="C0C0C0"/>
                  </a:outerShdw>
                </a:effectLst>
              </a:rPr>
              <a:t>hizmet veya ürün tanımı</a:t>
            </a:r>
            <a:r>
              <a:rPr lang="tr-TR" b="0" dirty="0">
                <a:effectLst>
                  <a:outerShdw blurRad="38100" dist="38100" dir="2700000" algn="tl">
                    <a:srgbClr val="C0C0C0"/>
                  </a:outerShdw>
                </a:effectLst>
              </a:rPr>
              <a:t>ndan oluşur.</a:t>
            </a:r>
          </a:p>
          <a:p>
            <a:pPr marL="342900" indent="-342900" algn="just">
              <a:spcBef>
                <a:spcPct val="20000"/>
              </a:spcBef>
              <a:buFont typeface="Arial" charset="0"/>
              <a:buChar char="•"/>
              <a:defRPr/>
            </a:pPr>
            <a:endParaRPr lang="tr-TR" sz="2400" b="1" dirty="0">
              <a:solidFill>
                <a:schemeClr val="bg2"/>
              </a:solidFill>
              <a:latin typeface="Arial" pitchFamily="34" charset="0"/>
              <a:cs typeface="Arial" pitchFamily="34" charset="0"/>
            </a:endParaRPr>
          </a:p>
        </p:txBody>
      </p:sp>
      <p:pic>
        <p:nvPicPr>
          <p:cNvPr id="4"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91558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4 Slayt Numarası Yer Tutucusu"/>
          <p:cNvSpPr txBox="1">
            <a:spLocks noGrp="1"/>
          </p:cNvSpPr>
          <p:nvPr/>
        </p:nvSpPr>
        <p:spPr bwMode="auto">
          <a:xfrm>
            <a:off x="8459788" y="6165850"/>
            <a:ext cx="36988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A703CB8D-5CA2-4766-BDD2-45C59861302D}" type="slidenum">
              <a:rPr lang="tr-TR" sz="1200" b="0">
                <a:cs typeface="Arial" pitchFamily="34" charset="0"/>
              </a:rPr>
              <a:pPr algn="r" eaLnBrk="1" hangingPunct="1">
                <a:buFontTx/>
                <a:buNone/>
              </a:pPr>
              <a:t>83</a:t>
            </a:fld>
            <a:endParaRPr lang="tr-TR" sz="1200" b="0">
              <a:cs typeface="Arial" pitchFamily="34" charset="0"/>
            </a:endParaRPr>
          </a:p>
        </p:txBody>
      </p:sp>
      <p:sp>
        <p:nvSpPr>
          <p:cNvPr id="520195" name="Rectangle 3"/>
          <p:cNvSpPr>
            <a:spLocks noChangeArrowheads="1"/>
          </p:cNvSpPr>
          <p:nvPr/>
        </p:nvSpPr>
        <p:spPr bwMode="auto">
          <a:xfrm>
            <a:off x="0" y="2276475"/>
            <a:ext cx="9144000" cy="4392613"/>
          </a:xfrm>
          <a:prstGeom prst="rect">
            <a:avLst/>
          </a:prstGeom>
          <a:noFill/>
          <a:ln w="9525">
            <a:noFill/>
            <a:miter lim="800000"/>
            <a:headEnd/>
            <a:tailEnd/>
          </a:ln>
        </p:spPr>
        <p:txBody>
          <a:bodyPr/>
          <a:lstStyle/>
          <a:p>
            <a:pPr marL="342900" indent="-342900">
              <a:buClr>
                <a:srgbClr val="3AFC0C"/>
              </a:buClr>
              <a:defRPr/>
            </a:pPr>
            <a:endParaRPr lang="tr-TR" sz="2800" b="0" dirty="0">
              <a:effectLst>
                <a:outerShdw blurRad="38100" dist="38100" dir="2700000" algn="tl">
                  <a:srgbClr val="C0C0C0"/>
                </a:outerShdw>
              </a:effectLst>
            </a:endParaRPr>
          </a:p>
        </p:txBody>
      </p:sp>
      <p:pic>
        <p:nvPicPr>
          <p:cNvPr id="60420" name="5 Resim" descr="misyon.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357313"/>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21" name="6 Resim" descr="11.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942" name="Rectangle 6"/>
          <p:cNvSpPr>
            <a:spLocks noGrp="1" noChangeArrowheads="1"/>
          </p:cNvSpPr>
          <p:nvPr>
            <p:ph type="title" idx="4294967295"/>
          </p:nvPr>
        </p:nvSpPr>
        <p:spPr>
          <a:xfrm>
            <a:off x="142875" y="1643063"/>
            <a:ext cx="6553200" cy="508000"/>
          </a:xfrm>
        </p:spPr>
        <p:txBody>
          <a:bodyPr/>
          <a:lstStyle/>
          <a:p>
            <a:pPr marL="838200" indent="-838200" eaLnBrk="1" hangingPunct="1">
              <a:defRPr/>
            </a:pPr>
            <a:r>
              <a:rPr lang="tr-TR" sz="2800" b="1" dirty="0" smtClean="0">
                <a:solidFill>
                  <a:srgbClr val="000000"/>
                </a:solidFill>
                <a:effectLst>
                  <a:outerShdw blurRad="38100" dist="38100" dir="2700000" algn="tl">
                    <a:srgbClr val="C0C0C0"/>
                  </a:outerShdw>
                </a:effectLst>
                <a:latin typeface="Times New Roman" pitchFamily="18" charset="0"/>
                <a:cs typeface="Times New Roman" pitchFamily="18" charset="0"/>
              </a:rPr>
              <a:t>Misyon Örneği</a:t>
            </a:r>
          </a:p>
        </p:txBody>
      </p:sp>
      <p:sp>
        <p:nvSpPr>
          <p:cNvPr id="679944" name="Rectangle 8"/>
          <p:cNvSpPr>
            <a:spLocks noGrp="1" noChangeArrowheads="1"/>
          </p:cNvSpPr>
          <p:nvPr>
            <p:ph type="body" idx="4294967295"/>
          </p:nvPr>
        </p:nvSpPr>
        <p:spPr>
          <a:xfrm>
            <a:off x="0" y="2133600"/>
            <a:ext cx="9144000" cy="2016125"/>
          </a:xfrm>
        </p:spPr>
        <p:txBody>
          <a:bodyPr/>
          <a:lstStyle/>
          <a:p>
            <a:pPr eaLnBrk="1" hangingPunct="1">
              <a:buFontTx/>
              <a:buNone/>
              <a:defRPr/>
            </a:pPr>
            <a:r>
              <a:rPr lang="tr-TR" sz="2000" dirty="0" smtClean="0">
                <a:solidFill>
                  <a:srgbClr val="000000"/>
                </a:solidFill>
                <a:effectLst>
                  <a:outerShdw blurRad="38100" dist="38100" dir="2700000" algn="tl">
                    <a:srgbClr val="C0C0C0"/>
                  </a:outerShdw>
                </a:effectLst>
                <a:latin typeface="Times New Roman" pitchFamily="18" charset="0"/>
                <a:cs typeface="Times New Roman" pitchFamily="18" charset="0"/>
              </a:rPr>
              <a:t>… il MEM </a:t>
            </a:r>
          </a:p>
          <a:p>
            <a:pPr eaLnBrk="1" hangingPunct="1">
              <a:buFontTx/>
              <a:buNone/>
              <a:defRPr/>
            </a:pPr>
            <a:r>
              <a:rPr lang="tr-TR" sz="2000" dirty="0" smtClean="0">
                <a:solidFill>
                  <a:srgbClr val="000000"/>
                </a:solidFill>
                <a:effectLst>
                  <a:outerShdw blurRad="38100" dist="38100" dir="2700000" algn="tl">
                    <a:srgbClr val="C0C0C0"/>
                  </a:outerShdw>
                </a:effectLst>
                <a:latin typeface="Times New Roman" pitchFamily="18" charset="0"/>
                <a:cs typeface="Times New Roman" pitchFamily="18" charset="0"/>
              </a:rPr>
              <a:t>Millî Eğitim sisteminin</a:t>
            </a:r>
            <a:r>
              <a:rPr lang="tr-TR" sz="2000" dirty="0" smtClean="0">
                <a:effectLst>
                  <a:outerShdw blurRad="38100" dist="38100" dir="2700000" algn="tl">
                    <a:srgbClr val="C0C0C0"/>
                  </a:outerShdw>
                </a:effectLst>
                <a:latin typeface="Times New Roman" pitchFamily="18" charset="0"/>
                <a:cs typeface="Times New Roman" pitchFamily="18" charset="0"/>
              </a:rPr>
              <a:t> </a:t>
            </a:r>
            <a:r>
              <a:rPr lang="tr-TR" sz="2000" b="1" u="sng" dirty="0" smtClean="0">
                <a:solidFill>
                  <a:srgbClr val="FF0066"/>
                </a:solidFill>
                <a:effectLst>
                  <a:outerShdw blurRad="38100" dist="38100" dir="2700000" algn="tl">
                    <a:srgbClr val="C0C0C0"/>
                  </a:outerShdw>
                </a:effectLst>
                <a:latin typeface="Times New Roman" pitchFamily="18" charset="0"/>
                <a:cs typeface="Times New Roman" pitchFamily="18" charset="0"/>
              </a:rPr>
              <a:t>genel amaç ve temel ilkelerinin</a:t>
            </a:r>
            <a:r>
              <a:rPr lang="tr-TR" sz="2000" dirty="0" smtClean="0">
                <a:solidFill>
                  <a:srgbClr val="000000"/>
                </a:solidFill>
                <a:effectLst>
                  <a:outerShdw blurRad="38100" dist="38100" dir="2700000" algn="tl">
                    <a:srgbClr val="C0C0C0"/>
                  </a:outerShdw>
                </a:effectLst>
                <a:latin typeface="Times New Roman" pitchFamily="18" charset="0"/>
                <a:cs typeface="Times New Roman" pitchFamily="18" charset="0"/>
              </a:rPr>
              <a:t> </a:t>
            </a:r>
            <a:r>
              <a:rPr lang="tr-TR" sz="2000" b="1" u="sng" dirty="0" smtClean="0">
                <a:solidFill>
                  <a:srgbClr val="9933FF"/>
                </a:solidFill>
                <a:effectLst>
                  <a:outerShdw blurRad="38100" dist="38100" dir="2700000" algn="tl">
                    <a:srgbClr val="C0C0C0"/>
                  </a:outerShdw>
                </a:effectLst>
                <a:latin typeface="Times New Roman" pitchFamily="18" charset="0"/>
                <a:cs typeface="Times New Roman" pitchFamily="18" charset="0"/>
              </a:rPr>
              <a:t>yasa ve diğer mevzuat ışığında uygulanması</a:t>
            </a:r>
            <a:r>
              <a:rPr lang="tr-TR" sz="2000" dirty="0" smtClean="0">
                <a:effectLst>
                  <a:outerShdw blurRad="38100" dist="38100" dir="2700000" algn="tl">
                    <a:srgbClr val="C0C0C0"/>
                  </a:outerShdw>
                </a:effectLst>
                <a:latin typeface="Times New Roman" pitchFamily="18" charset="0"/>
                <a:cs typeface="Times New Roman" pitchFamily="18" charset="0"/>
              </a:rPr>
              <a:t>, </a:t>
            </a:r>
            <a:r>
              <a:rPr lang="tr-TR" sz="2000" b="1" u="sng" dirty="0" smtClean="0">
                <a:solidFill>
                  <a:srgbClr val="CC9900"/>
                </a:solidFill>
                <a:effectLst>
                  <a:outerShdw blurRad="38100" dist="38100" dir="2700000" algn="tl">
                    <a:srgbClr val="C0C0C0"/>
                  </a:outerShdw>
                </a:effectLst>
                <a:latin typeface="Times New Roman" pitchFamily="18" charset="0"/>
                <a:cs typeface="Times New Roman" pitchFamily="18" charset="0"/>
              </a:rPr>
              <a:t>yenilik ve gelişmelerin eğitim-öğretim sürecine araştırmalarla dahil edilmesi ve sürecin geliştirilmesinin sağlanması</a:t>
            </a:r>
            <a:r>
              <a:rPr lang="tr-TR" sz="2000" dirty="0" smtClean="0">
                <a:solidFill>
                  <a:srgbClr val="000000"/>
                </a:solidFill>
                <a:effectLst>
                  <a:outerShdw blurRad="38100" dist="38100" dir="2700000" algn="tl">
                    <a:srgbClr val="C0C0C0"/>
                  </a:outerShdw>
                </a:effectLst>
                <a:latin typeface="Times New Roman" pitchFamily="18" charset="0"/>
                <a:cs typeface="Times New Roman" pitchFamily="18" charset="0"/>
              </a:rPr>
              <a:t>; bağlı kurumların ve çalışanların</a:t>
            </a:r>
            <a:r>
              <a:rPr lang="tr-TR" sz="2000" dirty="0" smtClean="0">
                <a:effectLst>
                  <a:outerShdw blurRad="38100" dist="38100" dir="2700000" algn="tl">
                    <a:srgbClr val="C0C0C0"/>
                  </a:outerShdw>
                </a:effectLst>
                <a:latin typeface="Times New Roman" pitchFamily="18" charset="0"/>
                <a:cs typeface="Times New Roman" pitchFamily="18" charset="0"/>
              </a:rPr>
              <a:t> </a:t>
            </a:r>
            <a:r>
              <a:rPr lang="tr-TR" sz="2000" b="1" u="sng" dirty="0" smtClean="0">
                <a:solidFill>
                  <a:schemeClr val="bg2"/>
                </a:solidFill>
                <a:effectLst>
                  <a:outerShdw blurRad="38100" dist="38100" dir="2700000" algn="tl">
                    <a:srgbClr val="C0C0C0"/>
                  </a:outerShdw>
                </a:effectLst>
                <a:latin typeface="Times New Roman" pitchFamily="18" charset="0"/>
                <a:cs typeface="Times New Roman" pitchFamily="18" charset="0"/>
              </a:rPr>
              <a:t>etkililik ve verimliliklerinin artırılarak  hizmetlerden yararlananların memnuniyetlerinin artırılması</a:t>
            </a:r>
            <a:r>
              <a:rPr lang="tr-TR" sz="2000" b="1" u="sng" dirty="0" smtClean="0">
                <a:solidFill>
                  <a:srgbClr val="CCFFFF"/>
                </a:solidFill>
                <a:effectLst>
                  <a:outerShdw blurRad="38100" dist="38100" dir="2700000" algn="tl">
                    <a:srgbClr val="C0C0C0"/>
                  </a:outerShdw>
                </a:effectLst>
                <a:latin typeface="Times New Roman" pitchFamily="18" charset="0"/>
                <a:cs typeface="Times New Roman" pitchFamily="18" charset="0"/>
              </a:rPr>
              <a:t> </a:t>
            </a:r>
            <a:r>
              <a:rPr lang="tr-TR" sz="2000" b="1" dirty="0" smtClean="0">
                <a:solidFill>
                  <a:srgbClr val="000000"/>
                </a:solidFill>
                <a:effectLst>
                  <a:outerShdw blurRad="38100" dist="38100" dir="2700000" algn="tl">
                    <a:srgbClr val="C0C0C0"/>
                  </a:outerShdw>
                </a:effectLst>
                <a:latin typeface="Times New Roman" pitchFamily="18" charset="0"/>
                <a:cs typeface="Times New Roman" pitchFamily="18" charset="0"/>
              </a:rPr>
              <a:t>görev edinilmiştir.</a:t>
            </a:r>
          </a:p>
        </p:txBody>
      </p:sp>
      <p:sp>
        <p:nvSpPr>
          <p:cNvPr id="2" name="Rectangle 8"/>
          <p:cNvSpPr>
            <a:spLocks noChangeArrowheads="1"/>
          </p:cNvSpPr>
          <p:nvPr/>
        </p:nvSpPr>
        <p:spPr bwMode="auto">
          <a:xfrm>
            <a:off x="0" y="4292600"/>
            <a:ext cx="8964613" cy="2376488"/>
          </a:xfrm>
          <a:prstGeom prst="rect">
            <a:avLst/>
          </a:prstGeom>
          <a:noFill/>
          <a:ln w="9525">
            <a:noFill/>
            <a:miter lim="800000"/>
            <a:headEnd/>
            <a:tailEnd/>
          </a:ln>
        </p:spPr>
        <p:txBody>
          <a:bodyPr/>
          <a:lstStyle/>
          <a:p>
            <a:pPr marL="342900" indent="-342900">
              <a:spcBef>
                <a:spcPct val="20000"/>
              </a:spcBef>
              <a:buFontTx/>
              <a:buNone/>
              <a:defRPr/>
            </a:pPr>
            <a:r>
              <a:rPr lang="tr-TR" sz="1800" b="0">
                <a:solidFill>
                  <a:srgbClr val="EB1B0B"/>
                </a:solidFill>
                <a:effectLst>
                  <a:outerShdw blurRad="38100" dist="38100" dir="2700000" algn="tl">
                    <a:srgbClr val="C0C0C0"/>
                  </a:outerShdw>
                </a:effectLst>
                <a:latin typeface="Times New Roman" pitchFamily="18" charset="0"/>
                <a:cs typeface="Times New Roman" pitchFamily="18" charset="0"/>
              </a:rPr>
              <a:t>Amaç:</a:t>
            </a:r>
            <a:r>
              <a:rPr lang="tr-TR" sz="1800" b="0">
                <a:effectLst>
                  <a:outerShdw blurRad="38100" dist="38100" dir="2700000" algn="tl">
                    <a:srgbClr val="C0C0C0"/>
                  </a:outerShdw>
                </a:effectLst>
                <a:latin typeface="Times New Roman" pitchFamily="18" charset="0"/>
                <a:cs typeface="Times New Roman" pitchFamily="18" charset="0"/>
              </a:rPr>
              <a:t> Yasa mevzuatı temel ilkeler çerçevesinde uygulamak, Araştırmalarla süreci iyileştirmek, Etkililik ve verimliliği artırarak memnuniyet artırmak.</a:t>
            </a:r>
          </a:p>
          <a:p>
            <a:pPr marL="342900" indent="-342900">
              <a:spcBef>
                <a:spcPct val="20000"/>
              </a:spcBef>
              <a:buFontTx/>
              <a:buNone/>
              <a:defRPr/>
            </a:pPr>
            <a:r>
              <a:rPr lang="tr-TR" sz="1800" b="0">
                <a:solidFill>
                  <a:srgbClr val="EB1B0B"/>
                </a:solidFill>
                <a:effectLst>
                  <a:outerShdw blurRad="38100" dist="38100" dir="2700000" algn="tl">
                    <a:srgbClr val="C0C0C0"/>
                  </a:outerShdw>
                </a:effectLst>
                <a:latin typeface="Times New Roman" pitchFamily="18" charset="0"/>
                <a:cs typeface="Times New Roman" pitchFamily="18" charset="0"/>
              </a:rPr>
              <a:t>Görev ve Yetkiler :</a:t>
            </a:r>
            <a:r>
              <a:rPr lang="tr-TR" sz="1800" b="0">
                <a:effectLst>
                  <a:outerShdw blurRad="38100" dist="38100" dir="2700000" algn="tl">
                    <a:srgbClr val="C0C0C0"/>
                  </a:outerShdw>
                </a:effectLst>
                <a:latin typeface="Times New Roman" pitchFamily="18" charset="0"/>
                <a:cs typeface="Times New Roman" pitchFamily="18" charset="0"/>
              </a:rPr>
              <a:t> Yasa uygulama, araştırmalar yapma/teşvik etme, süreç geliştirme, verimlilik artırımı.</a:t>
            </a:r>
          </a:p>
          <a:p>
            <a:pPr marL="342900" indent="-342900">
              <a:spcBef>
                <a:spcPct val="20000"/>
              </a:spcBef>
              <a:buFontTx/>
              <a:buNone/>
              <a:defRPr/>
            </a:pPr>
            <a:r>
              <a:rPr lang="tr-TR" sz="1800" b="0">
                <a:solidFill>
                  <a:srgbClr val="EB1B0B"/>
                </a:solidFill>
                <a:effectLst>
                  <a:outerShdw blurRad="38100" dist="38100" dir="2700000" algn="tl">
                    <a:srgbClr val="C0C0C0"/>
                  </a:outerShdw>
                </a:effectLst>
                <a:latin typeface="Times New Roman" pitchFamily="18" charset="0"/>
                <a:cs typeface="Times New Roman" pitchFamily="18" charset="0"/>
              </a:rPr>
              <a:t>Hizmet alanlar:</a:t>
            </a:r>
            <a:r>
              <a:rPr lang="tr-TR" sz="1800" b="0">
                <a:effectLst>
                  <a:outerShdw blurRad="38100" dist="38100" dir="2700000" algn="tl">
                    <a:srgbClr val="C0C0C0"/>
                  </a:outerShdw>
                </a:effectLst>
                <a:latin typeface="Times New Roman" pitchFamily="18" charset="0"/>
                <a:cs typeface="Times New Roman" pitchFamily="18" charset="0"/>
              </a:rPr>
              <a:t> Hizmetlerden yararlananların.</a:t>
            </a:r>
          </a:p>
          <a:p>
            <a:pPr marL="342900" indent="-342900">
              <a:spcBef>
                <a:spcPct val="20000"/>
              </a:spcBef>
              <a:buFontTx/>
              <a:buNone/>
              <a:defRPr/>
            </a:pPr>
            <a:r>
              <a:rPr lang="tr-TR" sz="1800" b="0">
                <a:solidFill>
                  <a:srgbClr val="EB1B0B"/>
                </a:solidFill>
                <a:effectLst>
                  <a:outerShdw blurRad="38100" dist="38100" dir="2700000" algn="tl">
                    <a:srgbClr val="C0C0C0"/>
                  </a:outerShdw>
                </a:effectLst>
                <a:latin typeface="Times New Roman" pitchFamily="18" charset="0"/>
                <a:cs typeface="Times New Roman" pitchFamily="18" charset="0"/>
              </a:rPr>
              <a:t>Hizmet veya ürünler: </a:t>
            </a:r>
            <a:r>
              <a:rPr lang="tr-TR" sz="1800" b="0">
                <a:effectLst>
                  <a:outerShdw blurRad="38100" dist="38100" dir="2700000" algn="tl">
                    <a:srgbClr val="C0C0C0"/>
                  </a:outerShdw>
                </a:effectLst>
                <a:latin typeface="Times New Roman" pitchFamily="18" charset="0"/>
                <a:cs typeface="Times New Roman" pitchFamily="18" charset="0"/>
              </a:rPr>
              <a:t>Eğitim-öğretim sürecinin geliştirilmesi, çalışanların verim artırımı, araştırmalar, yararlananların memnuniyet artışı.</a:t>
            </a:r>
          </a:p>
        </p:txBody>
      </p:sp>
      <p:pic>
        <p:nvPicPr>
          <p:cNvPr id="61449"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4 Slayt Numarası Yer Tutucusu"/>
          <p:cNvSpPr txBox="1">
            <a:spLocks noGrp="1"/>
          </p:cNvSpPr>
          <p:nvPr/>
        </p:nvSpPr>
        <p:spPr bwMode="auto">
          <a:xfrm>
            <a:off x="8459788" y="6165850"/>
            <a:ext cx="36988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B4B2F574-9FAD-4F2B-A720-B596BAD79264}" type="slidenum">
              <a:rPr lang="tr-TR" sz="1200" b="0">
                <a:cs typeface="Arial" pitchFamily="34" charset="0"/>
              </a:rPr>
              <a:pPr algn="r" eaLnBrk="1" hangingPunct="1">
                <a:buFontTx/>
                <a:buNone/>
              </a:pPr>
              <a:t>85</a:t>
            </a:fld>
            <a:endParaRPr lang="tr-TR" sz="1200" b="0">
              <a:cs typeface="Arial" pitchFamily="34" charset="0"/>
            </a:endParaRPr>
          </a:p>
        </p:txBody>
      </p:sp>
      <p:sp>
        <p:nvSpPr>
          <p:cNvPr id="520194" name="Rectangle 2"/>
          <p:cNvSpPr>
            <a:spLocks noGrp="1" noRot="1" noChangeArrowheads="1"/>
          </p:cNvSpPr>
          <p:nvPr>
            <p:ph type="title" idx="4294967295"/>
          </p:nvPr>
        </p:nvSpPr>
        <p:spPr>
          <a:xfrm>
            <a:off x="179388" y="1052513"/>
            <a:ext cx="7129462" cy="1512887"/>
          </a:xfrm>
        </p:spPr>
        <p:txBody>
          <a:bodyPr/>
          <a:lstStyle/>
          <a:p>
            <a:pPr eaLnBrk="1" hangingPunct="1">
              <a:defRPr/>
            </a:pPr>
            <a:r>
              <a:rPr lang="tr-TR" sz="4800" b="1" dirty="0" smtClean="0">
                <a:effectLst>
                  <a:outerShdw blurRad="38100" dist="38100" dir="2700000" algn="tl">
                    <a:srgbClr val="C0C0C0"/>
                  </a:outerShdw>
                </a:effectLst>
              </a:rPr>
              <a:t>Misyon</a:t>
            </a:r>
            <a:r>
              <a:rPr lang="tr-TR" sz="2400" b="1" dirty="0" smtClean="0">
                <a:solidFill>
                  <a:srgbClr val="080808"/>
                </a:solidFill>
                <a:effectLst>
                  <a:outerShdw blurRad="38100" dist="38100" dir="2700000" algn="tl">
                    <a:srgbClr val="C0C0C0"/>
                  </a:outerShdw>
                </a:effectLst>
              </a:rPr>
              <a:t>=</a:t>
            </a:r>
            <a:br>
              <a:rPr lang="tr-TR" sz="2400" b="1" dirty="0" smtClean="0">
                <a:solidFill>
                  <a:srgbClr val="080808"/>
                </a:solidFill>
                <a:effectLst>
                  <a:outerShdw blurRad="38100" dist="38100" dir="2700000" algn="tl">
                    <a:srgbClr val="C0C0C0"/>
                  </a:outerShdw>
                </a:effectLst>
              </a:rPr>
            </a:br>
            <a:r>
              <a:rPr lang="en-US" sz="2800" dirty="0" smtClean="0">
                <a:solidFill>
                  <a:srgbClr val="FFC000"/>
                </a:solidFill>
                <a:effectLst>
                  <a:outerShdw blurRad="38100" dist="38100" dir="2700000" algn="tl">
                    <a:srgbClr val="000000"/>
                  </a:outerShdw>
                </a:effectLst>
              </a:rPr>
              <a:t>NEDEN</a:t>
            </a:r>
            <a:r>
              <a:rPr lang="tr-TR" sz="2800" dirty="0" smtClean="0">
                <a:solidFill>
                  <a:srgbClr val="FFC000"/>
                </a:solidFill>
                <a:effectLst>
                  <a:outerShdw blurRad="38100" dist="38100" dir="2700000" algn="tl">
                    <a:srgbClr val="000000"/>
                  </a:outerShdw>
                </a:effectLst>
              </a:rPr>
              <a:t>+</a:t>
            </a:r>
            <a:r>
              <a:rPr lang="en-US" sz="2800" dirty="0" smtClean="0">
                <a:solidFill>
                  <a:srgbClr val="080808"/>
                </a:solidFill>
                <a:effectLst>
                  <a:outerShdw blurRad="38100" dist="38100" dir="2700000" algn="tl">
                    <a:srgbClr val="000000"/>
                  </a:outerShdw>
                </a:effectLst>
              </a:rPr>
              <a:t>NASIL</a:t>
            </a:r>
            <a:r>
              <a:rPr lang="tr-TR" sz="2800" dirty="0" smtClean="0">
                <a:solidFill>
                  <a:srgbClr val="080808"/>
                </a:solidFill>
                <a:effectLst>
                  <a:outerShdw blurRad="38100" dist="38100" dir="2700000" algn="tl">
                    <a:srgbClr val="000000"/>
                  </a:outerShdw>
                </a:effectLst>
              </a:rPr>
              <a:t>+</a:t>
            </a:r>
            <a:r>
              <a:rPr lang="en-US" sz="2800" dirty="0" smtClean="0">
                <a:solidFill>
                  <a:srgbClr val="7030A0"/>
                </a:solidFill>
                <a:effectLst>
                  <a:outerShdw blurRad="38100" dist="38100" dir="2700000" algn="tl">
                    <a:srgbClr val="000000"/>
                  </a:outerShdw>
                </a:effectLst>
              </a:rPr>
              <a:t>KİM</a:t>
            </a:r>
            <a:r>
              <a:rPr lang="tr-TR" sz="2800" dirty="0" smtClean="0">
                <a:solidFill>
                  <a:srgbClr val="7030A0"/>
                </a:solidFill>
                <a:effectLst>
                  <a:outerShdw blurRad="38100" dist="38100" dir="2700000" algn="tl">
                    <a:srgbClr val="000000"/>
                  </a:outerShdw>
                </a:effectLst>
              </a:rPr>
              <a:t>E+</a:t>
            </a:r>
            <a:r>
              <a:rPr lang="en-US" sz="2800" dirty="0" smtClean="0">
                <a:solidFill>
                  <a:srgbClr val="00B0F0"/>
                </a:solidFill>
                <a:effectLst>
                  <a:outerShdw blurRad="38100" dist="38100" dir="2700000" algn="tl">
                    <a:srgbClr val="000000"/>
                  </a:outerShdw>
                </a:effectLst>
              </a:rPr>
              <a:t>NE</a:t>
            </a:r>
            <a:endParaRPr lang="tr-TR" sz="4400" b="1" dirty="0" smtClean="0">
              <a:solidFill>
                <a:srgbClr val="00B0F0"/>
              </a:solidFill>
              <a:effectLst>
                <a:outerShdw blurRad="38100" dist="38100" dir="2700000" algn="tl">
                  <a:srgbClr val="C0C0C0"/>
                </a:outerShdw>
              </a:effectLst>
            </a:endParaRPr>
          </a:p>
        </p:txBody>
      </p:sp>
      <p:sp>
        <p:nvSpPr>
          <p:cNvPr id="60420" name="Rectangle 3"/>
          <p:cNvSpPr>
            <a:spLocks noChangeArrowheads="1"/>
          </p:cNvSpPr>
          <p:nvPr/>
        </p:nvSpPr>
        <p:spPr bwMode="auto">
          <a:xfrm>
            <a:off x="0" y="2492375"/>
            <a:ext cx="9144000" cy="417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 typeface="Wingdings" pitchFamily="2" charset="2"/>
              <a:buNone/>
            </a:pPr>
            <a:endParaRPr lang="tr-TR" i="1" dirty="0"/>
          </a:p>
          <a:p>
            <a:pPr>
              <a:buFont typeface="Wingdings" pitchFamily="2" charset="2"/>
              <a:buNone/>
            </a:pPr>
            <a:endParaRPr lang="tr-TR" i="1" dirty="0"/>
          </a:p>
          <a:p>
            <a:pPr>
              <a:buFont typeface="Wingdings" pitchFamily="2" charset="2"/>
              <a:buNone/>
            </a:pPr>
            <a:r>
              <a:rPr lang="tr-TR" i="1" dirty="0"/>
              <a:t>“</a:t>
            </a:r>
            <a:r>
              <a:rPr lang="tr-TR" sz="3200" i="1" dirty="0">
                <a:solidFill>
                  <a:srgbClr val="7030A0"/>
                </a:solidFill>
              </a:rPr>
              <a:t>Kurum ve kuruluşların </a:t>
            </a:r>
            <a:r>
              <a:rPr lang="tr-TR" sz="3200" i="1" dirty="0">
                <a:solidFill>
                  <a:srgbClr val="FFC000"/>
                </a:solidFill>
              </a:rPr>
              <a:t>daha etkin yönetilmesi ve sürekli gelişimi için</a:t>
            </a:r>
            <a:r>
              <a:rPr lang="tr-TR" sz="3200" i="1" dirty="0"/>
              <a:t>, </a:t>
            </a:r>
            <a:r>
              <a:rPr lang="tr-TR" sz="3200" i="1" dirty="0">
                <a:solidFill>
                  <a:srgbClr val="00B0F0"/>
                </a:solidFill>
              </a:rPr>
              <a:t>eğitim, danışmanlık, araştırma ve yayın hizmetleri</a:t>
            </a:r>
            <a:r>
              <a:rPr lang="tr-TR" sz="3200" i="1" dirty="0"/>
              <a:t>ni </a:t>
            </a:r>
            <a:r>
              <a:rPr lang="tr-TR" sz="3200" i="1" dirty="0">
                <a:solidFill>
                  <a:srgbClr val="080808"/>
                </a:solidFill>
              </a:rPr>
              <a:t>insan odaklı yaklaşımlar ile </a:t>
            </a:r>
            <a:r>
              <a:rPr lang="tr-TR" sz="3200" i="1" dirty="0"/>
              <a:t>gerçekleştirmek</a:t>
            </a:r>
            <a:r>
              <a:rPr lang="tr-TR" i="1" dirty="0"/>
              <a:t>”.</a:t>
            </a:r>
            <a:r>
              <a:rPr lang="tr-TR" b="0" dirty="0"/>
              <a:t> </a:t>
            </a:r>
          </a:p>
          <a:p>
            <a:pPr>
              <a:buFont typeface="Wingdings" pitchFamily="2" charset="2"/>
              <a:buNone/>
            </a:pPr>
            <a:endParaRPr lang="tr-TR" b="0" dirty="0"/>
          </a:p>
          <a:p>
            <a:pPr>
              <a:buFont typeface="Wingdings" pitchFamily="2" charset="2"/>
              <a:buNone/>
            </a:pPr>
            <a:endParaRPr lang="tr-TR" b="0" dirty="0"/>
          </a:p>
          <a:p>
            <a:pPr>
              <a:buFont typeface="Wingdings" pitchFamily="2" charset="2"/>
              <a:buNone/>
            </a:pPr>
            <a:r>
              <a:rPr lang="tr-TR" sz="2000" b="0" dirty="0"/>
              <a:t>(TÜSSİDE ’</a:t>
            </a:r>
            <a:r>
              <a:rPr lang="tr-TR" sz="2000" b="0" dirty="0" err="1"/>
              <a:t>nin</a:t>
            </a:r>
            <a:r>
              <a:rPr lang="tr-TR" sz="2000" b="0" dirty="0"/>
              <a:t> </a:t>
            </a:r>
            <a:r>
              <a:rPr lang="tr-TR" sz="1400" b="0" dirty="0"/>
              <a:t>(Türkiye Sanayi Sevk ve İdare Enstitüsü) </a:t>
            </a:r>
            <a:r>
              <a:rPr lang="tr-TR" sz="2000" b="0" dirty="0"/>
              <a:t>Misyonu)</a:t>
            </a:r>
            <a:endParaRPr lang="tr-TR" sz="2000" i="1" dirty="0"/>
          </a:p>
          <a:p>
            <a:pPr>
              <a:buFont typeface="Wingdings" pitchFamily="2" charset="2"/>
              <a:buNone/>
            </a:pPr>
            <a:endParaRPr lang="tr-TR" b="0" dirty="0"/>
          </a:p>
          <a:p>
            <a:pPr algn="just">
              <a:buFont typeface="Wingdings" pitchFamily="2" charset="2"/>
              <a:buNone/>
            </a:pPr>
            <a:endParaRPr lang="tr-TR" b="0" dirty="0"/>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4657790"/>
      </p:ext>
    </p:extLst>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E25344F0-F160-4CB3-9D5A-17093CB6FCF7}" type="slidenum">
              <a:rPr lang="tr-TR" sz="1200" b="0">
                <a:cs typeface="Arial" pitchFamily="34" charset="0"/>
              </a:rPr>
              <a:pPr algn="r" eaLnBrk="1" hangingPunct="1">
                <a:buFontTx/>
                <a:buNone/>
              </a:pPr>
              <a:t>86</a:t>
            </a:fld>
            <a:endParaRPr lang="tr-TR" sz="1200" b="0">
              <a:cs typeface="Arial" pitchFamily="34" charset="0"/>
            </a:endParaRPr>
          </a:p>
        </p:txBody>
      </p:sp>
      <p:sp>
        <p:nvSpPr>
          <p:cNvPr id="520195" name="Rectangle 3"/>
          <p:cNvSpPr>
            <a:spLocks noChangeArrowheads="1"/>
          </p:cNvSpPr>
          <p:nvPr/>
        </p:nvSpPr>
        <p:spPr bwMode="auto">
          <a:xfrm>
            <a:off x="0" y="549275"/>
            <a:ext cx="9144000" cy="4032250"/>
          </a:xfrm>
          <a:prstGeom prst="rect">
            <a:avLst/>
          </a:prstGeom>
          <a:noFill/>
          <a:ln w="9525">
            <a:noFill/>
            <a:miter lim="800000"/>
            <a:headEnd/>
            <a:tailEnd/>
          </a:ln>
        </p:spPr>
        <p:txBody>
          <a:bodyPr/>
          <a:lstStyle/>
          <a:p>
            <a:pPr marL="342900" indent="-342900">
              <a:buFont typeface="Wingdings" pitchFamily="2" charset="2"/>
              <a:buNone/>
              <a:defRPr/>
            </a:pPr>
            <a:r>
              <a:rPr lang="tr-TR" sz="4400" dirty="0">
                <a:solidFill>
                  <a:srgbClr val="99FF66"/>
                </a:solidFill>
                <a:effectLst>
                  <a:outerShdw blurRad="38100" dist="38100" dir="2700000" algn="tl">
                    <a:srgbClr val="C0C0C0"/>
                  </a:outerShdw>
                </a:effectLst>
              </a:rPr>
              <a:t>VİZYON</a:t>
            </a:r>
            <a:endParaRPr lang="tr-TR" sz="4400" dirty="0">
              <a:effectLst>
                <a:outerShdw blurRad="38100" dist="38100" dir="2700000" algn="tl">
                  <a:srgbClr val="C0C0C0"/>
                </a:outerShdw>
              </a:effectLst>
            </a:endParaRPr>
          </a:p>
          <a:p>
            <a:pPr marL="342900" indent="-342900">
              <a:buFont typeface="Wingdings" pitchFamily="2" charset="2"/>
              <a:buNone/>
              <a:defRPr/>
            </a:pPr>
            <a:endParaRPr lang="tr-TR" sz="800" dirty="0">
              <a:solidFill>
                <a:srgbClr val="000000"/>
              </a:solidFill>
              <a:effectLst>
                <a:outerShdw blurRad="38100" dist="38100" dir="2700000" algn="tl">
                  <a:srgbClr val="C0C0C0"/>
                </a:outerShdw>
              </a:effectLst>
            </a:endParaRPr>
          </a:p>
          <a:p>
            <a:pPr marL="342900" indent="-342900">
              <a:buFont typeface="Wingdings" pitchFamily="2" charset="2"/>
              <a:buNone/>
              <a:defRPr/>
            </a:pPr>
            <a:r>
              <a:rPr lang="tr-TR" sz="2800" dirty="0">
                <a:solidFill>
                  <a:srgbClr val="000000"/>
                </a:solidFill>
                <a:effectLst>
                  <a:outerShdw blurRad="38100" dist="38100" dir="2700000" algn="tl">
                    <a:srgbClr val="C0C0C0"/>
                  </a:outerShdw>
                </a:effectLst>
              </a:rPr>
              <a:t>		</a:t>
            </a:r>
            <a:r>
              <a:rPr lang="tr-TR" sz="2800" dirty="0">
                <a:effectLst>
                  <a:outerShdw blurRad="38100" dist="38100" dir="2700000" algn="tl">
                    <a:srgbClr val="C0C0C0"/>
                  </a:outerShdw>
                </a:effectLst>
              </a:rPr>
              <a:t>Sanki oradaymışız gibi, ulaşmak istediğimiz durumu tanımlayan </a:t>
            </a:r>
            <a:r>
              <a:rPr lang="tr-TR" sz="2800" dirty="0">
                <a:solidFill>
                  <a:srgbClr val="080808"/>
                </a:solidFill>
                <a:effectLst>
                  <a:outerShdw blurRad="38100" dist="38100" dir="2700000" algn="tl">
                    <a:srgbClr val="C0C0C0"/>
                  </a:outerShdw>
                </a:effectLst>
              </a:rPr>
              <a:t>nitelikli bir hedef seçimi</a:t>
            </a:r>
            <a:r>
              <a:rPr lang="tr-TR" sz="2800" dirty="0">
                <a:effectLst>
                  <a:outerShdw blurRad="38100" dist="38100" dir="2700000" algn="tl">
                    <a:srgbClr val="C0C0C0"/>
                  </a:outerShdw>
                </a:effectLst>
              </a:rPr>
              <a:t>dir. </a:t>
            </a:r>
          </a:p>
          <a:p>
            <a:pPr marL="342900" indent="-342900">
              <a:buFont typeface="Wingdings" pitchFamily="2" charset="2"/>
              <a:buNone/>
              <a:defRPr/>
            </a:pPr>
            <a:r>
              <a:rPr lang="tr-TR" sz="800" dirty="0">
                <a:effectLst>
                  <a:outerShdw blurRad="38100" dist="38100" dir="2700000" algn="tl">
                    <a:srgbClr val="C0C0C0"/>
                  </a:outerShdw>
                </a:effectLst>
              </a:rPr>
              <a:t>		      </a:t>
            </a:r>
          </a:p>
          <a:p>
            <a:pPr marL="342900" indent="-342900">
              <a:buFont typeface="Wingdings" pitchFamily="2" charset="2"/>
              <a:buNone/>
              <a:defRPr/>
            </a:pPr>
            <a:r>
              <a:rPr lang="tr-TR" sz="2800" dirty="0">
                <a:effectLst>
                  <a:outerShdw blurRad="38100" dist="38100" dir="2700000" algn="tl">
                    <a:srgbClr val="C0C0C0"/>
                  </a:outerShdw>
                </a:effectLst>
              </a:rPr>
              <a:t>		Mevcut sorunların üstesinden gelinebildiği takdirde kurumun </a:t>
            </a:r>
            <a:r>
              <a:rPr lang="tr-TR" sz="2800" dirty="0">
                <a:solidFill>
                  <a:srgbClr val="080808"/>
                </a:solidFill>
                <a:effectLst>
                  <a:outerShdw blurRad="38100" dist="38100" dir="2700000" algn="tl">
                    <a:srgbClr val="C0C0C0"/>
                  </a:outerShdw>
                </a:effectLst>
              </a:rPr>
              <a:t>ideal olarak bulunacağı konum</a:t>
            </a:r>
            <a:r>
              <a:rPr lang="tr-TR" sz="2800" dirty="0">
                <a:effectLst>
                  <a:outerShdw blurRad="38100" dist="38100" dir="2700000" algn="tl">
                    <a:srgbClr val="C0C0C0"/>
                  </a:outerShdw>
                </a:effectLst>
              </a:rPr>
              <a:t>u anlatan kısa bir ifadedir.</a:t>
            </a:r>
            <a:endParaRPr lang="tr-TR" sz="1800" dirty="0">
              <a:effectLst>
                <a:outerShdw blurRad="38100" dist="38100" dir="2700000" algn="tl">
                  <a:srgbClr val="C0C0C0"/>
                </a:outerShdw>
              </a:effectLst>
            </a:endParaRPr>
          </a:p>
        </p:txBody>
      </p:sp>
      <p:sp>
        <p:nvSpPr>
          <p:cNvPr id="2" name="Rectangle 3"/>
          <p:cNvSpPr>
            <a:spLocks noChangeArrowheads="1"/>
          </p:cNvSpPr>
          <p:nvPr/>
        </p:nvSpPr>
        <p:spPr bwMode="auto">
          <a:xfrm>
            <a:off x="0" y="4365625"/>
            <a:ext cx="5580063" cy="2303463"/>
          </a:xfrm>
          <a:prstGeom prst="rect">
            <a:avLst/>
          </a:prstGeom>
          <a:noFill/>
          <a:ln w="9525">
            <a:noFill/>
            <a:miter lim="800000"/>
            <a:headEnd/>
            <a:tailEnd/>
          </a:ln>
        </p:spPr>
        <p:txBody>
          <a:bodyPr/>
          <a:lstStyle/>
          <a:p>
            <a:pPr marL="342900" indent="-342900">
              <a:buFont typeface="Wingdings" pitchFamily="2" charset="2"/>
              <a:buNone/>
              <a:defRPr/>
            </a:pPr>
            <a:r>
              <a:rPr lang="tr-TR" sz="2000" b="0" dirty="0">
                <a:solidFill>
                  <a:srgbClr val="000000"/>
                </a:solidFill>
                <a:effectLst>
                  <a:outerShdw blurRad="38100" dist="38100" dir="2700000" algn="tl">
                    <a:srgbClr val="C0C0C0"/>
                  </a:outerShdw>
                </a:effectLst>
              </a:rPr>
              <a:t>Vizyonda 3 Temel Soru :</a:t>
            </a:r>
          </a:p>
          <a:p>
            <a:pPr marL="342900" indent="-342900">
              <a:buClr>
                <a:srgbClr val="3AFC0C"/>
              </a:buClr>
              <a:defRPr/>
            </a:pPr>
            <a:r>
              <a:rPr lang="tr-TR" sz="2000" b="0" dirty="0">
                <a:effectLst>
                  <a:outerShdw blurRad="38100" dist="38100" dir="2700000" algn="tl">
                    <a:srgbClr val="C0C0C0"/>
                  </a:outerShdw>
                </a:effectLst>
              </a:rPr>
              <a:t>İdeal geleceğimiz nedir?</a:t>
            </a:r>
          </a:p>
          <a:p>
            <a:pPr marL="342900" indent="-342900">
              <a:buClr>
                <a:srgbClr val="3AFC0C"/>
              </a:buClr>
              <a:defRPr/>
            </a:pPr>
            <a:r>
              <a:rPr lang="tr-TR" sz="2000" b="0" dirty="0">
                <a:effectLst>
                  <a:outerShdw blurRad="38100" dist="38100" dir="2700000" algn="tl">
                    <a:srgbClr val="C0C0C0"/>
                  </a:outerShdw>
                </a:effectLst>
              </a:rPr>
              <a:t>Çalışanlar ve yararlanıcılar tarafından nasıl algılanmak isteniyor?</a:t>
            </a:r>
          </a:p>
          <a:p>
            <a:pPr marL="342900" indent="-342900">
              <a:buClr>
                <a:srgbClr val="3AFC0C"/>
              </a:buClr>
              <a:defRPr/>
            </a:pPr>
            <a:r>
              <a:rPr lang="tr-TR" sz="2000" b="0" dirty="0">
                <a:effectLst>
                  <a:outerShdw blurRad="38100" dist="38100" dir="2700000" algn="tl">
                    <a:srgbClr val="C0C0C0"/>
                  </a:outerShdw>
                </a:effectLst>
              </a:rPr>
              <a:t>İdari ve Siyasi otoriteler nasıl bir gelecek öngörüyor?</a:t>
            </a:r>
          </a:p>
        </p:txBody>
      </p:sp>
      <p:pic>
        <p:nvPicPr>
          <p:cNvPr id="61445" name="6 Resim" descr="vizyon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580063" y="3213100"/>
            <a:ext cx="3384550" cy="3441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6 Resim" descr="11.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613454"/>
      </p:ext>
    </p:extLst>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E72FBF11-2A07-4E5C-87A3-E43D2B840884}" type="slidenum">
              <a:rPr lang="tr-TR" sz="1200" b="0">
                <a:cs typeface="Arial" pitchFamily="34" charset="0"/>
              </a:rPr>
              <a:pPr algn="r" eaLnBrk="1" hangingPunct="1">
                <a:buFontTx/>
                <a:buNone/>
              </a:pPr>
              <a:t>87</a:t>
            </a:fld>
            <a:endParaRPr lang="tr-TR" sz="1200" b="0">
              <a:cs typeface="Arial" pitchFamily="34" charset="0"/>
            </a:endParaRPr>
          </a:p>
        </p:txBody>
      </p:sp>
      <p:sp>
        <p:nvSpPr>
          <p:cNvPr id="520195" name="Rectangle 3"/>
          <p:cNvSpPr>
            <a:spLocks noGrp="1" noChangeArrowheads="1"/>
          </p:cNvSpPr>
          <p:nvPr>
            <p:ph type="body" idx="4294967295"/>
          </p:nvPr>
        </p:nvSpPr>
        <p:spPr>
          <a:xfrm>
            <a:off x="214313" y="2492375"/>
            <a:ext cx="8605837" cy="3959225"/>
          </a:xfrm>
        </p:spPr>
        <p:txBody>
          <a:bodyPr/>
          <a:lstStyle/>
          <a:p>
            <a:pPr eaLnBrk="1" hangingPunct="1">
              <a:spcBef>
                <a:spcPct val="0"/>
              </a:spcBef>
              <a:buClr>
                <a:srgbClr val="3AFC0C"/>
              </a:buClr>
              <a:buFont typeface="Wingdings" pitchFamily="2" charset="2"/>
              <a:buChar char="ü"/>
              <a:defRPr/>
            </a:pPr>
            <a:r>
              <a:rPr lang="tr-TR" b="1" dirty="0">
                <a:effectLst>
                  <a:outerShdw blurRad="38100" dist="38100" dir="2700000" algn="tl">
                    <a:srgbClr val="C0C0C0"/>
                  </a:outerShdw>
                </a:effectLst>
              </a:rPr>
              <a:t>Yöneticilerin tekliflerinde radikal olmalarının teşvik edildiği aşamadır çünkü ideal gelecek tanımlanacaktır.</a:t>
            </a:r>
          </a:p>
          <a:p>
            <a:pPr eaLnBrk="1" hangingPunct="1">
              <a:spcBef>
                <a:spcPct val="0"/>
              </a:spcBef>
              <a:buClr>
                <a:srgbClr val="3AFC0C"/>
              </a:buClr>
              <a:buFont typeface="Wingdings" pitchFamily="2" charset="2"/>
              <a:buChar char="ü"/>
              <a:defRPr/>
            </a:pPr>
            <a:r>
              <a:rPr lang="tr-TR" b="1" dirty="0" smtClean="0">
                <a:effectLst>
                  <a:outerShdw blurRad="38100" dist="38100" dir="2700000" algn="tl">
                    <a:srgbClr val="C0C0C0"/>
                  </a:outerShdw>
                </a:effectLst>
              </a:rPr>
              <a:t>Kuruluşun vizyonunun diğerlerinden ayırt edici özelliklere sahip olması gerekir.</a:t>
            </a:r>
          </a:p>
          <a:p>
            <a:pPr eaLnBrk="1" hangingPunct="1">
              <a:spcBef>
                <a:spcPct val="0"/>
              </a:spcBef>
              <a:buClr>
                <a:srgbClr val="3AFC0C"/>
              </a:buClr>
              <a:buFont typeface="Wingdings" pitchFamily="2" charset="2"/>
              <a:buChar char="ü"/>
              <a:defRPr/>
            </a:pPr>
            <a:r>
              <a:rPr lang="tr-TR" b="1" dirty="0" smtClean="0">
                <a:effectLst>
                  <a:outerShdw blurRad="38100" dist="38100" dir="2700000" algn="tl">
                    <a:srgbClr val="C0C0C0"/>
                  </a:outerShdw>
                </a:effectLst>
              </a:rPr>
              <a:t>Kuruluş çalışanları kadar diğer paydaşlarında ilgisini çeker.</a:t>
            </a:r>
          </a:p>
          <a:p>
            <a:pPr eaLnBrk="1" hangingPunct="1">
              <a:spcBef>
                <a:spcPct val="0"/>
              </a:spcBef>
              <a:buClr>
                <a:srgbClr val="3AFC0C"/>
              </a:buClr>
              <a:buFont typeface="Wingdings" pitchFamily="2" charset="2"/>
              <a:buChar char="ü"/>
              <a:defRPr/>
            </a:pPr>
            <a:r>
              <a:rPr lang="tr-TR" b="1" dirty="0" smtClean="0">
                <a:effectLst>
                  <a:outerShdw blurRad="38100" dist="38100" dir="2700000" algn="tl">
                    <a:srgbClr val="C0C0C0"/>
                  </a:outerShdw>
                </a:effectLst>
              </a:rPr>
              <a:t>Kısa ve akılda kalıcı olmalıdır.</a:t>
            </a:r>
          </a:p>
          <a:p>
            <a:pPr eaLnBrk="1" hangingPunct="1">
              <a:spcBef>
                <a:spcPct val="0"/>
              </a:spcBef>
              <a:buClr>
                <a:srgbClr val="3AFC0C"/>
              </a:buClr>
              <a:buFont typeface="Wingdings" pitchFamily="2" charset="2"/>
              <a:buChar char="ü"/>
              <a:defRPr/>
            </a:pPr>
            <a:r>
              <a:rPr lang="tr-TR" b="1" dirty="0" smtClean="0">
                <a:effectLst>
                  <a:outerShdw blurRad="38100" dist="38100" dir="2700000" algn="tl">
                    <a:srgbClr val="C0C0C0"/>
                  </a:outerShdw>
                </a:effectLst>
              </a:rPr>
              <a:t>İlham vericidir ve bir iddia taşır.</a:t>
            </a:r>
          </a:p>
        </p:txBody>
      </p:sp>
      <p:sp>
        <p:nvSpPr>
          <p:cNvPr id="155654" name="Rectangle 6"/>
          <p:cNvSpPr>
            <a:spLocks noChangeArrowheads="1"/>
          </p:cNvSpPr>
          <p:nvPr/>
        </p:nvSpPr>
        <p:spPr bwMode="auto">
          <a:xfrm>
            <a:off x="179388" y="1341438"/>
            <a:ext cx="5905500" cy="641350"/>
          </a:xfrm>
          <a:prstGeom prst="rect">
            <a:avLst/>
          </a:prstGeom>
          <a:noFill/>
          <a:ln w="9525" algn="ctr">
            <a:noFill/>
            <a:miter lim="800000"/>
            <a:headEnd/>
            <a:tailEnd/>
          </a:ln>
          <a:effectLst/>
        </p:spPr>
        <p:txBody>
          <a:bodyPr>
            <a:spAutoFit/>
          </a:bodyPr>
          <a:lstStyle/>
          <a:p>
            <a:pPr>
              <a:buFont typeface="Wingdings" pitchFamily="2" charset="2"/>
              <a:buNone/>
              <a:defRPr/>
            </a:pPr>
            <a:r>
              <a:rPr lang="tr-TR" sz="3600">
                <a:solidFill>
                  <a:srgbClr val="99FF66"/>
                </a:solidFill>
                <a:effectLst>
                  <a:outerShdw blurRad="38100" dist="38100" dir="2700000" algn="tl">
                    <a:srgbClr val="C0C0C0"/>
                  </a:outerShdw>
                </a:effectLst>
              </a:rPr>
              <a:t>VİZYON Belirleme Süreci</a:t>
            </a:r>
          </a:p>
        </p:txBody>
      </p:sp>
      <p:pic>
        <p:nvPicPr>
          <p:cNvPr id="63493"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8E67E02A-5985-45D2-B7BE-433B9429DE87}" type="slidenum">
              <a:rPr lang="tr-TR" sz="1200" b="0">
                <a:cs typeface="Arial" pitchFamily="34" charset="0"/>
              </a:rPr>
              <a:pPr algn="r" eaLnBrk="1" hangingPunct="1">
                <a:buFontTx/>
                <a:buNone/>
              </a:pPr>
              <a:t>88</a:t>
            </a:fld>
            <a:endParaRPr lang="tr-TR" sz="1200" b="0">
              <a:cs typeface="Arial" pitchFamily="34" charset="0"/>
            </a:endParaRPr>
          </a:p>
        </p:txBody>
      </p:sp>
      <p:sp>
        <p:nvSpPr>
          <p:cNvPr id="520195" name="Rectangle 3"/>
          <p:cNvSpPr>
            <a:spLocks noGrp="1" noChangeArrowheads="1"/>
          </p:cNvSpPr>
          <p:nvPr>
            <p:ph type="body" idx="4294967295"/>
          </p:nvPr>
        </p:nvSpPr>
        <p:spPr>
          <a:xfrm>
            <a:off x="357188" y="642938"/>
            <a:ext cx="7643812" cy="6000750"/>
          </a:xfrm>
        </p:spPr>
        <p:txBody>
          <a:bodyPr/>
          <a:lstStyle/>
          <a:p>
            <a:pPr eaLnBrk="1" hangingPunct="1">
              <a:spcBef>
                <a:spcPct val="0"/>
              </a:spcBef>
              <a:buFont typeface="Wingdings" pitchFamily="2" charset="2"/>
              <a:buNone/>
              <a:defRPr/>
            </a:pPr>
            <a:r>
              <a:rPr lang="tr-TR" sz="3200" dirty="0" smtClean="0">
                <a:solidFill>
                  <a:srgbClr val="000000"/>
                </a:solidFill>
                <a:effectLst>
                  <a:outerShdw blurRad="38100" dist="38100" dir="2700000" algn="tl">
                    <a:srgbClr val="C0C0C0"/>
                  </a:outerShdw>
                </a:effectLst>
              </a:rPr>
              <a:t>Vizyon Örnekleri;</a:t>
            </a:r>
          </a:p>
          <a:p>
            <a:pPr eaLnBrk="1" hangingPunct="1">
              <a:spcBef>
                <a:spcPct val="0"/>
              </a:spcBef>
              <a:buFont typeface="Wingdings" pitchFamily="2" charset="2"/>
              <a:buNone/>
              <a:defRPr/>
            </a:pPr>
            <a:endParaRPr lang="tr-TR" sz="3200" dirty="0" smtClean="0">
              <a:solidFill>
                <a:srgbClr val="000000"/>
              </a:solidFill>
              <a:effectLst>
                <a:outerShdw blurRad="38100" dist="38100" dir="2700000" algn="tl">
                  <a:srgbClr val="C0C0C0"/>
                </a:outerShdw>
              </a:effectLst>
            </a:endParaRPr>
          </a:p>
          <a:p>
            <a:pPr eaLnBrk="1" hangingPunct="1">
              <a:spcBef>
                <a:spcPct val="0"/>
              </a:spcBef>
              <a:buFont typeface="Wingdings" pitchFamily="2" charset="2"/>
              <a:buNone/>
              <a:defRPr/>
            </a:pPr>
            <a:r>
              <a:rPr lang="tr-TR" sz="2400" dirty="0" smtClean="0">
                <a:effectLst>
                  <a:outerShdw blurRad="38100" dist="38100" dir="2700000" algn="tl">
                    <a:srgbClr val="C0C0C0"/>
                  </a:outerShdw>
                </a:effectLst>
              </a:rPr>
              <a:t>“</a:t>
            </a:r>
            <a:r>
              <a:rPr lang="tr-TR" sz="2400" dirty="0" smtClean="0">
                <a:solidFill>
                  <a:srgbClr val="000000"/>
                </a:solidFill>
                <a:effectLst>
                  <a:outerShdw blurRad="38100" dist="38100" dir="2700000" algn="tl">
                    <a:srgbClr val="C0C0C0"/>
                  </a:outerShdw>
                </a:effectLst>
              </a:rPr>
              <a:t>İstikrar içinde büyüyen, gelirini daha adil paylaşan, küresel ölçekte rekabet gücüne sahip, bilgi toplumuna dönüşen ve AB’ye üyelik için uyum sürecini tamamlamış bir TÜRKİYE.” </a:t>
            </a:r>
          </a:p>
          <a:p>
            <a:pPr eaLnBrk="1" hangingPunct="1">
              <a:spcBef>
                <a:spcPct val="0"/>
              </a:spcBef>
              <a:buFont typeface="Wingdings" pitchFamily="2" charset="2"/>
              <a:buNone/>
              <a:defRPr/>
            </a:pPr>
            <a:r>
              <a:rPr lang="tr-TR" sz="1800" dirty="0" smtClean="0">
                <a:effectLst>
                  <a:outerShdw blurRad="38100" dist="38100" dir="2700000" algn="tl">
                    <a:srgbClr val="C0C0C0"/>
                  </a:outerShdw>
                </a:effectLst>
              </a:rPr>
              <a:t>(9.Kalkınma Planında Türkiye vizyonu.)</a:t>
            </a:r>
          </a:p>
          <a:p>
            <a:pPr eaLnBrk="1" hangingPunct="1">
              <a:spcBef>
                <a:spcPct val="0"/>
              </a:spcBef>
              <a:buFont typeface="Wingdings" pitchFamily="2" charset="2"/>
              <a:buNone/>
              <a:defRPr/>
            </a:pPr>
            <a:endParaRPr lang="tr-TR" sz="200" dirty="0" smtClean="0">
              <a:effectLst>
                <a:outerShdw blurRad="38100" dist="38100" dir="2700000" algn="tl">
                  <a:srgbClr val="C0C0C0"/>
                </a:outerShdw>
              </a:effectLst>
            </a:endParaRPr>
          </a:p>
          <a:p>
            <a:pPr eaLnBrk="1" hangingPunct="1">
              <a:spcBef>
                <a:spcPct val="0"/>
              </a:spcBef>
              <a:buFont typeface="Wingdings" pitchFamily="2" charset="2"/>
              <a:buNone/>
              <a:defRPr/>
            </a:pPr>
            <a:endParaRPr lang="tr-TR" sz="1000" dirty="0" smtClean="0">
              <a:effectLst>
                <a:outerShdw blurRad="38100" dist="38100" dir="2700000" algn="tl">
                  <a:srgbClr val="C0C0C0"/>
                </a:outerShdw>
              </a:effectLst>
            </a:endParaRPr>
          </a:p>
          <a:p>
            <a:pPr eaLnBrk="1" hangingPunct="1">
              <a:spcBef>
                <a:spcPct val="0"/>
              </a:spcBef>
              <a:buFont typeface="Wingdings" pitchFamily="2" charset="2"/>
              <a:buNone/>
              <a:defRPr/>
            </a:pPr>
            <a:r>
              <a:rPr lang="tr-TR" sz="2400" dirty="0" smtClean="0">
                <a:solidFill>
                  <a:srgbClr val="000000"/>
                </a:solidFill>
                <a:effectLst>
                  <a:outerShdw blurRad="38100" dist="38100" dir="2700000" algn="tl">
                    <a:srgbClr val="C0C0C0"/>
                  </a:outerShdw>
                </a:effectLst>
              </a:rPr>
              <a:t>“Eğitim kültürünü öğretim yöntemleri modalarına kapılma kültüründen, başarı, profesyonellik ve sonuç alma kültürüne çevirmek.”</a:t>
            </a:r>
          </a:p>
          <a:p>
            <a:pPr eaLnBrk="1" hangingPunct="1">
              <a:spcBef>
                <a:spcPct val="0"/>
              </a:spcBef>
              <a:buFont typeface="Wingdings" pitchFamily="2" charset="2"/>
              <a:buNone/>
              <a:defRPr/>
            </a:pPr>
            <a:r>
              <a:rPr lang="tr-TR" sz="2400" dirty="0" smtClean="0">
                <a:solidFill>
                  <a:srgbClr val="000000"/>
                </a:solidFill>
                <a:effectLst>
                  <a:outerShdw blurRad="38100" dist="38100" dir="2700000" algn="tl">
                    <a:srgbClr val="C0C0C0"/>
                  </a:outerShdw>
                </a:effectLst>
              </a:rPr>
              <a:t>	</a:t>
            </a:r>
            <a:r>
              <a:rPr lang="tr-TR" sz="1800" dirty="0" smtClean="0">
                <a:effectLst>
                  <a:outerShdw blurRad="38100" dist="38100" dir="2700000" algn="tl">
                    <a:srgbClr val="C0C0C0"/>
                  </a:outerShdw>
                </a:effectLst>
              </a:rPr>
              <a:t>(ABD Eğitim Bakanlığı vizyonu)</a:t>
            </a:r>
          </a:p>
          <a:p>
            <a:pPr eaLnBrk="1" hangingPunct="1">
              <a:spcBef>
                <a:spcPct val="0"/>
              </a:spcBef>
              <a:buFont typeface="Wingdings" pitchFamily="2" charset="2"/>
              <a:buNone/>
              <a:defRPr/>
            </a:pPr>
            <a:endParaRPr lang="tr-TR" sz="1600" dirty="0" smtClean="0">
              <a:effectLst>
                <a:outerShdw blurRad="38100" dist="38100" dir="2700000" algn="tl">
                  <a:srgbClr val="C0C0C0"/>
                </a:outerShdw>
              </a:effectLst>
            </a:endParaRPr>
          </a:p>
          <a:p>
            <a:pPr algn="just" eaLnBrk="1" hangingPunct="1">
              <a:buFontTx/>
              <a:buNone/>
              <a:defRPr/>
            </a:pPr>
            <a:r>
              <a:rPr lang="tr-TR" sz="2000" b="1" dirty="0" smtClean="0">
                <a:solidFill>
                  <a:schemeClr val="accent2">
                    <a:lumMod val="75000"/>
                  </a:schemeClr>
                </a:solidFill>
                <a:effectLst>
                  <a:outerShdw blurRad="38100" dist="38100" dir="2700000" algn="tl">
                    <a:srgbClr val="000000">
                      <a:alpha val="43137"/>
                    </a:srgbClr>
                  </a:outerShdw>
                </a:effectLst>
              </a:rPr>
              <a:t>Ülkemizin eğitimde model ve lider bir ülke olmasına katkıda bulunan, Türkiye’de eğitim görmeyi herkes için ayrıcalığa dönüştüren ve mutlu bireyler yetiştiren bir eğitim sistemi. </a:t>
            </a:r>
          </a:p>
          <a:p>
            <a:pPr eaLnBrk="1" hangingPunct="1">
              <a:buFontTx/>
              <a:buNone/>
              <a:defRPr/>
            </a:pPr>
            <a:r>
              <a:rPr lang="tr-TR" sz="1800" dirty="0" smtClean="0"/>
              <a:t>(MEB Vizyonu)</a:t>
            </a:r>
            <a:endParaRPr lang="tr-TR" sz="1800" dirty="0" smtClean="0">
              <a:effectLst>
                <a:outerShdw blurRad="38100" dist="38100" dir="2700000" algn="tl">
                  <a:srgbClr val="C0C0C0"/>
                </a:outerShdw>
              </a:effectLst>
            </a:endParaRPr>
          </a:p>
        </p:txBody>
      </p:sp>
      <p:pic>
        <p:nvPicPr>
          <p:cNvPr id="6451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1 Başlık"/>
          <p:cNvSpPr>
            <a:spLocks noGrp="1"/>
          </p:cNvSpPr>
          <p:nvPr>
            <p:ph type="title" idx="4294967295"/>
          </p:nvPr>
        </p:nvSpPr>
        <p:spPr>
          <a:xfrm>
            <a:off x="0" y="981075"/>
            <a:ext cx="6553200" cy="508000"/>
          </a:xfrm>
        </p:spPr>
        <p:txBody>
          <a:bodyPr/>
          <a:lstStyle/>
          <a:p>
            <a:pPr eaLnBrk="1" hangingPunct="1">
              <a:defRPr/>
            </a:pPr>
            <a:r>
              <a:rPr lang="tr-TR" b="1" smtClean="0">
                <a:solidFill>
                  <a:srgbClr val="000000"/>
                </a:solidFill>
                <a:effectLst>
                  <a:outerShdw blurRad="38100" dist="38100" dir="2700000" algn="tl">
                    <a:srgbClr val="C0C0C0"/>
                  </a:outerShdw>
                </a:effectLst>
              </a:rPr>
              <a:t>TEMEL DEĞERLER</a:t>
            </a:r>
          </a:p>
        </p:txBody>
      </p:sp>
      <p:sp>
        <p:nvSpPr>
          <p:cNvPr id="157699" name="2 İçerik Yer Tutucusu"/>
          <p:cNvSpPr>
            <a:spLocks noGrp="1"/>
          </p:cNvSpPr>
          <p:nvPr>
            <p:ph idx="4294967295"/>
          </p:nvPr>
        </p:nvSpPr>
        <p:spPr>
          <a:xfrm>
            <a:off x="250825" y="1773238"/>
            <a:ext cx="8893175" cy="5084762"/>
          </a:xfrm>
        </p:spPr>
        <p:txBody>
          <a:bodyPr/>
          <a:lstStyle/>
          <a:p>
            <a:pPr eaLnBrk="1" hangingPunct="1">
              <a:buFontTx/>
              <a:buNone/>
              <a:defRPr/>
            </a:pPr>
            <a:r>
              <a:rPr lang="tr-TR" smtClean="0">
                <a:solidFill>
                  <a:srgbClr val="000000"/>
                </a:solidFill>
              </a:rPr>
              <a:t>Kurumun kurumsal ilkeleri ve davranış kuralları ile yönetim biçimini ifade eden kavramlardır. </a:t>
            </a:r>
          </a:p>
          <a:p>
            <a:pPr eaLnBrk="1" hangingPunct="1">
              <a:buFontTx/>
              <a:buNone/>
              <a:defRPr/>
            </a:pPr>
            <a:endParaRPr lang="tr-TR" sz="1000" smtClean="0">
              <a:solidFill>
                <a:srgbClr val="000000"/>
              </a:solidFill>
            </a:endParaRPr>
          </a:p>
          <a:p>
            <a:pPr eaLnBrk="1" hangingPunct="1">
              <a:buFontTx/>
              <a:buNone/>
              <a:defRPr/>
            </a:pPr>
            <a:r>
              <a:rPr lang="tr-TR" b="1" smtClean="0">
                <a:solidFill>
                  <a:srgbClr val="80FD63"/>
                </a:solidFill>
                <a:effectLst>
                  <a:outerShdw blurRad="38100" dist="38100" dir="2700000" algn="tl">
                    <a:srgbClr val="C0C0C0"/>
                  </a:outerShdw>
                </a:effectLst>
              </a:rPr>
              <a:t>Temel değerler</a:t>
            </a:r>
            <a:r>
              <a:rPr lang="tr-TR" smtClean="0">
                <a:solidFill>
                  <a:srgbClr val="80FD63"/>
                </a:solidFill>
              </a:rPr>
              <a:t>;</a:t>
            </a:r>
          </a:p>
          <a:p>
            <a:pPr eaLnBrk="1" hangingPunct="1">
              <a:buClr>
                <a:srgbClr val="3AFC0C"/>
              </a:buClr>
              <a:defRPr/>
            </a:pPr>
            <a:r>
              <a:rPr lang="tr-TR" sz="2400" smtClean="0"/>
              <a:t>Kurum kültürü haline gelmiş ifadelerdir.</a:t>
            </a:r>
          </a:p>
          <a:p>
            <a:pPr eaLnBrk="1" hangingPunct="1">
              <a:buClr>
                <a:srgbClr val="3AFC0C"/>
              </a:buClr>
              <a:defRPr/>
            </a:pPr>
            <a:r>
              <a:rPr lang="tr-TR" sz="2400" smtClean="0"/>
              <a:t>Kuruluşun kararlarına, seçimlerine ve stratejilerin belirlenmesine rehberlik ederler.</a:t>
            </a:r>
          </a:p>
          <a:p>
            <a:pPr eaLnBrk="1" hangingPunct="1">
              <a:buClr>
                <a:srgbClr val="3AFC0C"/>
              </a:buClr>
              <a:defRPr/>
            </a:pPr>
            <a:r>
              <a:rPr lang="tr-TR" sz="2400" smtClean="0"/>
              <a:t>İnançları açık ve kesin bir dille ortaya koymalıdırlar.</a:t>
            </a:r>
          </a:p>
          <a:p>
            <a:pPr eaLnBrk="1" hangingPunct="1">
              <a:buClr>
                <a:srgbClr val="3AFC0C"/>
              </a:buClr>
              <a:defRPr/>
            </a:pPr>
            <a:r>
              <a:rPr lang="tr-TR" sz="2400" smtClean="0"/>
              <a:t>Çalışanların iş ve işlemlerinde verim ve etkinliği iade edecek ve motivasyon sağlayacak ifadeler olmalıdırlar.</a:t>
            </a:r>
          </a:p>
          <a:p>
            <a:pPr eaLnBrk="1" hangingPunct="1">
              <a:buClr>
                <a:srgbClr val="3AFC0C"/>
              </a:buClr>
              <a:defRPr/>
            </a:pPr>
            <a:r>
              <a:rPr lang="tr-TR" sz="2400" smtClean="0"/>
              <a:t>Vizyonun gerçekleştirilmesini sağlayacak sistem ve süreçleri desteklemelidir.</a:t>
            </a:r>
          </a:p>
        </p:txBody>
      </p:sp>
      <p:pic>
        <p:nvPicPr>
          <p:cNvPr id="65540"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4 Slayt Numarası Yer Tutucusu"/>
          <p:cNvSpPr txBox="1">
            <a:spLocks noGrp="1"/>
          </p:cNvSpPr>
          <p:nvPr/>
        </p:nvSpPr>
        <p:spPr bwMode="auto">
          <a:xfrm>
            <a:off x="6553200" y="630932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89</a:t>
            </a:fld>
            <a:endParaRPr lang="tr-TR" sz="1200" b="0">
              <a:cs typeface="Arial"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2" name="Rectangle 2"/>
          <p:cNvSpPr>
            <a:spLocks noGrp="1" noChangeArrowheads="1"/>
          </p:cNvSpPr>
          <p:nvPr>
            <p:ph type="title"/>
          </p:nvPr>
        </p:nvSpPr>
        <p:spPr>
          <a:xfrm>
            <a:off x="10380" y="980728"/>
            <a:ext cx="6553200" cy="1080120"/>
          </a:xfrm>
        </p:spPr>
        <p:txBody>
          <a:bodyPr/>
          <a:lstStyle/>
          <a:p>
            <a:pPr eaLnBrk="1" hangingPunct="1">
              <a:defRPr/>
            </a:pPr>
            <a:r>
              <a:rPr lang="tr-TR" b="1" dirty="0" smtClean="0">
                <a:solidFill>
                  <a:srgbClr val="FF9900"/>
                </a:solidFill>
                <a:effectLst>
                  <a:outerShdw blurRad="38100" dist="38100" dir="2700000" algn="tl">
                    <a:srgbClr val="000000">
                      <a:alpha val="43137"/>
                    </a:srgbClr>
                  </a:outerShdw>
                </a:effectLst>
              </a:rPr>
              <a:t>ÇAĞDAŞ KAMU YÖNETİMİ ANLAYIŞI</a:t>
            </a:r>
          </a:p>
        </p:txBody>
      </p:sp>
      <p:sp>
        <p:nvSpPr>
          <p:cNvPr id="358403" name="Rectangle 3"/>
          <p:cNvSpPr>
            <a:spLocks noGrp="1" noChangeArrowheads="1"/>
          </p:cNvSpPr>
          <p:nvPr>
            <p:ph type="body" idx="1"/>
          </p:nvPr>
        </p:nvSpPr>
        <p:spPr>
          <a:xfrm>
            <a:off x="5608" y="2276872"/>
            <a:ext cx="9030888" cy="4320480"/>
          </a:xfrm>
        </p:spPr>
        <p:txBody>
          <a:bodyPr/>
          <a:lstStyle/>
          <a:p>
            <a:pPr eaLnBrk="1" hangingPunct="1">
              <a:lnSpc>
                <a:spcPct val="80000"/>
              </a:lnSpc>
              <a:buClr>
                <a:schemeClr val="tx1"/>
              </a:buClr>
              <a:defRPr/>
            </a:pPr>
            <a:r>
              <a:rPr lang="tr-TR" sz="2800" b="1" dirty="0" smtClean="0">
                <a:solidFill>
                  <a:srgbClr val="080808"/>
                </a:solidFill>
              </a:rPr>
              <a:t>KATILIMCI VE PAYLAŞIMCI </a:t>
            </a:r>
          </a:p>
          <a:p>
            <a:pPr eaLnBrk="1" hangingPunct="1">
              <a:lnSpc>
                <a:spcPct val="80000"/>
              </a:lnSpc>
              <a:buClr>
                <a:schemeClr val="tx1"/>
              </a:buClr>
              <a:defRPr/>
            </a:pPr>
            <a:r>
              <a:rPr lang="tr-TR" sz="2800" b="1" dirty="0" smtClean="0">
                <a:solidFill>
                  <a:srgbClr val="080808"/>
                </a:solidFill>
              </a:rPr>
              <a:t>ŞEFFAF VE HESAP VEREBİLİR</a:t>
            </a:r>
          </a:p>
          <a:p>
            <a:pPr eaLnBrk="1" hangingPunct="1">
              <a:lnSpc>
                <a:spcPct val="80000"/>
              </a:lnSpc>
              <a:buClr>
                <a:schemeClr val="tx1"/>
              </a:buClr>
              <a:defRPr/>
            </a:pPr>
            <a:r>
              <a:rPr lang="tr-TR" sz="2800" b="1" dirty="0" smtClean="0">
                <a:solidFill>
                  <a:srgbClr val="080808"/>
                </a:solidFill>
              </a:rPr>
              <a:t>STRATEJİK PLANLAMA VE PERFORMANS YÖNETİMİNE DAYALI</a:t>
            </a:r>
          </a:p>
          <a:p>
            <a:pPr eaLnBrk="1" hangingPunct="1">
              <a:lnSpc>
                <a:spcPct val="80000"/>
              </a:lnSpc>
              <a:buClr>
                <a:schemeClr val="tx1"/>
              </a:buClr>
              <a:defRPr/>
            </a:pPr>
            <a:r>
              <a:rPr lang="tr-TR" sz="2800" b="1" dirty="0" smtClean="0">
                <a:solidFill>
                  <a:srgbClr val="080808"/>
                </a:solidFill>
              </a:rPr>
              <a:t>GELECEK YÖNELİMLİ</a:t>
            </a:r>
          </a:p>
          <a:p>
            <a:pPr eaLnBrk="1" hangingPunct="1">
              <a:lnSpc>
                <a:spcPct val="80000"/>
              </a:lnSpc>
              <a:buClr>
                <a:schemeClr val="tx1"/>
              </a:buClr>
              <a:defRPr/>
            </a:pPr>
            <a:r>
              <a:rPr lang="tr-TR" sz="2800" b="1" dirty="0" smtClean="0">
                <a:solidFill>
                  <a:srgbClr val="080808"/>
                </a:solidFill>
              </a:rPr>
              <a:t>SONUÇ VE HEDEF ODAKLI</a:t>
            </a:r>
          </a:p>
          <a:p>
            <a:pPr eaLnBrk="1" hangingPunct="1">
              <a:lnSpc>
                <a:spcPct val="80000"/>
              </a:lnSpc>
              <a:buClr>
                <a:schemeClr val="tx1"/>
              </a:buClr>
              <a:defRPr/>
            </a:pPr>
            <a:r>
              <a:rPr lang="tr-TR" sz="2800" b="1" dirty="0" smtClean="0">
                <a:solidFill>
                  <a:srgbClr val="080808"/>
                </a:solidFill>
              </a:rPr>
              <a:t>YEREL VE YERİNDEN YÖNETİM AĞIRLIKLI</a:t>
            </a:r>
          </a:p>
          <a:p>
            <a:pPr eaLnBrk="1" hangingPunct="1">
              <a:lnSpc>
                <a:spcPct val="80000"/>
              </a:lnSpc>
              <a:buClr>
                <a:schemeClr val="tx1"/>
              </a:buClr>
              <a:defRPr/>
            </a:pPr>
            <a:r>
              <a:rPr lang="tr-TR" sz="2800" b="1" dirty="0" smtClean="0">
                <a:solidFill>
                  <a:srgbClr val="080808"/>
                </a:solidFill>
              </a:rPr>
              <a:t>YATAY ORGANİZASYON YAPISI VE YETKİ DEVRİ</a:t>
            </a:r>
          </a:p>
          <a:p>
            <a:pPr eaLnBrk="1" hangingPunct="1">
              <a:lnSpc>
                <a:spcPct val="80000"/>
              </a:lnSpc>
              <a:buClr>
                <a:schemeClr val="tx1"/>
              </a:buClr>
              <a:defRPr/>
            </a:pPr>
            <a:r>
              <a:rPr lang="tr-TR" sz="2800" b="1" dirty="0" smtClean="0">
                <a:solidFill>
                  <a:srgbClr val="080808"/>
                </a:solidFill>
              </a:rPr>
              <a:t>YÖNETİME DEĞER KATAN SİSTEM ODAKLI DENETİM</a:t>
            </a:r>
            <a:endParaRPr lang="tr-TR" sz="3600" dirty="0" smtClean="0">
              <a:solidFill>
                <a:srgbClr val="080808"/>
              </a:solidFill>
            </a:endParaRPr>
          </a:p>
        </p:txBody>
      </p:sp>
      <p:pic>
        <p:nvPicPr>
          <p:cNvPr id="5" name="6 Resim" descr="11.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96243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1 Başlık"/>
          <p:cNvSpPr>
            <a:spLocks noGrp="1"/>
          </p:cNvSpPr>
          <p:nvPr>
            <p:ph type="title" idx="4294967295"/>
          </p:nvPr>
        </p:nvSpPr>
        <p:spPr>
          <a:xfrm>
            <a:off x="0" y="260350"/>
            <a:ext cx="6553200" cy="508000"/>
          </a:xfrm>
        </p:spPr>
        <p:txBody>
          <a:bodyPr/>
          <a:lstStyle/>
          <a:p>
            <a:pPr eaLnBrk="1" hangingPunct="1">
              <a:defRPr/>
            </a:pPr>
            <a:r>
              <a:rPr lang="tr-TR" b="1" dirty="0" smtClean="0">
                <a:solidFill>
                  <a:srgbClr val="000000"/>
                </a:solidFill>
                <a:effectLst>
                  <a:outerShdw blurRad="38100" dist="38100" dir="2700000" algn="tl">
                    <a:srgbClr val="C0C0C0"/>
                  </a:outerShdw>
                </a:effectLst>
              </a:rPr>
              <a:t>TEMEL DEĞERLER</a:t>
            </a:r>
          </a:p>
        </p:txBody>
      </p:sp>
      <p:sp>
        <p:nvSpPr>
          <p:cNvPr id="158723" name="2 İçerik Yer Tutucusu"/>
          <p:cNvSpPr>
            <a:spLocks noGrp="1"/>
          </p:cNvSpPr>
          <p:nvPr>
            <p:ph idx="4294967295"/>
          </p:nvPr>
        </p:nvSpPr>
        <p:spPr>
          <a:xfrm>
            <a:off x="250825" y="765175"/>
            <a:ext cx="5400675" cy="6092825"/>
          </a:xfrm>
        </p:spPr>
        <p:txBody>
          <a:bodyPr/>
          <a:lstStyle/>
          <a:p>
            <a:pPr marL="533400" indent="-533400" eaLnBrk="1" hangingPunct="1">
              <a:buFontTx/>
              <a:buNone/>
              <a:defRPr/>
            </a:pPr>
            <a:r>
              <a:rPr lang="tr-TR" sz="2600" b="1" dirty="0" smtClean="0">
                <a:solidFill>
                  <a:srgbClr val="080808"/>
                </a:solidFill>
                <a:effectLst>
                  <a:outerShdw blurRad="38100" dist="38100" dir="2700000" algn="tl">
                    <a:srgbClr val="C0C0C0"/>
                  </a:outerShdw>
                </a:effectLst>
              </a:rPr>
              <a:t>3 Temel Alana ilişkin olurlar;</a:t>
            </a:r>
          </a:p>
          <a:p>
            <a:pPr marL="533400" indent="-533400" eaLnBrk="1" hangingPunct="1">
              <a:buFontTx/>
              <a:buAutoNum type="arabicPeriod"/>
              <a:defRPr/>
            </a:pPr>
            <a:r>
              <a:rPr lang="tr-TR" sz="2200" dirty="0" smtClean="0">
                <a:solidFill>
                  <a:srgbClr val="D448A2"/>
                </a:solidFill>
              </a:rPr>
              <a:t>Kişiler:</a:t>
            </a:r>
            <a:r>
              <a:rPr lang="tr-TR" sz="2200" dirty="0" smtClean="0">
                <a:solidFill>
                  <a:srgbClr val="000000"/>
                </a:solidFill>
              </a:rPr>
              <a:t> </a:t>
            </a:r>
            <a:r>
              <a:rPr lang="tr-TR" sz="2200" dirty="0" smtClean="0"/>
              <a:t>Paydaşlara yönelik değerler,</a:t>
            </a:r>
          </a:p>
          <a:p>
            <a:pPr marL="533400" indent="-533400" eaLnBrk="1" hangingPunct="1">
              <a:buFontTx/>
              <a:buAutoNum type="arabicPeriod"/>
              <a:defRPr/>
            </a:pPr>
            <a:r>
              <a:rPr lang="tr-TR" sz="2200" dirty="0" smtClean="0">
                <a:solidFill>
                  <a:srgbClr val="D448A2"/>
                </a:solidFill>
              </a:rPr>
              <a:t>Süreçler:</a:t>
            </a:r>
            <a:r>
              <a:rPr lang="tr-TR" sz="2200" dirty="0" smtClean="0">
                <a:solidFill>
                  <a:srgbClr val="000000"/>
                </a:solidFill>
              </a:rPr>
              <a:t> </a:t>
            </a:r>
            <a:r>
              <a:rPr lang="tr-TR" sz="2200" dirty="0" smtClean="0"/>
              <a:t>Yönetim, karar alma ve hizmet üretimi süreçlerine ilişkin değerler</a:t>
            </a:r>
            <a:r>
              <a:rPr lang="tr-TR" sz="2200" dirty="0" smtClean="0">
                <a:solidFill>
                  <a:srgbClr val="000000"/>
                </a:solidFill>
              </a:rPr>
              <a:t>,</a:t>
            </a:r>
          </a:p>
          <a:p>
            <a:pPr marL="533400" indent="-533400" eaLnBrk="1" hangingPunct="1">
              <a:buFontTx/>
              <a:buAutoNum type="arabicPeriod"/>
              <a:defRPr/>
            </a:pPr>
            <a:r>
              <a:rPr lang="tr-TR" sz="2200" dirty="0" smtClean="0">
                <a:solidFill>
                  <a:srgbClr val="D448A2"/>
                </a:solidFill>
              </a:rPr>
              <a:t>Performans:</a:t>
            </a:r>
            <a:r>
              <a:rPr lang="tr-TR" sz="2200" dirty="0" smtClean="0">
                <a:solidFill>
                  <a:srgbClr val="000000"/>
                </a:solidFill>
              </a:rPr>
              <a:t> </a:t>
            </a:r>
            <a:r>
              <a:rPr lang="tr-TR" sz="2200" dirty="0" smtClean="0"/>
              <a:t>Üretimin kalitesine yönelik beklentilere ilişkin değerler.</a:t>
            </a:r>
          </a:p>
          <a:p>
            <a:pPr marL="533400" indent="-533400" eaLnBrk="1" hangingPunct="1">
              <a:buFontTx/>
              <a:buNone/>
              <a:defRPr/>
            </a:pPr>
            <a:endParaRPr lang="tr-TR" sz="600" dirty="0" smtClean="0"/>
          </a:p>
          <a:p>
            <a:pPr marL="533400" indent="-533400" eaLnBrk="1" hangingPunct="1">
              <a:buFontTx/>
              <a:buNone/>
              <a:defRPr/>
            </a:pPr>
            <a:r>
              <a:rPr lang="tr-TR" sz="2600" b="1" dirty="0" smtClean="0">
                <a:solidFill>
                  <a:srgbClr val="3AFC0C"/>
                </a:solidFill>
                <a:effectLst>
                  <a:outerShdw blurRad="38100" dist="38100" dir="2700000" algn="tl">
                    <a:srgbClr val="C0C0C0"/>
                  </a:outerShdw>
                </a:effectLst>
              </a:rPr>
              <a:t>3 Temel Soruyu Cevaplandırırlar;</a:t>
            </a:r>
          </a:p>
          <a:p>
            <a:pPr marL="533400" indent="-533400" eaLnBrk="1" hangingPunct="1">
              <a:buClr>
                <a:srgbClr val="D448A2"/>
              </a:buClr>
              <a:buFontTx/>
              <a:buAutoNum type="arabicPeriod"/>
              <a:defRPr/>
            </a:pPr>
            <a:r>
              <a:rPr lang="tr-TR" sz="2200" dirty="0" smtClean="0"/>
              <a:t>Çalışma felsefesi nedir?</a:t>
            </a:r>
          </a:p>
          <a:p>
            <a:pPr marL="533400" indent="-533400" eaLnBrk="1" hangingPunct="1">
              <a:buClr>
                <a:srgbClr val="D448A2"/>
              </a:buClr>
              <a:buFontTx/>
              <a:buAutoNum type="arabicPeriod"/>
              <a:defRPr/>
            </a:pPr>
            <a:r>
              <a:rPr lang="tr-TR" sz="2200" dirty="0" smtClean="0"/>
              <a:t>Çalışmalara temel teşkil eden ilke, standart ve idealler nelerdir?</a:t>
            </a:r>
          </a:p>
          <a:p>
            <a:pPr marL="533400" indent="-533400" eaLnBrk="1" hangingPunct="1">
              <a:buClr>
                <a:srgbClr val="D448A2"/>
              </a:buClr>
              <a:buFontTx/>
              <a:buAutoNum type="arabicPeriod"/>
              <a:defRPr/>
            </a:pPr>
            <a:r>
              <a:rPr lang="tr-TR" sz="2200" dirty="0" smtClean="0"/>
              <a:t>Çalışanlar tarafından benimsenen değer ve inançlar nelerdir?</a:t>
            </a:r>
          </a:p>
        </p:txBody>
      </p:sp>
      <p:pic>
        <p:nvPicPr>
          <p:cNvPr id="65540" name="5 Resim" descr="susruus.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500063"/>
            <a:ext cx="3600525" cy="343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41" name="6 Resim" descr="suruu.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64088" y="3933824"/>
            <a:ext cx="3529087" cy="2807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6 Resim" descr="1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57329612"/>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1 Başlık"/>
          <p:cNvSpPr>
            <a:spLocks noGrp="1"/>
          </p:cNvSpPr>
          <p:nvPr>
            <p:ph type="title" idx="4294967295"/>
          </p:nvPr>
        </p:nvSpPr>
        <p:spPr>
          <a:xfrm>
            <a:off x="0" y="476250"/>
            <a:ext cx="8027988" cy="1012825"/>
          </a:xfrm>
        </p:spPr>
        <p:txBody>
          <a:bodyPr/>
          <a:lstStyle/>
          <a:p>
            <a:pPr eaLnBrk="1" hangingPunct="1">
              <a:defRPr/>
            </a:pPr>
            <a:r>
              <a:rPr lang="tr-TR" b="1" smtClean="0">
                <a:solidFill>
                  <a:srgbClr val="000000"/>
                </a:solidFill>
                <a:effectLst>
                  <a:outerShdw blurRad="38100" dist="38100" dir="2700000" algn="tl">
                    <a:srgbClr val="C0C0C0"/>
                  </a:outerShdw>
                </a:effectLst>
              </a:rPr>
              <a:t>TEMEL DEĞERLERE ÖRNEKLER</a:t>
            </a:r>
          </a:p>
        </p:txBody>
      </p:sp>
      <p:sp>
        <p:nvSpPr>
          <p:cNvPr id="67587" name="2 İçerik Yer Tutucusu"/>
          <p:cNvSpPr>
            <a:spLocks noGrp="1"/>
          </p:cNvSpPr>
          <p:nvPr>
            <p:ph idx="4294967295"/>
          </p:nvPr>
        </p:nvSpPr>
        <p:spPr>
          <a:xfrm>
            <a:off x="250825" y="1628775"/>
            <a:ext cx="3600450" cy="3744913"/>
          </a:xfrm>
        </p:spPr>
        <p:txBody>
          <a:bodyPr/>
          <a:lstStyle/>
          <a:p>
            <a:pPr marL="533400" indent="-533400" eaLnBrk="1" hangingPunct="1">
              <a:buClr>
                <a:srgbClr val="3AFC0C"/>
              </a:buClr>
            </a:pPr>
            <a:r>
              <a:rPr lang="tr-TR" sz="2200" dirty="0" smtClean="0"/>
              <a:t>Kalite,</a:t>
            </a:r>
          </a:p>
          <a:p>
            <a:pPr marL="533400" indent="-533400" eaLnBrk="1" hangingPunct="1">
              <a:buClr>
                <a:srgbClr val="3AFC0C"/>
              </a:buClr>
            </a:pPr>
            <a:r>
              <a:rPr lang="tr-TR" sz="2200" dirty="0" smtClean="0"/>
              <a:t>Güncellik,</a:t>
            </a:r>
          </a:p>
          <a:p>
            <a:pPr marL="533400" indent="-533400" eaLnBrk="1" hangingPunct="1">
              <a:buClr>
                <a:srgbClr val="3AFC0C"/>
              </a:buClr>
            </a:pPr>
            <a:r>
              <a:rPr lang="tr-TR" sz="2200" dirty="0" smtClean="0"/>
              <a:t>Güvenilirlik,</a:t>
            </a:r>
          </a:p>
          <a:p>
            <a:pPr marL="533400" indent="-533400" eaLnBrk="1" hangingPunct="1">
              <a:buClr>
                <a:srgbClr val="3AFC0C"/>
              </a:buClr>
            </a:pPr>
            <a:r>
              <a:rPr lang="tr-TR" sz="2200" dirty="0" smtClean="0"/>
              <a:t>Mesleki uzmanlık,</a:t>
            </a:r>
          </a:p>
          <a:p>
            <a:pPr marL="533400" indent="-533400" eaLnBrk="1" hangingPunct="1">
              <a:buClr>
                <a:srgbClr val="3AFC0C"/>
              </a:buClr>
            </a:pPr>
            <a:r>
              <a:rPr lang="tr-TR" sz="2200" dirty="0" smtClean="0"/>
              <a:t>Tarafsızlık ve şeffaflık,</a:t>
            </a:r>
          </a:p>
          <a:p>
            <a:pPr marL="533400" indent="-533400" eaLnBrk="1" hangingPunct="1">
              <a:buClr>
                <a:srgbClr val="3AFC0C"/>
              </a:buClr>
            </a:pPr>
            <a:r>
              <a:rPr lang="tr-TR" sz="2200" dirty="0" smtClean="0"/>
              <a:t>Kişisel verilerde gizlilik,</a:t>
            </a:r>
          </a:p>
          <a:p>
            <a:pPr marL="533400" indent="-533400" eaLnBrk="1" hangingPunct="1">
              <a:buClr>
                <a:srgbClr val="3AFC0C"/>
              </a:buClr>
            </a:pPr>
            <a:r>
              <a:rPr lang="tr-TR" sz="2200" dirty="0" smtClean="0"/>
              <a:t>Veri sağlayıcı ve kullanıcılarına saygı</a:t>
            </a:r>
          </a:p>
          <a:p>
            <a:pPr marL="533400" indent="-533400" eaLnBrk="1" hangingPunct="1">
              <a:buFontTx/>
              <a:buNone/>
            </a:pPr>
            <a:r>
              <a:rPr lang="tr-TR" sz="1600" dirty="0" smtClean="0"/>
              <a:t>(TUİK SP 2007-2013)</a:t>
            </a:r>
          </a:p>
        </p:txBody>
      </p:sp>
      <p:sp>
        <p:nvSpPr>
          <p:cNvPr id="159749" name="2 İçerik Yer Tutucusu"/>
          <p:cNvSpPr>
            <a:spLocks/>
          </p:cNvSpPr>
          <p:nvPr/>
        </p:nvSpPr>
        <p:spPr bwMode="auto">
          <a:xfrm>
            <a:off x="3995738" y="1628775"/>
            <a:ext cx="4968875" cy="4968875"/>
          </a:xfrm>
          <a:prstGeom prst="rect">
            <a:avLst/>
          </a:prstGeom>
          <a:noFill/>
          <a:ln w="9525">
            <a:noFill/>
            <a:miter lim="800000"/>
            <a:headEnd/>
            <a:tailEnd/>
          </a:ln>
        </p:spPr>
        <p:txBody>
          <a:bodyPr/>
          <a:lstStyle/>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Genellik ve Eşitlik,</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Planlılık,</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Ferdin ve Toplumun İhtiyaçlarını gözetme,</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Yöneltme,</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Eğitim Hakkı,</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Fırsat ve İmkân eşitliği,</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Süreklilik,</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Atatürk İnkılâp ve İlkeleri ve Atatürk Milliyetçiliğine bağlılık,</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Demokrasi Eğitimi,</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Laiklik,</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Bilimsellik,</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İşbirliğine Açıklık,</a:t>
            </a:r>
          </a:p>
          <a:p>
            <a:pPr marL="533400" indent="-533400">
              <a:spcBef>
                <a:spcPct val="20000"/>
              </a:spcBef>
              <a:buClr>
                <a:srgbClr val="3AFC0C"/>
              </a:buClr>
              <a:buFontTx/>
              <a:buChar char="•"/>
              <a:defRPr/>
            </a:pPr>
            <a:r>
              <a:rPr lang="tr-TR" sz="1800" b="0">
                <a:solidFill>
                  <a:srgbClr val="000000"/>
                </a:solidFill>
                <a:effectLst>
                  <a:outerShdw blurRad="38100" dist="38100" dir="2700000" algn="tl">
                    <a:srgbClr val="C0C0C0"/>
                  </a:outerShdw>
                </a:effectLst>
                <a:latin typeface="Times New Roman" pitchFamily="18" charset="0"/>
              </a:rPr>
              <a:t>Her Yerde Eğitim.</a:t>
            </a:r>
          </a:p>
          <a:p>
            <a:pPr marL="533400" indent="-533400">
              <a:spcBef>
                <a:spcPct val="20000"/>
              </a:spcBef>
              <a:buFontTx/>
              <a:buNone/>
              <a:defRPr/>
            </a:pPr>
            <a:r>
              <a:rPr lang="tr-TR" sz="1400" b="0">
                <a:effectLst>
                  <a:outerShdw blurRad="38100" dist="38100" dir="2700000" algn="tl">
                    <a:srgbClr val="C0C0C0"/>
                  </a:outerShdw>
                </a:effectLst>
                <a:latin typeface="Times New Roman" pitchFamily="18" charset="0"/>
              </a:rPr>
              <a:t>(MEB için örnekler)</a:t>
            </a:r>
          </a:p>
        </p:txBody>
      </p:sp>
      <p:pic>
        <p:nvPicPr>
          <p:cNvPr id="67589"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91</a:t>
            </a:fld>
            <a:endParaRPr lang="tr-TR" sz="1200" b="0">
              <a:cs typeface="Arial" pitchFamily="34" charset="0"/>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1 Resim" descr="temel.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92</a:t>
            </a:fld>
            <a:endParaRPr lang="tr-TR" sz="1200" b="0">
              <a:cs typeface="Arial" pitchFamily="34" charset="0"/>
            </a:endParaRPr>
          </a:p>
        </p:txBody>
      </p:sp>
      <p:pic>
        <p:nvPicPr>
          <p:cNvPr id="4" name="6 Resim" descr="11.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Başlık"/>
          <p:cNvSpPr>
            <a:spLocks noGrp="1"/>
          </p:cNvSpPr>
          <p:nvPr>
            <p:ph type="title" idx="4294967295"/>
          </p:nvPr>
        </p:nvSpPr>
        <p:spPr>
          <a:xfrm>
            <a:off x="285750" y="1071563"/>
            <a:ext cx="3421063" cy="508000"/>
          </a:xfrm>
        </p:spPr>
        <p:txBody>
          <a:bodyPr/>
          <a:lstStyle/>
          <a:p>
            <a:pPr eaLnBrk="1" hangingPunct="1">
              <a:defRPr/>
            </a:pPr>
            <a:r>
              <a:rPr lang="tr-TR" b="1" dirty="0" smtClean="0">
                <a:solidFill>
                  <a:srgbClr val="000000"/>
                </a:solidFill>
                <a:effectLst>
                  <a:outerShdw blurRad="38100" dist="38100" dir="2700000" algn="tl">
                    <a:srgbClr val="C0C0C0"/>
                  </a:outerShdw>
                </a:effectLst>
              </a:rPr>
              <a:t>TEMALAR</a:t>
            </a:r>
          </a:p>
        </p:txBody>
      </p:sp>
      <p:sp>
        <p:nvSpPr>
          <p:cNvPr id="69635" name="2 İçerik Yer Tutucusu"/>
          <p:cNvSpPr>
            <a:spLocks noGrp="1"/>
          </p:cNvSpPr>
          <p:nvPr>
            <p:ph idx="4294967295"/>
          </p:nvPr>
        </p:nvSpPr>
        <p:spPr>
          <a:xfrm>
            <a:off x="179388" y="1643063"/>
            <a:ext cx="8607425" cy="4810125"/>
          </a:xfrm>
        </p:spPr>
        <p:txBody>
          <a:bodyPr/>
          <a:lstStyle/>
          <a:p>
            <a:pPr eaLnBrk="1" hangingPunct="1">
              <a:buClr>
                <a:srgbClr val="3AFC0C"/>
              </a:buClr>
              <a:buFont typeface="Wingdings" pitchFamily="2" charset="2"/>
              <a:buChar char="ü"/>
            </a:pPr>
            <a:r>
              <a:rPr lang="tr-TR" sz="2400" dirty="0" smtClean="0"/>
              <a:t>Birimin temel görev alanlarını belirler.</a:t>
            </a:r>
          </a:p>
          <a:p>
            <a:pPr eaLnBrk="1" hangingPunct="1">
              <a:buClr>
                <a:srgbClr val="3AFC0C"/>
              </a:buClr>
              <a:buFont typeface="Wingdings" pitchFamily="2" charset="2"/>
              <a:buChar char="ü"/>
            </a:pPr>
            <a:r>
              <a:rPr lang="tr-TR" sz="2400" dirty="0" smtClean="0"/>
              <a:t>Mümkün olduğunca kısa yazılmalıdır. Bir iki kelimeyi geçmemesi gerekir.</a:t>
            </a:r>
          </a:p>
          <a:p>
            <a:pPr eaLnBrk="1" hangingPunct="1">
              <a:buClr>
                <a:srgbClr val="3AFC0C"/>
              </a:buClr>
              <a:buFont typeface="Wingdings" pitchFamily="2" charset="2"/>
              <a:buChar char="ü"/>
            </a:pPr>
            <a:r>
              <a:rPr lang="tr-TR" sz="2400" dirty="0" smtClean="0"/>
              <a:t>Tema başlıkları birimler görev dağılımları, sorun alanları grupları ile misyon-vizyon kavramlarından çıkarılırlar. Ancak birebir görev tanımları olmamalıdır. Görev ayrımları sadece örnek olarak alınmalı ve gruplama yapılmalıdır.</a:t>
            </a:r>
          </a:p>
          <a:p>
            <a:pPr eaLnBrk="1" hangingPunct="1">
              <a:buClr>
                <a:srgbClr val="3AFC0C"/>
              </a:buClr>
              <a:buFont typeface="Wingdings" pitchFamily="2" charset="2"/>
              <a:buChar char="ü"/>
            </a:pPr>
            <a:r>
              <a:rPr lang="tr-TR" sz="2400" dirty="0" smtClean="0"/>
              <a:t>İdeal olan tema başlığı sayısının 5-6 ‘</a:t>
            </a:r>
            <a:r>
              <a:rPr lang="tr-TR" sz="2400" dirty="0" err="1" smtClean="0"/>
              <a:t>yı</a:t>
            </a:r>
            <a:r>
              <a:rPr lang="tr-TR" sz="2400" dirty="0" smtClean="0"/>
              <a:t> geçmemesidir.</a:t>
            </a:r>
          </a:p>
          <a:p>
            <a:pPr eaLnBrk="1" hangingPunct="1">
              <a:buClr>
                <a:srgbClr val="3AFC0C"/>
              </a:buClr>
              <a:buFont typeface="Wingdings" pitchFamily="2" charset="2"/>
              <a:buChar char="ü"/>
            </a:pPr>
            <a:r>
              <a:rPr lang="tr-TR" sz="2400" dirty="0" smtClean="0"/>
              <a:t>Uzun vadede stratejik amaçlar değişse dahi tema sabit kalabilir.</a:t>
            </a:r>
          </a:p>
          <a:p>
            <a:pPr eaLnBrk="1" hangingPunct="1">
              <a:buClr>
                <a:srgbClr val="3AFC0C"/>
              </a:buClr>
              <a:buFont typeface="Wingdings" pitchFamily="2" charset="2"/>
              <a:buChar char="ü"/>
            </a:pPr>
            <a:r>
              <a:rPr lang="tr-TR" sz="2400" dirty="0" smtClean="0"/>
              <a:t>Ortak belirlenen temalar çerçevesinde Kurumlar, Birimler, İller arasında karşılaştırma yapılabilme olanağı sağlar.</a:t>
            </a:r>
          </a:p>
        </p:txBody>
      </p:sp>
      <p:sp>
        <p:nvSpPr>
          <p:cNvPr id="5"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93</a:t>
            </a:fld>
            <a:endParaRPr lang="tr-TR" sz="1200" b="0">
              <a:cs typeface="Arial" pitchFamily="34" charset="0"/>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1 Başlık"/>
          <p:cNvSpPr>
            <a:spLocks noGrp="1"/>
          </p:cNvSpPr>
          <p:nvPr>
            <p:ph type="title" idx="4294967295"/>
          </p:nvPr>
        </p:nvSpPr>
        <p:spPr>
          <a:xfrm>
            <a:off x="323850" y="765175"/>
            <a:ext cx="5472113" cy="1079500"/>
          </a:xfrm>
        </p:spPr>
        <p:txBody>
          <a:bodyPr/>
          <a:lstStyle/>
          <a:p>
            <a:pPr eaLnBrk="1" hangingPunct="1">
              <a:defRPr/>
            </a:pPr>
            <a:r>
              <a:rPr lang="tr-TR" b="1" smtClean="0">
                <a:solidFill>
                  <a:srgbClr val="000000"/>
                </a:solidFill>
                <a:effectLst>
                  <a:outerShdw blurRad="38100" dist="38100" dir="2700000" algn="tl">
                    <a:srgbClr val="C0C0C0"/>
                  </a:outerShdw>
                </a:effectLst>
              </a:rPr>
              <a:t>TEMALARA ÖRNEK</a:t>
            </a:r>
            <a:br>
              <a:rPr lang="tr-TR" b="1" smtClean="0">
                <a:solidFill>
                  <a:srgbClr val="000000"/>
                </a:solidFill>
                <a:effectLst>
                  <a:outerShdw blurRad="38100" dist="38100" dir="2700000" algn="tl">
                    <a:srgbClr val="C0C0C0"/>
                  </a:outerShdw>
                </a:effectLst>
              </a:rPr>
            </a:br>
            <a:r>
              <a:rPr lang="tr-TR" sz="1800" b="1" smtClean="0">
                <a:solidFill>
                  <a:schemeClr val="tx1"/>
                </a:solidFill>
                <a:effectLst>
                  <a:outerShdw blurRad="38100" dist="38100" dir="2700000" algn="tl">
                    <a:srgbClr val="C0C0C0"/>
                  </a:outerShdw>
                </a:effectLst>
              </a:rPr>
              <a:t>(İl Millî Eğitim Müdürlükleri için)</a:t>
            </a:r>
            <a:br>
              <a:rPr lang="tr-TR" sz="1800" b="1" smtClean="0">
                <a:solidFill>
                  <a:schemeClr val="tx1"/>
                </a:solidFill>
                <a:effectLst>
                  <a:outerShdw blurRad="38100" dist="38100" dir="2700000" algn="tl">
                    <a:srgbClr val="C0C0C0"/>
                  </a:outerShdw>
                </a:effectLst>
              </a:rPr>
            </a:br>
            <a:endParaRPr lang="tr-TR" sz="1800" b="1" smtClean="0">
              <a:solidFill>
                <a:schemeClr val="tx1"/>
              </a:solidFill>
              <a:effectLst>
                <a:outerShdw blurRad="38100" dist="38100" dir="2700000" algn="tl">
                  <a:srgbClr val="C0C0C0"/>
                </a:outerShdw>
              </a:effectLst>
            </a:endParaRPr>
          </a:p>
        </p:txBody>
      </p:sp>
      <p:sp>
        <p:nvSpPr>
          <p:cNvPr id="70660" name="Rectangle 3"/>
          <p:cNvSpPr>
            <a:spLocks noChangeArrowheads="1"/>
          </p:cNvSpPr>
          <p:nvPr/>
        </p:nvSpPr>
        <p:spPr bwMode="auto">
          <a:xfrm>
            <a:off x="323850" y="1844675"/>
            <a:ext cx="8569325" cy="467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33400" indent="-533400">
              <a:spcBef>
                <a:spcPct val="20000"/>
              </a:spcBef>
              <a:buFont typeface="Wingdings" pitchFamily="2" charset="2"/>
              <a:buNone/>
            </a:pPr>
            <a:r>
              <a:rPr lang="tr-TR" sz="1600">
                <a:solidFill>
                  <a:srgbClr val="D448A2"/>
                </a:solidFill>
              </a:rPr>
              <a:t>1. EĞİTİM-ÖĞRETİM HİZMETLERİ </a:t>
            </a:r>
          </a:p>
          <a:p>
            <a:pPr marL="533400" indent="-533400" algn="just">
              <a:spcBef>
                <a:spcPct val="20000"/>
              </a:spcBef>
              <a:buFont typeface="Wingdings" pitchFamily="2" charset="2"/>
              <a:buNone/>
            </a:pPr>
            <a:r>
              <a:rPr lang="tr-TR" sz="1600" b="0"/>
              <a:t>Eğitim kalitesi (Öğrenci akademik başarısı OKS, SBS, ÖSS, sınıf başarısı,taşımalı eğitim, memnuniyet) </a:t>
            </a:r>
          </a:p>
          <a:p>
            <a:pPr marL="533400" indent="-533400" algn="just">
              <a:spcBef>
                <a:spcPct val="20000"/>
              </a:spcBef>
              <a:buFont typeface="Wingdings" pitchFamily="2" charset="2"/>
              <a:buNone/>
            </a:pPr>
            <a:r>
              <a:rPr lang="tr-TR" sz="1600" b="0"/>
              <a:t>Rehberlik ve Yönlendirme, </a:t>
            </a:r>
          </a:p>
          <a:p>
            <a:pPr marL="533400" indent="-533400" algn="just">
              <a:spcBef>
                <a:spcPct val="20000"/>
              </a:spcBef>
              <a:buFont typeface="Wingdings" pitchFamily="2" charset="2"/>
              <a:buNone/>
            </a:pPr>
            <a:r>
              <a:rPr lang="tr-TR" sz="1600" b="0"/>
              <a:t>Mesleki ve Teknik Eğitim, </a:t>
            </a:r>
          </a:p>
          <a:p>
            <a:pPr marL="533400" indent="-533400" algn="just">
              <a:spcBef>
                <a:spcPct val="20000"/>
              </a:spcBef>
              <a:buFont typeface="Wingdings" pitchFamily="2" charset="2"/>
              <a:buNone/>
            </a:pPr>
            <a:r>
              <a:rPr lang="tr-TR" sz="1600" b="0"/>
              <a:t>Özel Eğitim, </a:t>
            </a:r>
          </a:p>
          <a:p>
            <a:pPr marL="533400" indent="-533400" algn="just">
              <a:spcBef>
                <a:spcPct val="20000"/>
              </a:spcBef>
              <a:buFont typeface="Wingdings" pitchFamily="2" charset="2"/>
              <a:buNone/>
            </a:pPr>
            <a:r>
              <a:rPr lang="tr-TR" sz="1600" b="0"/>
              <a:t>Yaşam Boyu Eğitim, </a:t>
            </a:r>
          </a:p>
          <a:p>
            <a:pPr marL="533400" indent="-533400" algn="just">
              <a:spcBef>
                <a:spcPct val="20000"/>
              </a:spcBef>
              <a:buFont typeface="Wingdings" pitchFamily="2" charset="2"/>
              <a:buNone/>
            </a:pPr>
            <a:r>
              <a:rPr lang="tr-TR" sz="1600" b="0"/>
              <a:t>Sosyal-kültürel sportif faaliyetler</a:t>
            </a:r>
            <a:r>
              <a:rPr lang="tr-TR" sz="1600">
                <a:solidFill>
                  <a:srgbClr val="D448A2"/>
                </a:solidFill>
              </a:rPr>
              <a:t> </a:t>
            </a:r>
          </a:p>
          <a:p>
            <a:pPr marL="533400" indent="-533400" algn="just">
              <a:spcBef>
                <a:spcPct val="20000"/>
              </a:spcBef>
              <a:buFont typeface="Wingdings" pitchFamily="2" charset="2"/>
              <a:buNone/>
            </a:pPr>
            <a:r>
              <a:rPr lang="tr-TR" sz="1600">
                <a:solidFill>
                  <a:srgbClr val="D448A2"/>
                </a:solidFill>
              </a:rPr>
              <a:t>2. EĞİTİME DESTEK HİZMETLERİ</a:t>
            </a:r>
            <a:r>
              <a:rPr lang="tr-TR" sz="1600" b="0">
                <a:solidFill>
                  <a:srgbClr val="000000"/>
                </a:solidFill>
              </a:rPr>
              <a:t> </a:t>
            </a:r>
          </a:p>
          <a:p>
            <a:pPr marL="533400" indent="-533400">
              <a:spcBef>
                <a:spcPct val="20000"/>
              </a:spcBef>
              <a:buFont typeface="Wingdings" pitchFamily="2" charset="2"/>
              <a:buNone/>
            </a:pPr>
            <a:r>
              <a:rPr lang="tr-TR" sz="1600" b="0"/>
              <a:t>Personel Hizmetleri, </a:t>
            </a:r>
          </a:p>
          <a:p>
            <a:pPr marL="533400" indent="-533400">
              <a:spcBef>
                <a:spcPct val="20000"/>
              </a:spcBef>
              <a:buFont typeface="Wingdings" pitchFamily="2" charset="2"/>
              <a:buNone/>
            </a:pPr>
            <a:r>
              <a:rPr lang="tr-TR" sz="1600" b="0"/>
              <a:t>Denetim, </a:t>
            </a:r>
          </a:p>
          <a:p>
            <a:pPr marL="533400" indent="-533400">
              <a:spcBef>
                <a:spcPct val="20000"/>
              </a:spcBef>
              <a:buFont typeface="Wingdings" pitchFamily="2" charset="2"/>
              <a:buNone/>
            </a:pPr>
            <a:r>
              <a:rPr lang="tr-TR" sz="1600" b="0"/>
              <a:t>Okul ve derslik yapımı, arsa temini</a:t>
            </a:r>
          </a:p>
          <a:p>
            <a:pPr marL="533400" indent="-533400">
              <a:spcBef>
                <a:spcPct val="20000"/>
              </a:spcBef>
              <a:buFont typeface="Wingdings" pitchFamily="2" charset="2"/>
              <a:buNone/>
            </a:pPr>
            <a:r>
              <a:rPr lang="tr-TR" sz="1600" b="0"/>
              <a:t>Araştırma, yayın, İstatistik,proje-işbirliği </a:t>
            </a:r>
          </a:p>
          <a:p>
            <a:pPr marL="533400" indent="-533400">
              <a:spcBef>
                <a:spcPct val="20000"/>
              </a:spcBef>
              <a:buFont typeface="Wingdings" pitchFamily="2" charset="2"/>
              <a:buNone/>
            </a:pPr>
            <a:r>
              <a:rPr lang="tr-TR" sz="1600" b="0"/>
              <a:t>Donatım- onarım</a:t>
            </a:r>
          </a:p>
          <a:p>
            <a:pPr marL="533400" indent="-533400">
              <a:spcBef>
                <a:spcPct val="20000"/>
              </a:spcBef>
              <a:buFont typeface="Wingdings" pitchFamily="2" charset="2"/>
              <a:buNone/>
            </a:pPr>
            <a:r>
              <a:rPr lang="tr-TR" sz="1600" b="0"/>
              <a:t>Bilgi-iletişim teknolojisi</a:t>
            </a:r>
          </a:p>
          <a:p>
            <a:pPr marL="533400" indent="-533400">
              <a:spcBef>
                <a:spcPct val="20000"/>
              </a:spcBef>
              <a:buFont typeface="Wingdings" pitchFamily="2" charset="2"/>
              <a:buNone/>
            </a:pPr>
            <a:r>
              <a:rPr lang="tr-TR" sz="1600" b="0"/>
              <a:t>Yurt-burs</a:t>
            </a:r>
          </a:p>
          <a:p>
            <a:pPr marL="533400" indent="-533400">
              <a:spcBef>
                <a:spcPct val="20000"/>
              </a:spcBef>
              <a:buFont typeface="Wingdings" pitchFamily="2" charset="2"/>
              <a:buNone/>
            </a:pPr>
            <a:r>
              <a:rPr lang="tr-TR" sz="1600" b="0"/>
              <a:t>Atama (Yönetici, Usta öğretici)</a:t>
            </a:r>
          </a:p>
          <a:p>
            <a:pPr marL="533400" indent="-533400">
              <a:spcBef>
                <a:spcPct val="20000"/>
              </a:spcBef>
              <a:buFont typeface="Wingdings" pitchFamily="2" charset="2"/>
              <a:buNone/>
            </a:pPr>
            <a:endParaRPr lang="tr-TR" sz="1600" b="0"/>
          </a:p>
        </p:txBody>
      </p:sp>
      <p:pic>
        <p:nvPicPr>
          <p:cNvPr id="5"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27384"/>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1 Resim" descr="sorun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533900" cy="7215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683" name="2 Resim" descr="sorun2.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429125" y="0"/>
            <a:ext cx="471487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1 Resim" descr="sorun3.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5005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707" name="2 Resim" descr="sorun4.JP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500563" y="0"/>
            <a:ext cx="4643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1 Resim" descr="sorun5.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0006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1" name="6 Resim" descr="11.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1 Başlık"/>
          <p:cNvSpPr>
            <a:spLocks noGrp="1"/>
          </p:cNvSpPr>
          <p:nvPr>
            <p:ph type="title" idx="4294967295"/>
          </p:nvPr>
        </p:nvSpPr>
        <p:spPr>
          <a:xfrm>
            <a:off x="0" y="2214563"/>
            <a:ext cx="5329238" cy="508000"/>
          </a:xfrm>
        </p:spPr>
        <p:txBody>
          <a:bodyPr/>
          <a:lstStyle/>
          <a:p>
            <a:pPr eaLnBrk="1" hangingPunct="1">
              <a:defRPr/>
            </a:pPr>
            <a:r>
              <a:rPr lang="tr-TR" b="1" dirty="0" smtClean="0">
                <a:solidFill>
                  <a:srgbClr val="000000"/>
                </a:solidFill>
                <a:effectLst>
                  <a:outerShdw blurRad="38100" dist="38100" dir="2700000" algn="tl">
                    <a:srgbClr val="C0C0C0"/>
                  </a:outerShdw>
                </a:effectLst>
              </a:rPr>
              <a:t>TEMALARA ÖRNEK</a:t>
            </a:r>
          </a:p>
        </p:txBody>
      </p:sp>
      <p:sp>
        <p:nvSpPr>
          <p:cNvPr id="74756" name="Rectangle 3"/>
          <p:cNvSpPr>
            <a:spLocks noChangeArrowheads="1"/>
          </p:cNvSpPr>
          <p:nvPr/>
        </p:nvSpPr>
        <p:spPr bwMode="auto">
          <a:xfrm>
            <a:off x="0" y="3357563"/>
            <a:ext cx="8569325" cy="3500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533400" indent="-533400">
              <a:spcBef>
                <a:spcPct val="20000"/>
              </a:spcBef>
              <a:buClr>
                <a:srgbClr val="3AFC0C"/>
              </a:buClr>
              <a:buFont typeface="Wingdings" pitchFamily="2" charset="2"/>
              <a:buAutoNum type="arabicPeriod"/>
            </a:pPr>
            <a:r>
              <a:rPr lang="tr-TR">
                <a:solidFill>
                  <a:srgbClr val="000000"/>
                </a:solidFill>
              </a:rPr>
              <a:t>Politika Belirlemeye Katkı,</a:t>
            </a:r>
          </a:p>
          <a:p>
            <a:pPr marL="533400" indent="-533400">
              <a:spcBef>
                <a:spcPct val="20000"/>
              </a:spcBef>
              <a:buClr>
                <a:srgbClr val="3AFC0C"/>
              </a:buClr>
              <a:buFont typeface="Wingdings" pitchFamily="2" charset="2"/>
              <a:buAutoNum type="arabicPeriod"/>
            </a:pPr>
            <a:r>
              <a:rPr lang="tr-TR">
                <a:solidFill>
                  <a:srgbClr val="000000"/>
                </a:solidFill>
              </a:rPr>
              <a:t>Kamu Kaynaklarının Etkin Yönetimi,</a:t>
            </a:r>
          </a:p>
          <a:p>
            <a:pPr marL="533400" indent="-533400">
              <a:spcBef>
                <a:spcPct val="20000"/>
              </a:spcBef>
              <a:buClr>
                <a:srgbClr val="3AFC0C"/>
              </a:buClr>
              <a:buFont typeface="Wingdings" pitchFamily="2" charset="2"/>
              <a:buAutoNum type="arabicPeriod"/>
            </a:pPr>
            <a:r>
              <a:rPr lang="tr-TR">
                <a:solidFill>
                  <a:srgbClr val="000000"/>
                </a:solidFill>
              </a:rPr>
              <a:t>Kurumsal Gelişim,</a:t>
            </a:r>
          </a:p>
          <a:p>
            <a:pPr marL="533400" indent="-533400">
              <a:spcBef>
                <a:spcPct val="20000"/>
              </a:spcBef>
              <a:buClr>
                <a:srgbClr val="3AFC0C"/>
              </a:buClr>
              <a:buFont typeface="Wingdings" pitchFamily="2" charset="2"/>
              <a:buAutoNum type="arabicPeriod"/>
            </a:pPr>
            <a:r>
              <a:rPr lang="tr-TR">
                <a:solidFill>
                  <a:srgbClr val="000000"/>
                </a:solidFill>
              </a:rPr>
              <a:t>Denetim ve Danışmanlık,</a:t>
            </a:r>
          </a:p>
          <a:p>
            <a:pPr marL="533400" indent="-533400">
              <a:spcBef>
                <a:spcPct val="20000"/>
              </a:spcBef>
              <a:buClr>
                <a:srgbClr val="3AFC0C"/>
              </a:buClr>
              <a:buFont typeface="Wingdings" pitchFamily="2" charset="2"/>
              <a:buAutoNum type="arabicPeriod"/>
            </a:pPr>
            <a:r>
              <a:rPr lang="tr-TR">
                <a:solidFill>
                  <a:srgbClr val="000000"/>
                </a:solidFill>
              </a:rPr>
              <a:t>AB UYUM</a:t>
            </a:r>
          </a:p>
          <a:p>
            <a:pPr marL="533400" indent="-533400">
              <a:spcBef>
                <a:spcPct val="20000"/>
              </a:spcBef>
              <a:buFont typeface="Wingdings" pitchFamily="2" charset="2"/>
              <a:buNone/>
            </a:pPr>
            <a:r>
              <a:rPr lang="tr-TR" sz="1800"/>
              <a:t>( Maliye Bakanlığı Stratejik Planı)</a:t>
            </a:r>
          </a:p>
          <a:p>
            <a:pPr marL="533400" indent="-533400">
              <a:spcBef>
                <a:spcPct val="20000"/>
              </a:spcBef>
              <a:buFont typeface="Wingdings" pitchFamily="2" charset="2"/>
              <a:buAutoNum type="arabicPeriod"/>
            </a:pPr>
            <a:endParaRPr lang="tr-TR" sz="400" b="0"/>
          </a:p>
        </p:txBody>
      </p:sp>
      <p:sp>
        <p:nvSpPr>
          <p:cNvPr id="5"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98</a:t>
            </a:fld>
            <a:endParaRPr lang="tr-TR" sz="1200" b="0">
              <a:cs typeface="Arial" pitchFamily="34" charset="0"/>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1 Başlık"/>
          <p:cNvSpPr>
            <a:spLocks noGrp="1"/>
          </p:cNvSpPr>
          <p:nvPr>
            <p:ph type="title" idx="4294967295"/>
          </p:nvPr>
        </p:nvSpPr>
        <p:spPr>
          <a:xfrm>
            <a:off x="0" y="1285875"/>
            <a:ext cx="5329238" cy="508000"/>
          </a:xfrm>
        </p:spPr>
        <p:txBody>
          <a:bodyPr/>
          <a:lstStyle/>
          <a:p>
            <a:pPr eaLnBrk="1" hangingPunct="1">
              <a:defRPr/>
            </a:pPr>
            <a:r>
              <a:rPr lang="tr-TR" b="1" dirty="0" smtClean="0">
                <a:solidFill>
                  <a:srgbClr val="000000"/>
                </a:solidFill>
                <a:effectLst>
                  <a:outerShdw blurRad="38100" dist="38100" dir="2700000" algn="tl">
                    <a:srgbClr val="C0C0C0"/>
                  </a:outerShdw>
                </a:effectLst>
              </a:rPr>
              <a:t>TEMALARA ÖRNEK</a:t>
            </a:r>
          </a:p>
        </p:txBody>
      </p:sp>
      <p:sp>
        <p:nvSpPr>
          <p:cNvPr id="161796" name="Rectangle 3"/>
          <p:cNvSpPr>
            <a:spLocks noChangeArrowheads="1"/>
          </p:cNvSpPr>
          <p:nvPr/>
        </p:nvSpPr>
        <p:spPr bwMode="auto">
          <a:xfrm>
            <a:off x="357188" y="2071688"/>
            <a:ext cx="8569325" cy="4524375"/>
          </a:xfrm>
          <a:prstGeom prst="rect">
            <a:avLst/>
          </a:prstGeom>
          <a:noFill/>
          <a:ln w="9525">
            <a:noFill/>
            <a:miter lim="800000"/>
            <a:headEnd/>
            <a:tailEnd/>
          </a:ln>
        </p:spPr>
        <p:txBody>
          <a:bodyPr/>
          <a:lstStyle/>
          <a:p>
            <a:pPr marL="533400" indent="-533400">
              <a:spcBef>
                <a:spcPct val="20000"/>
              </a:spcBef>
              <a:buFont typeface="Wingdings" pitchFamily="2" charset="2"/>
              <a:buAutoNum type="arabicPeriod"/>
              <a:defRPr/>
            </a:pPr>
            <a:endParaRPr lang="tr-TR" sz="400" b="0" dirty="0"/>
          </a:p>
          <a:p>
            <a:pPr marL="533400" indent="-533400">
              <a:spcBef>
                <a:spcPct val="20000"/>
              </a:spcBef>
              <a:buFont typeface="Wingdings" pitchFamily="2" charset="2"/>
              <a:buNone/>
              <a:defRPr/>
            </a:pPr>
            <a:r>
              <a:rPr lang="tr-TR" sz="1800" dirty="0">
                <a:solidFill>
                  <a:schemeClr val="tx1">
                    <a:lumMod val="75000"/>
                  </a:schemeClr>
                </a:solidFill>
              </a:rPr>
              <a:t>1.Tema: OKUL ÖNCESİ EĞİTİM	</a:t>
            </a:r>
          </a:p>
          <a:p>
            <a:pPr marL="533400" indent="-533400">
              <a:spcBef>
                <a:spcPct val="20000"/>
              </a:spcBef>
              <a:buFont typeface="Wingdings" pitchFamily="2" charset="2"/>
              <a:buNone/>
              <a:defRPr/>
            </a:pPr>
            <a:r>
              <a:rPr lang="tr-TR" sz="1800" dirty="0">
                <a:solidFill>
                  <a:schemeClr val="tx1">
                    <a:lumMod val="75000"/>
                  </a:schemeClr>
                </a:solidFill>
              </a:rPr>
              <a:t>2.Tema: İLKÖĞRETİM</a:t>
            </a:r>
          </a:p>
          <a:p>
            <a:pPr marL="533400" indent="-533400">
              <a:spcBef>
                <a:spcPct val="20000"/>
              </a:spcBef>
              <a:buFont typeface="Wingdings" pitchFamily="2" charset="2"/>
              <a:buNone/>
              <a:defRPr/>
            </a:pPr>
            <a:r>
              <a:rPr lang="tr-TR" sz="1800" dirty="0">
                <a:solidFill>
                  <a:schemeClr val="tx1">
                    <a:lumMod val="75000"/>
                  </a:schemeClr>
                </a:solidFill>
              </a:rPr>
              <a:t>3.Tema: ORTAÖĞRETİM		</a:t>
            </a:r>
          </a:p>
          <a:p>
            <a:pPr marL="533400" indent="-533400">
              <a:spcBef>
                <a:spcPct val="20000"/>
              </a:spcBef>
              <a:buFont typeface="Wingdings" pitchFamily="2" charset="2"/>
              <a:buNone/>
              <a:defRPr/>
            </a:pPr>
            <a:r>
              <a:rPr lang="tr-TR" sz="1800" dirty="0">
                <a:solidFill>
                  <a:schemeClr val="tx1">
                    <a:lumMod val="75000"/>
                  </a:schemeClr>
                </a:solidFill>
              </a:rPr>
              <a:t>4.Tema: ÖZEL ÖĞRETİM</a:t>
            </a:r>
          </a:p>
          <a:p>
            <a:pPr marL="533400" indent="-533400">
              <a:spcBef>
                <a:spcPct val="20000"/>
              </a:spcBef>
              <a:buFont typeface="Wingdings" pitchFamily="2" charset="2"/>
              <a:buNone/>
              <a:defRPr/>
            </a:pPr>
            <a:r>
              <a:rPr lang="tr-TR" sz="1800" dirty="0">
                <a:solidFill>
                  <a:schemeClr val="tx1">
                    <a:lumMod val="75000"/>
                  </a:schemeClr>
                </a:solidFill>
              </a:rPr>
              <a:t>5.Tema: ÖZEL EĞİTİM ve REHBERLİK	</a:t>
            </a:r>
          </a:p>
          <a:p>
            <a:pPr marL="533400" indent="-533400">
              <a:spcBef>
                <a:spcPct val="20000"/>
              </a:spcBef>
              <a:buFont typeface="Wingdings" pitchFamily="2" charset="2"/>
              <a:buNone/>
              <a:defRPr/>
            </a:pPr>
            <a:r>
              <a:rPr lang="tr-TR" sz="1800" dirty="0">
                <a:solidFill>
                  <a:schemeClr val="tx1">
                    <a:lumMod val="75000"/>
                  </a:schemeClr>
                </a:solidFill>
              </a:rPr>
              <a:t>6.Tema: YÜKSEKÖĞRETİM</a:t>
            </a:r>
          </a:p>
          <a:p>
            <a:pPr marL="533400" indent="-533400">
              <a:spcBef>
                <a:spcPct val="20000"/>
              </a:spcBef>
              <a:buFont typeface="Wingdings" pitchFamily="2" charset="2"/>
              <a:buNone/>
              <a:defRPr/>
            </a:pPr>
            <a:r>
              <a:rPr lang="tr-TR" sz="1800" dirty="0">
                <a:solidFill>
                  <a:schemeClr val="tx1">
                    <a:lumMod val="75000"/>
                  </a:schemeClr>
                </a:solidFill>
              </a:rPr>
              <a:t>7.Tema: HAYAT BOYU ÖĞRENME VE BİLGİ TOPLUMU</a:t>
            </a:r>
          </a:p>
          <a:p>
            <a:pPr marL="533400" indent="-533400">
              <a:spcBef>
                <a:spcPct val="20000"/>
              </a:spcBef>
              <a:buFont typeface="Wingdings" pitchFamily="2" charset="2"/>
              <a:buNone/>
              <a:defRPr/>
            </a:pPr>
            <a:r>
              <a:rPr lang="tr-TR" sz="1800" dirty="0">
                <a:solidFill>
                  <a:schemeClr val="tx1">
                    <a:lumMod val="75000"/>
                  </a:schemeClr>
                </a:solidFill>
              </a:rPr>
              <a:t>8.Tema : KURUMSAL KAPASİTENİN GELİŞTİRİLMESİ</a:t>
            </a:r>
          </a:p>
          <a:p>
            <a:pPr marL="533400" indent="-533400">
              <a:spcBef>
                <a:spcPct val="20000"/>
              </a:spcBef>
              <a:buFont typeface="Wingdings" pitchFamily="2" charset="2"/>
              <a:buNone/>
              <a:defRPr/>
            </a:pPr>
            <a:r>
              <a:rPr lang="tr-TR" sz="1800" dirty="0">
                <a:solidFill>
                  <a:schemeClr val="tx1">
                    <a:lumMod val="75000"/>
                  </a:schemeClr>
                </a:solidFill>
              </a:rPr>
              <a:t>9.Tema: DENETİM ve DANIŞMANLIK</a:t>
            </a:r>
          </a:p>
          <a:p>
            <a:pPr marL="533400" indent="-533400">
              <a:spcBef>
                <a:spcPct val="20000"/>
              </a:spcBef>
              <a:buFont typeface="Wingdings" pitchFamily="2" charset="2"/>
              <a:buNone/>
              <a:defRPr/>
            </a:pPr>
            <a:r>
              <a:rPr lang="tr-TR" sz="1800" dirty="0">
                <a:solidFill>
                  <a:schemeClr val="tx1">
                    <a:lumMod val="75000"/>
                  </a:schemeClr>
                </a:solidFill>
              </a:rPr>
              <a:t>10.Tema: ULUSLARARASI İLİŞKİLER ve AB’YE UYUM</a:t>
            </a:r>
          </a:p>
          <a:p>
            <a:pPr marL="533400" indent="-533400">
              <a:spcBef>
                <a:spcPct val="20000"/>
              </a:spcBef>
              <a:buFont typeface="Wingdings" pitchFamily="2" charset="2"/>
              <a:buNone/>
              <a:defRPr/>
            </a:pPr>
            <a:r>
              <a:rPr lang="tr-TR" sz="1800" dirty="0">
                <a:solidFill>
                  <a:schemeClr val="accent2">
                    <a:lumMod val="75000"/>
                  </a:schemeClr>
                </a:solidFill>
                <a:effectLst>
                  <a:outerShdw blurRad="38100" dist="38100" dir="2700000" algn="tl">
                    <a:srgbClr val="C0C0C0"/>
                  </a:outerShdw>
                </a:effectLst>
              </a:rPr>
              <a:t>MEB 2010-2014 Stratejik Planı Temaları</a:t>
            </a:r>
          </a:p>
        </p:txBody>
      </p:sp>
      <p:sp>
        <p:nvSpPr>
          <p:cNvPr id="5" name="4 Slayt Numarası Yer Tutucusu"/>
          <p:cNvSpPr txBox="1">
            <a:spLocks noGrp="1"/>
          </p:cNvSpPr>
          <p:nvPr/>
        </p:nvSpPr>
        <p:spPr bwMode="auto">
          <a:xfrm>
            <a:off x="6553200" y="6248400"/>
            <a:ext cx="2133600"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sz="2400" b="1">
                <a:solidFill>
                  <a:schemeClr val="tx1"/>
                </a:solidFill>
                <a:latin typeface="Arial" pitchFamily="34" charset="0"/>
              </a:defRPr>
            </a:lvl1pPr>
            <a:lvl2pPr marL="742950" indent="-285750" eaLnBrk="0" hangingPunct="0">
              <a:defRPr sz="2400" b="1">
                <a:solidFill>
                  <a:schemeClr val="tx1"/>
                </a:solidFill>
                <a:latin typeface="Arial" pitchFamily="34" charset="0"/>
              </a:defRPr>
            </a:lvl2pPr>
            <a:lvl3pPr marL="1143000" indent="-228600" eaLnBrk="0" hangingPunct="0">
              <a:defRPr sz="2400" b="1">
                <a:solidFill>
                  <a:schemeClr val="tx1"/>
                </a:solidFill>
                <a:latin typeface="Arial" pitchFamily="34" charset="0"/>
              </a:defRPr>
            </a:lvl3pPr>
            <a:lvl4pPr marL="1600200" indent="-228600" eaLnBrk="0" hangingPunct="0">
              <a:defRPr sz="2400" b="1">
                <a:solidFill>
                  <a:schemeClr val="tx1"/>
                </a:solidFill>
                <a:latin typeface="Arial" pitchFamily="34" charset="0"/>
              </a:defRPr>
            </a:lvl4pPr>
            <a:lvl5pPr marL="2057400" indent="-228600" eaLnBrk="0" hangingPunct="0">
              <a:defRPr sz="2400" b="1">
                <a:solidFill>
                  <a:schemeClr val="tx1"/>
                </a:solidFill>
                <a:latin typeface="Arial" pitchFamily="34" charset="0"/>
              </a:defRPr>
            </a:lvl5pPr>
            <a:lvl6pPr marL="25146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6pPr>
            <a:lvl7pPr marL="29718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7pPr>
            <a:lvl8pPr marL="34290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8pPr>
            <a:lvl9pPr marL="3886200" indent="-228600" eaLnBrk="0" fontAlgn="base" hangingPunct="0">
              <a:spcBef>
                <a:spcPct val="0"/>
              </a:spcBef>
              <a:spcAft>
                <a:spcPct val="0"/>
              </a:spcAft>
              <a:buFont typeface="Wingdings" pitchFamily="2" charset="2"/>
              <a:buChar char="ü"/>
              <a:defRPr sz="2400" b="1">
                <a:solidFill>
                  <a:schemeClr val="tx1"/>
                </a:solidFill>
                <a:latin typeface="Arial" pitchFamily="34" charset="0"/>
              </a:defRPr>
            </a:lvl9pPr>
          </a:lstStyle>
          <a:p>
            <a:pPr algn="r" eaLnBrk="1" hangingPunct="1">
              <a:buFontTx/>
              <a:buNone/>
            </a:pPr>
            <a:fld id="{F8B7672D-3158-4045-9CF6-F1D869116BF3}" type="slidenum">
              <a:rPr lang="tr-TR" sz="1200" b="0">
                <a:cs typeface="Arial" pitchFamily="34" charset="0"/>
              </a:rPr>
              <a:pPr algn="r" eaLnBrk="1" hangingPunct="1">
                <a:buFontTx/>
                <a:buNone/>
              </a:pPr>
              <a:t>99</a:t>
            </a:fld>
            <a:endParaRPr lang="tr-TR" sz="1200" b="0">
              <a:cs typeface="Arial" pitchFamily="34" charset="0"/>
            </a:endParaRPr>
          </a:p>
        </p:txBody>
      </p:sp>
      <p:pic>
        <p:nvPicPr>
          <p:cNvPr id="6" name="6 Resim" descr="11.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358188" y="0"/>
            <a:ext cx="7858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template">
  <a:themeElements>
    <a:clrScheme name="1_template 4">
      <a:dk1>
        <a:srgbClr val="4D4D4D"/>
      </a:dk1>
      <a:lt1>
        <a:srgbClr val="FFFFFF"/>
      </a:lt1>
      <a:dk2>
        <a:srgbClr val="4D4D4D"/>
      </a:dk2>
      <a:lt2>
        <a:srgbClr val="6600CC"/>
      </a:lt2>
      <a:accent1>
        <a:srgbClr val="51358C"/>
      </a:accent1>
      <a:accent2>
        <a:srgbClr val="FF5050"/>
      </a:accent2>
      <a:accent3>
        <a:srgbClr val="FFFFFF"/>
      </a:accent3>
      <a:accent4>
        <a:srgbClr val="404040"/>
      </a:accent4>
      <a:accent5>
        <a:srgbClr val="B3AEC5"/>
      </a:accent5>
      <a:accent6>
        <a:srgbClr val="E74848"/>
      </a:accent6>
      <a:hlink>
        <a:srgbClr val="CCCCFF"/>
      </a:hlink>
      <a:folHlink>
        <a:srgbClr val="DDDDDD"/>
      </a:folHlink>
    </a:clrScheme>
    <a:fontScheme name="1_template">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template 1">
        <a:dk1>
          <a:srgbClr val="4D4D4D"/>
        </a:dk1>
        <a:lt1>
          <a:srgbClr val="FFFFFF"/>
        </a:lt1>
        <a:dk2>
          <a:srgbClr val="4D4D4D"/>
        </a:dk2>
        <a:lt2>
          <a:srgbClr val="000000"/>
        </a:lt2>
        <a:accent1>
          <a:srgbClr val="0066CC"/>
        </a:accent1>
        <a:accent2>
          <a:srgbClr val="3399FF"/>
        </a:accent2>
        <a:accent3>
          <a:srgbClr val="FFFFFF"/>
        </a:accent3>
        <a:accent4>
          <a:srgbClr val="404040"/>
        </a:accent4>
        <a:accent5>
          <a:srgbClr val="AAB8E2"/>
        </a:accent5>
        <a:accent6>
          <a:srgbClr val="2D8AE7"/>
        </a:accent6>
        <a:hlink>
          <a:srgbClr val="CC99FF"/>
        </a:hlink>
        <a:folHlink>
          <a:srgbClr val="CCECFF"/>
        </a:folHlink>
      </a:clrScheme>
      <a:clrMap bg1="lt1" tx1="dk1" bg2="lt2" tx2="dk2" accent1="accent1" accent2="accent2" accent3="accent3" accent4="accent4" accent5="accent5" accent6="accent6" hlink="hlink" folHlink="folHlink"/>
    </a:extraClrScheme>
    <a:extraClrScheme>
      <a:clrScheme name="1_template 2">
        <a:dk1>
          <a:srgbClr val="4D4D4D"/>
        </a:dk1>
        <a:lt1>
          <a:srgbClr val="FFFFFF"/>
        </a:lt1>
        <a:dk2>
          <a:srgbClr val="4D4D4D"/>
        </a:dk2>
        <a:lt2>
          <a:srgbClr val="000000"/>
        </a:lt2>
        <a:accent1>
          <a:srgbClr val="6666FF"/>
        </a:accent1>
        <a:accent2>
          <a:srgbClr val="6699FF"/>
        </a:accent2>
        <a:accent3>
          <a:srgbClr val="FFFFFF"/>
        </a:accent3>
        <a:accent4>
          <a:srgbClr val="404040"/>
        </a:accent4>
        <a:accent5>
          <a:srgbClr val="B8B8FF"/>
        </a:accent5>
        <a:accent6>
          <a:srgbClr val="5C8AE7"/>
        </a:accent6>
        <a:hlink>
          <a:srgbClr val="9999FF"/>
        </a:hlink>
        <a:folHlink>
          <a:srgbClr val="DDDDDD"/>
        </a:folHlink>
      </a:clrScheme>
      <a:clrMap bg1="lt1" tx1="dk1" bg2="lt2" tx2="dk2" accent1="accent1" accent2="accent2" accent3="accent3" accent4="accent4" accent5="accent5" accent6="accent6" hlink="hlink" folHlink="folHlink"/>
    </a:extraClrScheme>
    <a:extraClrScheme>
      <a:clrScheme name="1_template 3">
        <a:dk1>
          <a:srgbClr val="4D4D4D"/>
        </a:dk1>
        <a:lt1>
          <a:srgbClr val="FFFFFF"/>
        </a:lt1>
        <a:dk2>
          <a:srgbClr val="4D4D4D"/>
        </a:dk2>
        <a:lt2>
          <a:srgbClr val="000000"/>
        </a:lt2>
        <a:accent1>
          <a:srgbClr val="6600CC"/>
        </a:accent1>
        <a:accent2>
          <a:srgbClr val="FF5050"/>
        </a:accent2>
        <a:accent3>
          <a:srgbClr val="FFFFFF"/>
        </a:accent3>
        <a:accent4>
          <a:srgbClr val="404040"/>
        </a:accent4>
        <a:accent5>
          <a:srgbClr val="B8AAE2"/>
        </a:accent5>
        <a:accent6>
          <a:srgbClr val="E74848"/>
        </a:accent6>
        <a:hlink>
          <a:srgbClr val="CC99FF"/>
        </a:hlink>
        <a:folHlink>
          <a:srgbClr val="DDDDDD"/>
        </a:folHlink>
      </a:clrScheme>
      <a:clrMap bg1="lt1" tx1="dk1" bg2="lt2" tx2="dk2" accent1="accent1" accent2="accent2" accent3="accent3" accent4="accent4" accent5="accent5" accent6="accent6" hlink="hlink" folHlink="folHlink"/>
    </a:extraClrScheme>
    <a:extraClrScheme>
      <a:clrScheme name="1_template 4">
        <a:dk1>
          <a:srgbClr val="4D4D4D"/>
        </a:dk1>
        <a:lt1>
          <a:srgbClr val="FFFFFF"/>
        </a:lt1>
        <a:dk2>
          <a:srgbClr val="4D4D4D"/>
        </a:dk2>
        <a:lt2>
          <a:srgbClr val="6600CC"/>
        </a:lt2>
        <a:accent1>
          <a:srgbClr val="51358C"/>
        </a:accent1>
        <a:accent2>
          <a:srgbClr val="FF5050"/>
        </a:accent2>
        <a:accent3>
          <a:srgbClr val="FFFFFF"/>
        </a:accent3>
        <a:accent4>
          <a:srgbClr val="404040"/>
        </a:accent4>
        <a:accent5>
          <a:srgbClr val="B3AEC5"/>
        </a:accent5>
        <a:accent6>
          <a:srgbClr val="E74848"/>
        </a:accent6>
        <a:hlink>
          <a:srgbClr val="CCCCFF"/>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plate">
  <a:themeElements>
    <a:clrScheme name="template 4">
      <a:dk1>
        <a:srgbClr val="4D4D4D"/>
      </a:dk1>
      <a:lt1>
        <a:srgbClr val="FFFFFF"/>
      </a:lt1>
      <a:dk2>
        <a:srgbClr val="4D4D4D"/>
      </a:dk2>
      <a:lt2>
        <a:srgbClr val="6600CC"/>
      </a:lt2>
      <a:accent1>
        <a:srgbClr val="51358C"/>
      </a:accent1>
      <a:accent2>
        <a:srgbClr val="FF5050"/>
      </a:accent2>
      <a:accent3>
        <a:srgbClr val="FFFFFF"/>
      </a:accent3>
      <a:accent4>
        <a:srgbClr val="404040"/>
      </a:accent4>
      <a:accent5>
        <a:srgbClr val="B3AEC5"/>
      </a:accent5>
      <a:accent6>
        <a:srgbClr val="E74848"/>
      </a:accent6>
      <a:hlink>
        <a:srgbClr val="CCCCFF"/>
      </a:hlink>
      <a:folHlink>
        <a:srgbClr val="DDDDDD"/>
      </a:folHlink>
    </a:clrScheme>
    <a:fontScheme name="template">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template 1">
        <a:dk1>
          <a:srgbClr val="4D4D4D"/>
        </a:dk1>
        <a:lt1>
          <a:srgbClr val="FFFFFF"/>
        </a:lt1>
        <a:dk2>
          <a:srgbClr val="4D4D4D"/>
        </a:dk2>
        <a:lt2>
          <a:srgbClr val="000000"/>
        </a:lt2>
        <a:accent1>
          <a:srgbClr val="0066CC"/>
        </a:accent1>
        <a:accent2>
          <a:srgbClr val="3399FF"/>
        </a:accent2>
        <a:accent3>
          <a:srgbClr val="FFFFFF"/>
        </a:accent3>
        <a:accent4>
          <a:srgbClr val="404040"/>
        </a:accent4>
        <a:accent5>
          <a:srgbClr val="AAB8E2"/>
        </a:accent5>
        <a:accent6>
          <a:srgbClr val="2D8AE7"/>
        </a:accent6>
        <a:hlink>
          <a:srgbClr val="CC99FF"/>
        </a:hlink>
        <a:folHlink>
          <a:srgbClr val="CCECFF"/>
        </a:folHlink>
      </a:clrScheme>
      <a:clrMap bg1="lt1" tx1="dk1" bg2="lt2" tx2="dk2" accent1="accent1" accent2="accent2" accent3="accent3" accent4="accent4" accent5="accent5" accent6="accent6" hlink="hlink" folHlink="folHlink"/>
    </a:extraClrScheme>
    <a:extraClrScheme>
      <a:clrScheme name="template 2">
        <a:dk1>
          <a:srgbClr val="4D4D4D"/>
        </a:dk1>
        <a:lt1>
          <a:srgbClr val="FFFFFF"/>
        </a:lt1>
        <a:dk2>
          <a:srgbClr val="4D4D4D"/>
        </a:dk2>
        <a:lt2>
          <a:srgbClr val="000000"/>
        </a:lt2>
        <a:accent1>
          <a:srgbClr val="6666FF"/>
        </a:accent1>
        <a:accent2>
          <a:srgbClr val="6699FF"/>
        </a:accent2>
        <a:accent3>
          <a:srgbClr val="FFFFFF"/>
        </a:accent3>
        <a:accent4>
          <a:srgbClr val="404040"/>
        </a:accent4>
        <a:accent5>
          <a:srgbClr val="B8B8FF"/>
        </a:accent5>
        <a:accent6>
          <a:srgbClr val="5C8AE7"/>
        </a:accent6>
        <a:hlink>
          <a:srgbClr val="9999FF"/>
        </a:hlink>
        <a:folHlink>
          <a:srgbClr val="DDDDDD"/>
        </a:folHlink>
      </a:clrScheme>
      <a:clrMap bg1="lt1" tx1="dk1" bg2="lt2" tx2="dk2" accent1="accent1" accent2="accent2" accent3="accent3" accent4="accent4" accent5="accent5" accent6="accent6" hlink="hlink" folHlink="folHlink"/>
    </a:extraClrScheme>
    <a:extraClrScheme>
      <a:clrScheme name="template 3">
        <a:dk1>
          <a:srgbClr val="4D4D4D"/>
        </a:dk1>
        <a:lt1>
          <a:srgbClr val="FFFFFF"/>
        </a:lt1>
        <a:dk2>
          <a:srgbClr val="4D4D4D"/>
        </a:dk2>
        <a:lt2>
          <a:srgbClr val="000000"/>
        </a:lt2>
        <a:accent1>
          <a:srgbClr val="6600CC"/>
        </a:accent1>
        <a:accent2>
          <a:srgbClr val="FF5050"/>
        </a:accent2>
        <a:accent3>
          <a:srgbClr val="FFFFFF"/>
        </a:accent3>
        <a:accent4>
          <a:srgbClr val="404040"/>
        </a:accent4>
        <a:accent5>
          <a:srgbClr val="B8AAE2"/>
        </a:accent5>
        <a:accent6>
          <a:srgbClr val="E74848"/>
        </a:accent6>
        <a:hlink>
          <a:srgbClr val="CC99FF"/>
        </a:hlink>
        <a:folHlink>
          <a:srgbClr val="DDDDDD"/>
        </a:folHlink>
      </a:clrScheme>
      <a:clrMap bg1="lt1" tx1="dk1" bg2="lt2" tx2="dk2" accent1="accent1" accent2="accent2" accent3="accent3" accent4="accent4" accent5="accent5" accent6="accent6" hlink="hlink" folHlink="folHlink"/>
    </a:extraClrScheme>
    <a:extraClrScheme>
      <a:clrScheme name="template 4">
        <a:dk1>
          <a:srgbClr val="4D4D4D"/>
        </a:dk1>
        <a:lt1>
          <a:srgbClr val="FFFFFF"/>
        </a:lt1>
        <a:dk2>
          <a:srgbClr val="4D4D4D"/>
        </a:dk2>
        <a:lt2>
          <a:srgbClr val="6600CC"/>
        </a:lt2>
        <a:accent1>
          <a:srgbClr val="51358C"/>
        </a:accent1>
        <a:accent2>
          <a:srgbClr val="FF5050"/>
        </a:accent2>
        <a:accent3>
          <a:srgbClr val="FFFFFF"/>
        </a:accent3>
        <a:accent4>
          <a:srgbClr val="404040"/>
        </a:accent4>
        <a:accent5>
          <a:srgbClr val="B3AEC5"/>
        </a:accent5>
        <a:accent6>
          <a:srgbClr val="E74848"/>
        </a:accent6>
        <a:hlink>
          <a:srgbClr val="CCCCFF"/>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template">
  <a:themeElements>
    <a:clrScheme name="2_template 4">
      <a:dk1>
        <a:srgbClr val="111111"/>
      </a:dk1>
      <a:lt1>
        <a:srgbClr val="FFFFFF"/>
      </a:lt1>
      <a:dk2>
        <a:srgbClr val="000000"/>
      </a:dk2>
      <a:lt2>
        <a:srgbClr val="663300"/>
      </a:lt2>
      <a:accent1>
        <a:srgbClr val="FF9966"/>
      </a:accent1>
      <a:accent2>
        <a:srgbClr val="800000"/>
      </a:accent2>
      <a:accent3>
        <a:srgbClr val="FFFFFF"/>
      </a:accent3>
      <a:accent4>
        <a:srgbClr val="0D0D0D"/>
      </a:accent4>
      <a:accent5>
        <a:srgbClr val="FFCAB8"/>
      </a:accent5>
      <a:accent6>
        <a:srgbClr val="730000"/>
      </a:accent6>
      <a:hlink>
        <a:srgbClr val="FFCC66"/>
      </a:hlink>
      <a:folHlink>
        <a:srgbClr val="EAEAEA"/>
      </a:folHlink>
    </a:clrScheme>
    <a:fontScheme name="2_template">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2_template 1">
        <a:dk1>
          <a:srgbClr val="111111"/>
        </a:dk1>
        <a:lt1>
          <a:srgbClr val="FFFFFF"/>
        </a:lt1>
        <a:dk2>
          <a:srgbClr val="000000"/>
        </a:dk2>
        <a:lt2>
          <a:srgbClr val="800000"/>
        </a:lt2>
        <a:accent1>
          <a:srgbClr val="CC0000"/>
        </a:accent1>
        <a:accent2>
          <a:srgbClr val="FFFF99"/>
        </a:accent2>
        <a:accent3>
          <a:srgbClr val="FFFFFF"/>
        </a:accent3>
        <a:accent4>
          <a:srgbClr val="0D0D0D"/>
        </a:accent4>
        <a:accent5>
          <a:srgbClr val="E2AAAA"/>
        </a:accent5>
        <a:accent6>
          <a:srgbClr val="E7E78A"/>
        </a:accent6>
        <a:hlink>
          <a:srgbClr val="B2B2B2"/>
        </a:hlink>
        <a:folHlink>
          <a:srgbClr val="EAEAEA"/>
        </a:folHlink>
      </a:clrScheme>
      <a:clrMap bg1="lt1" tx1="dk1" bg2="lt2" tx2="dk2" accent1="accent1" accent2="accent2" accent3="accent3" accent4="accent4" accent5="accent5" accent6="accent6" hlink="hlink" folHlink="folHlink"/>
    </a:extraClrScheme>
    <a:extraClrScheme>
      <a:clrScheme name="2_template 2">
        <a:dk1>
          <a:srgbClr val="111111"/>
        </a:dk1>
        <a:lt1>
          <a:srgbClr val="FFFFFF"/>
        </a:lt1>
        <a:dk2>
          <a:srgbClr val="000000"/>
        </a:dk2>
        <a:lt2>
          <a:srgbClr val="993300"/>
        </a:lt2>
        <a:accent1>
          <a:srgbClr val="FFCC66"/>
        </a:accent1>
        <a:accent2>
          <a:srgbClr val="FF6600"/>
        </a:accent2>
        <a:accent3>
          <a:srgbClr val="FFFFFF"/>
        </a:accent3>
        <a:accent4>
          <a:srgbClr val="0D0D0D"/>
        </a:accent4>
        <a:accent5>
          <a:srgbClr val="FFE2B8"/>
        </a:accent5>
        <a:accent6>
          <a:srgbClr val="E75C00"/>
        </a:accent6>
        <a:hlink>
          <a:srgbClr val="FF9933"/>
        </a:hlink>
        <a:folHlink>
          <a:srgbClr val="EAEAEA"/>
        </a:folHlink>
      </a:clrScheme>
      <a:clrMap bg1="lt1" tx1="dk1" bg2="lt2" tx2="dk2" accent1="accent1" accent2="accent2" accent3="accent3" accent4="accent4" accent5="accent5" accent6="accent6" hlink="hlink" folHlink="folHlink"/>
    </a:extraClrScheme>
    <a:extraClrScheme>
      <a:clrScheme name="2_template 3">
        <a:dk1>
          <a:srgbClr val="111111"/>
        </a:dk1>
        <a:lt1>
          <a:srgbClr val="FFFFFF"/>
        </a:lt1>
        <a:dk2>
          <a:srgbClr val="000000"/>
        </a:dk2>
        <a:lt2>
          <a:srgbClr val="996633"/>
        </a:lt2>
        <a:accent1>
          <a:srgbClr val="FFCC66"/>
        </a:accent1>
        <a:accent2>
          <a:srgbClr val="800000"/>
        </a:accent2>
        <a:accent3>
          <a:srgbClr val="FFFFFF"/>
        </a:accent3>
        <a:accent4>
          <a:srgbClr val="0D0D0D"/>
        </a:accent4>
        <a:accent5>
          <a:srgbClr val="FFE2B8"/>
        </a:accent5>
        <a:accent6>
          <a:srgbClr val="730000"/>
        </a:accent6>
        <a:hlink>
          <a:srgbClr val="FF9933"/>
        </a:hlink>
        <a:folHlink>
          <a:srgbClr val="EAEAEA"/>
        </a:folHlink>
      </a:clrScheme>
      <a:clrMap bg1="lt1" tx1="dk1" bg2="lt2" tx2="dk2" accent1="accent1" accent2="accent2" accent3="accent3" accent4="accent4" accent5="accent5" accent6="accent6" hlink="hlink" folHlink="folHlink"/>
    </a:extraClrScheme>
    <a:extraClrScheme>
      <a:clrScheme name="2_template 4">
        <a:dk1>
          <a:srgbClr val="111111"/>
        </a:dk1>
        <a:lt1>
          <a:srgbClr val="FFFFFF"/>
        </a:lt1>
        <a:dk2>
          <a:srgbClr val="000000"/>
        </a:dk2>
        <a:lt2>
          <a:srgbClr val="663300"/>
        </a:lt2>
        <a:accent1>
          <a:srgbClr val="FF9966"/>
        </a:accent1>
        <a:accent2>
          <a:srgbClr val="800000"/>
        </a:accent2>
        <a:accent3>
          <a:srgbClr val="FFFFFF"/>
        </a:accent3>
        <a:accent4>
          <a:srgbClr val="0D0D0D"/>
        </a:accent4>
        <a:accent5>
          <a:srgbClr val="FFCAB8"/>
        </a:accent5>
        <a:accent6>
          <a:srgbClr val="730000"/>
        </a:accent6>
        <a:hlink>
          <a:srgbClr val="FFCC66"/>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template">
  <a:themeElements>
    <a:clrScheme name="3_template 4">
      <a:dk1>
        <a:srgbClr val="111111"/>
      </a:dk1>
      <a:lt1>
        <a:srgbClr val="FFFFFF"/>
      </a:lt1>
      <a:dk2>
        <a:srgbClr val="000000"/>
      </a:dk2>
      <a:lt2>
        <a:srgbClr val="663300"/>
      </a:lt2>
      <a:accent1>
        <a:srgbClr val="FF9966"/>
      </a:accent1>
      <a:accent2>
        <a:srgbClr val="800000"/>
      </a:accent2>
      <a:accent3>
        <a:srgbClr val="FFFFFF"/>
      </a:accent3>
      <a:accent4>
        <a:srgbClr val="0D0D0D"/>
      </a:accent4>
      <a:accent5>
        <a:srgbClr val="FFCAB8"/>
      </a:accent5>
      <a:accent6>
        <a:srgbClr val="730000"/>
      </a:accent6>
      <a:hlink>
        <a:srgbClr val="FFCC66"/>
      </a:hlink>
      <a:folHlink>
        <a:srgbClr val="EAEAEA"/>
      </a:folHlink>
    </a:clrScheme>
    <a:fontScheme name="3_template">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3_template 1">
        <a:dk1>
          <a:srgbClr val="111111"/>
        </a:dk1>
        <a:lt1>
          <a:srgbClr val="FFFFFF"/>
        </a:lt1>
        <a:dk2>
          <a:srgbClr val="000000"/>
        </a:dk2>
        <a:lt2>
          <a:srgbClr val="800000"/>
        </a:lt2>
        <a:accent1>
          <a:srgbClr val="CC0000"/>
        </a:accent1>
        <a:accent2>
          <a:srgbClr val="FFFF99"/>
        </a:accent2>
        <a:accent3>
          <a:srgbClr val="FFFFFF"/>
        </a:accent3>
        <a:accent4>
          <a:srgbClr val="0D0D0D"/>
        </a:accent4>
        <a:accent5>
          <a:srgbClr val="E2AAAA"/>
        </a:accent5>
        <a:accent6>
          <a:srgbClr val="E7E78A"/>
        </a:accent6>
        <a:hlink>
          <a:srgbClr val="B2B2B2"/>
        </a:hlink>
        <a:folHlink>
          <a:srgbClr val="EAEAEA"/>
        </a:folHlink>
      </a:clrScheme>
      <a:clrMap bg1="lt1" tx1="dk1" bg2="lt2" tx2="dk2" accent1="accent1" accent2="accent2" accent3="accent3" accent4="accent4" accent5="accent5" accent6="accent6" hlink="hlink" folHlink="folHlink"/>
    </a:extraClrScheme>
    <a:extraClrScheme>
      <a:clrScheme name="3_template 2">
        <a:dk1>
          <a:srgbClr val="111111"/>
        </a:dk1>
        <a:lt1>
          <a:srgbClr val="FFFFFF"/>
        </a:lt1>
        <a:dk2>
          <a:srgbClr val="000000"/>
        </a:dk2>
        <a:lt2>
          <a:srgbClr val="993300"/>
        </a:lt2>
        <a:accent1>
          <a:srgbClr val="FFCC66"/>
        </a:accent1>
        <a:accent2>
          <a:srgbClr val="FF6600"/>
        </a:accent2>
        <a:accent3>
          <a:srgbClr val="FFFFFF"/>
        </a:accent3>
        <a:accent4>
          <a:srgbClr val="0D0D0D"/>
        </a:accent4>
        <a:accent5>
          <a:srgbClr val="FFE2B8"/>
        </a:accent5>
        <a:accent6>
          <a:srgbClr val="E75C00"/>
        </a:accent6>
        <a:hlink>
          <a:srgbClr val="FF9933"/>
        </a:hlink>
        <a:folHlink>
          <a:srgbClr val="EAEAEA"/>
        </a:folHlink>
      </a:clrScheme>
      <a:clrMap bg1="lt1" tx1="dk1" bg2="lt2" tx2="dk2" accent1="accent1" accent2="accent2" accent3="accent3" accent4="accent4" accent5="accent5" accent6="accent6" hlink="hlink" folHlink="folHlink"/>
    </a:extraClrScheme>
    <a:extraClrScheme>
      <a:clrScheme name="3_template 3">
        <a:dk1>
          <a:srgbClr val="111111"/>
        </a:dk1>
        <a:lt1>
          <a:srgbClr val="FFFFFF"/>
        </a:lt1>
        <a:dk2>
          <a:srgbClr val="000000"/>
        </a:dk2>
        <a:lt2>
          <a:srgbClr val="996633"/>
        </a:lt2>
        <a:accent1>
          <a:srgbClr val="FFCC66"/>
        </a:accent1>
        <a:accent2>
          <a:srgbClr val="800000"/>
        </a:accent2>
        <a:accent3>
          <a:srgbClr val="FFFFFF"/>
        </a:accent3>
        <a:accent4>
          <a:srgbClr val="0D0D0D"/>
        </a:accent4>
        <a:accent5>
          <a:srgbClr val="FFE2B8"/>
        </a:accent5>
        <a:accent6>
          <a:srgbClr val="730000"/>
        </a:accent6>
        <a:hlink>
          <a:srgbClr val="FF9933"/>
        </a:hlink>
        <a:folHlink>
          <a:srgbClr val="EAEAEA"/>
        </a:folHlink>
      </a:clrScheme>
      <a:clrMap bg1="lt1" tx1="dk1" bg2="lt2" tx2="dk2" accent1="accent1" accent2="accent2" accent3="accent3" accent4="accent4" accent5="accent5" accent6="accent6" hlink="hlink" folHlink="folHlink"/>
    </a:extraClrScheme>
    <a:extraClrScheme>
      <a:clrScheme name="3_template 4">
        <a:dk1>
          <a:srgbClr val="111111"/>
        </a:dk1>
        <a:lt1>
          <a:srgbClr val="FFFFFF"/>
        </a:lt1>
        <a:dk2>
          <a:srgbClr val="000000"/>
        </a:dk2>
        <a:lt2>
          <a:srgbClr val="663300"/>
        </a:lt2>
        <a:accent1>
          <a:srgbClr val="FF9966"/>
        </a:accent1>
        <a:accent2>
          <a:srgbClr val="800000"/>
        </a:accent2>
        <a:accent3>
          <a:srgbClr val="FFFFFF"/>
        </a:accent3>
        <a:accent4>
          <a:srgbClr val="0D0D0D"/>
        </a:accent4>
        <a:accent5>
          <a:srgbClr val="FFCAB8"/>
        </a:accent5>
        <a:accent6>
          <a:srgbClr val="730000"/>
        </a:accent6>
        <a:hlink>
          <a:srgbClr val="FFCC66"/>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template">
  <a:themeElements>
    <a:clrScheme name="4_template 4">
      <a:dk1>
        <a:srgbClr val="111111"/>
      </a:dk1>
      <a:lt1>
        <a:srgbClr val="FFFFFF"/>
      </a:lt1>
      <a:dk2>
        <a:srgbClr val="000000"/>
      </a:dk2>
      <a:lt2>
        <a:srgbClr val="663300"/>
      </a:lt2>
      <a:accent1>
        <a:srgbClr val="FF9966"/>
      </a:accent1>
      <a:accent2>
        <a:srgbClr val="800000"/>
      </a:accent2>
      <a:accent3>
        <a:srgbClr val="FFFFFF"/>
      </a:accent3>
      <a:accent4>
        <a:srgbClr val="0D0D0D"/>
      </a:accent4>
      <a:accent5>
        <a:srgbClr val="FFCAB8"/>
      </a:accent5>
      <a:accent6>
        <a:srgbClr val="730000"/>
      </a:accent6>
      <a:hlink>
        <a:srgbClr val="FFCC66"/>
      </a:hlink>
      <a:folHlink>
        <a:srgbClr val="EAEAEA"/>
      </a:folHlink>
    </a:clrScheme>
    <a:fontScheme name="4_template">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4_template 1">
        <a:dk1>
          <a:srgbClr val="111111"/>
        </a:dk1>
        <a:lt1>
          <a:srgbClr val="FFFFFF"/>
        </a:lt1>
        <a:dk2>
          <a:srgbClr val="000000"/>
        </a:dk2>
        <a:lt2>
          <a:srgbClr val="800000"/>
        </a:lt2>
        <a:accent1>
          <a:srgbClr val="CC0000"/>
        </a:accent1>
        <a:accent2>
          <a:srgbClr val="FFFF99"/>
        </a:accent2>
        <a:accent3>
          <a:srgbClr val="FFFFFF"/>
        </a:accent3>
        <a:accent4>
          <a:srgbClr val="0D0D0D"/>
        </a:accent4>
        <a:accent5>
          <a:srgbClr val="E2AAAA"/>
        </a:accent5>
        <a:accent6>
          <a:srgbClr val="E7E78A"/>
        </a:accent6>
        <a:hlink>
          <a:srgbClr val="B2B2B2"/>
        </a:hlink>
        <a:folHlink>
          <a:srgbClr val="EAEAEA"/>
        </a:folHlink>
      </a:clrScheme>
      <a:clrMap bg1="lt1" tx1="dk1" bg2="lt2" tx2="dk2" accent1="accent1" accent2="accent2" accent3="accent3" accent4="accent4" accent5="accent5" accent6="accent6" hlink="hlink" folHlink="folHlink"/>
    </a:extraClrScheme>
    <a:extraClrScheme>
      <a:clrScheme name="4_template 2">
        <a:dk1>
          <a:srgbClr val="111111"/>
        </a:dk1>
        <a:lt1>
          <a:srgbClr val="FFFFFF"/>
        </a:lt1>
        <a:dk2>
          <a:srgbClr val="000000"/>
        </a:dk2>
        <a:lt2>
          <a:srgbClr val="993300"/>
        </a:lt2>
        <a:accent1>
          <a:srgbClr val="FFCC66"/>
        </a:accent1>
        <a:accent2>
          <a:srgbClr val="FF6600"/>
        </a:accent2>
        <a:accent3>
          <a:srgbClr val="FFFFFF"/>
        </a:accent3>
        <a:accent4>
          <a:srgbClr val="0D0D0D"/>
        </a:accent4>
        <a:accent5>
          <a:srgbClr val="FFE2B8"/>
        </a:accent5>
        <a:accent6>
          <a:srgbClr val="E75C00"/>
        </a:accent6>
        <a:hlink>
          <a:srgbClr val="FF9933"/>
        </a:hlink>
        <a:folHlink>
          <a:srgbClr val="EAEAEA"/>
        </a:folHlink>
      </a:clrScheme>
      <a:clrMap bg1="lt1" tx1="dk1" bg2="lt2" tx2="dk2" accent1="accent1" accent2="accent2" accent3="accent3" accent4="accent4" accent5="accent5" accent6="accent6" hlink="hlink" folHlink="folHlink"/>
    </a:extraClrScheme>
    <a:extraClrScheme>
      <a:clrScheme name="4_template 3">
        <a:dk1>
          <a:srgbClr val="111111"/>
        </a:dk1>
        <a:lt1>
          <a:srgbClr val="FFFFFF"/>
        </a:lt1>
        <a:dk2>
          <a:srgbClr val="000000"/>
        </a:dk2>
        <a:lt2>
          <a:srgbClr val="996633"/>
        </a:lt2>
        <a:accent1>
          <a:srgbClr val="FFCC66"/>
        </a:accent1>
        <a:accent2>
          <a:srgbClr val="800000"/>
        </a:accent2>
        <a:accent3>
          <a:srgbClr val="FFFFFF"/>
        </a:accent3>
        <a:accent4>
          <a:srgbClr val="0D0D0D"/>
        </a:accent4>
        <a:accent5>
          <a:srgbClr val="FFE2B8"/>
        </a:accent5>
        <a:accent6>
          <a:srgbClr val="730000"/>
        </a:accent6>
        <a:hlink>
          <a:srgbClr val="FF9933"/>
        </a:hlink>
        <a:folHlink>
          <a:srgbClr val="EAEAEA"/>
        </a:folHlink>
      </a:clrScheme>
      <a:clrMap bg1="lt1" tx1="dk1" bg2="lt2" tx2="dk2" accent1="accent1" accent2="accent2" accent3="accent3" accent4="accent4" accent5="accent5" accent6="accent6" hlink="hlink" folHlink="folHlink"/>
    </a:extraClrScheme>
    <a:extraClrScheme>
      <a:clrScheme name="4_template 4">
        <a:dk1>
          <a:srgbClr val="111111"/>
        </a:dk1>
        <a:lt1>
          <a:srgbClr val="FFFFFF"/>
        </a:lt1>
        <a:dk2>
          <a:srgbClr val="000000"/>
        </a:dk2>
        <a:lt2>
          <a:srgbClr val="663300"/>
        </a:lt2>
        <a:accent1>
          <a:srgbClr val="FF9966"/>
        </a:accent1>
        <a:accent2>
          <a:srgbClr val="800000"/>
        </a:accent2>
        <a:accent3>
          <a:srgbClr val="FFFFFF"/>
        </a:accent3>
        <a:accent4>
          <a:srgbClr val="0D0D0D"/>
        </a:accent4>
        <a:accent5>
          <a:srgbClr val="FFCAB8"/>
        </a:accent5>
        <a:accent6>
          <a:srgbClr val="730000"/>
        </a:accent6>
        <a:hlink>
          <a:srgbClr val="FFCC66"/>
        </a:hlink>
        <a:folHlink>
          <a:srgbClr val="EAEAEA"/>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template">
  <a:themeElements>
    <a:clrScheme name="5_template 1">
      <a:dk1>
        <a:srgbClr val="4D4D4D"/>
      </a:dk1>
      <a:lt1>
        <a:srgbClr val="FFFFFF"/>
      </a:lt1>
      <a:dk2>
        <a:srgbClr val="4D4D4D"/>
      </a:dk2>
      <a:lt2>
        <a:srgbClr val="0099FF"/>
      </a:lt2>
      <a:accent1>
        <a:srgbClr val="003399"/>
      </a:accent1>
      <a:accent2>
        <a:srgbClr val="CCECFF"/>
      </a:accent2>
      <a:accent3>
        <a:srgbClr val="FFFFFF"/>
      </a:accent3>
      <a:accent4>
        <a:srgbClr val="404040"/>
      </a:accent4>
      <a:accent5>
        <a:srgbClr val="AAADCA"/>
      </a:accent5>
      <a:accent6>
        <a:srgbClr val="B9D6E7"/>
      </a:accent6>
      <a:hlink>
        <a:srgbClr val="6699FF"/>
      </a:hlink>
      <a:folHlink>
        <a:srgbClr val="EAEAEA"/>
      </a:folHlink>
    </a:clrScheme>
    <a:fontScheme name="5_template">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5_template 1">
        <a:dk1>
          <a:srgbClr val="4D4D4D"/>
        </a:dk1>
        <a:lt1>
          <a:srgbClr val="FFFFFF"/>
        </a:lt1>
        <a:dk2>
          <a:srgbClr val="4D4D4D"/>
        </a:dk2>
        <a:lt2>
          <a:srgbClr val="0099FF"/>
        </a:lt2>
        <a:accent1>
          <a:srgbClr val="003399"/>
        </a:accent1>
        <a:accent2>
          <a:srgbClr val="CCECFF"/>
        </a:accent2>
        <a:accent3>
          <a:srgbClr val="FFFFFF"/>
        </a:accent3>
        <a:accent4>
          <a:srgbClr val="404040"/>
        </a:accent4>
        <a:accent5>
          <a:srgbClr val="AAADCA"/>
        </a:accent5>
        <a:accent6>
          <a:srgbClr val="B9D6E7"/>
        </a:accent6>
        <a:hlink>
          <a:srgbClr val="6699FF"/>
        </a:hlink>
        <a:folHlink>
          <a:srgbClr val="EAEAEA"/>
        </a:folHlink>
      </a:clrScheme>
      <a:clrMap bg1="lt1" tx1="dk1" bg2="lt2" tx2="dk2" accent1="accent1" accent2="accent2" accent3="accent3" accent4="accent4" accent5="accent5" accent6="accent6" hlink="hlink" folHlink="folHlink"/>
    </a:extraClrScheme>
    <a:extraClrScheme>
      <a:clrScheme name="5_template 2">
        <a:dk1>
          <a:srgbClr val="333333"/>
        </a:dk1>
        <a:lt1>
          <a:srgbClr val="FFFFFF"/>
        </a:lt1>
        <a:dk2>
          <a:srgbClr val="808080"/>
        </a:dk2>
        <a:lt2>
          <a:srgbClr val="003366"/>
        </a:lt2>
        <a:accent1>
          <a:srgbClr val="6699FF"/>
        </a:accent1>
        <a:accent2>
          <a:srgbClr val="990000"/>
        </a:accent2>
        <a:accent3>
          <a:srgbClr val="FFFFFF"/>
        </a:accent3>
        <a:accent4>
          <a:srgbClr val="2A2A2A"/>
        </a:accent4>
        <a:accent5>
          <a:srgbClr val="B8CAFF"/>
        </a:accent5>
        <a:accent6>
          <a:srgbClr val="8A0000"/>
        </a:accent6>
        <a:hlink>
          <a:srgbClr val="0066CC"/>
        </a:hlink>
        <a:folHlink>
          <a:srgbClr val="DDDDDD"/>
        </a:folHlink>
      </a:clrScheme>
      <a:clrMap bg1="lt1" tx1="dk1" bg2="lt2" tx2="dk2" accent1="accent1" accent2="accent2" accent3="accent3" accent4="accent4" accent5="accent5" accent6="accent6" hlink="hlink" folHlink="folHlink"/>
    </a:extraClrScheme>
    <a:extraClrScheme>
      <a:clrScheme name="5_template 3">
        <a:dk1>
          <a:srgbClr val="4D4D4D"/>
        </a:dk1>
        <a:lt1>
          <a:srgbClr val="FFFFFF"/>
        </a:lt1>
        <a:dk2>
          <a:srgbClr val="4D4D4D"/>
        </a:dk2>
        <a:lt2>
          <a:srgbClr val="003399"/>
        </a:lt2>
        <a:accent1>
          <a:srgbClr val="66CCFF"/>
        </a:accent1>
        <a:accent2>
          <a:srgbClr val="3366FF"/>
        </a:accent2>
        <a:accent3>
          <a:srgbClr val="FFFFFF"/>
        </a:accent3>
        <a:accent4>
          <a:srgbClr val="404040"/>
        </a:accent4>
        <a:accent5>
          <a:srgbClr val="B8E2FF"/>
        </a:accent5>
        <a:accent6>
          <a:srgbClr val="2D5CE7"/>
        </a:accent6>
        <a:hlink>
          <a:srgbClr val="FFCC00"/>
        </a:hlink>
        <a:folHlink>
          <a:srgbClr val="DDDDDD"/>
        </a:folHlink>
      </a:clrScheme>
      <a:clrMap bg1="lt1" tx1="dk1" bg2="lt2" tx2="dk2" accent1="accent1" accent2="accent2" accent3="accent3" accent4="accent4" accent5="accent5" accent6="accent6" hlink="hlink" folHlink="folHlink"/>
    </a:extraClrScheme>
    <a:extraClrScheme>
      <a:clrScheme name="5_template 4">
        <a:dk1>
          <a:srgbClr val="4D4D4D"/>
        </a:dk1>
        <a:lt1>
          <a:srgbClr val="FFFFFF"/>
        </a:lt1>
        <a:dk2>
          <a:srgbClr val="4D4D4D"/>
        </a:dk2>
        <a:lt2>
          <a:srgbClr val="003399"/>
        </a:lt2>
        <a:accent1>
          <a:srgbClr val="6699FF"/>
        </a:accent1>
        <a:accent2>
          <a:srgbClr val="3366FF"/>
        </a:accent2>
        <a:accent3>
          <a:srgbClr val="FFFFFF"/>
        </a:accent3>
        <a:accent4>
          <a:srgbClr val="404040"/>
        </a:accent4>
        <a:accent5>
          <a:srgbClr val="B8CAFF"/>
        </a:accent5>
        <a:accent6>
          <a:srgbClr val="2D5CE7"/>
        </a:accent6>
        <a:hlink>
          <a:srgbClr val="0099FF"/>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6_template">
  <a:themeElements>
    <a:clrScheme name="6_template 4">
      <a:dk1>
        <a:srgbClr val="4D4D4D"/>
      </a:dk1>
      <a:lt1>
        <a:srgbClr val="FFFFFF"/>
      </a:lt1>
      <a:dk2>
        <a:srgbClr val="4D4D4D"/>
      </a:dk2>
      <a:lt2>
        <a:srgbClr val="003399"/>
      </a:lt2>
      <a:accent1>
        <a:srgbClr val="6699FF"/>
      </a:accent1>
      <a:accent2>
        <a:srgbClr val="3366FF"/>
      </a:accent2>
      <a:accent3>
        <a:srgbClr val="FFFFFF"/>
      </a:accent3>
      <a:accent4>
        <a:srgbClr val="404040"/>
      </a:accent4>
      <a:accent5>
        <a:srgbClr val="B8CAFF"/>
      </a:accent5>
      <a:accent6>
        <a:srgbClr val="2D5CE7"/>
      </a:accent6>
      <a:hlink>
        <a:srgbClr val="0099FF"/>
      </a:hlink>
      <a:folHlink>
        <a:srgbClr val="DDDDDD"/>
      </a:folHlink>
    </a:clrScheme>
    <a:fontScheme name="6_template">
      <a:majorFont>
        <a:latin typeface="Arial"/>
        <a:ea typeface=""/>
        <a:cs typeface=""/>
      </a:majorFont>
      <a:minorFont>
        <a:latin typeface="Arial"/>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6_template 1">
        <a:dk1>
          <a:srgbClr val="4D4D4D"/>
        </a:dk1>
        <a:lt1>
          <a:srgbClr val="FFFFFF"/>
        </a:lt1>
        <a:dk2>
          <a:srgbClr val="4D4D4D"/>
        </a:dk2>
        <a:lt2>
          <a:srgbClr val="0099FF"/>
        </a:lt2>
        <a:accent1>
          <a:srgbClr val="003399"/>
        </a:accent1>
        <a:accent2>
          <a:srgbClr val="CCECFF"/>
        </a:accent2>
        <a:accent3>
          <a:srgbClr val="FFFFFF"/>
        </a:accent3>
        <a:accent4>
          <a:srgbClr val="404040"/>
        </a:accent4>
        <a:accent5>
          <a:srgbClr val="AAADCA"/>
        </a:accent5>
        <a:accent6>
          <a:srgbClr val="B9D6E7"/>
        </a:accent6>
        <a:hlink>
          <a:srgbClr val="6699FF"/>
        </a:hlink>
        <a:folHlink>
          <a:srgbClr val="EAEAEA"/>
        </a:folHlink>
      </a:clrScheme>
      <a:clrMap bg1="lt1" tx1="dk1" bg2="lt2" tx2="dk2" accent1="accent1" accent2="accent2" accent3="accent3" accent4="accent4" accent5="accent5" accent6="accent6" hlink="hlink" folHlink="folHlink"/>
    </a:extraClrScheme>
    <a:extraClrScheme>
      <a:clrScheme name="6_template 2">
        <a:dk1>
          <a:srgbClr val="333333"/>
        </a:dk1>
        <a:lt1>
          <a:srgbClr val="FFFFFF"/>
        </a:lt1>
        <a:dk2>
          <a:srgbClr val="808080"/>
        </a:dk2>
        <a:lt2>
          <a:srgbClr val="003366"/>
        </a:lt2>
        <a:accent1>
          <a:srgbClr val="6699FF"/>
        </a:accent1>
        <a:accent2>
          <a:srgbClr val="990000"/>
        </a:accent2>
        <a:accent3>
          <a:srgbClr val="FFFFFF"/>
        </a:accent3>
        <a:accent4>
          <a:srgbClr val="2A2A2A"/>
        </a:accent4>
        <a:accent5>
          <a:srgbClr val="B8CAFF"/>
        </a:accent5>
        <a:accent6>
          <a:srgbClr val="8A0000"/>
        </a:accent6>
        <a:hlink>
          <a:srgbClr val="0066CC"/>
        </a:hlink>
        <a:folHlink>
          <a:srgbClr val="DDDDDD"/>
        </a:folHlink>
      </a:clrScheme>
      <a:clrMap bg1="lt1" tx1="dk1" bg2="lt2" tx2="dk2" accent1="accent1" accent2="accent2" accent3="accent3" accent4="accent4" accent5="accent5" accent6="accent6" hlink="hlink" folHlink="folHlink"/>
    </a:extraClrScheme>
    <a:extraClrScheme>
      <a:clrScheme name="6_template 3">
        <a:dk1>
          <a:srgbClr val="4D4D4D"/>
        </a:dk1>
        <a:lt1>
          <a:srgbClr val="FFFFFF"/>
        </a:lt1>
        <a:dk2>
          <a:srgbClr val="4D4D4D"/>
        </a:dk2>
        <a:lt2>
          <a:srgbClr val="003399"/>
        </a:lt2>
        <a:accent1>
          <a:srgbClr val="66CCFF"/>
        </a:accent1>
        <a:accent2>
          <a:srgbClr val="3366FF"/>
        </a:accent2>
        <a:accent3>
          <a:srgbClr val="FFFFFF"/>
        </a:accent3>
        <a:accent4>
          <a:srgbClr val="404040"/>
        </a:accent4>
        <a:accent5>
          <a:srgbClr val="B8E2FF"/>
        </a:accent5>
        <a:accent6>
          <a:srgbClr val="2D5CE7"/>
        </a:accent6>
        <a:hlink>
          <a:srgbClr val="FFCC00"/>
        </a:hlink>
        <a:folHlink>
          <a:srgbClr val="DDDDDD"/>
        </a:folHlink>
      </a:clrScheme>
      <a:clrMap bg1="lt1" tx1="dk1" bg2="lt2" tx2="dk2" accent1="accent1" accent2="accent2" accent3="accent3" accent4="accent4" accent5="accent5" accent6="accent6" hlink="hlink" folHlink="folHlink"/>
    </a:extraClrScheme>
    <a:extraClrScheme>
      <a:clrScheme name="6_template 4">
        <a:dk1>
          <a:srgbClr val="4D4D4D"/>
        </a:dk1>
        <a:lt1>
          <a:srgbClr val="FFFFFF"/>
        </a:lt1>
        <a:dk2>
          <a:srgbClr val="4D4D4D"/>
        </a:dk2>
        <a:lt2>
          <a:srgbClr val="003399"/>
        </a:lt2>
        <a:accent1>
          <a:srgbClr val="6699FF"/>
        </a:accent1>
        <a:accent2>
          <a:srgbClr val="3366FF"/>
        </a:accent2>
        <a:accent3>
          <a:srgbClr val="FFFFFF"/>
        </a:accent3>
        <a:accent4>
          <a:srgbClr val="404040"/>
        </a:accent4>
        <a:accent5>
          <a:srgbClr val="B8CAFF"/>
        </a:accent5>
        <a:accent6>
          <a:srgbClr val="2D5CE7"/>
        </a:accent6>
        <a:hlink>
          <a:srgbClr val="0099FF"/>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Doku">
  <a:themeElements>
    <a:clrScheme name="Doku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fontScheme name="Doku">
      <a:majorFont>
        <a:latin typeface="Tahoma"/>
        <a:ea typeface=""/>
        <a:cs typeface=""/>
      </a:majorFont>
      <a:minorFont>
        <a:latin typeface="Tahoma"/>
        <a:ea typeface=""/>
        <a:cs typeface=""/>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 typeface="Wingdings" pitchFamily="2" charset="2"/>
          <a:buChar char="ü"/>
          <a:tabLst/>
          <a:defRPr kumimoji="0" lang="tr-TR" sz="24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Doku 1">
        <a:dk1>
          <a:srgbClr val="660000"/>
        </a:dk1>
        <a:lt1>
          <a:srgbClr val="FFFFFF"/>
        </a:lt1>
        <a:dk2>
          <a:srgbClr val="800000"/>
        </a:dk2>
        <a:lt2>
          <a:srgbClr val="FFFFCC"/>
        </a:lt2>
        <a:accent1>
          <a:srgbClr val="BE7960"/>
        </a:accent1>
        <a:accent2>
          <a:srgbClr val="CC6600"/>
        </a:accent2>
        <a:accent3>
          <a:srgbClr val="C0AAAA"/>
        </a:accent3>
        <a:accent4>
          <a:srgbClr val="DADADA"/>
        </a:accent4>
        <a:accent5>
          <a:srgbClr val="DBBEB6"/>
        </a:accent5>
        <a:accent6>
          <a:srgbClr val="B95C00"/>
        </a:accent6>
        <a:hlink>
          <a:srgbClr val="FFCC66"/>
        </a:hlink>
        <a:folHlink>
          <a:srgbClr val="CC3300"/>
        </a:folHlink>
      </a:clrScheme>
      <a:clrMap bg1="dk2" tx1="lt1" bg2="dk1" tx2="lt2" accent1="accent1" accent2="accent2" accent3="accent3" accent4="accent4" accent5="accent5" accent6="accent6" hlink="hlink" folHlink="folHlink"/>
    </a:extraClrScheme>
    <a:extraClrScheme>
      <a:clrScheme name="Doku 2">
        <a:dk1>
          <a:srgbClr val="003300"/>
        </a:dk1>
        <a:lt1>
          <a:srgbClr val="FFFFFF"/>
        </a:lt1>
        <a:dk2>
          <a:srgbClr val="4D6A2A"/>
        </a:dk2>
        <a:lt2>
          <a:srgbClr val="CCFF99"/>
        </a:lt2>
        <a:accent1>
          <a:srgbClr val="33CC33"/>
        </a:accent1>
        <a:accent2>
          <a:srgbClr val="46562A"/>
        </a:accent2>
        <a:accent3>
          <a:srgbClr val="B2B9AC"/>
        </a:accent3>
        <a:accent4>
          <a:srgbClr val="DADADA"/>
        </a:accent4>
        <a:accent5>
          <a:srgbClr val="ADE2AD"/>
        </a:accent5>
        <a:accent6>
          <a:srgbClr val="3F4D25"/>
        </a:accent6>
        <a:hlink>
          <a:srgbClr val="009999"/>
        </a:hlink>
        <a:folHlink>
          <a:srgbClr val="CCCC00"/>
        </a:folHlink>
      </a:clrScheme>
      <a:clrMap bg1="dk2" tx1="lt1" bg2="dk1" tx2="lt2" accent1="accent1" accent2="accent2" accent3="accent3" accent4="accent4" accent5="accent5" accent6="accent6" hlink="hlink" folHlink="folHlink"/>
    </a:extraClrScheme>
    <a:extraClrScheme>
      <a:clrScheme name="Doku 3">
        <a:dk1>
          <a:srgbClr val="4E4E74"/>
        </a:dk1>
        <a:lt1>
          <a:srgbClr val="FFFFFF"/>
        </a:lt1>
        <a:dk2>
          <a:srgbClr val="666699"/>
        </a:dk2>
        <a:lt2>
          <a:srgbClr val="FFFFCC"/>
        </a:lt2>
        <a:accent1>
          <a:srgbClr val="5E5884"/>
        </a:accent1>
        <a:accent2>
          <a:srgbClr val="8AB29D"/>
        </a:accent2>
        <a:accent3>
          <a:srgbClr val="B8B8CA"/>
        </a:accent3>
        <a:accent4>
          <a:srgbClr val="DADADA"/>
        </a:accent4>
        <a:accent5>
          <a:srgbClr val="B6B4C2"/>
        </a:accent5>
        <a:accent6>
          <a:srgbClr val="7DA18E"/>
        </a:accent6>
        <a:hlink>
          <a:srgbClr val="FFFF99"/>
        </a:hlink>
        <a:folHlink>
          <a:srgbClr val="FFCC00"/>
        </a:folHlink>
      </a:clrScheme>
      <a:clrMap bg1="dk2" tx1="lt1" bg2="dk1" tx2="lt2" accent1="accent1" accent2="accent2" accent3="accent3" accent4="accent4" accent5="accent5" accent6="accent6" hlink="hlink" folHlink="folHlink"/>
    </a:extraClrScheme>
    <a:extraClrScheme>
      <a:clrScheme name="Doku 4">
        <a:dk1>
          <a:srgbClr val="004E4C"/>
        </a:dk1>
        <a:lt1>
          <a:srgbClr val="FFFFFF"/>
        </a:lt1>
        <a:dk2>
          <a:srgbClr val="006666"/>
        </a:dk2>
        <a:lt2>
          <a:srgbClr val="FFFFCC"/>
        </a:lt2>
        <a:accent1>
          <a:srgbClr val="FFCC00"/>
        </a:accent1>
        <a:accent2>
          <a:srgbClr val="00B0AC"/>
        </a:accent2>
        <a:accent3>
          <a:srgbClr val="AAB8B8"/>
        </a:accent3>
        <a:accent4>
          <a:srgbClr val="DADADA"/>
        </a:accent4>
        <a:accent5>
          <a:srgbClr val="FFE2AA"/>
        </a:accent5>
        <a:accent6>
          <a:srgbClr val="009F9B"/>
        </a:accent6>
        <a:hlink>
          <a:srgbClr val="BA7C3E"/>
        </a:hlink>
        <a:folHlink>
          <a:srgbClr val="724C00"/>
        </a:folHlink>
      </a:clrScheme>
      <a:clrMap bg1="dk2" tx1="lt1" bg2="dk1" tx2="lt2" accent1="accent1" accent2="accent2" accent3="accent3" accent4="accent4" accent5="accent5" accent6="accent6" hlink="hlink" folHlink="folHlink"/>
    </a:extraClrScheme>
    <a:extraClrScheme>
      <a:clrScheme name="Doku 5">
        <a:dk1>
          <a:srgbClr val="003366"/>
        </a:dk1>
        <a:lt1>
          <a:srgbClr val="FFFFFF"/>
        </a:lt1>
        <a:dk2>
          <a:srgbClr val="2B5481"/>
        </a:dk2>
        <a:lt2>
          <a:srgbClr val="E5FFFF"/>
        </a:lt2>
        <a:accent1>
          <a:srgbClr val="009999"/>
        </a:accent1>
        <a:accent2>
          <a:srgbClr val="336699"/>
        </a:accent2>
        <a:accent3>
          <a:srgbClr val="ACB3C1"/>
        </a:accent3>
        <a:accent4>
          <a:srgbClr val="DADADA"/>
        </a:accent4>
        <a:accent5>
          <a:srgbClr val="AACACA"/>
        </a:accent5>
        <a:accent6>
          <a:srgbClr val="2D5C8A"/>
        </a:accent6>
        <a:hlink>
          <a:srgbClr val="00CCFF"/>
        </a:hlink>
        <a:folHlink>
          <a:srgbClr val="FFCC00"/>
        </a:folHlink>
      </a:clrScheme>
      <a:clrMap bg1="dk2" tx1="lt1" bg2="dk1" tx2="lt2" accent1="accent1" accent2="accent2" accent3="accent3" accent4="accent4" accent5="accent5" accent6="accent6" hlink="hlink" folHlink="folHlink"/>
    </a:extraClrScheme>
    <a:extraClrScheme>
      <a:clrScheme name="Doku 6">
        <a:dk1>
          <a:srgbClr val="080808"/>
        </a:dk1>
        <a:lt1>
          <a:srgbClr val="FFFFFF"/>
        </a:lt1>
        <a:dk2>
          <a:srgbClr val="4D4D4D"/>
        </a:dk2>
        <a:lt2>
          <a:srgbClr val="FFFFFF"/>
        </a:lt2>
        <a:accent1>
          <a:srgbClr val="666699"/>
        </a:accent1>
        <a:accent2>
          <a:srgbClr val="3366CC"/>
        </a:accent2>
        <a:accent3>
          <a:srgbClr val="B2B2B2"/>
        </a:accent3>
        <a:accent4>
          <a:srgbClr val="DADADA"/>
        </a:accent4>
        <a:accent5>
          <a:srgbClr val="B8B8CA"/>
        </a:accent5>
        <a:accent6>
          <a:srgbClr val="2D5CB9"/>
        </a:accent6>
        <a:hlink>
          <a:srgbClr val="00CCFF"/>
        </a:hlink>
        <a:folHlink>
          <a:srgbClr val="CCCCFF"/>
        </a:folHlink>
      </a:clrScheme>
      <a:clrMap bg1="dk2" tx1="lt1" bg2="dk1" tx2="lt2" accent1="accent1" accent2="accent2" accent3="accent3" accent4="accent4" accent5="accent5" accent6="accent6" hlink="hlink" folHlink="folHlink"/>
    </a:extraClrScheme>
    <a:extraClrScheme>
      <a:clrScheme name="Doku 7">
        <a:dk1>
          <a:srgbClr val="000000"/>
        </a:dk1>
        <a:lt1>
          <a:srgbClr val="DBDAC2"/>
        </a:lt1>
        <a:dk2>
          <a:srgbClr val="827F4C"/>
        </a:dk2>
        <a:lt2>
          <a:srgbClr val="C0BC94"/>
        </a:lt2>
        <a:accent1>
          <a:srgbClr val="AAA578"/>
        </a:accent1>
        <a:accent2>
          <a:srgbClr val="A2A4AC"/>
        </a:accent2>
        <a:accent3>
          <a:srgbClr val="EAEADD"/>
        </a:accent3>
        <a:accent4>
          <a:srgbClr val="000000"/>
        </a:accent4>
        <a:accent5>
          <a:srgbClr val="D2CFBE"/>
        </a:accent5>
        <a:accent6>
          <a:srgbClr val="92949B"/>
        </a:accent6>
        <a:hlink>
          <a:srgbClr val="5B8800"/>
        </a:hlink>
        <a:folHlink>
          <a:srgbClr val="686532"/>
        </a:folHlink>
      </a:clrScheme>
      <a:clrMap bg1="lt1" tx1="dk1" bg2="lt2" tx2="dk2" accent1="accent1" accent2="accent2" accent3="accent3" accent4="accent4" accent5="accent5" accent6="accent6" hlink="hlink" folHlink="folHlink"/>
    </a:extraClrScheme>
    <a:extraClrScheme>
      <a:clrScheme name="Doku 8">
        <a:dk1>
          <a:srgbClr val="000000"/>
        </a:dk1>
        <a:lt1>
          <a:srgbClr val="DCE8F4"/>
        </a:lt1>
        <a:dk2>
          <a:srgbClr val="7B9CB5"/>
        </a:dk2>
        <a:lt2>
          <a:srgbClr val="969696"/>
        </a:lt2>
        <a:accent1>
          <a:srgbClr val="FFFFFF"/>
        </a:accent1>
        <a:accent2>
          <a:srgbClr val="00BAB6"/>
        </a:accent2>
        <a:accent3>
          <a:srgbClr val="EBF2F8"/>
        </a:accent3>
        <a:accent4>
          <a:srgbClr val="000000"/>
        </a:accent4>
        <a:accent5>
          <a:srgbClr val="FFFFFF"/>
        </a:accent5>
        <a:accent6>
          <a:srgbClr val="00A8A5"/>
        </a:accent6>
        <a:hlink>
          <a:srgbClr val="8A8AD8"/>
        </a:hlink>
        <a:folHlink>
          <a:srgbClr val="242492"/>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Ofis Teması">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Name of presentation1</Template>
  <TotalTime>4537</TotalTime>
  <Words>9419</Words>
  <Application>Microsoft Office PowerPoint</Application>
  <PresentationFormat>Ekran Gösterisi (4:3)</PresentationFormat>
  <Paragraphs>2058</Paragraphs>
  <Slides>164</Slides>
  <Notes>138</Notes>
  <HiddenSlides>0</HiddenSlides>
  <MMClips>0</MMClips>
  <ScaleCrop>false</ScaleCrop>
  <HeadingPairs>
    <vt:vector size="6" baseType="variant">
      <vt:variant>
        <vt:lpstr>Tema</vt:lpstr>
      </vt:variant>
      <vt:variant>
        <vt:i4>8</vt:i4>
      </vt:variant>
      <vt:variant>
        <vt:lpstr>Katıştırılmış OLE Hizmet Programları</vt:lpstr>
      </vt:variant>
      <vt:variant>
        <vt:i4>2</vt:i4>
      </vt:variant>
      <vt:variant>
        <vt:lpstr>Slayt Başlıkları</vt:lpstr>
      </vt:variant>
      <vt:variant>
        <vt:i4>164</vt:i4>
      </vt:variant>
    </vt:vector>
  </HeadingPairs>
  <TitlesOfParts>
    <vt:vector size="174" baseType="lpstr">
      <vt:lpstr>1_template</vt:lpstr>
      <vt:lpstr>template</vt:lpstr>
      <vt:lpstr>2_template</vt:lpstr>
      <vt:lpstr>3_template</vt:lpstr>
      <vt:lpstr>4_template</vt:lpstr>
      <vt:lpstr>5_template</vt:lpstr>
      <vt:lpstr>6_template</vt:lpstr>
      <vt:lpstr>Doku</vt:lpstr>
      <vt:lpstr>Clip</vt:lpstr>
      <vt:lpstr>Klip</vt:lpstr>
      <vt:lpstr>STRATEJİK YÖNETİM ve PLANLAMA</vt:lpstr>
      <vt:lpstr>Çalışma Kapsamı</vt:lpstr>
      <vt:lpstr>Çalışma Kapsamı</vt:lpstr>
      <vt:lpstr>KAMU MALİ YÖNETİMİNDE DEĞİŞİMİN NEDENLERİ</vt:lpstr>
      <vt:lpstr>KAMU MALİ YÖNETİM SİSTEMİMİZİN SORUNLARI</vt:lpstr>
      <vt:lpstr>KAMU MALİ YÖNETİM SİSTEMİMİZİN SORUNLARI</vt:lpstr>
      <vt:lpstr>KAMU MALİ YÖNETİM SİSTEMİMİZİN SORUNLARI</vt:lpstr>
      <vt:lpstr>GELENEKSEL KAMU YÖNETİMİ ANLAYIŞI</vt:lpstr>
      <vt:lpstr>ÇAĞDAŞ KAMU YÖNETİMİ ANLAYIŞI</vt:lpstr>
      <vt:lpstr>Sisteme Eleştiriler</vt:lpstr>
      <vt:lpstr>ÖNCEKİ SİSTEMDE ÖN MALİ KONTROL</vt:lpstr>
      <vt:lpstr>YENİ HARCAMA SÜRECİ</vt:lpstr>
      <vt:lpstr>AB UYUM SÜRECİ</vt:lpstr>
      <vt:lpstr>AB’YE ÜYE ÜLKELERDE MALİ KONTROL</vt:lpstr>
      <vt:lpstr>MALİ KONTROL SİSTEMİ REFORMLARI İÇİN  AB STANDARTLARI</vt:lpstr>
      <vt:lpstr>MALİ KONTROL SİSTEMİ REFORMLARI İÇİN  AB STANDARTLARI</vt:lpstr>
      <vt:lpstr>PowerPoint Sunusu</vt:lpstr>
      <vt:lpstr>PowerPoint Sunusu</vt:lpstr>
      <vt:lpstr>PowerPoint Sunusu</vt:lpstr>
      <vt:lpstr>I. Stratejik Yönetim</vt:lpstr>
      <vt:lpstr>PowerPoint Sunusu</vt:lpstr>
      <vt:lpstr>STRATEJİK YÖNETİM SİSTEMİ</vt:lpstr>
      <vt:lpstr>PowerPoint Sunusu</vt:lpstr>
      <vt:lpstr>Çalışma Kapsamı</vt:lpstr>
      <vt:lpstr>5018 sayılı Kanunda (Madde 3) stratejik plan,</vt:lpstr>
      <vt:lpstr>5018 sayılı Kanunda (Madde 9) Kamu idarelerine,</vt:lpstr>
      <vt:lpstr>Stratejik Planlama – Temel Belgeler</vt:lpstr>
      <vt:lpstr>5018 sayılı Kanun (Madde 9) Stratejik Plan ile Bütçe İlişkisi</vt:lpstr>
      <vt:lpstr>Stratejik Plan</vt:lpstr>
      <vt:lpstr>Stratejik Planın Önemi</vt:lpstr>
      <vt:lpstr>PEB TEMEL UNSURLAR</vt:lpstr>
      <vt:lpstr>Stratejik Planlama Süreci</vt:lpstr>
      <vt:lpstr>PowerPoint Sunusu</vt:lpstr>
      <vt:lpstr>Üst Politika Belgeleri*</vt:lpstr>
      <vt:lpstr>Çalışma Kapsamı</vt:lpstr>
      <vt:lpstr>MEB 2010-2014 STRATEJİK PLANI</vt:lpstr>
      <vt:lpstr>Durum Analizi</vt:lpstr>
      <vt:lpstr>MEB SP 2010-2014  II. Bölüm  Durum Analizi</vt:lpstr>
      <vt:lpstr>Tarihsel Gelişim</vt:lpstr>
      <vt:lpstr>Tarihsel Gelişim</vt:lpstr>
      <vt:lpstr>Organizasyon Yapısı</vt:lpstr>
      <vt:lpstr>Organizasyon Yapısı</vt:lpstr>
      <vt:lpstr>Organizasyon Yapısı</vt:lpstr>
      <vt:lpstr>Yasal Yükümlülükler ve Mevzuat Analizi</vt:lpstr>
      <vt:lpstr>Faaliyet alanları ile ürün ve hizmetlerinin belirlenmesi</vt:lpstr>
      <vt:lpstr>Yasal Yükümlülükler ve Mevzuat Analizi</vt:lpstr>
      <vt:lpstr>Paydaş Analizi ile</vt:lpstr>
      <vt:lpstr>Paydaş Analizi</vt:lpstr>
      <vt:lpstr>Paydaşların Tespiti</vt:lpstr>
      <vt:lpstr>PowerPoint Sunusu</vt:lpstr>
      <vt:lpstr>Paydaşların Önceliklendirilmesi</vt:lpstr>
      <vt:lpstr>Paydaşların Değerlendirilmesi</vt:lpstr>
      <vt:lpstr>Paydaşların Değerlendirilmesi Etki/ Önem Matrisi</vt:lpstr>
      <vt:lpstr>Paydaş Etki/ Önem Matrisi</vt:lpstr>
      <vt:lpstr>PowerPoint Sunusu</vt:lpstr>
      <vt:lpstr>Paydaş Görüşlerinin Alınması ve Değerlendirilmesi</vt:lpstr>
      <vt:lpstr>Paydaş Görüşlerinin Alınması</vt:lpstr>
      <vt:lpstr>Paydaş Görüşlerinin Alınması ve Değerlendirilmesi</vt:lpstr>
      <vt:lpstr>Paydaş Beklenti Matrisi</vt:lpstr>
      <vt:lpstr>Kuruluşun ve Çevrenin Analizi</vt:lpstr>
      <vt:lpstr>Kuruluşun ve Çevrenin Analizi</vt:lpstr>
      <vt:lpstr>Kuruluş içi Analiz</vt:lpstr>
      <vt:lpstr>PowerPoint Sunusu</vt:lpstr>
      <vt:lpstr>PowerPoint Sunusu</vt:lpstr>
      <vt:lpstr>PowerPoint Sunusu</vt:lpstr>
      <vt:lpstr>Çevre Analizi</vt:lpstr>
      <vt:lpstr>Çevre Analizi</vt:lpstr>
      <vt:lpstr>GZFT Analizi</vt:lpstr>
      <vt:lpstr>GZFT Analizi Derecelendirme</vt:lpstr>
      <vt:lpstr>GZFT Analizi  Şimdiki ve gelecekteki durum</vt:lpstr>
      <vt:lpstr>PowerPoint Sunusu</vt:lpstr>
      <vt:lpstr>PowerPoint Sunusu</vt:lpstr>
      <vt:lpstr>PowerPoint Sunusu</vt:lpstr>
      <vt:lpstr>Sorun Alanları (Gelişim Alanları) Analizi</vt:lpstr>
      <vt:lpstr>Sorun Alanları (Gelişim Alanları) Analizi</vt:lpstr>
      <vt:lpstr>MEB SP 2010-14 Tema: YÜKSEK ÖĞRETİM</vt:lpstr>
      <vt:lpstr>PowerPoint Sunusu</vt:lpstr>
      <vt:lpstr>Gelecek Yönelimi</vt:lpstr>
      <vt:lpstr> MEB SP 2010-2014  III. Bölüm  Geleceğe Yönelim</vt:lpstr>
      <vt:lpstr>Misyon ve Vizyon</vt:lpstr>
      <vt:lpstr>Misyon</vt:lpstr>
      <vt:lpstr>PowerPoint Sunusu</vt:lpstr>
      <vt:lpstr>PowerPoint Sunusu</vt:lpstr>
      <vt:lpstr>Misyon Örneği</vt:lpstr>
      <vt:lpstr>Misyon= NEDEN+NASIL+KİME+NE</vt:lpstr>
      <vt:lpstr>PowerPoint Sunusu</vt:lpstr>
      <vt:lpstr>PowerPoint Sunusu</vt:lpstr>
      <vt:lpstr>PowerPoint Sunusu</vt:lpstr>
      <vt:lpstr>TEMEL DEĞERLER</vt:lpstr>
      <vt:lpstr>TEMEL DEĞERLER</vt:lpstr>
      <vt:lpstr>TEMEL DEĞERLERE ÖRNEKLER</vt:lpstr>
      <vt:lpstr>PowerPoint Sunusu</vt:lpstr>
      <vt:lpstr>TEMALAR</vt:lpstr>
      <vt:lpstr>TEMALARA ÖRNEK (İl Millî Eğitim Müdürlükleri için) </vt:lpstr>
      <vt:lpstr>PowerPoint Sunusu</vt:lpstr>
      <vt:lpstr>PowerPoint Sunusu</vt:lpstr>
      <vt:lpstr>PowerPoint Sunusu</vt:lpstr>
      <vt:lpstr>TEMALARA ÖRNEK</vt:lpstr>
      <vt:lpstr>TEMALARA ÖRNEK</vt:lpstr>
      <vt:lpstr>STRATEJİK AMAÇ ve HEDEFLER</vt:lpstr>
      <vt:lpstr>Öncelikli Stratejik Amaç ve Hedeflerin Belirlenmesi (Üst Belge ve Bilgiler)</vt:lpstr>
      <vt:lpstr>STRATEJİK AMAÇ (SAM)</vt:lpstr>
      <vt:lpstr>SAM BELİRLENMESİNDE ÖNEMLİ NOKTALAR</vt:lpstr>
      <vt:lpstr>STRATEJİK AMAÇ ÖRNEKLERİ</vt:lpstr>
      <vt:lpstr>Stratejik Planlardan SAM Örnekleri</vt:lpstr>
      <vt:lpstr>Stratejik Hedefler</vt:lpstr>
      <vt:lpstr>SSÖÖG-Z Kuralı</vt:lpstr>
      <vt:lpstr>Stratejik Hedef Örnekleri</vt:lpstr>
      <vt:lpstr>Stratejik Hedef Örnekleri</vt:lpstr>
      <vt:lpstr>SSÖÖG-Z Kuralına uyulamazsa?</vt:lpstr>
      <vt:lpstr>PERFORMANS GÖSTERGESİ</vt:lpstr>
      <vt:lpstr>PowerPoint Sunusu</vt:lpstr>
      <vt:lpstr>PERFORMANS GÖSTERGE/HEDEF TABLOSU</vt:lpstr>
      <vt:lpstr>ÖRNEK PERFORMANS GÖSTERGELERİ</vt:lpstr>
      <vt:lpstr>PowerPoint Sunusu</vt:lpstr>
      <vt:lpstr>ÖRNEK PERFORMANS GÖSTERGELERİ</vt:lpstr>
      <vt:lpstr>PG Tespitinde dikkat edilmesi gereken hususlar</vt:lpstr>
      <vt:lpstr>PG Tespitinde dikkat edilmesi gereken hususlar</vt:lpstr>
      <vt:lpstr>Performans Göstergeleri</vt:lpstr>
      <vt:lpstr>Performans Göstergelerinin Türleri</vt:lpstr>
      <vt:lpstr>Performans Göstergelerinin Türleri</vt:lpstr>
      <vt:lpstr>Performans Göstergelerinin Türleri</vt:lpstr>
      <vt:lpstr>Performans Göstergelerinin Türleri</vt:lpstr>
      <vt:lpstr>Performans Göstergelerinin Türleri</vt:lpstr>
      <vt:lpstr>PowerPoint Sunusu</vt:lpstr>
      <vt:lpstr>PERFORMANS HEDEFİ</vt:lpstr>
      <vt:lpstr>PERFORMANS HEDEFİ</vt:lpstr>
      <vt:lpstr>PERFORMANS HEDEFİ</vt:lpstr>
      <vt:lpstr>PERFORMANS GÖSTERGE/HEDEF TABLOSU</vt:lpstr>
      <vt:lpstr>Stratejiler</vt:lpstr>
      <vt:lpstr>Strateji Örnekleri</vt:lpstr>
      <vt:lpstr>Strateji Örnekleri</vt:lpstr>
      <vt:lpstr>PowerPoint Sunusu</vt:lpstr>
      <vt:lpstr>TOWS Matrisi</vt:lpstr>
      <vt:lpstr>SAM-1:Mahalli özellik ve ihtiyaçlara göre istihdam ve üretime dönük programlar geliştirerek çeşitli yaş grubu ve eğitim düzeyinde geniş katılımlı kurslar açmak</vt:lpstr>
      <vt:lpstr>PowerPoint Sunusu</vt:lpstr>
      <vt:lpstr>MALİYETLENDİRME</vt:lpstr>
      <vt:lpstr>PowerPoint Sunusu</vt:lpstr>
      <vt:lpstr>BÜTÇELENDİRMENİN ÖNEMİ</vt:lpstr>
      <vt:lpstr>BÜTÇELENDİRMENİN ÖNEMİ</vt:lpstr>
      <vt:lpstr>FAALİYET &amp; PROJE</vt:lpstr>
      <vt:lpstr>Faaliyet ve Projelerin Belirlenmesi</vt:lpstr>
      <vt:lpstr>PowerPoint Sunusu</vt:lpstr>
      <vt:lpstr>PowerPoint Sunusu</vt:lpstr>
      <vt:lpstr>PowerPoint Sunusu</vt:lpstr>
      <vt:lpstr>PowerPoint Sunusu</vt:lpstr>
      <vt:lpstr>İzleme ve Değerlendirme</vt:lpstr>
      <vt:lpstr>İzleme ve Değerlendirme</vt:lpstr>
      <vt:lpstr>PowerPoint Sunusu</vt:lpstr>
      <vt:lpstr>PowerPoint Sunusu</vt:lpstr>
      <vt:lpstr>PowerPoint Sunusu</vt:lpstr>
      <vt:lpstr>Sorumlu Birimlerin Tespiti ile Hedef/Birim(Şube) İlişkisi Kurulur. </vt:lpstr>
      <vt:lpstr>Sorumluluk,</vt:lpstr>
      <vt:lpstr>HARCAMA YETKİLİSİ İÇ KONTROL GÜVENCE BEYANI</vt:lpstr>
      <vt:lpstr>ÜST YÖNETİCİ İÇ KONTROL GÜVENCE BEYANI</vt:lpstr>
      <vt:lpstr>MALİ HİZMETLER BİRİM YÖNETİCİSİNİN BEYANI </vt:lpstr>
      <vt:lpstr>Çalışma Kapsamı</vt:lpstr>
      <vt:lpstr>Stratejik Planın Değerlendirilmesi</vt:lpstr>
      <vt:lpstr>Diğer Hususlar</vt:lpstr>
      <vt:lpstr>Diğer Hususlar - Yenileme İşlemi: </vt:lpstr>
      <vt:lpstr>Diğer Hususlar –  Hazırlık Programı</vt:lpstr>
      <vt:lpstr>Diğer Hususlar –  Değerlendirme (DPT)</vt:lpstr>
      <vt:lpstr>Diğer Hususlar –  Planların Sunulması</vt:lpstr>
      <vt:lpstr>Fatih İŞLEK Mali Hizmetler Uzmanı  fatihislek@meb.gov.tr</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STRATEJİK PLAN VE  BÜTÇELENDİRME</dc:title>
  <dc:creator>FATİH İŞLEK</dc:creator>
  <cp:lastModifiedBy>erkn</cp:lastModifiedBy>
  <cp:revision>349</cp:revision>
  <dcterms:created xsi:type="dcterms:W3CDTF">2007-07-05T12:05:34Z</dcterms:created>
  <dcterms:modified xsi:type="dcterms:W3CDTF">2013-12-11T12:02:13Z</dcterms:modified>
</cp:coreProperties>
</file>