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8" r:id="rId4"/>
    <p:sldId id="313" r:id="rId5"/>
    <p:sldId id="259" r:id="rId6"/>
    <p:sldId id="310" r:id="rId7"/>
    <p:sldId id="312" r:id="rId8"/>
    <p:sldId id="260" r:id="rId9"/>
    <p:sldId id="309" r:id="rId10"/>
    <p:sldId id="261" r:id="rId11"/>
    <p:sldId id="262" r:id="rId12"/>
    <p:sldId id="263" r:id="rId13"/>
    <p:sldId id="264" r:id="rId14"/>
    <p:sldId id="265" r:id="rId15"/>
    <p:sldId id="267" r:id="rId16"/>
    <p:sldId id="266" r:id="rId17"/>
    <p:sldId id="268" r:id="rId18"/>
    <p:sldId id="269" r:id="rId19"/>
    <p:sldId id="270" r:id="rId20"/>
    <p:sldId id="271" r:id="rId21"/>
    <p:sldId id="272" r:id="rId22"/>
    <p:sldId id="273" r:id="rId23"/>
    <p:sldId id="274" r:id="rId24"/>
    <p:sldId id="275" r:id="rId25"/>
    <p:sldId id="329" r:id="rId26"/>
    <p:sldId id="330" r:id="rId27"/>
    <p:sldId id="276" r:id="rId28"/>
    <p:sldId id="277" r:id="rId29"/>
    <p:sldId id="278" r:id="rId30"/>
    <p:sldId id="279" r:id="rId31"/>
    <p:sldId id="314" r:id="rId32"/>
    <p:sldId id="315" r:id="rId33"/>
    <p:sldId id="316" r:id="rId34"/>
    <p:sldId id="320" r:id="rId35"/>
    <p:sldId id="317" r:id="rId36"/>
    <p:sldId id="318" r:id="rId37"/>
    <p:sldId id="280" r:id="rId38"/>
    <p:sldId id="281" r:id="rId39"/>
    <p:sldId id="282" r:id="rId40"/>
    <p:sldId id="319" r:id="rId41"/>
    <p:sldId id="332" r:id="rId42"/>
    <p:sldId id="333" r:id="rId43"/>
    <p:sldId id="334" r:id="rId44"/>
    <p:sldId id="335" r:id="rId45"/>
    <p:sldId id="321" r:id="rId46"/>
    <p:sldId id="336" r:id="rId47"/>
    <p:sldId id="322" r:id="rId48"/>
    <p:sldId id="323" r:id="rId49"/>
    <p:sldId id="324" r:id="rId50"/>
    <p:sldId id="325" r:id="rId51"/>
    <p:sldId id="327" r:id="rId52"/>
    <p:sldId id="328" r:id="rId53"/>
    <p:sldId id="284" r:id="rId54"/>
    <p:sldId id="285" r:id="rId55"/>
    <p:sldId id="288" r:id="rId56"/>
    <p:sldId id="289" r:id="rId57"/>
    <p:sldId id="290" r:id="rId58"/>
    <p:sldId id="293" r:id="rId59"/>
    <p:sldId id="296" r:id="rId60"/>
    <p:sldId id="297" r:id="rId61"/>
    <p:sldId id="331" r:id="rId62"/>
    <p:sldId id="298" r:id="rId63"/>
    <p:sldId id="299" r:id="rId64"/>
    <p:sldId id="300" r:id="rId65"/>
    <p:sldId id="301" r:id="rId66"/>
    <p:sldId id="302" r:id="rId67"/>
    <p:sldId id="308" r:id="rId6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78"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E47F1-9394-4F82-8F3F-5F83E34C6323}" type="datetimeFigureOut">
              <a:rPr lang="tr-TR" smtClean="0"/>
              <a:t>12.1.2014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E71D-AC42-4177-9D72-7C78EFCB53D1}" type="slidenum">
              <a:rPr lang="tr-TR" smtClean="0"/>
              <a:t>‹#›</a:t>
            </a:fld>
            <a:endParaRPr lang="tr-TR"/>
          </a:p>
        </p:txBody>
      </p:sp>
    </p:spTree>
    <p:extLst>
      <p:ext uri="{BB962C8B-B14F-4D97-AF65-F5344CB8AC3E}">
        <p14:creationId xmlns:p14="http://schemas.microsoft.com/office/powerpoint/2010/main" val="39010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473E71D-AC42-4177-9D72-7C78EFCB53D1}" type="slidenum">
              <a:rPr lang="tr-TR" smtClean="0"/>
              <a:t>1</a:t>
            </a:fld>
            <a:endParaRPr lang="tr-TR"/>
          </a:p>
        </p:txBody>
      </p:sp>
    </p:spTree>
    <p:extLst>
      <p:ext uri="{BB962C8B-B14F-4D97-AF65-F5344CB8AC3E}">
        <p14:creationId xmlns:p14="http://schemas.microsoft.com/office/powerpoint/2010/main" val="280834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261A88D-7473-4AED-B2DE-18DCA9B11408}"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427259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7AF21CB-ABDE-4673-B604-8E3A9D72581C}"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76855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FDA5FC-A0E1-4281-BF12-EF8289DD162E}"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1075C9-79EF-4FB0-9BBD-4E307B2CCDF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745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C97EB20-227F-4469-BFAF-E3F6777729F7}"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87344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370D304-C5DB-4AE7-B030-7695CF60CDE9}"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1075C9-79EF-4FB0-9BBD-4E307B2CCDF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8118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33BCD36-87B9-4459-A749-069B7C33C6CE}"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68823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6BF78C-66BC-4042-ABDC-2A4595352C3F}"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229363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D9A4F9C-C1D6-43AF-B25C-A7EB84CA6F2E}"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253929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971961-BBDD-4B51-8A18-8711261A696A}"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95470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437BA39-5052-4B4F-96EF-EF9AE3DBFAC2}" type="datetime1">
              <a:rPr lang="tr-TR" smtClean="0"/>
              <a:t>12.1.2014</a:t>
            </a:fld>
            <a:endParaRPr lang="tr-TR"/>
          </a:p>
        </p:txBody>
      </p:sp>
      <p:sp>
        <p:nvSpPr>
          <p:cNvPr id="5" name="Footer Placeholder 4"/>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23912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723FC9D-5374-42A0-BCBA-2263F76250EF}"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133900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7766459-BB22-4911-A8D7-0C8E57F6F432}" type="datetime1">
              <a:rPr lang="tr-TR" smtClean="0"/>
              <a:t>12.1.2014</a:t>
            </a:fld>
            <a:endParaRPr lang="tr-TR"/>
          </a:p>
        </p:txBody>
      </p:sp>
      <p:sp>
        <p:nvSpPr>
          <p:cNvPr id="8" name="Footer Placeholder 7"/>
          <p:cNvSpPr>
            <a:spLocks noGrp="1"/>
          </p:cNvSpPr>
          <p:nvPr>
            <p:ph type="ftr" sz="quarter" idx="11"/>
          </p:nvPr>
        </p:nvSpPr>
        <p:spPr/>
        <p:txBody>
          <a:bodyPr/>
          <a:lstStyle/>
          <a:p>
            <a:r>
              <a:rPr lang="tr-TR" smtClean="0"/>
              <a:t>HİKMET ATEŞER                   EĞİTİCİ BİLİŞİM TEKNOLOJİLERİ FORMATÖR ÖĞRETMENİ</a:t>
            </a:r>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414235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F6A30F-F3AD-45A0-8E8C-460334345C6A}" type="datetime1">
              <a:rPr lang="tr-TR" smtClean="0"/>
              <a:t>12.1.2014</a:t>
            </a:fld>
            <a:endParaRPr lang="tr-TR"/>
          </a:p>
        </p:txBody>
      </p:sp>
      <p:sp>
        <p:nvSpPr>
          <p:cNvPr id="4" name="Footer Placeholder 3"/>
          <p:cNvSpPr>
            <a:spLocks noGrp="1"/>
          </p:cNvSpPr>
          <p:nvPr>
            <p:ph type="ftr" sz="quarter" idx="11"/>
          </p:nvPr>
        </p:nvSpPr>
        <p:spPr/>
        <p:txBody>
          <a:bodyPr/>
          <a:lstStyle/>
          <a:p>
            <a:r>
              <a:rPr lang="tr-TR" smtClean="0"/>
              <a:t>HİKMET ATEŞER                   EĞİTİCİ BİLİŞİM TEKNOLOJİLERİ FORMATÖR ÖĞRETMENİ</a:t>
            </a:r>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421737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5001E-F3DA-4E04-AFBF-20B93605F5A3}" type="datetime1">
              <a:rPr lang="tr-TR" smtClean="0"/>
              <a:t>12.1.2014</a:t>
            </a:fld>
            <a:endParaRPr lang="tr-TR"/>
          </a:p>
        </p:txBody>
      </p:sp>
      <p:sp>
        <p:nvSpPr>
          <p:cNvPr id="3" name="Footer Placeholder 2"/>
          <p:cNvSpPr>
            <a:spLocks noGrp="1"/>
          </p:cNvSpPr>
          <p:nvPr>
            <p:ph type="ftr" sz="quarter" idx="11"/>
          </p:nvPr>
        </p:nvSpPr>
        <p:spPr/>
        <p:txBody>
          <a:bodyPr/>
          <a:lstStyle/>
          <a:p>
            <a:r>
              <a:rPr lang="tr-TR" smtClean="0"/>
              <a:t>HİKMET ATEŞER                   EĞİTİCİ BİLİŞİM TEKNOLOJİLERİ FORMATÖR ÖĞRETMENİ</a:t>
            </a:r>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262608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091220C-0E54-45B1-9755-46A2FACE90FC}"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180336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20C502-35FB-4793-9DA5-3628F431B961}" type="datetime1">
              <a:rPr lang="tr-TR" smtClean="0"/>
              <a:t>12.1.2014</a:t>
            </a:fld>
            <a:endParaRPr lang="tr-TR"/>
          </a:p>
        </p:txBody>
      </p:sp>
      <p:sp>
        <p:nvSpPr>
          <p:cNvPr id="6" name="Footer Placeholder 5"/>
          <p:cNvSpPr>
            <a:spLocks noGrp="1"/>
          </p:cNvSpPr>
          <p:nvPr>
            <p:ph type="ftr" sz="quarter" idx="11"/>
          </p:nvPr>
        </p:nvSpPr>
        <p:spPr/>
        <p:txBody>
          <a:bodyPr/>
          <a:lstStyle/>
          <a:p>
            <a:r>
              <a:rPr lang="tr-TR" smtClean="0"/>
              <a:t>HİKMET ATEŞER                   EĞİTİCİ BİLİŞİM TEKNOLOJİLERİ FORMATÖR ÖĞRETMENİ</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1075C9-79EF-4FB0-9BBD-4E307B2CCDF9}" type="slidenum">
              <a:rPr lang="tr-TR" smtClean="0"/>
              <a:t>‹#›</a:t>
            </a:fld>
            <a:endParaRPr lang="tr-TR"/>
          </a:p>
        </p:txBody>
      </p:sp>
    </p:spTree>
    <p:extLst>
      <p:ext uri="{BB962C8B-B14F-4D97-AF65-F5344CB8AC3E}">
        <p14:creationId xmlns:p14="http://schemas.microsoft.com/office/powerpoint/2010/main" val="336997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E688C4-DE02-4E15-AB35-DF06DA518091}" type="datetime1">
              <a:rPr lang="tr-TR" smtClean="0"/>
              <a:t>12.1.2014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HİKMET ATEŞER                   EĞİTİCİ BİLİŞİM TEKNOLOJİLERİ FORMATÖR ÖĞRETMENİ</a:t>
            </a:r>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1075C9-79EF-4FB0-9BBD-4E307B2CCDF9}" type="slidenum">
              <a:rPr lang="tr-TR" smtClean="0"/>
              <a:t>‹#›</a:t>
            </a:fld>
            <a:endParaRPr lang="tr-TR"/>
          </a:p>
        </p:txBody>
      </p:sp>
    </p:spTree>
    <p:extLst>
      <p:ext uri="{BB962C8B-B14F-4D97-AF65-F5344CB8AC3E}">
        <p14:creationId xmlns:p14="http://schemas.microsoft.com/office/powerpoint/2010/main" val="2019955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BÜRO YÖNETİMİ VE TEKNOLOJİ KULLANIMI  </a:t>
            </a:r>
            <a:br>
              <a:rPr lang="tr-TR" dirty="0"/>
            </a:br>
            <a:endParaRPr lang="tr-TR" dirty="0"/>
          </a:p>
        </p:txBody>
      </p:sp>
      <p:sp>
        <p:nvSpPr>
          <p:cNvPr id="3" name="Alt Başlık 2"/>
          <p:cNvSpPr>
            <a:spLocks noGrp="1"/>
          </p:cNvSpPr>
          <p:nvPr>
            <p:ph type="subTitle" idx="1"/>
          </p:nvPr>
        </p:nvSpPr>
        <p:spPr/>
        <p:txBody>
          <a:bodyPr/>
          <a:lstStyle/>
          <a:p>
            <a:r>
              <a:rPr lang="tr-TR" dirty="0" smtClean="0"/>
              <a:t>HİKMET ATEŞER </a:t>
            </a:r>
          </a:p>
          <a:p>
            <a:r>
              <a:rPr lang="tr-TR" dirty="0" smtClean="0"/>
              <a:t>EĞİTİCİ BİLİŞİM TEKNOLOJİLERİ FORMATÖR ÖĞRETMENİ</a:t>
            </a:r>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67666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YÖNETİM FONKSİYONLARI  </a:t>
            </a:r>
            <a:br>
              <a:rPr lang="tr-TR" dirty="0" smtClean="0"/>
            </a:br>
            <a:endParaRPr lang="tr-TR" dirty="0"/>
          </a:p>
        </p:txBody>
      </p:sp>
      <p:sp>
        <p:nvSpPr>
          <p:cNvPr id="3" name="İçerik Yer Tutucusu 2"/>
          <p:cNvSpPr>
            <a:spLocks noGrp="1"/>
          </p:cNvSpPr>
          <p:nvPr>
            <p:ph idx="1"/>
          </p:nvPr>
        </p:nvSpPr>
        <p:spPr/>
        <p:txBody>
          <a:bodyPr>
            <a:normAutofit/>
          </a:bodyPr>
          <a:lstStyle/>
          <a:p>
            <a:r>
              <a:rPr lang="tr-TR" sz="2400" dirty="0" smtClean="0"/>
              <a:t>Hedef </a:t>
            </a:r>
            <a:r>
              <a:rPr lang="tr-TR" sz="2400" dirty="0"/>
              <a:t>Saptama </a:t>
            </a:r>
            <a:endParaRPr lang="tr-TR" sz="2400" dirty="0" smtClean="0"/>
          </a:p>
          <a:p>
            <a:r>
              <a:rPr lang="tr-TR" sz="2400" dirty="0" smtClean="0"/>
              <a:t>Politika Tayini</a:t>
            </a:r>
          </a:p>
          <a:p>
            <a:r>
              <a:rPr lang="tr-TR" sz="2400" dirty="0" smtClean="0"/>
              <a:t>Planlama</a:t>
            </a:r>
          </a:p>
          <a:p>
            <a:r>
              <a:rPr lang="tr-TR" sz="2400" dirty="0" smtClean="0"/>
              <a:t>Örgütlendirme </a:t>
            </a:r>
          </a:p>
          <a:p>
            <a:r>
              <a:rPr lang="tr-TR" sz="2400" dirty="0" smtClean="0"/>
              <a:t>Komuta</a:t>
            </a:r>
          </a:p>
          <a:p>
            <a:r>
              <a:rPr lang="tr-TR" sz="2400" dirty="0" smtClean="0"/>
              <a:t>Koordinasyon </a:t>
            </a:r>
          </a:p>
          <a:p>
            <a:r>
              <a:rPr lang="tr-TR" sz="2400" dirty="0" smtClean="0"/>
              <a:t>Kontrol  </a:t>
            </a:r>
            <a:endParaRPr lang="tr-TR" sz="2400" dirty="0"/>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61303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66700"/>
            <a:ext cx="10515600" cy="5910263"/>
          </a:xfrm>
        </p:spPr>
        <p:txBody>
          <a:bodyPr>
            <a:normAutofit/>
          </a:bodyPr>
          <a:lstStyle/>
          <a:p>
            <a:pPr marL="0" indent="0">
              <a:buNone/>
            </a:pPr>
            <a:endParaRPr lang="tr-TR" sz="2600" dirty="0" smtClean="0"/>
          </a:p>
          <a:p>
            <a:pPr marL="0" indent="0">
              <a:buNone/>
            </a:pPr>
            <a:r>
              <a:rPr lang="tr-TR" sz="2600" dirty="0" smtClean="0"/>
              <a:t>Yönetici </a:t>
            </a:r>
            <a:r>
              <a:rPr lang="tr-TR" sz="2600" dirty="0"/>
              <a:t>yönetim görevini yaparken çeşitli kaynaklar kullanır. Bunlar;  </a:t>
            </a:r>
            <a:endParaRPr lang="tr-TR" sz="2600" dirty="0" smtClean="0"/>
          </a:p>
          <a:p>
            <a:pPr marL="0" indent="0">
              <a:buNone/>
            </a:pPr>
            <a:endParaRPr lang="tr-TR" sz="2600" dirty="0"/>
          </a:p>
          <a:p>
            <a:r>
              <a:rPr lang="tr-TR" sz="2600" dirty="0"/>
              <a:t>A-Beşeri kaynak: O hizmet için gereken yer ve zamanda gerekli nitelik ve nicelikte personel (insan, insan gücü) </a:t>
            </a:r>
            <a:endParaRPr lang="tr-TR" sz="2600" dirty="0" smtClean="0"/>
          </a:p>
          <a:p>
            <a:r>
              <a:rPr lang="tr-TR" sz="2600" dirty="0" smtClean="0"/>
              <a:t>B-Parasal </a:t>
            </a:r>
            <a:r>
              <a:rPr lang="tr-TR" sz="2600" dirty="0"/>
              <a:t>kaynak: Yönetim için gereken yer ve zamanda yeter miktarda para(ödenek) </a:t>
            </a:r>
            <a:endParaRPr lang="tr-TR" sz="2600" dirty="0" smtClean="0"/>
          </a:p>
          <a:p>
            <a:r>
              <a:rPr lang="tr-TR" sz="2600" dirty="0" smtClean="0"/>
              <a:t>C- </a:t>
            </a:r>
            <a:r>
              <a:rPr lang="tr-TR" sz="2600" dirty="0"/>
              <a:t>Maddi kaynak: Bina, alan, makine, araç, gereç, kırtasiye </a:t>
            </a:r>
          </a:p>
          <a:p>
            <a:r>
              <a:rPr lang="tr-TR" sz="2600" dirty="0" smtClean="0"/>
              <a:t>D-Hukuki </a:t>
            </a:r>
            <a:r>
              <a:rPr lang="tr-TR" sz="2600" dirty="0"/>
              <a:t>kaynak: Hizmet yada projenin gerçekleştirilmesi için yetki veren anayasa, yasalar, tüzükler, yönetmelikler, genelgeler vb. mevzuat  </a:t>
            </a:r>
          </a:p>
          <a:p>
            <a:endParaRPr lang="tr-TR" sz="26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366108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9093" y="198082"/>
            <a:ext cx="10434348" cy="1280890"/>
          </a:xfrm>
        </p:spPr>
        <p:txBody>
          <a:bodyPr>
            <a:normAutofit/>
          </a:bodyPr>
          <a:lstStyle/>
          <a:p>
            <a:r>
              <a:rPr lang="tr-TR" dirty="0" smtClean="0"/>
              <a:t>BÜRO VE İŞ YERLERİNDE İŞLERİN PLANLANMASI  </a:t>
            </a:r>
            <a:br>
              <a:rPr lang="tr-TR" dirty="0" smtClean="0"/>
            </a:br>
            <a:endParaRPr lang="tr-TR" dirty="0"/>
          </a:p>
        </p:txBody>
      </p:sp>
      <p:sp>
        <p:nvSpPr>
          <p:cNvPr id="3" name="İçerik Yer Tutucusu 2"/>
          <p:cNvSpPr>
            <a:spLocks noGrp="1"/>
          </p:cNvSpPr>
          <p:nvPr>
            <p:ph idx="1"/>
          </p:nvPr>
        </p:nvSpPr>
        <p:spPr>
          <a:xfrm>
            <a:off x="838200" y="1143000"/>
            <a:ext cx="10515600" cy="5429250"/>
          </a:xfrm>
        </p:spPr>
        <p:txBody>
          <a:bodyPr>
            <a:normAutofit fontScale="92500"/>
          </a:bodyPr>
          <a:lstStyle/>
          <a:p>
            <a:r>
              <a:rPr lang="tr-TR" sz="3200" dirty="0" smtClean="0"/>
              <a:t>Planlamada </a:t>
            </a:r>
            <a:r>
              <a:rPr lang="tr-TR" sz="3200" dirty="0"/>
              <a:t>yönetici personelin yetişmesi için tedbirler alır ve hizmet içi eğitim yaptırır.   </a:t>
            </a:r>
            <a:endParaRPr lang="tr-TR" sz="3200" dirty="0" smtClean="0"/>
          </a:p>
          <a:p>
            <a:r>
              <a:rPr lang="tr-TR" sz="3200" dirty="0" smtClean="0"/>
              <a:t>Bir </a:t>
            </a:r>
            <a:r>
              <a:rPr lang="tr-TR" sz="3200" dirty="0"/>
              <a:t>plan içinde çalışan büro yöneticisi ani olaylarla karşılaşmaz. İleride karşısına çıkabilecek her şeyi önceden düşünerek tedbirini almış, kaynaklarını sağlamış ve gerekli emirleri vermiş, yönetmelikleri hazırlamış olur. Böylece günlük ve ani olaylar büronun amacına yönelen esas çalışmalara engel olmaz. </a:t>
            </a:r>
            <a:endParaRPr lang="tr-TR" sz="3200" dirty="0" smtClean="0"/>
          </a:p>
          <a:p>
            <a:r>
              <a:rPr lang="tr-TR" sz="3200" dirty="0" smtClean="0"/>
              <a:t>Ayrıca </a:t>
            </a:r>
            <a:r>
              <a:rPr lang="tr-TR" sz="3200" dirty="0"/>
              <a:t>planlama aniden çıkabilecek problemler karşısında şaşkınlık, telaş ve başarısızlığa uğrama olasılığını baştan önlemiş olur.  </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533665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ÖRGÜT –BÜROLARIN ÖRGÜTLENMESİ  </a:t>
            </a:r>
            <a:br>
              <a:rPr lang="tr-TR" dirty="0" smtClean="0"/>
            </a:br>
            <a:endParaRPr lang="tr-TR" dirty="0"/>
          </a:p>
        </p:txBody>
      </p:sp>
      <p:sp>
        <p:nvSpPr>
          <p:cNvPr id="3" name="İçerik Yer Tutucusu 2"/>
          <p:cNvSpPr>
            <a:spLocks noGrp="1"/>
          </p:cNvSpPr>
          <p:nvPr>
            <p:ph idx="1"/>
          </p:nvPr>
        </p:nvSpPr>
        <p:spPr/>
        <p:txBody>
          <a:bodyPr>
            <a:normAutofit fontScale="92500"/>
          </a:bodyPr>
          <a:lstStyle/>
          <a:p>
            <a:r>
              <a:rPr lang="tr-TR" sz="3600" dirty="0" smtClean="0"/>
              <a:t>Örgüt;</a:t>
            </a:r>
          </a:p>
          <a:p>
            <a:pPr marL="0" indent="0">
              <a:buNone/>
            </a:pPr>
            <a:r>
              <a:rPr lang="tr-TR" sz="3600" dirty="0" smtClean="0"/>
              <a:t>saptanmış </a:t>
            </a:r>
            <a:r>
              <a:rPr lang="tr-TR" sz="3600" dirty="0"/>
              <a:t>ortak bir amacı gerçekleştirmek üzere bir araya gelmiş insanlar bulunan, mali ve maddi kaynaklar ile donatılan ve hukuksal bağlarla da hiyerarşik ilişkileri saptanan canlı, dinamik ve sosyal bir yapı, bir sistemdir.  </a:t>
            </a:r>
          </a:p>
          <a:p>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64207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ÖRGÜT MODELLERİ  </a:t>
            </a:r>
            <a:br>
              <a:rPr lang="tr-TR" dirty="0" smtClean="0"/>
            </a:br>
            <a:endParaRPr lang="tr-TR" dirty="0"/>
          </a:p>
        </p:txBody>
      </p:sp>
      <p:sp>
        <p:nvSpPr>
          <p:cNvPr id="3" name="İçerik Yer Tutucusu 2"/>
          <p:cNvSpPr>
            <a:spLocks noGrp="1"/>
          </p:cNvSpPr>
          <p:nvPr>
            <p:ph idx="1"/>
          </p:nvPr>
        </p:nvSpPr>
        <p:spPr>
          <a:xfrm>
            <a:off x="807027" y="1264555"/>
            <a:ext cx="10515600" cy="5791200"/>
          </a:xfrm>
        </p:spPr>
        <p:txBody>
          <a:bodyPr>
            <a:normAutofit/>
          </a:bodyPr>
          <a:lstStyle/>
          <a:p>
            <a:r>
              <a:rPr lang="tr-TR" sz="2400" dirty="0" smtClean="0"/>
              <a:t>A-Fonksiyonel </a:t>
            </a:r>
            <a:r>
              <a:rPr lang="tr-TR" sz="2400" dirty="0"/>
              <a:t>(Görevsel) Esasa Göre Örgütlenme Modeli: Benzer nitelikteki görevlerin bir araya toplanmasıdır, </a:t>
            </a:r>
            <a:r>
              <a:rPr lang="tr-TR" sz="2400" dirty="0" err="1"/>
              <a:t>Örn</a:t>
            </a:r>
            <a:r>
              <a:rPr lang="tr-TR" sz="2400" dirty="0"/>
              <a:t>. Kamu hizmetlerinin bakanlıklar arasındaki dağılımı, bakanlıkların iç kuruluşu </a:t>
            </a:r>
            <a:endParaRPr lang="tr-TR" sz="2400" dirty="0" smtClean="0"/>
          </a:p>
          <a:p>
            <a:r>
              <a:rPr lang="tr-TR" sz="2400" dirty="0" smtClean="0"/>
              <a:t>B-Üretim </a:t>
            </a:r>
            <a:r>
              <a:rPr lang="tr-TR" sz="2400" dirty="0"/>
              <a:t>Esasına Göre Örgüt Modeli: Kuruluşun ürettiği madde esasına dayanır. Üretilen aynı ya da benzer maddeler için bir birim kurulur. </a:t>
            </a:r>
            <a:r>
              <a:rPr lang="tr-TR" sz="2400" dirty="0" err="1"/>
              <a:t>Örn</a:t>
            </a:r>
            <a:r>
              <a:rPr lang="tr-TR" sz="2400" dirty="0"/>
              <a:t>. Tekstil fabrikasında yünlü, ipekli kumaş servislerinin ayrı olması </a:t>
            </a:r>
            <a:endParaRPr lang="tr-TR" sz="2400" dirty="0" smtClean="0"/>
          </a:p>
          <a:p>
            <a:r>
              <a:rPr lang="tr-TR" sz="2400" dirty="0" smtClean="0"/>
              <a:t>C- </a:t>
            </a:r>
            <a:r>
              <a:rPr lang="tr-TR" sz="2400" dirty="0"/>
              <a:t>Coğrafi Bölge Esasına Göre Örgütlenme Modeli: Örgütü oluşturan birimler belli bir bölge halkına yada belli bir bölgedeki kuruluşlara hizmet edecek biçimde kurulmaktadır. </a:t>
            </a:r>
            <a:r>
              <a:rPr lang="tr-TR" sz="2400" dirty="0" err="1"/>
              <a:t>Örn</a:t>
            </a:r>
            <a:r>
              <a:rPr lang="tr-TR" sz="2400" dirty="0"/>
              <a:t>. Bakanlıkların bölge, il ve ilçe kuruluşları, bazı kuruluşların merkez örgütlerini doğu, batı, merkez bölge şeklinde kurması</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03569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ÖRGÜT MODELLERİ  </a:t>
            </a:r>
            <a:br>
              <a:rPr lang="tr-TR" dirty="0" smtClean="0"/>
            </a:br>
            <a:endParaRPr lang="tr-TR" dirty="0"/>
          </a:p>
        </p:txBody>
      </p:sp>
      <p:sp>
        <p:nvSpPr>
          <p:cNvPr id="4" name="İçerik Yer Tutucusu 3"/>
          <p:cNvSpPr>
            <a:spLocks noGrp="1"/>
          </p:cNvSpPr>
          <p:nvPr>
            <p:ph idx="1"/>
          </p:nvPr>
        </p:nvSpPr>
        <p:spPr>
          <a:xfrm>
            <a:off x="827809" y="1570759"/>
            <a:ext cx="10515600" cy="5053013"/>
          </a:xfrm>
        </p:spPr>
        <p:txBody>
          <a:bodyPr>
            <a:normAutofit/>
          </a:bodyPr>
          <a:lstStyle/>
          <a:p>
            <a:r>
              <a:rPr lang="tr-TR" sz="2600" dirty="0"/>
              <a:t>D-Hizmet Edilen Kurumlar Esas Alınarak Yapılan Örgütlenme Modeli:  Bu modelde her birim belli kuruluş yada gruplara hizmet edecek bir yapıya sahiptir. Örnek: Emekli Sandığı, SSK, OYAK yada ÇAYKUR’ un çay üreticilerine hizmet etmesi gibi </a:t>
            </a:r>
            <a:endParaRPr lang="tr-TR" sz="2600" dirty="0" smtClean="0"/>
          </a:p>
          <a:p>
            <a:r>
              <a:rPr lang="tr-TR" sz="2600" dirty="0" smtClean="0"/>
              <a:t>E- </a:t>
            </a:r>
            <a:r>
              <a:rPr lang="tr-TR" sz="2600" dirty="0"/>
              <a:t>Karma Model: Bu modelde yukarıda açıklanan modellerden iki ya da üç model birlikte kullanılır.    Bu modele göre kurulan bir örgütte, her alt (dikey ) kademe için değişik bir model esas alınır. Günümüzde en çok kullanılan modeldir</a:t>
            </a:r>
          </a:p>
        </p:txBody>
      </p:sp>
      <p:sp>
        <p:nvSpPr>
          <p:cNvPr id="5" name="Altbilgi Yer Tutucusu 4"/>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94350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9551"/>
            <a:ext cx="10515600" cy="1066800"/>
          </a:xfrm>
        </p:spPr>
        <p:txBody>
          <a:bodyPr>
            <a:normAutofit fontScale="90000"/>
          </a:bodyPr>
          <a:lstStyle/>
          <a:p>
            <a:r>
              <a:rPr lang="tr-TR" dirty="0" smtClean="0"/>
              <a:t>İŞİ BASİTLEŞTİRME VE VERİMLİLİK  </a:t>
            </a:r>
            <a:br>
              <a:rPr lang="tr-TR" dirty="0" smtClean="0"/>
            </a:br>
            <a:endParaRPr lang="tr-TR" dirty="0"/>
          </a:p>
        </p:txBody>
      </p:sp>
      <p:sp>
        <p:nvSpPr>
          <p:cNvPr id="3" name="İçerik Yer Tutucusu 2"/>
          <p:cNvSpPr>
            <a:spLocks noGrp="1"/>
          </p:cNvSpPr>
          <p:nvPr>
            <p:ph idx="1"/>
          </p:nvPr>
        </p:nvSpPr>
        <p:spPr>
          <a:xfrm>
            <a:off x="838200" y="742951"/>
            <a:ext cx="10515600" cy="5619750"/>
          </a:xfrm>
        </p:spPr>
        <p:txBody>
          <a:bodyPr>
            <a:normAutofit/>
          </a:bodyPr>
          <a:lstStyle/>
          <a:p>
            <a:pPr marL="0" indent="0">
              <a:buNone/>
            </a:pPr>
            <a:r>
              <a:rPr lang="tr-TR" sz="2200" dirty="0" smtClean="0"/>
              <a:t>Gerek </a:t>
            </a:r>
            <a:r>
              <a:rPr lang="tr-TR" sz="2200" dirty="0"/>
              <a:t>kamu kuruluşlarında, gerek işletmelerde işlerin insan, malzeme, kırtasiye hareketleriyle yapıldığı görülür. </a:t>
            </a:r>
            <a:endParaRPr lang="tr-TR" sz="2200" dirty="0" smtClean="0"/>
          </a:p>
          <a:p>
            <a:pPr marL="0" indent="0">
              <a:buNone/>
            </a:pPr>
            <a:r>
              <a:rPr lang="tr-TR" sz="2200" dirty="0" smtClean="0"/>
              <a:t>Verim </a:t>
            </a:r>
            <a:r>
              <a:rPr lang="tr-TR" sz="2200" dirty="0"/>
              <a:t>aşağıdaki VERİM FORMÜLÜ uygulanarak sağlanabilir.     </a:t>
            </a:r>
          </a:p>
          <a:p>
            <a:pPr marL="0" indent="0">
              <a:buNone/>
            </a:pPr>
            <a:r>
              <a:rPr lang="tr-TR" sz="2200" dirty="0" smtClean="0"/>
              <a:t>       Verim </a:t>
            </a:r>
            <a:r>
              <a:rPr lang="tr-TR" sz="2200" dirty="0"/>
              <a:t>Formülü Büro ve işyerlerinde mal yada hizmet  üretimi: </a:t>
            </a:r>
            <a:endParaRPr lang="tr-TR" sz="2200" dirty="0" smtClean="0"/>
          </a:p>
          <a:p>
            <a:r>
              <a:rPr lang="tr-TR" sz="2200" dirty="0" smtClean="0"/>
              <a:t>DAHA </a:t>
            </a:r>
            <a:r>
              <a:rPr lang="tr-TR" sz="2200" dirty="0"/>
              <a:t>yada EN</a:t>
            </a:r>
            <a:r>
              <a:rPr lang="tr-TR" sz="2200" dirty="0" smtClean="0"/>
              <a:t>;</a:t>
            </a:r>
          </a:p>
          <a:p>
            <a:r>
              <a:rPr lang="tr-TR" sz="2200" dirty="0" smtClean="0"/>
              <a:t>Az </a:t>
            </a:r>
            <a:r>
              <a:rPr lang="tr-TR" sz="2200" dirty="0"/>
              <a:t>Sürede(Çabuk Ve Süratli) </a:t>
            </a:r>
          </a:p>
          <a:p>
            <a:r>
              <a:rPr lang="tr-TR" sz="2200" dirty="0" smtClean="0"/>
              <a:t>Az </a:t>
            </a:r>
            <a:r>
              <a:rPr lang="tr-TR" sz="2200" dirty="0"/>
              <a:t>Para İle(Ekonomik, Ucuz) </a:t>
            </a:r>
            <a:endParaRPr lang="tr-TR" sz="2200" dirty="0" smtClean="0"/>
          </a:p>
          <a:p>
            <a:r>
              <a:rPr lang="tr-TR" sz="2200" dirty="0" smtClean="0"/>
              <a:t>Az </a:t>
            </a:r>
            <a:r>
              <a:rPr lang="tr-TR" sz="2200" dirty="0"/>
              <a:t>İnsan(İnsan Gücü, Emek) Kullanarak </a:t>
            </a:r>
            <a:endParaRPr lang="tr-TR" sz="2200" dirty="0" smtClean="0"/>
          </a:p>
          <a:p>
            <a:r>
              <a:rPr lang="tr-TR" sz="2200" dirty="0" smtClean="0"/>
              <a:t>Az </a:t>
            </a:r>
            <a:r>
              <a:rPr lang="tr-TR" sz="2200" dirty="0"/>
              <a:t>Alanda(Arazide, Binada, Salonda, Odada</a:t>
            </a:r>
            <a:r>
              <a:rPr lang="tr-TR" sz="2200" dirty="0" smtClean="0"/>
              <a:t>)</a:t>
            </a:r>
          </a:p>
          <a:p>
            <a:r>
              <a:rPr lang="tr-TR" sz="2200" dirty="0" smtClean="0"/>
              <a:t>Az </a:t>
            </a:r>
            <a:r>
              <a:rPr lang="tr-TR" sz="2200" dirty="0"/>
              <a:t>Mesafe </a:t>
            </a:r>
            <a:r>
              <a:rPr lang="tr-TR" sz="2200" dirty="0" err="1"/>
              <a:t>Katedilerek</a:t>
            </a:r>
            <a:r>
              <a:rPr lang="tr-TR" sz="2200" dirty="0"/>
              <a:t>(Kısa Mesafede) </a:t>
            </a:r>
            <a:endParaRPr lang="tr-TR" sz="2200" dirty="0" smtClean="0"/>
          </a:p>
          <a:p>
            <a:r>
              <a:rPr lang="tr-TR" sz="2200" dirty="0" smtClean="0"/>
              <a:t>Az </a:t>
            </a:r>
            <a:r>
              <a:rPr lang="tr-TR" sz="2200" dirty="0"/>
              <a:t>Yorularak -Basit Usullerle -Kaliteli Olarak -Yüksek Moralle  Yapılırsa VERİM YÜKSELİR.  </a:t>
            </a:r>
          </a:p>
          <a:p>
            <a:endParaRPr lang="tr-TR" sz="22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69947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3351"/>
            <a:ext cx="10515600" cy="1066800"/>
          </a:xfrm>
        </p:spPr>
        <p:txBody>
          <a:bodyPr>
            <a:normAutofit fontScale="90000"/>
          </a:bodyPr>
          <a:lstStyle/>
          <a:p>
            <a:r>
              <a:rPr lang="tr-TR" dirty="0" smtClean="0"/>
              <a:t>VERİMİ ETKİLEYEN SORUNLAR  </a:t>
            </a:r>
            <a:br>
              <a:rPr lang="tr-TR" dirty="0" smtClean="0"/>
            </a:br>
            <a:endParaRPr lang="tr-TR" dirty="0"/>
          </a:p>
        </p:txBody>
      </p:sp>
      <p:sp>
        <p:nvSpPr>
          <p:cNvPr id="3" name="İçerik Yer Tutucusu 2"/>
          <p:cNvSpPr>
            <a:spLocks noGrp="1"/>
          </p:cNvSpPr>
          <p:nvPr>
            <p:ph idx="1"/>
          </p:nvPr>
        </p:nvSpPr>
        <p:spPr>
          <a:xfrm>
            <a:off x="838200" y="838200"/>
            <a:ext cx="10515600" cy="5338763"/>
          </a:xfrm>
        </p:spPr>
        <p:txBody>
          <a:bodyPr>
            <a:normAutofit/>
          </a:bodyPr>
          <a:lstStyle/>
          <a:p>
            <a:r>
              <a:rPr lang="tr-TR" sz="2400" dirty="0" smtClean="0"/>
              <a:t>1</a:t>
            </a:r>
            <a:r>
              <a:rPr lang="tr-TR" sz="2400" dirty="0"/>
              <a:t>. Fazla, gereksiz ve yararsız kayıtlar </a:t>
            </a:r>
            <a:endParaRPr lang="tr-TR" sz="2400" dirty="0" smtClean="0"/>
          </a:p>
          <a:p>
            <a:r>
              <a:rPr lang="tr-TR" sz="2400" dirty="0" smtClean="0"/>
              <a:t>2</a:t>
            </a:r>
            <a:r>
              <a:rPr lang="tr-TR" sz="2400" dirty="0"/>
              <a:t>. Gerçek bir yarar sağlamayan fakat zaman, insan gücü, malzeme, kırtasiye israfına yol açan biçimsel ve fazla tetkik ve kontroller </a:t>
            </a:r>
            <a:endParaRPr lang="tr-TR" sz="2400" dirty="0" smtClean="0"/>
          </a:p>
          <a:p>
            <a:r>
              <a:rPr lang="tr-TR" sz="2400" dirty="0" smtClean="0"/>
              <a:t>3</a:t>
            </a:r>
            <a:r>
              <a:rPr lang="tr-TR" sz="2400" dirty="0"/>
              <a:t>. Gereken yetki devrinin yapılmamış </a:t>
            </a:r>
            <a:r>
              <a:rPr lang="tr-TR" sz="2400" dirty="0" smtClean="0"/>
              <a:t>olması</a:t>
            </a:r>
          </a:p>
          <a:p>
            <a:r>
              <a:rPr lang="tr-TR" sz="2400" dirty="0" smtClean="0"/>
              <a:t> </a:t>
            </a:r>
            <a:r>
              <a:rPr lang="tr-TR" sz="2400" dirty="0"/>
              <a:t>4. İşe uygun malzeme, makine, kırtasiye ile </a:t>
            </a:r>
            <a:r>
              <a:rPr lang="tr-TR" sz="2400" dirty="0" smtClean="0"/>
              <a:t>çalışılmaması</a:t>
            </a:r>
          </a:p>
          <a:p>
            <a:r>
              <a:rPr lang="tr-TR" sz="2400" dirty="0" smtClean="0"/>
              <a:t> </a:t>
            </a:r>
            <a:r>
              <a:rPr lang="tr-TR" sz="2400" dirty="0"/>
              <a:t>5. Makine, malzeme ve kırtasiyenin çalışanlara yakın ve uygun yerlerde ve işin sırasına göre sıralanmaması </a:t>
            </a:r>
            <a:endParaRPr lang="tr-TR" sz="2400" dirty="0" smtClean="0"/>
          </a:p>
          <a:p>
            <a:r>
              <a:rPr lang="tr-TR" sz="2400" dirty="0" smtClean="0"/>
              <a:t>6</a:t>
            </a:r>
            <a:r>
              <a:rPr lang="tr-TR" sz="2400" dirty="0"/>
              <a:t>. Personelin bilgi ve uzmanlık alanlarında çalıştırılmaması </a:t>
            </a:r>
            <a:endParaRPr lang="tr-TR" sz="2400" dirty="0" smtClean="0"/>
          </a:p>
          <a:p>
            <a:r>
              <a:rPr lang="tr-TR" sz="2400" dirty="0" smtClean="0"/>
              <a:t>7</a:t>
            </a:r>
            <a:r>
              <a:rPr lang="tr-TR" sz="2400" dirty="0"/>
              <a:t>. Bazı personelin sorumluluktan kaçma çabaları </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892241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3351"/>
            <a:ext cx="10515600" cy="1066800"/>
          </a:xfrm>
        </p:spPr>
        <p:txBody>
          <a:bodyPr>
            <a:normAutofit fontScale="90000"/>
          </a:bodyPr>
          <a:lstStyle/>
          <a:p>
            <a:r>
              <a:rPr lang="tr-TR" dirty="0" smtClean="0"/>
              <a:t>VERİMİ ETKİLEYEN SORUNLAR  </a:t>
            </a:r>
            <a:br>
              <a:rPr lang="tr-TR" dirty="0" smtClean="0"/>
            </a:br>
            <a:endParaRPr lang="tr-TR" dirty="0"/>
          </a:p>
        </p:txBody>
      </p:sp>
      <p:sp>
        <p:nvSpPr>
          <p:cNvPr id="4" name="İçerik Yer Tutucusu 3"/>
          <p:cNvSpPr>
            <a:spLocks noGrp="1"/>
          </p:cNvSpPr>
          <p:nvPr>
            <p:ph idx="1"/>
          </p:nvPr>
        </p:nvSpPr>
        <p:spPr>
          <a:xfrm>
            <a:off x="838200" y="766883"/>
            <a:ext cx="10515600" cy="5734050"/>
          </a:xfrm>
        </p:spPr>
        <p:txBody>
          <a:bodyPr>
            <a:normAutofit/>
          </a:bodyPr>
          <a:lstStyle/>
          <a:p>
            <a:r>
              <a:rPr lang="tr-TR" sz="2200" dirty="0"/>
              <a:t>8. İşlerin görülmesi sırasında zorunluluk olmadığı halde bazı makam ve birimlerin iş akımı zincirine katılması </a:t>
            </a:r>
            <a:endParaRPr lang="tr-TR" sz="2200" dirty="0" smtClean="0"/>
          </a:p>
          <a:p>
            <a:r>
              <a:rPr lang="tr-TR" sz="2200" dirty="0" smtClean="0"/>
              <a:t>9</a:t>
            </a:r>
            <a:r>
              <a:rPr lang="tr-TR" sz="2200" dirty="0"/>
              <a:t>. Bir işin üretilmesine ilgi, katkı ve sorumluluğu olan birimlerin birbirinden uzak bina, kat yada odalarda çalışmakta bulunması </a:t>
            </a:r>
            <a:endParaRPr lang="tr-TR" sz="2200" dirty="0" smtClean="0"/>
          </a:p>
          <a:p>
            <a:r>
              <a:rPr lang="tr-TR" sz="2200" dirty="0" smtClean="0"/>
              <a:t>10</a:t>
            </a:r>
            <a:r>
              <a:rPr lang="tr-TR" sz="2200" dirty="0"/>
              <a:t>. İşlemde gereksiz safhaların yer alması </a:t>
            </a:r>
            <a:endParaRPr lang="tr-TR" sz="2200" dirty="0" smtClean="0"/>
          </a:p>
          <a:p>
            <a:r>
              <a:rPr lang="tr-TR" sz="2200" dirty="0" smtClean="0"/>
              <a:t>11</a:t>
            </a:r>
            <a:r>
              <a:rPr lang="tr-TR" sz="2200" dirty="0"/>
              <a:t>. İş basitleştirme yöntemleri hakkında yönetici ve ilk kademe amirlerinin bilgi sahibi olmamaları </a:t>
            </a:r>
            <a:endParaRPr lang="tr-TR" sz="2200" dirty="0" smtClean="0"/>
          </a:p>
          <a:p>
            <a:r>
              <a:rPr lang="tr-TR" sz="2200" dirty="0" smtClean="0"/>
              <a:t>12</a:t>
            </a:r>
            <a:r>
              <a:rPr lang="tr-TR" sz="2200" dirty="0"/>
              <a:t>. Zaman, emek, para, makine, malzeme, çalışma yeri (alanı) gibi kaynakların israfının önemsenmemesi </a:t>
            </a:r>
            <a:endParaRPr lang="tr-TR" sz="2200" dirty="0" smtClean="0"/>
          </a:p>
          <a:p>
            <a:r>
              <a:rPr lang="tr-TR" sz="2200" dirty="0" smtClean="0"/>
              <a:t>13</a:t>
            </a:r>
            <a:r>
              <a:rPr lang="tr-TR" sz="2200" dirty="0"/>
              <a:t>. Teftiş sisteminin yönetimi geliştirmeye ve işi basitleştirmeye elverişli ve dönük olmaması </a:t>
            </a:r>
            <a:endParaRPr lang="tr-TR" sz="2200" dirty="0" smtClean="0"/>
          </a:p>
          <a:p>
            <a:r>
              <a:rPr lang="tr-TR" sz="2200" dirty="0" smtClean="0"/>
              <a:t>14</a:t>
            </a:r>
            <a:r>
              <a:rPr lang="tr-TR" sz="2200" dirty="0"/>
              <a:t>. Hizmet ve mal üretiminde gereken standartların yeterince saptanmamış </a:t>
            </a:r>
            <a:r>
              <a:rPr lang="tr-TR" sz="2200" dirty="0" smtClean="0"/>
              <a:t>olması.</a:t>
            </a:r>
            <a:endParaRPr lang="tr-TR" sz="2200" dirty="0"/>
          </a:p>
        </p:txBody>
      </p:sp>
      <p:sp>
        <p:nvSpPr>
          <p:cNvPr id="5" name="Altbilgi Yer Tutucusu 4"/>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49328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3351"/>
            <a:ext cx="10515600" cy="1066800"/>
          </a:xfrm>
        </p:spPr>
        <p:txBody>
          <a:bodyPr>
            <a:normAutofit fontScale="90000"/>
          </a:bodyPr>
          <a:lstStyle/>
          <a:p>
            <a:r>
              <a:rPr lang="tr-TR" dirty="0" smtClean="0"/>
              <a:t>VERİMİ ETKİLEYEN SORUNLAR  </a:t>
            </a:r>
            <a:br>
              <a:rPr lang="tr-TR" dirty="0" smtClean="0"/>
            </a:br>
            <a:endParaRPr lang="tr-TR" dirty="0"/>
          </a:p>
        </p:txBody>
      </p:sp>
      <p:sp>
        <p:nvSpPr>
          <p:cNvPr id="3" name="İçerik Yer Tutucusu 2"/>
          <p:cNvSpPr>
            <a:spLocks noGrp="1"/>
          </p:cNvSpPr>
          <p:nvPr>
            <p:ph idx="1"/>
          </p:nvPr>
        </p:nvSpPr>
        <p:spPr>
          <a:xfrm>
            <a:off x="838200" y="1200151"/>
            <a:ext cx="10515600" cy="4976812"/>
          </a:xfrm>
        </p:spPr>
        <p:txBody>
          <a:bodyPr>
            <a:normAutofit/>
          </a:bodyPr>
          <a:lstStyle/>
          <a:p>
            <a:r>
              <a:rPr lang="tr-TR" sz="2400" dirty="0"/>
              <a:t>15. Teşvik ve ödül sisteminin yokluğu yada iyi işlememesi </a:t>
            </a:r>
            <a:endParaRPr lang="tr-TR" sz="2400" dirty="0" smtClean="0"/>
          </a:p>
          <a:p>
            <a:r>
              <a:rPr lang="tr-TR" sz="2400" dirty="0" smtClean="0"/>
              <a:t>16</a:t>
            </a:r>
            <a:r>
              <a:rPr lang="tr-TR" sz="2400" dirty="0"/>
              <a:t>. İşlerin biriktirilmesi </a:t>
            </a:r>
            <a:endParaRPr lang="tr-TR" sz="2400" dirty="0" smtClean="0"/>
          </a:p>
          <a:p>
            <a:r>
              <a:rPr lang="tr-TR" sz="2400" dirty="0" smtClean="0"/>
              <a:t>17</a:t>
            </a:r>
            <a:r>
              <a:rPr lang="tr-TR" sz="2400" dirty="0"/>
              <a:t>. İş akımında beklemeler, duraklamalar, ters ve mükerrer gidiş gelişler </a:t>
            </a:r>
            <a:endParaRPr lang="tr-TR" sz="2400" dirty="0" smtClean="0"/>
          </a:p>
          <a:p>
            <a:r>
              <a:rPr lang="tr-TR" sz="2400" dirty="0" smtClean="0"/>
              <a:t>18</a:t>
            </a:r>
            <a:r>
              <a:rPr lang="tr-TR" sz="2400" dirty="0"/>
              <a:t>. Organizasyon ve </a:t>
            </a:r>
            <a:r>
              <a:rPr lang="tr-TR" sz="2400" dirty="0" err="1"/>
              <a:t>metod</a:t>
            </a:r>
            <a:r>
              <a:rPr lang="tr-TR" sz="2400" dirty="0"/>
              <a:t> çalışmalarına gerektiği kadar başvurulmaması </a:t>
            </a:r>
            <a:endParaRPr lang="tr-TR" sz="2400" dirty="0" smtClean="0"/>
          </a:p>
          <a:p>
            <a:r>
              <a:rPr lang="tr-TR" sz="2400" dirty="0" smtClean="0"/>
              <a:t>19</a:t>
            </a:r>
            <a:r>
              <a:rPr lang="tr-TR" sz="2400" dirty="0"/>
              <a:t>. Yenilikten kaçınma </a:t>
            </a:r>
            <a:endParaRPr lang="tr-TR" sz="2400" dirty="0" smtClean="0"/>
          </a:p>
          <a:p>
            <a:r>
              <a:rPr lang="tr-TR" sz="2400" dirty="0" smtClean="0"/>
              <a:t>20</a:t>
            </a:r>
            <a:r>
              <a:rPr lang="tr-TR" sz="2400" dirty="0"/>
              <a:t>. Kötü ücret sistemi          </a:t>
            </a:r>
          </a:p>
          <a:p>
            <a:endParaRPr lang="tr-TR" sz="2400" dirty="0"/>
          </a:p>
        </p:txBody>
      </p:sp>
      <p:sp>
        <p:nvSpPr>
          <p:cNvPr id="5" name="Altbilgi Yer Tutucusu 4"/>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73596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BÜRO YÖNETİMİ VE TEKNOLOJİ KULLANIMI  </a:t>
            </a:r>
            <a:br>
              <a:rPr lang="tr-TR" dirty="0"/>
            </a:br>
            <a:endParaRPr lang="tr-TR" dirty="0"/>
          </a:p>
        </p:txBody>
      </p:sp>
      <p:sp>
        <p:nvSpPr>
          <p:cNvPr id="3" name="Alt Başlık 2"/>
          <p:cNvSpPr>
            <a:spLocks noGrp="1"/>
          </p:cNvSpPr>
          <p:nvPr>
            <p:ph type="subTitle" idx="1"/>
          </p:nvPr>
        </p:nvSpPr>
        <p:spPr/>
        <p:txBody>
          <a:bodyPr/>
          <a:lstStyle/>
          <a:p>
            <a:r>
              <a:rPr lang="tr-TR" dirty="0"/>
              <a:t>I. BÜRO YÖNETİMİ   </a:t>
            </a:r>
          </a:p>
          <a:p>
            <a:r>
              <a:rPr lang="tr-TR" dirty="0"/>
              <a:t>II. TEKNOLOJİ KULLANIMI  </a:t>
            </a:r>
          </a:p>
          <a:p>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569277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9809" y="624110"/>
            <a:ext cx="9914803" cy="778663"/>
          </a:xfrm>
        </p:spPr>
        <p:txBody>
          <a:bodyPr>
            <a:normAutofit fontScale="90000"/>
          </a:bodyPr>
          <a:lstStyle/>
          <a:p>
            <a:r>
              <a:rPr lang="tr-TR" dirty="0" smtClean="0"/>
              <a:t>YÖNTEM ANALİZ ANAHTARLARI ve KULLANILMASI  </a:t>
            </a:r>
            <a:br>
              <a:rPr lang="tr-TR" dirty="0" smtClean="0"/>
            </a:br>
            <a:endParaRPr lang="tr-TR" dirty="0"/>
          </a:p>
        </p:txBody>
      </p:sp>
      <p:sp>
        <p:nvSpPr>
          <p:cNvPr id="3" name="İçerik Yer Tutucusu 2"/>
          <p:cNvSpPr>
            <a:spLocks noGrp="1"/>
          </p:cNvSpPr>
          <p:nvPr>
            <p:ph idx="1"/>
          </p:nvPr>
        </p:nvSpPr>
        <p:spPr>
          <a:xfrm>
            <a:off x="989012" y="1759527"/>
            <a:ext cx="10515600" cy="5314950"/>
          </a:xfrm>
        </p:spPr>
        <p:txBody>
          <a:bodyPr>
            <a:normAutofit/>
          </a:bodyPr>
          <a:lstStyle/>
          <a:p>
            <a:pPr marL="0" indent="0">
              <a:buNone/>
            </a:pPr>
            <a:r>
              <a:rPr lang="tr-TR" sz="2200" dirty="0" smtClean="0"/>
              <a:t>Gerek </a:t>
            </a:r>
            <a:r>
              <a:rPr lang="tr-TR" sz="2200" dirty="0"/>
              <a:t>Büro, gerek işletmelerde hatırdan çıkarılmaması gereken çok değerli bir kılavuz vardır</a:t>
            </a:r>
            <a:r>
              <a:rPr lang="tr-TR" sz="2200" dirty="0" smtClean="0"/>
              <a:t>.</a:t>
            </a:r>
          </a:p>
          <a:p>
            <a:pPr marL="0" indent="0">
              <a:buNone/>
            </a:pPr>
            <a:r>
              <a:rPr lang="tr-TR" sz="2200" dirty="0" smtClean="0"/>
              <a:t>      Bu </a:t>
            </a:r>
            <a:r>
              <a:rPr lang="tr-TR" sz="2200" dirty="0"/>
              <a:t>anahtar takımı beş (N) bir (K)  harfiyle  ifade edilir. Bu anahtarlar:  </a:t>
            </a:r>
          </a:p>
          <a:p>
            <a:r>
              <a:rPr lang="tr-TR" sz="2200" dirty="0"/>
              <a:t>NE               yapılıyor   </a:t>
            </a:r>
            <a:r>
              <a:rPr lang="tr-TR" sz="2200" dirty="0" smtClean="0"/>
              <a:t> </a:t>
            </a:r>
            <a:r>
              <a:rPr lang="tr-TR" sz="2200" dirty="0"/>
              <a:t>?    NE                  </a:t>
            </a:r>
            <a:r>
              <a:rPr lang="tr-TR" sz="2200" dirty="0" smtClean="0"/>
              <a:t>yapılmalıdır ? </a:t>
            </a:r>
          </a:p>
          <a:p>
            <a:r>
              <a:rPr lang="tr-TR" sz="2200" dirty="0" smtClean="0"/>
              <a:t>NİÇİN               </a:t>
            </a:r>
            <a:r>
              <a:rPr lang="tr-TR" sz="2200" dirty="0"/>
              <a:t>“          </a:t>
            </a:r>
            <a:r>
              <a:rPr lang="tr-TR" sz="2200" dirty="0" smtClean="0"/>
              <a:t> </a:t>
            </a:r>
            <a:r>
              <a:rPr lang="tr-TR" sz="2200" dirty="0"/>
              <a:t>?    NİÇİN                    “            </a:t>
            </a:r>
            <a:r>
              <a:rPr lang="tr-TR" sz="2200" dirty="0" smtClean="0"/>
              <a:t>? </a:t>
            </a:r>
          </a:p>
          <a:p>
            <a:r>
              <a:rPr lang="tr-TR" sz="2200" dirty="0" smtClean="0"/>
              <a:t>NASIL               </a:t>
            </a:r>
            <a:r>
              <a:rPr lang="tr-TR" sz="2200" dirty="0"/>
              <a:t>“          </a:t>
            </a:r>
            <a:r>
              <a:rPr lang="tr-TR" sz="2200" dirty="0" smtClean="0"/>
              <a:t> </a:t>
            </a:r>
            <a:r>
              <a:rPr lang="tr-TR" sz="2200" dirty="0"/>
              <a:t>?    NASIL                  “             </a:t>
            </a:r>
            <a:r>
              <a:rPr lang="tr-TR" sz="2200" dirty="0" smtClean="0"/>
              <a:t>  ? </a:t>
            </a:r>
          </a:p>
          <a:p>
            <a:r>
              <a:rPr lang="tr-TR" sz="2200" dirty="0" smtClean="0"/>
              <a:t>NEREDE           </a:t>
            </a:r>
            <a:r>
              <a:rPr lang="tr-TR" sz="2200" dirty="0"/>
              <a:t>“           </a:t>
            </a:r>
            <a:r>
              <a:rPr lang="tr-TR" sz="2200" dirty="0" smtClean="0"/>
              <a:t>?    NEREDE              </a:t>
            </a:r>
            <a:r>
              <a:rPr lang="tr-TR" sz="2200" dirty="0"/>
              <a:t>“              </a:t>
            </a:r>
            <a:r>
              <a:rPr lang="tr-TR" sz="2200" dirty="0" smtClean="0"/>
              <a:t>  ? </a:t>
            </a:r>
          </a:p>
          <a:p>
            <a:r>
              <a:rPr lang="tr-TR" sz="2200" dirty="0" smtClean="0"/>
              <a:t>NE </a:t>
            </a:r>
            <a:r>
              <a:rPr lang="tr-TR" sz="2200" dirty="0"/>
              <a:t>ZAMAN      “           </a:t>
            </a:r>
            <a:r>
              <a:rPr lang="tr-TR" sz="2200" dirty="0" smtClean="0"/>
              <a:t>?    NE </a:t>
            </a:r>
            <a:r>
              <a:rPr lang="tr-TR" sz="2200" dirty="0"/>
              <a:t>ZAMAN          “              </a:t>
            </a:r>
            <a:r>
              <a:rPr lang="tr-TR" sz="2200" dirty="0" smtClean="0"/>
              <a:t> ?  </a:t>
            </a:r>
            <a:endParaRPr lang="tr-TR" sz="2200" dirty="0"/>
          </a:p>
          <a:p>
            <a:r>
              <a:rPr lang="tr-TR" sz="2200" dirty="0"/>
              <a:t>KİM                 yapıyor </a:t>
            </a:r>
            <a:r>
              <a:rPr lang="tr-TR" sz="2200" dirty="0" smtClean="0"/>
              <a:t>?    </a:t>
            </a:r>
            <a:r>
              <a:rPr lang="tr-TR" sz="2200" dirty="0"/>
              <a:t>KİM                   yapmalıdır  ?   </a:t>
            </a:r>
          </a:p>
          <a:p>
            <a:pPr marL="0" indent="0">
              <a:buNone/>
            </a:pPr>
            <a:endParaRPr lang="tr-TR" sz="22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54254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1"/>
            <a:ext cx="10515600" cy="1085850"/>
          </a:xfrm>
        </p:spPr>
        <p:txBody>
          <a:bodyPr>
            <a:normAutofit fontScale="90000"/>
          </a:bodyPr>
          <a:lstStyle/>
          <a:p>
            <a:r>
              <a:rPr lang="tr-TR" dirty="0" smtClean="0"/>
              <a:t>VERİMLİLİĞİ   ETKİLEYEN FAKTÖRLER  </a:t>
            </a:r>
            <a:br>
              <a:rPr lang="tr-TR" dirty="0" smtClean="0"/>
            </a:br>
            <a:endParaRPr lang="tr-TR" dirty="0"/>
          </a:p>
        </p:txBody>
      </p:sp>
      <p:sp>
        <p:nvSpPr>
          <p:cNvPr id="3" name="İçerik Yer Tutucusu 2"/>
          <p:cNvSpPr>
            <a:spLocks noGrp="1"/>
          </p:cNvSpPr>
          <p:nvPr>
            <p:ph idx="1"/>
          </p:nvPr>
        </p:nvSpPr>
        <p:spPr>
          <a:xfrm>
            <a:off x="838200" y="772380"/>
            <a:ext cx="10934700" cy="5829300"/>
          </a:xfrm>
        </p:spPr>
        <p:txBody>
          <a:bodyPr>
            <a:normAutofit/>
          </a:bodyPr>
          <a:lstStyle/>
          <a:p>
            <a:r>
              <a:rPr lang="tr-TR" sz="2200" dirty="0" smtClean="0"/>
              <a:t>-</a:t>
            </a:r>
            <a:r>
              <a:rPr lang="tr-TR" sz="2200" dirty="0"/>
              <a:t>Yönetim Türü (Klasik, Liberal, Demokratik Yönetim) </a:t>
            </a:r>
            <a:endParaRPr lang="tr-TR" sz="2200" dirty="0" smtClean="0"/>
          </a:p>
          <a:p>
            <a:r>
              <a:rPr lang="tr-TR" sz="2200" dirty="0" smtClean="0"/>
              <a:t>-</a:t>
            </a:r>
            <a:r>
              <a:rPr lang="tr-TR" sz="2200" dirty="0"/>
              <a:t>İş </a:t>
            </a:r>
            <a:r>
              <a:rPr lang="tr-TR" sz="2200" dirty="0" smtClean="0"/>
              <a:t>Bölümü</a:t>
            </a:r>
          </a:p>
          <a:p>
            <a:r>
              <a:rPr lang="tr-TR" sz="2200" dirty="0" smtClean="0"/>
              <a:t>-Uzmanlık </a:t>
            </a:r>
            <a:r>
              <a:rPr lang="tr-TR" sz="2200" dirty="0"/>
              <a:t>İlişkisi </a:t>
            </a:r>
            <a:endParaRPr lang="tr-TR" sz="2200" dirty="0" smtClean="0"/>
          </a:p>
          <a:p>
            <a:r>
              <a:rPr lang="tr-TR" sz="2200" dirty="0" smtClean="0"/>
              <a:t>-</a:t>
            </a:r>
            <a:r>
              <a:rPr lang="tr-TR" sz="2200" dirty="0"/>
              <a:t>Zaman Ve Kaynak Kayıpları </a:t>
            </a:r>
            <a:endParaRPr lang="tr-TR" sz="2200" dirty="0" smtClean="0"/>
          </a:p>
          <a:p>
            <a:r>
              <a:rPr lang="tr-TR" sz="2200" dirty="0" smtClean="0"/>
              <a:t>-</a:t>
            </a:r>
            <a:r>
              <a:rPr lang="tr-TR" sz="2200" dirty="0"/>
              <a:t>Moral Durumu </a:t>
            </a:r>
            <a:endParaRPr lang="tr-TR" sz="2200" dirty="0" smtClean="0"/>
          </a:p>
          <a:p>
            <a:r>
              <a:rPr lang="tr-TR" sz="2200" dirty="0" smtClean="0"/>
              <a:t>-</a:t>
            </a:r>
            <a:r>
              <a:rPr lang="tr-TR" sz="2200" dirty="0"/>
              <a:t>Eğitim Durumu </a:t>
            </a:r>
            <a:endParaRPr lang="tr-TR" sz="2200" dirty="0" smtClean="0"/>
          </a:p>
          <a:p>
            <a:r>
              <a:rPr lang="tr-TR" sz="2200" dirty="0" smtClean="0"/>
              <a:t>-</a:t>
            </a:r>
            <a:r>
              <a:rPr lang="tr-TR" sz="2200" dirty="0"/>
              <a:t>Ücret Sistemi </a:t>
            </a:r>
            <a:endParaRPr lang="tr-TR" sz="2200" dirty="0" smtClean="0"/>
          </a:p>
          <a:p>
            <a:r>
              <a:rPr lang="tr-TR" sz="2200" dirty="0" smtClean="0"/>
              <a:t>-</a:t>
            </a:r>
            <a:r>
              <a:rPr lang="tr-TR" sz="2200" dirty="0"/>
              <a:t>Kanun Adedinin Çok Ve Bunların Bazılarının Uygulamalarında Güçlükler Oluşu </a:t>
            </a:r>
            <a:endParaRPr lang="tr-TR" sz="2200" dirty="0" smtClean="0"/>
          </a:p>
          <a:p>
            <a:r>
              <a:rPr lang="tr-TR" sz="2200" dirty="0" smtClean="0"/>
              <a:t>-</a:t>
            </a:r>
            <a:r>
              <a:rPr lang="tr-TR" sz="2200" dirty="0"/>
              <a:t>Fiziksel Koşullar( Işık, Havalandırma, Rutubet, Isı, Ses, Gürültü</a:t>
            </a:r>
            <a:r>
              <a:rPr lang="tr-TR" sz="2200" dirty="0" smtClean="0"/>
              <a:t>)</a:t>
            </a:r>
          </a:p>
          <a:p>
            <a:r>
              <a:rPr lang="tr-TR" sz="2200" dirty="0" smtClean="0"/>
              <a:t> </a:t>
            </a:r>
            <a:r>
              <a:rPr lang="tr-TR" sz="2200" dirty="0"/>
              <a:t>-Estetik Ve Dekoratif Koşullar (Bürolarda Renk. Müzik, Biblo, Tablo </a:t>
            </a:r>
            <a:r>
              <a:rPr lang="tr-TR" sz="2200" dirty="0" err="1"/>
              <a:t>Vb</a:t>
            </a:r>
            <a:r>
              <a:rPr lang="tr-TR" sz="2200" dirty="0"/>
              <a:t>) </a:t>
            </a:r>
            <a:endParaRPr lang="tr-TR" sz="2200" dirty="0" smtClean="0"/>
          </a:p>
          <a:p>
            <a:r>
              <a:rPr lang="tr-TR" sz="2200" dirty="0" smtClean="0"/>
              <a:t>-</a:t>
            </a:r>
            <a:r>
              <a:rPr lang="tr-TR" sz="2200" dirty="0"/>
              <a:t>Çalışma Yöntemlerinin Eskiliği   </a:t>
            </a:r>
          </a:p>
          <a:p>
            <a:endParaRPr lang="tr-TR" sz="22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45560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 BÖLÜMÜNÜN YARARLARI  </a:t>
            </a:r>
            <a:br>
              <a:rPr lang="tr-TR" dirty="0" smtClean="0"/>
            </a:br>
            <a:endParaRPr lang="tr-TR" dirty="0"/>
          </a:p>
        </p:txBody>
      </p:sp>
      <p:sp>
        <p:nvSpPr>
          <p:cNvPr id="3" name="İçerik Yer Tutucusu 2"/>
          <p:cNvSpPr>
            <a:spLocks noGrp="1"/>
          </p:cNvSpPr>
          <p:nvPr>
            <p:ph idx="1"/>
          </p:nvPr>
        </p:nvSpPr>
        <p:spPr>
          <a:xfrm>
            <a:off x="838200" y="1371600"/>
            <a:ext cx="10515600" cy="4805363"/>
          </a:xfrm>
        </p:spPr>
        <p:txBody>
          <a:bodyPr>
            <a:normAutofit/>
          </a:bodyPr>
          <a:lstStyle/>
          <a:p>
            <a:r>
              <a:rPr lang="tr-TR" sz="2400" dirty="0" smtClean="0"/>
              <a:t>1</a:t>
            </a:r>
            <a:r>
              <a:rPr lang="tr-TR" sz="2400" dirty="0"/>
              <a:t>. Verimi artırır </a:t>
            </a:r>
            <a:endParaRPr lang="tr-TR" sz="2400" dirty="0" smtClean="0"/>
          </a:p>
          <a:p>
            <a:r>
              <a:rPr lang="tr-TR" sz="2400" dirty="0" smtClean="0"/>
              <a:t>2</a:t>
            </a:r>
            <a:r>
              <a:rPr lang="tr-TR" sz="2400" dirty="0"/>
              <a:t>. İşler daha kısa zamanda öğrenilir. </a:t>
            </a:r>
            <a:endParaRPr lang="tr-TR" sz="2400" dirty="0" smtClean="0"/>
          </a:p>
          <a:p>
            <a:r>
              <a:rPr lang="tr-TR" sz="2400" dirty="0" smtClean="0"/>
              <a:t>3</a:t>
            </a:r>
            <a:r>
              <a:rPr lang="tr-TR" sz="2400" dirty="0"/>
              <a:t>. Personel dar bir alanda ustalaşacağından kendilerinden daha etkili bir şekilde yararlanılır. </a:t>
            </a:r>
            <a:endParaRPr lang="tr-TR" sz="2400" dirty="0" smtClean="0"/>
          </a:p>
          <a:p>
            <a:r>
              <a:rPr lang="tr-TR" sz="2400" dirty="0" smtClean="0"/>
              <a:t>4</a:t>
            </a:r>
            <a:r>
              <a:rPr lang="tr-TR" sz="2400" dirty="0"/>
              <a:t>. Nitelikli (kaliteli) ürün, hizmet elde edilir. </a:t>
            </a:r>
            <a:endParaRPr lang="tr-TR" sz="2400" dirty="0" smtClean="0"/>
          </a:p>
          <a:p>
            <a:r>
              <a:rPr lang="tr-TR" sz="2400" dirty="0" smtClean="0"/>
              <a:t>5</a:t>
            </a:r>
            <a:r>
              <a:rPr lang="tr-TR" sz="2400" dirty="0"/>
              <a:t>. Karmaşık amaçların başarılmasını daha kolaylaştırır.  </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43373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 BÖLÜMÜNÜN SAKINCALARI  </a:t>
            </a:r>
            <a:br>
              <a:rPr lang="tr-TR" dirty="0" smtClean="0"/>
            </a:br>
            <a:endParaRPr lang="tr-TR" dirty="0"/>
          </a:p>
        </p:txBody>
      </p:sp>
      <p:sp>
        <p:nvSpPr>
          <p:cNvPr id="3" name="İçerik Yer Tutucusu 2"/>
          <p:cNvSpPr>
            <a:spLocks noGrp="1"/>
          </p:cNvSpPr>
          <p:nvPr>
            <p:ph idx="1"/>
          </p:nvPr>
        </p:nvSpPr>
        <p:spPr>
          <a:xfrm>
            <a:off x="838200" y="1371600"/>
            <a:ext cx="10515600" cy="4805363"/>
          </a:xfrm>
        </p:spPr>
        <p:txBody>
          <a:bodyPr>
            <a:normAutofit/>
          </a:bodyPr>
          <a:lstStyle/>
          <a:p>
            <a:r>
              <a:rPr lang="tr-TR" sz="2400" dirty="0" smtClean="0"/>
              <a:t>1</a:t>
            </a:r>
            <a:r>
              <a:rPr lang="tr-TR" sz="2400" dirty="0"/>
              <a:t>. Bazı örgütlerde bazı işler çok basite indirgenmiş olur. </a:t>
            </a:r>
            <a:endParaRPr lang="tr-TR" sz="2400" dirty="0" smtClean="0"/>
          </a:p>
          <a:p>
            <a:r>
              <a:rPr lang="tr-TR" sz="2400" dirty="0" smtClean="0"/>
              <a:t>2</a:t>
            </a:r>
            <a:r>
              <a:rPr lang="tr-TR" sz="2400" dirty="0"/>
              <a:t>. Memurlar arasında can sıkkınlığı ve yorgunluk doğurabilir. </a:t>
            </a:r>
            <a:endParaRPr lang="tr-TR" sz="2400" dirty="0" smtClean="0"/>
          </a:p>
          <a:p>
            <a:r>
              <a:rPr lang="tr-TR" sz="2400" dirty="0" smtClean="0"/>
              <a:t>3</a:t>
            </a:r>
            <a:r>
              <a:rPr lang="tr-TR" sz="2400" dirty="0"/>
              <a:t>. Personel başka bir çalışma bölümüne geçtiğinde işi yapamayabilir.  </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889328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66700"/>
            <a:ext cx="10972800" cy="6457950"/>
          </a:xfrm>
        </p:spPr>
        <p:txBody>
          <a:bodyPr>
            <a:normAutofit/>
          </a:bodyPr>
          <a:lstStyle/>
          <a:p>
            <a:pPr marL="0" indent="0">
              <a:buNone/>
            </a:pPr>
            <a:r>
              <a:rPr lang="tr-TR" sz="2400" dirty="0" smtClean="0"/>
              <a:t>İyi bir işbölümünün verimliliği yükselteceği gerçeğini göz önünde tutarak:      </a:t>
            </a:r>
          </a:p>
          <a:p>
            <a:pPr marL="0" indent="0">
              <a:buNone/>
            </a:pPr>
            <a:r>
              <a:rPr lang="tr-TR" sz="2400" dirty="0" smtClean="0"/>
              <a:t>      BÜRO </a:t>
            </a:r>
            <a:r>
              <a:rPr lang="tr-TR" sz="2400" dirty="0"/>
              <a:t>YÖNETİCİSİ:  </a:t>
            </a:r>
          </a:p>
          <a:p>
            <a:r>
              <a:rPr lang="tr-TR" sz="2400" dirty="0" smtClean="0"/>
              <a:t>A</a:t>
            </a:r>
            <a:r>
              <a:rPr lang="tr-TR" sz="2400" dirty="0"/>
              <a:t>. Emrindeki personelin nitelik ve yetenekleri ile, </a:t>
            </a:r>
            <a:endParaRPr lang="tr-TR" sz="2400" dirty="0" smtClean="0"/>
          </a:p>
          <a:p>
            <a:r>
              <a:rPr lang="tr-TR" sz="2400" dirty="0" smtClean="0"/>
              <a:t>uzmanlık </a:t>
            </a:r>
            <a:r>
              <a:rPr lang="tr-TR" sz="2400" dirty="0"/>
              <a:t>alanlarını, </a:t>
            </a:r>
            <a:endParaRPr lang="tr-TR" sz="2400" dirty="0" smtClean="0"/>
          </a:p>
          <a:p>
            <a:r>
              <a:rPr lang="tr-TR" sz="2400" dirty="0" smtClean="0"/>
              <a:t>öğrenim </a:t>
            </a:r>
            <a:r>
              <a:rPr lang="tr-TR" sz="2400" dirty="0"/>
              <a:t>durumlarını, </a:t>
            </a:r>
            <a:endParaRPr lang="tr-TR" sz="2400" dirty="0" smtClean="0"/>
          </a:p>
          <a:p>
            <a:r>
              <a:rPr lang="tr-TR" sz="2400" dirty="0" smtClean="0"/>
              <a:t>tecrübelerini,</a:t>
            </a:r>
          </a:p>
          <a:p>
            <a:r>
              <a:rPr lang="tr-TR" sz="2400" dirty="0" smtClean="0"/>
              <a:t> </a:t>
            </a:r>
            <a:r>
              <a:rPr lang="tr-TR" sz="2400" dirty="0"/>
              <a:t>cinsiyetlerini, </a:t>
            </a:r>
            <a:endParaRPr lang="tr-TR" sz="2400" dirty="0" smtClean="0"/>
          </a:p>
          <a:p>
            <a:r>
              <a:rPr lang="tr-TR" sz="2400" dirty="0" smtClean="0"/>
              <a:t>fizik </a:t>
            </a:r>
            <a:r>
              <a:rPr lang="tr-TR" sz="2400" dirty="0"/>
              <a:t>yapılarını ve iş eğilimlerini, </a:t>
            </a:r>
            <a:endParaRPr lang="tr-TR" sz="2400" dirty="0" smtClean="0"/>
          </a:p>
          <a:p>
            <a:r>
              <a:rPr lang="tr-TR" sz="2400" dirty="0" smtClean="0"/>
              <a:t>B</a:t>
            </a:r>
            <a:r>
              <a:rPr lang="tr-TR" sz="2400" dirty="0"/>
              <a:t>. Yapılacak işlerin ya da üretilecek maddelerin türünü, </a:t>
            </a:r>
            <a:endParaRPr lang="tr-TR" sz="2400" dirty="0" smtClean="0"/>
          </a:p>
          <a:p>
            <a:r>
              <a:rPr lang="tr-TR" sz="2400" dirty="0" smtClean="0"/>
              <a:t>özelliklerini</a:t>
            </a:r>
            <a:r>
              <a:rPr lang="tr-TR" sz="2400" dirty="0"/>
              <a:t>, kalitesini, önem derecesini ve miktarlarını göz önüne alarak </a:t>
            </a:r>
            <a:endParaRPr lang="tr-TR" sz="2400" dirty="0" smtClean="0"/>
          </a:p>
          <a:p>
            <a:pPr marL="0" indent="0">
              <a:buNone/>
            </a:pPr>
            <a:r>
              <a:rPr lang="tr-TR" sz="2400" dirty="0"/>
              <a:t> </a:t>
            </a:r>
            <a:r>
              <a:rPr lang="tr-TR" sz="2400" dirty="0" smtClean="0"/>
              <a:t>    büro </a:t>
            </a:r>
            <a:r>
              <a:rPr lang="tr-TR" sz="2400" dirty="0"/>
              <a:t>personeli arasında uygun bir İŞ BÖLÜMÜ yapmalıdır.  </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297983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4850" y="400050"/>
            <a:ext cx="10799762" cy="5511172"/>
          </a:xfrm>
        </p:spPr>
        <p:txBody>
          <a:bodyPr>
            <a:normAutofit/>
          </a:bodyPr>
          <a:lstStyle/>
          <a:p>
            <a:r>
              <a:rPr lang="tr-TR" sz="4000" b="1" dirty="0"/>
              <a:t>Büro yöneticilerinin temel </a:t>
            </a:r>
            <a:r>
              <a:rPr lang="tr-TR" sz="4000" b="1" dirty="0" smtClean="0"/>
              <a:t>görevleri</a:t>
            </a:r>
          </a:p>
          <a:p>
            <a:r>
              <a:rPr lang="tr-TR" sz="2400" b="1" dirty="0"/>
              <a:t>Planlama ve </a:t>
            </a:r>
            <a:r>
              <a:rPr lang="tr-TR" sz="2400" b="1" dirty="0" smtClean="0"/>
              <a:t>programlama</a:t>
            </a:r>
          </a:p>
          <a:p>
            <a:r>
              <a:rPr lang="tr-TR" sz="2400" b="1" dirty="0"/>
              <a:t>Kaynakları sağlama ve kullanma</a:t>
            </a:r>
            <a:r>
              <a:rPr lang="tr-TR" sz="2400" b="1" dirty="0" smtClean="0"/>
              <a:t>:</a:t>
            </a:r>
          </a:p>
          <a:p>
            <a:r>
              <a:rPr lang="tr-TR" sz="2400" b="1" dirty="0"/>
              <a:t>İş </a:t>
            </a:r>
            <a:r>
              <a:rPr lang="tr-TR" sz="2400" b="1" dirty="0" smtClean="0"/>
              <a:t>düzenleme</a:t>
            </a:r>
          </a:p>
          <a:p>
            <a:r>
              <a:rPr lang="tr-TR" sz="2400" b="1" dirty="0"/>
              <a:t>İş birliği ve eş güdüm (İlişki) </a:t>
            </a:r>
            <a:r>
              <a:rPr lang="tr-TR" sz="2400" b="1" dirty="0" smtClean="0"/>
              <a:t>sağlama</a:t>
            </a:r>
          </a:p>
          <a:p>
            <a:r>
              <a:rPr lang="tr-TR" sz="2400" b="1" dirty="0"/>
              <a:t>Çalışma ekibi </a:t>
            </a:r>
            <a:r>
              <a:rPr lang="tr-TR" sz="2400" b="1" dirty="0" smtClean="0"/>
              <a:t>kurma</a:t>
            </a:r>
          </a:p>
          <a:p>
            <a:r>
              <a:rPr lang="tr-TR" sz="2400" b="1" dirty="0"/>
              <a:t>İyi ilişki ve etkili iletişim </a:t>
            </a:r>
            <a:r>
              <a:rPr lang="tr-TR" sz="2400" b="1" dirty="0" smtClean="0"/>
              <a:t>kurma</a:t>
            </a:r>
          </a:p>
          <a:p>
            <a:r>
              <a:rPr lang="tr-TR" sz="2400" b="1" dirty="0"/>
              <a:t>Resmî yazışma dosyalama ve </a:t>
            </a:r>
            <a:r>
              <a:rPr lang="tr-TR" sz="2400" b="1" dirty="0" smtClean="0"/>
              <a:t>arşivleme</a:t>
            </a:r>
          </a:p>
          <a:p>
            <a:r>
              <a:rPr lang="tr-TR" sz="2400" b="1" dirty="0"/>
              <a:t>Büro personelini etkili ve verimli yönetme</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20920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3450" y="209550"/>
            <a:ext cx="10571162" cy="6115050"/>
          </a:xfrm>
        </p:spPr>
        <p:txBody>
          <a:bodyPr>
            <a:normAutofit fontScale="62500" lnSpcReduction="20000"/>
          </a:bodyPr>
          <a:lstStyle/>
          <a:p>
            <a:r>
              <a:rPr lang="tr-TR" sz="3600" b="1" smtClean="0"/>
              <a:t>Büro Yöneticisin Temel Özellikleri</a:t>
            </a:r>
          </a:p>
          <a:p>
            <a:r>
              <a:rPr lang="tr-TR" sz="3600" smtClean="0"/>
              <a:t>İşini ve iş yerini sevmek</a:t>
            </a:r>
          </a:p>
          <a:p>
            <a:r>
              <a:rPr lang="tr-TR" sz="3600" smtClean="0"/>
              <a:t> Kendine güvenmek</a:t>
            </a:r>
          </a:p>
          <a:p>
            <a:r>
              <a:rPr lang="tr-TR" sz="3600" smtClean="0"/>
              <a:t> İnsanları tanımak</a:t>
            </a:r>
          </a:p>
          <a:p>
            <a:r>
              <a:rPr lang="tr-TR" sz="3600" smtClean="0"/>
              <a:t> Anlayışlı olmak</a:t>
            </a:r>
          </a:p>
          <a:p>
            <a:r>
              <a:rPr lang="tr-TR" sz="3600" smtClean="0"/>
              <a:t> Objektif olmak</a:t>
            </a:r>
          </a:p>
          <a:p>
            <a:r>
              <a:rPr lang="tr-TR" sz="3600" smtClean="0"/>
              <a:t> Görev ve yetkileri adaletli dağıtmak</a:t>
            </a:r>
          </a:p>
          <a:p>
            <a:r>
              <a:rPr lang="tr-TR" sz="3600" smtClean="0"/>
              <a:t> Yerinde karar alabilmek</a:t>
            </a:r>
          </a:p>
          <a:p>
            <a:r>
              <a:rPr lang="tr-TR" sz="3600" smtClean="0"/>
              <a:t> İnisiyatif sahibi olmak</a:t>
            </a:r>
          </a:p>
          <a:p>
            <a:r>
              <a:rPr lang="tr-TR" sz="3600" smtClean="0"/>
              <a:t> Sorumluluk sahibi olmak</a:t>
            </a:r>
          </a:p>
          <a:p>
            <a:r>
              <a:rPr lang="tr-TR" sz="3600" smtClean="0"/>
              <a:t> Yeni fikirlere sahip olmak ve desteklemek</a:t>
            </a:r>
          </a:p>
          <a:p>
            <a:r>
              <a:rPr lang="tr-TR" sz="3600" smtClean="0"/>
              <a:t> Ekip kurmak ve organize edebilmek</a:t>
            </a:r>
          </a:p>
          <a:p>
            <a:r>
              <a:rPr lang="tr-TR" sz="3600" smtClean="0"/>
              <a:t> Etkin bir motivasyon sağlayabilmek</a:t>
            </a:r>
          </a:p>
          <a:p>
            <a:r>
              <a:rPr lang="tr-TR" sz="3600" smtClean="0"/>
              <a:t> Başarıyı paylaşabilmek</a:t>
            </a:r>
          </a:p>
          <a:p>
            <a:r>
              <a:rPr lang="tr-TR" sz="3600" smtClean="0"/>
              <a:t> Başarıyı ödüllendirmek- Başarısızlığı incelemek</a:t>
            </a:r>
          </a:p>
          <a:p>
            <a:endParaRPr lang="tr-TR" sz="36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408943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HAREKET EKONOMİSİ TEKNİĞİ  </a:t>
            </a:r>
            <a:br>
              <a:rPr lang="tr-TR" dirty="0" smtClean="0"/>
            </a:br>
            <a:endParaRPr lang="tr-TR" dirty="0"/>
          </a:p>
        </p:txBody>
      </p:sp>
      <p:sp>
        <p:nvSpPr>
          <p:cNvPr id="3" name="İçerik Yer Tutucusu 2"/>
          <p:cNvSpPr>
            <a:spLocks noGrp="1"/>
          </p:cNvSpPr>
          <p:nvPr>
            <p:ph idx="1"/>
          </p:nvPr>
        </p:nvSpPr>
        <p:spPr/>
        <p:txBody>
          <a:bodyPr>
            <a:normAutofit/>
          </a:bodyPr>
          <a:lstStyle/>
          <a:p>
            <a:r>
              <a:rPr lang="tr-TR" sz="3600" dirty="0" smtClean="0"/>
              <a:t>İnsan </a:t>
            </a:r>
            <a:r>
              <a:rPr lang="tr-TR" sz="3600" dirty="0"/>
              <a:t>vücudunun hareketlerini en aza indirerek enerji sarfını ve yorulmayı en düşük düzeyde tutarak, kazanılan enerjinin diğer işlere yöneltilmesi, sonuç olarak aynı sürede hizmet ve üretim miktarının artırılması </a:t>
            </a:r>
            <a:r>
              <a:rPr lang="tr-TR" sz="3600" dirty="0" smtClean="0"/>
              <a:t>yöntemidir.</a:t>
            </a:r>
            <a:endParaRPr lang="tr-TR" sz="36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003031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5352"/>
            <a:ext cx="10515600" cy="758825"/>
          </a:xfrm>
        </p:spPr>
        <p:txBody>
          <a:bodyPr/>
          <a:lstStyle/>
          <a:p>
            <a:r>
              <a:rPr lang="tr-TR" dirty="0" smtClean="0"/>
              <a:t>Hareket ekonomisi sağlayan bazı esaslar</a:t>
            </a:r>
            <a:endParaRPr lang="tr-TR" dirty="0"/>
          </a:p>
        </p:txBody>
      </p:sp>
      <p:sp>
        <p:nvSpPr>
          <p:cNvPr id="3" name="İçerik Yer Tutucusu 2"/>
          <p:cNvSpPr>
            <a:spLocks noGrp="1"/>
          </p:cNvSpPr>
          <p:nvPr>
            <p:ph idx="1"/>
          </p:nvPr>
        </p:nvSpPr>
        <p:spPr>
          <a:xfrm>
            <a:off x="838200" y="766883"/>
            <a:ext cx="11106150" cy="5734050"/>
          </a:xfrm>
        </p:spPr>
        <p:txBody>
          <a:bodyPr>
            <a:noAutofit/>
          </a:bodyPr>
          <a:lstStyle/>
          <a:p>
            <a:r>
              <a:rPr lang="tr-TR" sz="2000" dirty="0" smtClean="0"/>
              <a:t>İş </a:t>
            </a:r>
            <a:r>
              <a:rPr lang="tr-TR" sz="2000" dirty="0"/>
              <a:t>yerleri ve bürolarda en çok kullanılan araç gereç ya da eşyanın en yakın, </a:t>
            </a:r>
            <a:r>
              <a:rPr lang="tr-TR" sz="2000" dirty="0" smtClean="0"/>
              <a:t>az </a:t>
            </a:r>
            <a:r>
              <a:rPr lang="tr-TR" sz="2000" dirty="0"/>
              <a:t>kullanılanların uzak yerlerde olması </a:t>
            </a:r>
            <a:endParaRPr lang="tr-TR" sz="2000" dirty="0" smtClean="0"/>
          </a:p>
          <a:p>
            <a:r>
              <a:rPr lang="tr-TR" sz="2000" dirty="0" smtClean="0"/>
              <a:t>Sürekli </a:t>
            </a:r>
            <a:r>
              <a:rPr lang="tr-TR" sz="2000" dirty="0"/>
              <a:t>ve ahenkli çalışmayı sağlamak için yapılacak hareketlerin sırası düzenlenmelidir. </a:t>
            </a:r>
            <a:endParaRPr lang="tr-TR" sz="2000" dirty="0" smtClean="0"/>
          </a:p>
          <a:p>
            <a:r>
              <a:rPr lang="tr-TR" sz="2000" dirty="0" smtClean="0"/>
              <a:t>İşe </a:t>
            </a:r>
            <a:r>
              <a:rPr lang="tr-TR" sz="2000" dirty="0"/>
              <a:t>başlamadan önce kullanılacak araç normal çalışma düzeni içinde dizilmelidir. </a:t>
            </a:r>
            <a:endParaRPr lang="tr-TR" sz="2000" dirty="0" smtClean="0"/>
          </a:p>
          <a:p>
            <a:r>
              <a:rPr lang="tr-TR" sz="2000" dirty="0" smtClean="0"/>
              <a:t>Aynı </a:t>
            </a:r>
            <a:r>
              <a:rPr lang="tr-TR" sz="2000" dirty="0"/>
              <a:t>işte kullanılan gereçlerin tümü, mümkün </a:t>
            </a:r>
            <a:r>
              <a:rPr lang="tr-TR" sz="2000" dirty="0" smtClean="0"/>
              <a:t>olmazsa </a:t>
            </a:r>
            <a:r>
              <a:rPr lang="tr-TR" sz="2000" dirty="0"/>
              <a:t>birkaçı bir gereçte birleştirilmelidir</a:t>
            </a:r>
            <a:r>
              <a:rPr lang="tr-TR" sz="2000" dirty="0" smtClean="0"/>
              <a:t>.</a:t>
            </a:r>
          </a:p>
          <a:p>
            <a:r>
              <a:rPr lang="tr-TR" sz="2000" dirty="0" smtClean="0"/>
              <a:t>Sandalye </a:t>
            </a:r>
            <a:r>
              <a:rPr lang="tr-TR" sz="2000" dirty="0"/>
              <a:t>ve koltuklar kullananın boyuna, iş yerine, yapılan işin koşuluna ve iş türüne göre yükseltilmeli, alçaltılmalıdır. Örnekler; Yürüyen merdiven ve asansör,-döner raflar  -yazıcı, tarayıcı, fotokopi vb. bir arada olması   </a:t>
            </a:r>
          </a:p>
          <a:p>
            <a:endParaRPr lang="tr-TR" sz="20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420654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BÜROLARDA YERLEŞMENİN ÖNEMİ  </a:t>
            </a:r>
            <a:br>
              <a:rPr lang="tr-TR" dirty="0" smtClean="0"/>
            </a:br>
            <a:endParaRPr lang="tr-TR" dirty="0"/>
          </a:p>
        </p:txBody>
      </p:sp>
      <p:sp>
        <p:nvSpPr>
          <p:cNvPr id="3" name="İçerik Yer Tutucusu 2"/>
          <p:cNvSpPr>
            <a:spLocks noGrp="1"/>
          </p:cNvSpPr>
          <p:nvPr>
            <p:ph idx="1"/>
          </p:nvPr>
        </p:nvSpPr>
        <p:spPr>
          <a:xfrm>
            <a:off x="838200" y="1352550"/>
            <a:ext cx="10515600" cy="5257800"/>
          </a:xfrm>
        </p:spPr>
        <p:txBody>
          <a:bodyPr>
            <a:normAutofit/>
          </a:bodyPr>
          <a:lstStyle/>
          <a:p>
            <a:pPr marL="0" indent="0">
              <a:buNone/>
            </a:pPr>
            <a:r>
              <a:rPr lang="tr-TR" sz="2400" dirty="0" smtClean="0"/>
              <a:t>Bir </a:t>
            </a:r>
            <a:r>
              <a:rPr lang="tr-TR" sz="2400" dirty="0"/>
              <a:t>işyerinin seçiminde aşağıdaki esaslar göz önünde tutulmalıdır. </a:t>
            </a:r>
            <a:endParaRPr lang="tr-TR" sz="2400" dirty="0" smtClean="0"/>
          </a:p>
          <a:p>
            <a:pPr marL="514350" indent="-514350">
              <a:buAutoNum type="arabicPeriod"/>
            </a:pPr>
            <a:r>
              <a:rPr lang="tr-TR" sz="2400" dirty="0" smtClean="0"/>
              <a:t>Kuruluşun </a:t>
            </a:r>
            <a:r>
              <a:rPr lang="tr-TR" sz="2400" dirty="0"/>
              <a:t>yaptığı işin niteliği, özelliği, iş yükü </a:t>
            </a:r>
            <a:endParaRPr lang="tr-TR" sz="2400" dirty="0" smtClean="0"/>
          </a:p>
          <a:p>
            <a:pPr marL="514350" indent="-514350">
              <a:buAutoNum type="arabicPeriod"/>
            </a:pPr>
            <a:r>
              <a:rPr lang="tr-TR" sz="2400" dirty="0" smtClean="0"/>
              <a:t>Kuruluşun </a:t>
            </a:r>
            <a:r>
              <a:rPr lang="tr-TR" sz="2400" dirty="0"/>
              <a:t>büyüklüğü ve yapısı </a:t>
            </a:r>
            <a:endParaRPr lang="tr-TR" sz="2400" dirty="0" smtClean="0"/>
          </a:p>
          <a:p>
            <a:pPr marL="514350" indent="-514350">
              <a:buAutoNum type="arabicPeriod"/>
            </a:pPr>
            <a:r>
              <a:rPr lang="tr-TR" sz="2400" dirty="0" smtClean="0"/>
              <a:t>Kurumun </a:t>
            </a:r>
            <a:r>
              <a:rPr lang="tr-TR" sz="2400" dirty="0"/>
              <a:t>diğer kurumlarla ilişkisi </a:t>
            </a:r>
            <a:endParaRPr lang="tr-TR" sz="2400" dirty="0" smtClean="0"/>
          </a:p>
          <a:p>
            <a:pPr marL="514350" indent="-514350">
              <a:buAutoNum type="arabicPeriod"/>
            </a:pPr>
            <a:r>
              <a:rPr lang="tr-TR" sz="2400" dirty="0" smtClean="0"/>
              <a:t>Halkla </a:t>
            </a:r>
            <a:r>
              <a:rPr lang="tr-TR" sz="2400" dirty="0"/>
              <a:t>ilişki durumu ve derecesi </a:t>
            </a:r>
            <a:endParaRPr lang="tr-TR" sz="2400" dirty="0" smtClean="0"/>
          </a:p>
          <a:p>
            <a:pPr marL="514350" indent="-514350">
              <a:buAutoNum type="arabicPeriod"/>
            </a:pPr>
            <a:r>
              <a:rPr lang="tr-TR" sz="2400" dirty="0" smtClean="0"/>
              <a:t>Personel </a:t>
            </a:r>
            <a:r>
              <a:rPr lang="tr-TR" sz="2400" dirty="0"/>
              <a:t>miktarı, bunun azalma yada artma durumu </a:t>
            </a:r>
            <a:endParaRPr lang="tr-TR" sz="2400" dirty="0" smtClean="0"/>
          </a:p>
          <a:p>
            <a:pPr marL="514350" indent="-514350">
              <a:buAutoNum type="arabicPeriod"/>
            </a:pPr>
            <a:r>
              <a:rPr lang="tr-TR" sz="2400" dirty="0" smtClean="0"/>
              <a:t>Kurumun </a:t>
            </a:r>
            <a:r>
              <a:rPr lang="tr-TR" sz="2400" dirty="0"/>
              <a:t>birimleri, büroları arasında iş akımı </a:t>
            </a:r>
            <a:endParaRPr lang="tr-TR" sz="2400" dirty="0" smtClean="0"/>
          </a:p>
          <a:p>
            <a:pPr marL="514350" indent="-514350">
              <a:buAutoNum type="arabicPeriod"/>
            </a:pPr>
            <a:r>
              <a:rPr lang="tr-TR" sz="2400" dirty="0" smtClean="0"/>
              <a:t>Yerleşilecek </a:t>
            </a:r>
            <a:r>
              <a:rPr lang="tr-TR" sz="2400" dirty="0"/>
              <a:t>binanın kat ve odaların inşa durumu, yönü ve fiziksel koşulları  </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710749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 BÜRO YÖNETİMİ   </a:t>
            </a:r>
            <a:br>
              <a:rPr lang="tr-TR" dirty="0"/>
            </a:br>
            <a:r>
              <a:rPr lang="tr-TR" dirty="0"/>
              <a:t/>
            </a:r>
            <a:br>
              <a:rPr lang="tr-TR" dirty="0"/>
            </a:br>
            <a:endParaRPr lang="tr-TR" dirty="0"/>
          </a:p>
        </p:txBody>
      </p:sp>
      <p:sp>
        <p:nvSpPr>
          <p:cNvPr id="3" name="İçerik Yer Tutucusu 2"/>
          <p:cNvSpPr>
            <a:spLocks noGrp="1"/>
          </p:cNvSpPr>
          <p:nvPr>
            <p:ph idx="1"/>
          </p:nvPr>
        </p:nvSpPr>
        <p:spPr>
          <a:xfrm>
            <a:off x="2589212" y="1466850"/>
            <a:ext cx="8915400" cy="4444372"/>
          </a:xfrm>
        </p:spPr>
        <p:txBody>
          <a:bodyPr>
            <a:normAutofit/>
          </a:bodyPr>
          <a:lstStyle/>
          <a:p>
            <a:r>
              <a:rPr lang="tr-TR" sz="2400" dirty="0" smtClean="0"/>
              <a:t>BÜRO: Fransızca kelimedir. Türkçe karşılığı çalışma odası, danışma ve yazı işlerinin yürütüldüğü iş yeridir. </a:t>
            </a:r>
          </a:p>
          <a:p>
            <a:r>
              <a:rPr lang="tr-TR" sz="2400" dirty="0" smtClean="0"/>
              <a:t>YÖNETİM:  </a:t>
            </a:r>
            <a:r>
              <a:rPr lang="tr-TR" sz="2400" dirty="0"/>
              <a:t>Önceden belirlenmiş amaç ve hedeflere</a:t>
            </a:r>
          </a:p>
          <a:p>
            <a:pPr marL="0" indent="0">
              <a:buNone/>
            </a:pPr>
            <a:r>
              <a:rPr lang="tr-TR" sz="2400" dirty="0"/>
              <a:t>ulaşabilmek için elde bulunan kaynakları (insan, bilgi, tabiat, sermaye) anlamlı bir </a:t>
            </a:r>
            <a:r>
              <a:rPr lang="tr-TR" sz="2400" dirty="0" smtClean="0"/>
              <a:t>şekilde bir araya getiren, planlayan, örgütleyen, koordine eden, yönelten ve denetleyen sürece yönetim </a:t>
            </a:r>
            <a:r>
              <a:rPr lang="tr-TR" sz="2400" dirty="0"/>
              <a:t>denir.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458503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 YERİNDE FİZİKSEL KOŞULLAR  </a:t>
            </a:r>
            <a:br>
              <a:rPr lang="tr-TR" dirty="0" smtClean="0"/>
            </a:br>
            <a:endParaRPr lang="tr-TR" dirty="0"/>
          </a:p>
        </p:txBody>
      </p:sp>
      <p:sp>
        <p:nvSpPr>
          <p:cNvPr id="3" name="İçerik Yer Tutucusu 2"/>
          <p:cNvSpPr>
            <a:spLocks noGrp="1"/>
          </p:cNvSpPr>
          <p:nvPr>
            <p:ph idx="1"/>
          </p:nvPr>
        </p:nvSpPr>
        <p:spPr>
          <a:xfrm>
            <a:off x="838200" y="1504950"/>
            <a:ext cx="10515600" cy="4672013"/>
          </a:xfrm>
        </p:spPr>
        <p:txBody>
          <a:bodyPr>
            <a:normAutofit/>
          </a:bodyPr>
          <a:lstStyle/>
          <a:p>
            <a:r>
              <a:rPr lang="tr-TR" sz="3600" dirty="0" smtClean="0"/>
              <a:t>Aydınlatma                             </a:t>
            </a:r>
          </a:p>
          <a:p>
            <a:r>
              <a:rPr lang="tr-TR" sz="3600" dirty="0" smtClean="0"/>
              <a:t>Isıtma </a:t>
            </a:r>
            <a:r>
              <a:rPr lang="tr-TR" sz="3600" dirty="0"/>
              <a:t>ve soğutma   </a:t>
            </a:r>
            <a:endParaRPr lang="tr-TR" sz="3600" dirty="0" smtClean="0"/>
          </a:p>
          <a:p>
            <a:r>
              <a:rPr lang="tr-TR" sz="3600" dirty="0" smtClean="0"/>
              <a:t>Havalandırma                                  </a:t>
            </a:r>
          </a:p>
          <a:p>
            <a:r>
              <a:rPr lang="tr-TR" sz="3600" dirty="0" smtClean="0"/>
              <a:t>Ses </a:t>
            </a:r>
            <a:r>
              <a:rPr lang="tr-TR" sz="3600" dirty="0"/>
              <a:t>ve gürültü    </a:t>
            </a:r>
          </a:p>
          <a:p>
            <a:r>
              <a:rPr lang="tr-TR" sz="3600" dirty="0" smtClean="0"/>
              <a:t>Rutubet </a:t>
            </a:r>
          </a:p>
          <a:p>
            <a:r>
              <a:rPr lang="tr-TR" sz="3600" dirty="0" smtClean="0"/>
              <a:t>Mefruşat   </a:t>
            </a:r>
            <a:endParaRPr lang="tr-TR" sz="3600" dirty="0"/>
          </a:p>
          <a:p>
            <a:endParaRPr lang="tr-TR" sz="36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89637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3367" y="281210"/>
            <a:ext cx="8911687" cy="747490"/>
          </a:xfrm>
        </p:spPr>
        <p:txBody>
          <a:bodyPr/>
          <a:lstStyle/>
          <a:p>
            <a:r>
              <a:rPr lang="tr-TR" dirty="0"/>
              <a:t>Büro yönetimi</a:t>
            </a:r>
          </a:p>
        </p:txBody>
      </p:sp>
      <p:sp>
        <p:nvSpPr>
          <p:cNvPr id="3" name="İçerik Yer Tutucusu 2"/>
          <p:cNvSpPr>
            <a:spLocks noGrp="1"/>
          </p:cNvSpPr>
          <p:nvPr>
            <p:ph idx="1"/>
          </p:nvPr>
        </p:nvSpPr>
        <p:spPr>
          <a:xfrm>
            <a:off x="1047750" y="1028700"/>
            <a:ext cx="10018712" cy="5107108"/>
          </a:xfrm>
        </p:spPr>
        <p:txBody>
          <a:bodyPr/>
          <a:lstStyle/>
          <a:p>
            <a:r>
              <a:rPr lang="tr-TR" dirty="0" smtClean="0">
                <a:latin typeface="Century Gothic" pitchFamily="34" charset="0"/>
              </a:rPr>
              <a:t>B</a:t>
            </a:r>
            <a:r>
              <a:rPr lang="nn-NO" dirty="0" smtClean="0">
                <a:latin typeface="Century Gothic" pitchFamily="34" charset="0"/>
              </a:rPr>
              <a:t>ürolarda </a:t>
            </a:r>
            <a:r>
              <a:rPr lang="nn-NO" dirty="0">
                <a:latin typeface="Century Gothic" pitchFamily="34" charset="0"/>
              </a:rPr>
              <a:t>sekreterya hizmetlerini koordine eden, iletişim </a:t>
            </a:r>
            <a:r>
              <a:rPr lang="nn-NO" dirty="0" smtClean="0">
                <a:latin typeface="Century Gothic" pitchFamily="34" charset="0"/>
              </a:rPr>
              <a:t>akışını</a:t>
            </a:r>
            <a:r>
              <a:rPr lang="tr-TR" dirty="0" smtClean="0">
                <a:latin typeface="Century Gothic" pitchFamily="34" charset="0"/>
              </a:rPr>
              <a:t> sağlayan </a:t>
            </a:r>
            <a:r>
              <a:rPr lang="tr-TR" dirty="0">
                <a:latin typeface="Century Gothic" pitchFamily="34" charset="0"/>
              </a:rPr>
              <a:t>ve bunu denetleyen, yazılı ve sözlü iletişim yöntemlerini belirleyen </a:t>
            </a:r>
            <a:r>
              <a:rPr lang="tr-TR" dirty="0" smtClean="0">
                <a:latin typeface="Century Gothic" pitchFamily="34" charset="0"/>
              </a:rPr>
              <a:t>faaliyetler topluluğudur.</a:t>
            </a:r>
          </a:p>
          <a:p>
            <a:r>
              <a:rPr lang="tr-TR" dirty="0" smtClean="0">
                <a:latin typeface="Century Gothic" pitchFamily="34" charset="0"/>
              </a:rPr>
              <a:t> </a:t>
            </a:r>
            <a:r>
              <a:rPr lang="tr-TR" dirty="0">
                <a:latin typeface="Century Gothic" pitchFamily="34" charset="0"/>
              </a:rPr>
              <a:t>Büro yönetimi, büro işlerinin yanında, büro çalışanlarının verimliliği </a:t>
            </a:r>
            <a:r>
              <a:rPr lang="tr-TR" dirty="0" smtClean="0">
                <a:latin typeface="Century Gothic" pitchFamily="34" charset="0"/>
              </a:rPr>
              <a:t>için zaman </a:t>
            </a:r>
            <a:r>
              <a:rPr lang="tr-TR" dirty="0">
                <a:latin typeface="Century Gothic" pitchFamily="34" charset="0"/>
              </a:rPr>
              <a:t>ve stres yönetimi konusunda çalışmalar yapmayı gerektirir</a:t>
            </a:r>
            <a:r>
              <a:rPr lang="tr-TR" dirty="0" smtClean="0">
                <a:latin typeface="Century Gothic" pitchFamily="34" charset="0"/>
              </a:rPr>
              <a:t>.</a:t>
            </a:r>
          </a:p>
          <a:p>
            <a:r>
              <a:rPr lang="tr-TR" dirty="0" smtClean="0">
                <a:latin typeface="Century Gothic" pitchFamily="34" charset="0"/>
              </a:rPr>
              <a:t> </a:t>
            </a:r>
            <a:r>
              <a:rPr lang="tr-TR" dirty="0">
                <a:latin typeface="Century Gothic" pitchFamily="34" charset="0"/>
              </a:rPr>
              <a:t>Büro yönetimi </a:t>
            </a:r>
            <a:r>
              <a:rPr lang="tr-TR" dirty="0" smtClean="0">
                <a:latin typeface="Century Gothic" pitchFamily="34" charset="0"/>
              </a:rPr>
              <a:t>bürolarda; dosyalama</a:t>
            </a:r>
            <a:r>
              <a:rPr lang="tr-TR" dirty="0">
                <a:latin typeface="Century Gothic" pitchFamily="34" charset="0"/>
              </a:rPr>
              <a:t>, arşiv, kayıt, fotokopi, teleks, faks, daktilo ve diğer büro işlerinin ahenk </a:t>
            </a:r>
            <a:r>
              <a:rPr lang="tr-TR" dirty="0" smtClean="0">
                <a:latin typeface="Century Gothic" pitchFamily="34" charset="0"/>
              </a:rPr>
              <a:t>içinde yürütülmesiyle </a:t>
            </a:r>
            <a:r>
              <a:rPr lang="tr-TR" dirty="0">
                <a:latin typeface="Century Gothic" pitchFamily="34" charset="0"/>
              </a:rPr>
              <a:t>ilgili faaliyetleri içerir</a:t>
            </a:r>
            <a:r>
              <a:rPr lang="tr-TR" dirty="0" smtClean="0">
                <a:latin typeface="Century Gothic" pitchFamily="34" charset="0"/>
              </a:rPr>
              <a:t>.</a:t>
            </a:r>
            <a:endParaRPr lang="tr-TR" dirty="0">
              <a:latin typeface="Century Gothic" pitchFamily="34" charset="0"/>
            </a:endParaRP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2589212" y="3052762"/>
            <a:ext cx="5792788" cy="3155016"/>
          </a:xfrm>
          <a:prstGeom prst="rect">
            <a:avLst/>
          </a:prstGeom>
        </p:spPr>
      </p:pic>
    </p:spTree>
    <p:extLst>
      <p:ext uri="{BB962C8B-B14F-4D97-AF65-F5344CB8AC3E}">
        <p14:creationId xmlns:p14="http://schemas.microsoft.com/office/powerpoint/2010/main" val="2247722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5612" y="52610"/>
            <a:ext cx="8911687" cy="918940"/>
          </a:xfrm>
        </p:spPr>
        <p:txBody>
          <a:bodyPr/>
          <a:lstStyle/>
          <a:p>
            <a:r>
              <a:rPr lang="tr-TR" b="1" dirty="0"/>
              <a:t>Büroların Fonksiyonları</a:t>
            </a:r>
            <a:endParaRPr lang="tr-TR" dirty="0"/>
          </a:p>
        </p:txBody>
      </p:sp>
      <p:sp>
        <p:nvSpPr>
          <p:cNvPr id="3" name="İçerik Yer Tutucusu 2"/>
          <p:cNvSpPr>
            <a:spLocks noGrp="1"/>
          </p:cNvSpPr>
          <p:nvPr>
            <p:ph idx="1"/>
          </p:nvPr>
        </p:nvSpPr>
        <p:spPr>
          <a:xfrm>
            <a:off x="552450" y="819150"/>
            <a:ext cx="10952162" cy="5316658"/>
          </a:xfrm>
        </p:spPr>
        <p:txBody>
          <a:bodyPr>
            <a:noAutofit/>
          </a:bodyPr>
          <a:lstStyle/>
          <a:p>
            <a:r>
              <a:rPr lang="tr-TR" sz="1900" dirty="0"/>
              <a:t> </a:t>
            </a:r>
            <a:r>
              <a:rPr lang="tr-TR" sz="1900" b="1" dirty="0"/>
              <a:t>Bilginin alınması: </a:t>
            </a:r>
            <a:r>
              <a:rPr lang="tr-TR" sz="1900" dirty="0"/>
              <a:t>Örgüte çeşitli kaynaklardan gelen bilgiyi alır. Çeşitli </a:t>
            </a:r>
            <a:r>
              <a:rPr lang="tr-TR" sz="1900" dirty="0" smtClean="0"/>
              <a:t>türde bilgiler</a:t>
            </a:r>
            <a:r>
              <a:rPr lang="tr-TR" sz="1900" dirty="0"/>
              <a:t>, siparişler, faturalar, iletişim araçları ile elde edilmektedir.</a:t>
            </a:r>
          </a:p>
          <a:p>
            <a:r>
              <a:rPr lang="tr-TR" sz="1900" dirty="0"/>
              <a:t> </a:t>
            </a:r>
            <a:r>
              <a:rPr lang="tr-TR" sz="1900" b="1" dirty="0"/>
              <a:t>Bilginin kayıt edilmesi (dosyalama): </a:t>
            </a:r>
            <a:r>
              <a:rPr lang="tr-TR" sz="1900" dirty="0"/>
              <a:t>Elde edilen her türlü bilginin </a:t>
            </a:r>
            <a:r>
              <a:rPr lang="tr-TR" sz="1900" dirty="0" smtClean="0"/>
              <a:t>dökümü yapılır </a:t>
            </a:r>
            <a:r>
              <a:rPr lang="tr-TR" sz="1900" dirty="0"/>
              <a:t>ve dosyalanır. Bazı durumlarda ise gerekli olmayan bilgiler </a:t>
            </a:r>
            <a:r>
              <a:rPr lang="tr-TR" sz="1900" dirty="0" smtClean="0"/>
              <a:t>elenir. Bilgilerin </a:t>
            </a:r>
            <a:r>
              <a:rPr lang="tr-TR" sz="1900" dirty="0"/>
              <a:t>istenildiği zaman kolaylıkla yeniden kullanılmaya hazır </a:t>
            </a:r>
            <a:r>
              <a:rPr lang="tr-TR" sz="1900" dirty="0" smtClean="0"/>
              <a:t>biçimde saklanması </a:t>
            </a:r>
            <a:r>
              <a:rPr lang="tr-TR" sz="1900" dirty="0"/>
              <a:t>gerekmektedir.</a:t>
            </a:r>
          </a:p>
          <a:p>
            <a:r>
              <a:rPr lang="tr-TR" sz="1900" dirty="0"/>
              <a:t> </a:t>
            </a:r>
            <a:r>
              <a:rPr lang="tr-TR" sz="1900" b="1" dirty="0"/>
              <a:t>Bilginin düzenlenmesi: </a:t>
            </a:r>
            <a:r>
              <a:rPr lang="tr-TR" sz="1900" dirty="0"/>
              <a:t>Kullanıma sunulmadan önce bilgiler </a:t>
            </a:r>
            <a:r>
              <a:rPr lang="tr-TR" sz="1900" dirty="0" smtClean="0"/>
              <a:t>çoğaltılır, özetlenir </a:t>
            </a:r>
            <a:r>
              <a:rPr lang="tr-TR" sz="1900" dirty="0"/>
              <a:t>veya başka bilgiler ile birleştirilerek düzenlenir ve </a:t>
            </a:r>
            <a:r>
              <a:rPr lang="tr-TR" sz="1900" dirty="0" smtClean="0"/>
              <a:t>mutlaka denetimden </a:t>
            </a:r>
            <a:r>
              <a:rPr lang="tr-TR" sz="1900" dirty="0"/>
              <a:t>geçirilir.</a:t>
            </a:r>
          </a:p>
          <a:p>
            <a:r>
              <a:rPr lang="tr-TR" sz="1900" dirty="0"/>
              <a:t> </a:t>
            </a:r>
            <a:r>
              <a:rPr lang="tr-TR" sz="1900" b="1" dirty="0"/>
              <a:t>Bilginin iletilmesi: </a:t>
            </a:r>
            <a:r>
              <a:rPr lang="tr-TR" sz="1900" dirty="0"/>
              <a:t>Bilgiler örgüt içinde veya örgütten örgüte iletilir. </a:t>
            </a:r>
            <a:r>
              <a:rPr lang="tr-TR" sz="1900" dirty="0" smtClean="0"/>
              <a:t>Bilginin iletilmesi</a:t>
            </a:r>
            <a:r>
              <a:rPr lang="tr-TR" sz="1900" dirty="0"/>
              <a:t>, kişiler tarafından veya elektronik büro makineleri </a:t>
            </a:r>
            <a:r>
              <a:rPr lang="tr-TR" sz="1900" dirty="0" smtClean="0"/>
              <a:t>ile gerçekleştirilmektedir</a:t>
            </a:r>
            <a:r>
              <a:rPr lang="tr-TR" sz="1900" dirty="0"/>
              <a:t>. İletişim ne kadar etkili olursa yönetim de o kadar </a:t>
            </a:r>
            <a:r>
              <a:rPr lang="tr-TR" sz="1900" dirty="0" smtClean="0"/>
              <a:t>sağlıklı karar </a:t>
            </a:r>
            <a:r>
              <a:rPr lang="tr-TR" sz="1900" dirty="0"/>
              <a:t>verebilme olanağına kavuşmaktadır.</a:t>
            </a:r>
          </a:p>
          <a:p>
            <a:r>
              <a:rPr lang="tr-TR" sz="1900" dirty="0"/>
              <a:t> </a:t>
            </a:r>
            <a:r>
              <a:rPr lang="tr-TR" sz="1900" b="1" dirty="0"/>
              <a:t>Varlıkların korunması: </a:t>
            </a:r>
            <a:r>
              <a:rPr lang="tr-TR" sz="1900" dirty="0"/>
              <a:t>Nakit, çek, büro dosyaları ve kayıtları vb. </a:t>
            </a:r>
            <a:r>
              <a:rPr lang="tr-TR" sz="1900" dirty="0" smtClean="0"/>
              <a:t>ögelerden oluşan </a:t>
            </a:r>
            <a:r>
              <a:rPr lang="tr-TR" sz="1900" dirty="0"/>
              <a:t>varlıkların korunması büronun en belli başlı işlevlerinden biridir.</a:t>
            </a:r>
          </a:p>
          <a:p>
            <a:r>
              <a:rPr lang="tr-TR" sz="1900" dirty="0"/>
              <a:t>Bürolar, örgüt üst sisteminin alt sistemidir. Üst sisteme ait tüm işler bürolarda görülür.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22953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0650" y="300260"/>
            <a:ext cx="10113962" cy="880840"/>
          </a:xfrm>
        </p:spPr>
        <p:txBody>
          <a:bodyPr/>
          <a:lstStyle/>
          <a:p>
            <a:r>
              <a:rPr lang="tr-TR" b="1" dirty="0"/>
              <a:t>BÜRO TÜRLERİ VE ŞEKİLLERİ</a:t>
            </a:r>
            <a:endParaRPr lang="tr-TR" dirty="0"/>
          </a:p>
        </p:txBody>
      </p:sp>
      <p:sp>
        <p:nvSpPr>
          <p:cNvPr id="3" name="İçerik Yer Tutucusu 2"/>
          <p:cNvSpPr>
            <a:spLocks noGrp="1"/>
          </p:cNvSpPr>
          <p:nvPr>
            <p:ph idx="1"/>
          </p:nvPr>
        </p:nvSpPr>
        <p:spPr>
          <a:xfrm>
            <a:off x="971550" y="1181100"/>
            <a:ext cx="10533062" cy="5105400"/>
          </a:xfrm>
        </p:spPr>
        <p:txBody>
          <a:bodyPr>
            <a:normAutofit/>
          </a:bodyPr>
          <a:lstStyle/>
          <a:p>
            <a:r>
              <a:rPr lang="de-DE" sz="2400" b="1" dirty="0" smtClean="0"/>
              <a:t>1</a:t>
            </a:r>
            <a:r>
              <a:rPr lang="de-DE" sz="2400" b="1" dirty="0"/>
              <a:t>. </a:t>
            </a:r>
            <a:r>
              <a:rPr lang="de-DE" sz="2400" b="1" dirty="0" err="1"/>
              <a:t>Klasik</a:t>
            </a:r>
            <a:r>
              <a:rPr lang="de-DE" sz="2400" b="1" dirty="0"/>
              <a:t> (</a:t>
            </a:r>
            <a:r>
              <a:rPr lang="de-DE" sz="2400" b="1" dirty="0" err="1"/>
              <a:t>Geleneksel</a:t>
            </a:r>
            <a:r>
              <a:rPr lang="de-DE" sz="2400" b="1" dirty="0"/>
              <a:t>) Büro </a:t>
            </a:r>
            <a:r>
              <a:rPr lang="de-DE" sz="2400" b="1" dirty="0" err="1" smtClean="0"/>
              <a:t>Türleri</a:t>
            </a:r>
            <a:endParaRPr lang="tr-TR" sz="2400" b="1" dirty="0" smtClean="0"/>
          </a:p>
          <a:p>
            <a:r>
              <a:rPr lang="tr-TR" sz="2400" dirty="0"/>
              <a:t>Uzmanlık alanlarına göre bürolar</a:t>
            </a:r>
          </a:p>
          <a:p>
            <a:r>
              <a:rPr lang="tr-TR" sz="2400" dirty="0" smtClean="0"/>
              <a:t>Ait </a:t>
            </a:r>
            <a:r>
              <a:rPr lang="tr-TR" sz="2400" dirty="0"/>
              <a:t>oldukları kurumlara göre bürolar</a:t>
            </a:r>
          </a:p>
          <a:p>
            <a:r>
              <a:rPr lang="tr-TR" sz="2400" dirty="0" smtClean="0"/>
              <a:t>Kuruluş </a:t>
            </a:r>
            <a:r>
              <a:rPr lang="tr-TR" sz="2400" dirty="0"/>
              <a:t>amaçlarına göre bürolar</a:t>
            </a:r>
          </a:p>
          <a:p>
            <a:r>
              <a:rPr lang="tr-TR" sz="2400" b="1" dirty="0" smtClean="0"/>
              <a:t>2. Yerleşim </a:t>
            </a:r>
            <a:r>
              <a:rPr lang="tr-TR" sz="2400" b="1" dirty="0"/>
              <a:t>Biçimlerine Göre </a:t>
            </a:r>
            <a:r>
              <a:rPr lang="tr-TR" sz="2400" b="1" dirty="0" smtClean="0"/>
              <a:t>Bürolar</a:t>
            </a:r>
          </a:p>
          <a:p>
            <a:r>
              <a:rPr lang="tr-TR" sz="2400" dirty="0" smtClean="0"/>
              <a:t>Açık Bürolar</a:t>
            </a:r>
          </a:p>
          <a:p>
            <a:r>
              <a:rPr lang="tr-TR" sz="2400" dirty="0" smtClean="0"/>
              <a:t>Özel Bürolar</a:t>
            </a:r>
          </a:p>
          <a:p>
            <a:r>
              <a:rPr lang="tr-TR" sz="2400" dirty="0" smtClean="0"/>
              <a:t>Melez bürolar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39553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6850" y="495300"/>
            <a:ext cx="10037762" cy="5415922"/>
          </a:xfrm>
        </p:spPr>
        <p:txBody>
          <a:bodyPr>
            <a:normAutofit/>
          </a:bodyPr>
          <a:lstStyle/>
          <a:p>
            <a:r>
              <a:rPr lang="tr-TR" sz="2400" b="1" dirty="0" smtClean="0"/>
              <a:t>3. Çağdaş </a:t>
            </a:r>
            <a:r>
              <a:rPr lang="tr-TR" sz="2400" b="1" dirty="0"/>
              <a:t>Büro </a:t>
            </a:r>
            <a:r>
              <a:rPr lang="tr-TR" sz="2400" b="1" dirty="0" smtClean="0"/>
              <a:t>Türleri</a:t>
            </a:r>
          </a:p>
          <a:p>
            <a:r>
              <a:rPr lang="tr-TR" sz="2400" dirty="0" smtClean="0"/>
              <a:t>Küçük bürolar</a:t>
            </a:r>
          </a:p>
          <a:p>
            <a:r>
              <a:rPr lang="tr-TR" sz="2400" dirty="0" smtClean="0"/>
              <a:t>Şube bürolar</a:t>
            </a:r>
            <a:endParaRPr lang="tr-TR" sz="2400" dirty="0" smtClean="0"/>
          </a:p>
          <a:p>
            <a:r>
              <a:rPr lang="tr-TR" sz="2400" dirty="0" smtClean="0"/>
              <a:t>Gezici </a:t>
            </a:r>
            <a:r>
              <a:rPr lang="tr-TR" sz="2400" dirty="0"/>
              <a:t>(Mobil) bürolar</a:t>
            </a:r>
          </a:p>
          <a:p>
            <a:r>
              <a:rPr lang="tr-TR" sz="2400" dirty="0" smtClean="0"/>
              <a:t>Ev </a:t>
            </a:r>
            <a:r>
              <a:rPr lang="tr-TR" sz="2400" dirty="0"/>
              <a:t>bürolar</a:t>
            </a:r>
          </a:p>
          <a:p>
            <a:r>
              <a:rPr lang="tr-TR" sz="2400" dirty="0" smtClean="0"/>
              <a:t>Sanal </a:t>
            </a:r>
            <a:r>
              <a:rPr lang="tr-TR" sz="2400" dirty="0"/>
              <a:t>bürolar</a:t>
            </a:r>
          </a:p>
          <a:p>
            <a:r>
              <a:rPr lang="tr-TR" sz="2400" dirty="0" smtClean="0"/>
              <a:t>Yaratıcı </a:t>
            </a:r>
            <a:r>
              <a:rPr lang="tr-TR" sz="2400" dirty="0"/>
              <a:t>bürolar</a:t>
            </a:r>
          </a:p>
          <a:p>
            <a:r>
              <a:rPr lang="tr-TR" sz="2400" dirty="0" smtClean="0"/>
              <a:t>Modüler </a:t>
            </a:r>
            <a:r>
              <a:rPr lang="tr-TR" sz="2400" dirty="0"/>
              <a:t>bürolar</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76293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5155" y="540727"/>
            <a:ext cx="8915400" cy="2419350"/>
          </a:xfrm>
        </p:spPr>
        <p:txBody>
          <a:bodyPr/>
          <a:lstStyle/>
          <a:p>
            <a:r>
              <a:rPr lang="tr-TR" b="1" dirty="0" smtClean="0"/>
              <a:t>1</a:t>
            </a:r>
            <a:r>
              <a:rPr lang="tr-TR" b="1" dirty="0"/>
              <a:t>. Uzmanlık Alanlarına Göre Bürolar</a:t>
            </a:r>
          </a:p>
          <a:p>
            <a:r>
              <a:rPr lang="tr-TR" dirty="0"/>
              <a:t>Uzmanlık alanlarına göre bürolar, mesleki uzmanlık bilgilerine sahip </a:t>
            </a:r>
            <a:r>
              <a:rPr lang="tr-TR" dirty="0" smtClean="0"/>
              <a:t>insanlar tarafından </a:t>
            </a:r>
            <a:r>
              <a:rPr lang="tr-TR" dirty="0"/>
              <a:t>kurulan bürolardır. Uzmanlık alanlarına göre bürolar aynı zamanda </a:t>
            </a:r>
            <a:r>
              <a:rPr lang="tr-TR" dirty="0" smtClean="0"/>
              <a:t>özel bürolardır</a:t>
            </a:r>
            <a:r>
              <a:rPr lang="tr-TR" dirty="0"/>
              <a:t>. Uzmanlık alanlarına göre kurulan bürolar genellikle bir veya iki kişi </a:t>
            </a:r>
            <a:r>
              <a:rPr lang="tr-TR" dirty="0" smtClean="0"/>
              <a:t>tarafından kullanılmaktadır.</a:t>
            </a:r>
          </a:p>
          <a:p>
            <a:r>
              <a:rPr lang="tr-TR" dirty="0"/>
              <a:t>Avukatlık, noterlik, müşavirlik </a:t>
            </a:r>
            <a:r>
              <a:rPr lang="tr-TR" dirty="0" smtClean="0"/>
              <a:t>ve mühendislik</a:t>
            </a:r>
            <a:r>
              <a:rPr lang="tr-TR" dirty="0"/>
              <a:t>, emlak alım satım büroları vb. bürolar bu tür bürolardır.</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7552500" y="2410933"/>
            <a:ext cx="3564000" cy="4090000"/>
          </a:xfrm>
          <a:prstGeom prst="rect">
            <a:avLst/>
          </a:prstGeom>
        </p:spPr>
      </p:pic>
      <p:sp>
        <p:nvSpPr>
          <p:cNvPr id="6" name="Metin kutusu 5"/>
          <p:cNvSpPr txBox="1"/>
          <p:nvPr/>
        </p:nvSpPr>
        <p:spPr>
          <a:xfrm>
            <a:off x="1850952" y="2656607"/>
            <a:ext cx="5411788" cy="1754326"/>
          </a:xfrm>
          <a:prstGeom prst="rect">
            <a:avLst/>
          </a:prstGeom>
          <a:noFill/>
        </p:spPr>
        <p:txBody>
          <a:bodyPr wrap="square" rtlCol="0">
            <a:spAutoFit/>
          </a:bodyPr>
          <a:lstStyle/>
          <a:p>
            <a:r>
              <a:rPr lang="sv-SE" b="1" dirty="0" smtClean="0"/>
              <a:t>2</a:t>
            </a:r>
            <a:r>
              <a:rPr lang="sv-SE" b="1" dirty="0"/>
              <a:t>. Ait Oldukları Kurumlara Göre Bürolar</a:t>
            </a:r>
          </a:p>
          <a:p>
            <a:r>
              <a:rPr lang="tr-TR" dirty="0"/>
              <a:t>Bunlar kamu kuruluşlarına ait bürolar ve özel organizasyonlara ait bürolardır. </a:t>
            </a:r>
            <a:r>
              <a:rPr lang="tr-TR" dirty="0" smtClean="0"/>
              <a:t>Özel organizasyonlara </a:t>
            </a:r>
            <a:r>
              <a:rPr lang="tr-TR" dirty="0"/>
              <a:t>ait bürolar, ağırlıklı olarak üretim, ticaret ve hizmet işleriyle </a:t>
            </a:r>
            <a:r>
              <a:rPr lang="tr-TR" dirty="0" smtClean="0"/>
              <a:t>ilgili faaliyetlerin </a:t>
            </a:r>
            <a:r>
              <a:rPr lang="tr-TR" dirty="0"/>
              <a:t>yerine getirildiği bürolardır.</a:t>
            </a:r>
          </a:p>
        </p:txBody>
      </p:sp>
      <p:pic>
        <p:nvPicPr>
          <p:cNvPr id="7" name="Resim 6"/>
          <p:cNvPicPr>
            <a:picLocks noChangeAspect="1"/>
          </p:cNvPicPr>
          <p:nvPr/>
        </p:nvPicPr>
        <p:blipFill>
          <a:blip r:embed="rId3"/>
          <a:stretch>
            <a:fillRect/>
          </a:stretch>
        </p:blipFill>
        <p:spPr>
          <a:xfrm>
            <a:off x="1585155" y="4500267"/>
            <a:ext cx="5781601" cy="2090000"/>
          </a:xfrm>
          <a:prstGeom prst="rect">
            <a:avLst/>
          </a:prstGeom>
        </p:spPr>
      </p:pic>
      <p:sp>
        <p:nvSpPr>
          <p:cNvPr id="8" name="Metin kutusu 7"/>
          <p:cNvSpPr txBox="1"/>
          <p:nvPr/>
        </p:nvSpPr>
        <p:spPr>
          <a:xfrm>
            <a:off x="3597494" y="93784"/>
            <a:ext cx="5328431" cy="369332"/>
          </a:xfrm>
          <a:prstGeom prst="rect">
            <a:avLst/>
          </a:prstGeom>
          <a:noFill/>
        </p:spPr>
        <p:txBody>
          <a:bodyPr wrap="square" rtlCol="0">
            <a:spAutoFit/>
          </a:bodyPr>
          <a:lstStyle/>
          <a:p>
            <a:pPr algn="ctr"/>
            <a:r>
              <a:rPr lang="de-DE" b="1" dirty="0" smtClean="0"/>
              <a:t> </a:t>
            </a:r>
            <a:r>
              <a:rPr lang="de-DE" b="1" dirty="0" err="1"/>
              <a:t>Klasik</a:t>
            </a:r>
            <a:r>
              <a:rPr lang="de-DE" b="1" dirty="0"/>
              <a:t> (</a:t>
            </a:r>
            <a:r>
              <a:rPr lang="de-DE" b="1" dirty="0" err="1"/>
              <a:t>Geleneksel</a:t>
            </a:r>
            <a:r>
              <a:rPr lang="de-DE" b="1" dirty="0"/>
              <a:t>) Büro </a:t>
            </a:r>
            <a:r>
              <a:rPr lang="de-DE" b="1" dirty="0" err="1"/>
              <a:t>Türleri</a:t>
            </a:r>
            <a:endParaRPr lang="tr-TR" dirty="0"/>
          </a:p>
        </p:txBody>
      </p:sp>
    </p:spTree>
    <p:extLst>
      <p:ext uri="{BB962C8B-B14F-4D97-AF65-F5344CB8AC3E}">
        <p14:creationId xmlns:p14="http://schemas.microsoft.com/office/powerpoint/2010/main" val="1536619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0504" y="597877"/>
            <a:ext cx="10380662" cy="5606422"/>
          </a:xfrm>
        </p:spPr>
        <p:txBody>
          <a:bodyPr/>
          <a:lstStyle/>
          <a:p>
            <a:r>
              <a:rPr lang="tr-TR" b="1" dirty="0" smtClean="0"/>
              <a:t>3</a:t>
            </a:r>
            <a:r>
              <a:rPr lang="tr-TR" b="1" dirty="0"/>
              <a:t>. Kuruluş Amaçlarına Göre Bürolar</a:t>
            </a:r>
          </a:p>
          <a:p>
            <a:r>
              <a:rPr lang="tr-TR" dirty="0"/>
              <a:t>Kuruluş amaçlarına göre büroları, </a:t>
            </a:r>
            <a:r>
              <a:rPr lang="tr-TR" b="1" dirty="0"/>
              <a:t>hizmet üretmek amacıyla kurulan bürolar </a:t>
            </a:r>
            <a:r>
              <a:rPr lang="tr-TR" dirty="0"/>
              <a:t>,</a:t>
            </a:r>
            <a:r>
              <a:rPr lang="tr-TR" dirty="0" smtClean="0"/>
              <a:t> </a:t>
            </a:r>
            <a:r>
              <a:rPr lang="tr-TR" b="1" dirty="0" smtClean="0"/>
              <a:t>kâr elde </a:t>
            </a:r>
            <a:r>
              <a:rPr lang="tr-TR" b="1" dirty="0"/>
              <a:t>etmek için kurulan </a:t>
            </a:r>
            <a:r>
              <a:rPr lang="tr-TR" b="1" dirty="0" smtClean="0"/>
              <a:t>bürolar</a:t>
            </a:r>
            <a:r>
              <a:rPr lang="tr-TR" dirty="0"/>
              <a:t> </a:t>
            </a:r>
            <a:r>
              <a:rPr lang="tr-TR" dirty="0" smtClean="0"/>
              <a:t>ve </a:t>
            </a:r>
            <a:r>
              <a:rPr lang="tr-TR" b="1" dirty="0" smtClean="0"/>
              <a:t>yaşam </a:t>
            </a:r>
            <a:r>
              <a:rPr lang="tr-TR" b="1" dirty="0"/>
              <a:t>standardının ve toplumsal değerlerin </a:t>
            </a:r>
            <a:r>
              <a:rPr lang="tr-TR" b="1" dirty="0" smtClean="0"/>
              <a:t>korunması amacıyla </a:t>
            </a:r>
            <a:r>
              <a:rPr lang="tr-TR" b="1" dirty="0"/>
              <a:t>oluşturulan bürolar</a:t>
            </a:r>
            <a:r>
              <a:rPr lang="tr-TR" dirty="0"/>
              <a:t> olarak sınıflandırabiliriz</a:t>
            </a:r>
            <a:r>
              <a:rPr lang="tr-TR" dirty="0" smtClean="0"/>
              <a:t>.</a:t>
            </a:r>
          </a:p>
          <a:p>
            <a:r>
              <a:rPr lang="tr-TR" dirty="0" smtClean="0"/>
              <a:t> </a:t>
            </a:r>
            <a:r>
              <a:rPr lang="tr-TR" dirty="0"/>
              <a:t>Son saydığımız büro türleri, </a:t>
            </a:r>
            <a:r>
              <a:rPr lang="tr-TR" dirty="0" smtClean="0"/>
              <a:t>vakıflar, dernekler</a:t>
            </a:r>
            <a:r>
              <a:rPr lang="tr-TR" dirty="0"/>
              <a:t>, sivil toplum örgütleri ve diğer gönüllü kuruluşlara ait bürolardır. Kamu ve </a:t>
            </a:r>
            <a:r>
              <a:rPr lang="tr-TR" dirty="0" smtClean="0"/>
              <a:t>özel sektöre </a:t>
            </a:r>
            <a:r>
              <a:rPr lang="tr-TR" dirty="0"/>
              <a:t>ait bürolarda çalışanlar belli bir ücret alırken gönüllü kuruluşlara ait </a:t>
            </a:r>
            <a:r>
              <a:rPr lang="tr-TR" dirty="0" smtClean="0"/>
              <a:t>bürolarda çalışanlar </a:t>
            </a:r>
            <a:r>
              <a:rPr lang="tr-TR" dirty="0"/>
              <a:t>genel olarak herhangi bir ücret almaz.</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1333501" y="3117649"/>
            <a:ext cx="9544050" cy="2638637"/>
          </a:xfrm>
          <a:prstGeom prst="rect">
            <a:avLst/>
          </a:prstGeom>
        </p:spPr>
      </p:pic>
      <p:sp>
        <p:nvSpPr>
          <p:cNvPr id="6" name="Metin kutusu 5"/>
          <p:cNvSpPr txBox="1"/>
          <p:nvPr/>
        </p:nvSpPr>
        <p:spPr>
          <a:xfrm>
            <a:off x="3831954" y="111750"/>
            <a:ext cx="5328431" cy="369332"/>
          </a:xfrm>
          <a:prstGeom prst="rect">
            <a:avLst/>
          </a:prstGeom>
          <a:noFill/>
        </p:spPr>
        <p:txBody>
          <a:bodyPr wrap="square" rtlCol="0">
            <a:spAutoFit/>
          </a:bodyPr>
          <a:lstStyle/>
          <a:p>
            <a:pPr algn="ctr"/>
            <a:r>
              <a:rPr lang="de-DE" b="1" dirty="0" smtClean="0"/>
              <a:t> </a:t>
            </a:r>
            <a:r>
              <a:rPr lang="de-DE" b="1" dirty="0" err="1"/>
              <a:t>Klasik</a:t>
            </a:r>
            <a:r>
              <a:rPr lang="de-DE" b="1" dirty="0"/>
              <a:t> (</a:t>
            </a:r>
            <a:r>
              <a:rPr lang="de-DE" b="1" dirty="0" err="1"/>
              <a:t>Geleneksel</a:t>
            </a:r>
            <a:r>
              <a:rPr lang="de-DE" b="1" dirty="0"/>
              <a:t>) Büro </a:t>
            </a:r>
            <a:r>
              <a:rPr lang="de-DE" b="1" dirty="0" err="1"/>
              <a:t>Türleri</a:t>
            </a:r>
            <a:endParaRPr lang="tr-TR" dirty="0"/>
          </a:p>
        </p:txBody>
      </p:sp>
    </p:spTree>
    <p:extLst>
      <p:ext uri="{BB962C8B-B14F-4D97-AF65-F5344CB8AC3E}">
        <p14:creationId xmlns:p14="http://schemas.microsoft.com/office/powerpoint/2010/main" val="24987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smtClean="0"/>
              <a:t>         Yerleşim </a:t>
            </a:r>
            <a:r>
              <a:rPr lang="tr-TR" b="1" dirty="0"/>
              <a:t>Biçimlerine Göre Bürolar</a:t>
            </a:r>
            <a:br>
              <a:rPr lang="tr-TR" b="1" dirty="0"/>
            </a:br>
            <a:endParaRPr lang="tr-TR" b="1" dirty="0"/>
          </a:p>
        </p:txBody>
      </p:sp>
      <p:sp>
        <p:nvSpPr>
          <p:cNvPr id="3" name="İçerik Yer Tutucusu 2"/>
          <p:cNvSpPr>
            <a:spLocks noGrp="1"/>
          </p:cNvSpPr>
          <p:nvPr>
            <p:ph idx="1"/>
          </p:nvPr>
        </p:nvSpPr>
        <p:spPr>
          <a:xfrm>
            <a:off x="838200" y="662781"/>
            <a:ext cx="11353800" cy="5619749"/>
          </a:xfrm>
        </p:spPr>
        <p:txBody>
          <a:bodyPr>
            <a:normAutofit/>
          </a:bodyPr>
          <a:lstStyle/>
          <a:p>
            <a:pPr marL="0" indent="0">
              <a:buNone/>
            </a:pPr>
            <a:r>
              <a:rPr lang="tr-TR" sz="2200" b="1" dirty="0" smtClean="0"/>
              <a:t>Açık </a:t>
            </a:r>
            <a:r>
              <a:rPr lang="tr-TR" sz="2200" b="1" dirty="0"/>
              <a:t>Büro: </a:t>
            </a:r>
            <a:r>
              <a:rPr lang="tr-TR" sz="2200" dirty="0"/>
              <a:t>özellikle rutin işler yapılan kurumlarda, geniş salonlarda toplu çalışmada tercih edilir. 5-100 personel çalışabilir. Alanları 150-3000m2   arasında olabilir. </a:t>
            </a:r>
            <a:endParaRPr lang="tr-TR" sz="2200" dirty="0" smtClean="0"/>
          </a:p>
          <a:p>
            <a:pPr marL="0" indent="0">
              <a:buNone/>
            </a:pPr>
            <a:r>
              <a:rPr lang="tr-TR" sz="2200" b="1" dirty="0" smtClean="0"/>
              <a:t>Açık </a:t>
            </a:r>
            <a:r>
              <a:rPr lang="tr-TR" sz="2200" b="1" dirty="0"/>
              <a:t>büronun yararları: </a:t>
            </a:r>
            <a:endParaRPr lang="tr-TR" sz="2200" b="1" dirty="0" smtClean="0"/>
          </a:p>
          <a:p>
            <a:r>
              <a:rPr lang="tr-TR" sz="2200" dirty="0" smtClean="0"/>
              <a:t>Binanın </a:t>
            </a:r>
            <a:r>
              <a:rPr lang="tr-TR" sz="2200" dirty="0"/>
              <a:t>maliyeti düşer. </a:t>
            </a:r>
            <a:endParaRPr lang="tr-TR" sz="2200" dirty="0" smtClean="0"/>
          </a:p>
          <a:p>
            <a:r>
              <a:rPr lang="tr-TR" sz="2200" dirty="0" smtClean="0"/>
              <a:t> </a:t>
            </a:r>
            <a:r>
              <a:rPr lang="tr-TR" sz="2200" dirty="0"/>
              <a:t>Isıtma, aydınlatma ucuz olur</a:t>
            </a:r>
            <a:r>
              <a:rPr lang="tr-TR" sz="2200" dirty="0" smtClean="0"/>
              <a:t>.</a:t>
            </a:r>
          </a:p>
          <a:p>
            <a:r>
              <a:rPr lang="tr-TR" sz="2200" dirty="0" smtClean="0"/>
              <a:t> </a:t>
            </a:r>
            <a:r>
              <a:rPr lang="tr-TR" sz="2200" dirty="0"/>
              <a:t>Daha az alanda, daha kolay ve düzenli yerleşme olanağı verir. </a:t>
            </a:r>
            <a:endParaRPr lang="tr-TR" sz="2200" dirty="0" smtClean="0"/>
          </a:p>
          <a:p>
            <a:r>
              <a:rPr lang="tr-TR" sz="2200" dirty="0"/>
              <a:t> </a:t>
            </a:r>
            <a:r>
              <a:rPr lang="tr-TR" sz="2200" dirty="0" smtClean="0"/>
              <a:t>Kapı </a:t>
            </a:r>
            <a:r>
              <a:rPr lang="tr-TR" sz="2200" dirty="0"/>
              <a:t>adedi ve koridorlar azalır. </a:t>
            </a:r>
            <a:endParaRPr lang="tr-TR" sz="2200" dirty="0" smtClean="0"/>
          </a:p>
          <a:p>
            <a:r>
              <a:rPr lang="tr-TR" sz="2200" dirty="0" err="1" smtClean="0"/>
              <a:t>Dekarasyon</a:t>
            </a:r>
            <a:r>
              <a:rPr lang="tr-TR" sz="2200" dirty="0" smtClean="0"/>
              <a:t> </a:t>
            </a:r>
            <a:r>
              <a:rPr lang="tr-TR" sz="2200" dirty="0"/>
              <a:t>ve temizleme maliyeti düşer</a:t>
            </a:r>
            <a:r>
              <a:rPr lang="tr-TR" sz="2200" dirty="0" smtClean="0"/>
              <a:t>.</a:t>
            </a:r>
          </a:p>
          <a:p>
            <a:r>
              <a:rPr lang="tr-TR" sz="2200" dirty="0" smtClean="0"/>
              <a:t> İlgililer </a:t>
            </a:r>
            <a:r>
              <a:rPr lang="tr-TR" sz="2200" dirty="0"/>
              <a:t>birbirini daha rahat görebilir. </a:t>
            </a:r>
            <a:endParaRPr lang="tr-TR" sz="2200" dirty="0" smtClean="0"/>
          </a:p>
          <a:p>
            <a:r>
              <a:rPr lang="tr-TR" sz="2200" dirty="0" smtClean="0"/>
              <a:t>Haberleşme </a:t>
            </a:r>
            <a:r>
              <a:rPr lang="tr-TR" sz="2200" dirty="0"/>
              <a:t>ve iş akımı kolaylaşır. </a:t>
            </a:r>
            <a:endParaRPr lang="tr-TR" sz="2200" dirty="0" smtClean="0"/>
          </a:p>
          <a:p>
            <a:r>
              <a:rPr lang="tr-TR" sz="2200" dirty="0" smtClean="0"/>
              <a:t>Makine </a:t>
            </a:r>
            <a:r>
              <a:rPr lang="tr-TR" sz="2200" dirty="0"/>
              <a:t>ve gereçlerin ortak kullanım kolaylığı olur</a:t>
            </a:r>
            <a:r>
              <a:rPr lang="tr-TR" sz="2200" dirty="0" smtClean="0"/>
              <a:t>.</a:t>
            </a:r>
          </a:p>
          <a:p>
            <a:r>
              <a:rPr lang="tr-TR" sz="2200" dirty="0" smtClean="0"/>
              <a:t>Daha </a:t>
            </a:r>
            <a:r>
              <a:rPr lang="tr-TR" sz="2200" dirty="0"/>
              <a:t>etkin yönetim ve denetime müsaittir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297818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09600"/>
            <a:ext cx="10515600" cy="5567363"/>
          </a:xfrm>
        </p:spPr>
        <p:txBody>
          <a:bodyPr>
            <a:normAutofit/>
          </a:bodyPr>
          <a:lstStyle/>
          <a:p>
            <a:r>
              <a:rPr lang="tr-TR" sz="2600" b="1" dirty="0"/>
              <a:t>Açık büronun sakıncaları: </a:t>
            </a:r>
            <a:endParaRPr lang="tr-TR" sz="2600" b="1" dirty="0" smtClean="0"/>
          </a:p>
          <a:p>
            <a:pPr marL="0" indent="0">
              <a:buNone/>
            </a:pPr>
            <a:endParaRPr lang="tr-TR" sz="2600" dirty="0" smtClean="0"/>
          </a:p>
          <a:p>
            <a:r>
              <a:rPr lang="tr-TR" sz="2600" dirty="0" smtClean="0"/>
              <a:t>Özellikle </a:t>
            </a:r>
            <a:r>
              <a:rPr lang="tr-TR" sz="2600" dirty="0"/>
              <a:t>para ile ilgili güvenirliğin önemli olduğu işlerde gizlilik azalır</a:t>
            </a:r>
            <a:r>
              <a:rPr lang="tr-TR" sz="2600" dirty="0" smtClean="0"/>
              <a:t>.</a:t>
            </a:r>
          </a:p>
          <a:p>
            <a:r>
              <a:rPr lang="tr-TR" sz="2600" dirty="0" smtClean="0"/>
              <a:t>Ziyaretçiler </a:t>
            </a:r>
            <a:r>
              <a:rPr lang="tr-TR" sz="2600" dirty="0"/>
              <a:t>ve genel hareketlilik işteki dikkatin dağılmasına yol açar</a:t>
            </a:r>
            <a:r>
              <a:rPr lang="tr-TR" sz="2600" dirty="0" smtClean="0"/>
              <a:t>.</a:t>
            </a:r>
          </a:p>
          <a:p>
            <a:r>
              <a:rPr lang="tr-TR" sz="2600" dirty="0" smtClean="0"/>
              <a:t> Konuşmalar </a:t>
            </a:r>
            <a:r>
              <a:rPr lang="tr-TR" sz="2600" dirty="0"/>
              <a:t>sessizliği bozabilir ve aşırı uğultu ve gürültü olabilir</a:t>
            </a:r>
            <a:r>
              <a:rPr lang="tr-TR" sz="2600" dirty="0" smtClean="0"/>
              <a:t>.</a:t>
            </a:r>
          </a:p>
          <a:p>
            <a:r>
              <a:rPr lang="tr-TR" sz="2600" dirty="0" smtClean="0"/>
              <a:t> Salgın </a:t>
            </a:r>
            <a:r>
              <a:rPr lang="tr-TR" sz="2600" dirty="0"/>
              <a:t>hastalığın yayılmasına müsaittir. </a:t>
            </a:r>
            <a:endParaRPr lang="tr-TR" sz="2600" dirty="0" smtClean="0"/>
          </a:p>
          <a:p>
            <a:r>
              <a:rPr lang="tr-TR" sz="2600" dirty="0" smtClean="0"/>
              <a:t>  Kişisel </a:t>
            </a:r>
            <a:r>
              <a:rPr lang="tr-TR" sz="2600" dirty="0"/>
              <a:t>prestijin azaldığı kanısını yaratır.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
        <p:nvSpPr>
          <p:cNvPr id="2" name="Dikdörtgen 1"/>
          <p:cNvSpPr/>
          <p:nvPr/>
        </p:nvSpPr>
        <p:spPr>
          <a:xfrm>
            <a:off x="3001108" y="149441"/>
            <a:ext cx="5275384" cy="461665"/>
          </a:xfrm>
          <a:prstGeom prst="rect">
            <a:avLst/>
          </a:prstGeom>
        </p:spPr>
        <p:txBody>
          <a:bodyPr wrap="square">
            <a:spAutoFit/>
          </a:bodyPr>
          <a:lstStyle/>
          <a:p>
            <a:r>
              <a:rPr lang="tr-TR" sz="2400" b="1" dirty="0"/>
              <a:t>Yerleşim Biçimlerine Göre Bürolar</a:t>
            </a:r>
          </a:p>
        </p:txBody>
      </p:sp>
    </p:spTree>
    <p:extLst>
      <p:ext uri="{BB962C8B-B14F-4D97-AF65-F5344CB8AC3E}">
        <p14:creationId xmlns:p14="http://schemas.microsoft.com/office/powerpoint/2010/main" val="118256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3404" y="445477"/>
            <a:ext cx="10515600" cy="5072063"/>
          </a:xfrm>
        </p:spPr>
        <p:txBody>
          <a:bodyPr>
            <a:normAutofit/>
          </a:bodyPr>
          <a:lstStyle/>
          <a:p>
            <a:pPr marL="0" indent="0">
              <a:buNone/>
            </a:pPr>
            <a:r>
              <a:rPr lang="tr-TR" sz="2000" b="1" dirty="0"/>
              <a:t>Özel Bürolar: </a:t>
            </a:r>
            <a:r>
              <a:rPr lang="tr-TR" sz="2000" dirty="0" smtClean="0"/>
              <a:t>1-4 </a:t>
            </a:r>
            <a:r>
              <a:rPr lang="tr-TR" sz="2000" dirty="0"/>
              <a:t>kişinin birlikte oturup çalıştığı küçük odalardır. </a:t>
            </a:r>
            <a:endParaRPr lang="tr-TR" sz="2000" dirty="0" smtClean="0"/>
          </a:p>
          <a:p>
            <a:r>
              <a:rPr lang="tr-TR" sz="2000" dirty="0" smtClean="0"/>
              <a:t>Bazı </a:t>
            </a:r>
            <a:r>
              <a:rPr lang="tr-TR" sz="2000" dirty="0"/>
              <a:t>hizmetler için özel bürolar ayrılması zorunludur. </a:t>
            </a:r>
            <a:endParaRPr lang="tr-TR" sz="2000" dirty="0" smtClean="0"/>
          </a:p>
          <a:p>
            <a:r>
              <a:rPr lang="tr-TR" sz="2000" dirty="0" smtClean="0"/>
              <a:t>Müdür </a:t>
            </a:r>
            <a:r>
              <a:rPr lang="tr-TR" sz="2000" dirty="0"/>
              <a:t>ve daha üst kademe yöneticilere, ilgililerle gizli görüşmesi gerekli olan personele özel büro ayrılmalıdır.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2" name="Resim 1"/>
          <p:cNvPicPr>
            <a:picLocks noChangeAspect="1"/>
          </p:cNvPicPr>
          <p:nvPr/>
        </p:nvPicPr>
        <p:blipFill>
          <a:blip r:embed="rId2"/>
          <a:stretch>
            <a:fillRect/>
          </a:stretch>
        </p:blipFill>
        <p:spPr>
          <a:xfrm>
            <a:off x="3560761" y="2035770"/>
            <a:ext cx="6648450" cy="4465163"/>
          </a:xfrm>
          <a:prstGeom prst="rect">
            <a:avLst/>
          </a:prstGeom>
        </p:spPr>
      </p:pic>
      <p:sp>
        <p:nvSpPr>
          <p:cNvPr id="5" name="Dikdörtgen 4"/>
          <p:cNvSpPr/>
          <p:nvPr/>
        </p:nvSpPr>
        <p:spPr>
          <a:xfrm>
            <a:off x="3560760" y="90827"/>
            <a:ext cx="4012347" cy="369332"/>
          </a:xfrm>
          <a:prstGeom prst="rect">
            <a:avLst/>
          </a:prstGeom>
        </p:spPr>
        <p:txBody>
          <a:bodyPr wrap="square">
            <a:spAutoFit/>
          </a:bodyPr>
          <a:lstStyle/>
          <a:p>
            <a:r>
              <a:rPr lang="tr-TR" b="1" dirty="0"/>
              <a:t>Yerleşim Biçimlerine Göre Bürolar</a:t>
            </a:r>
          </a:p>
        </p:txBody>
      </p:sp>
    </p:spTree>
    <p:extLst>
      <p:ext uri="{BB962C8B-B14F-4D97-AF65-F5344CB8AC3E}">
        <p14:creationId xmlns:p14="http://schemas.microsoft.com/office/powerpoint/2010/main" val="159422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1352550" y="435483"/>
            <a:ext cx="9201150" cy="5700326"/>
          </a:xfrm>
          <a:prstGeom prst="rect">
            <a:avLst/>
          </a:prstGeom>
        </p:spPr>
      </p:pic>
    </p:spTree>
    <p:extLst>
      <p:ext uri="{BB962C8B-B14F-4D97-AF65-F5344CB8AC3E}">
        <p14:creationId xmlns:p14="http://schemas.microsoft.com/office/powerpoint/2010/main" val="3481274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6850" y="285750"/>
            <a:ext cx="10037762" cy="5625472"/>
          </a:xfrm>
        </p:spPr>
        <p:txBody>
          <a:bodyPr>
            <a:normAutofit/>
          </a:bodyPr>
          <a:lstStyle/>
          <a:p>
            <a:r>
              <a:rPr lang="tr-TR" sz="2000" b="1" dirty="0" err="1"/>
              <a:t>Hibrit</a:t>
            </a:r>
            <a:r>
              <a:rPr lang="tr-TR" sz="2000" b="1" dirty="0"/>
              <a:t> (melez) bürolar</a:t>
            </a:r>
            <a:r>
              <a:rPr lang="tr-TR" sz="2000" dirty="0"/>
              <a:t>: Hem açık büro hem de kapalı büro </a:t>
            </a:r>
            <a:r>
              <a:rPr lang="tr-TR" sz="2000" dirty="0" smtClean="0"/>
              <a:t>yaklaşımlarının özelliklerini </a:t>
            </a:r>
            <a:r>
              <a:rPr lang="tr-TR" sz="2000" dirty="0"/>
              <a:t>kapsadığından, bu ad verilmektedir. Örneğin duvardan </a:t>
            </a:r>
            <a:r>
              <a:rPr lang="tr-TR" sz="2000" dirty="0" smtClean="0"/>
              <a:t>bölme yapan </a:t>
            </a:r>
            <a:r>
              <a:rPr lang="tr-TR" sz="2000" dirty="0"/>
              <a:t>paneller ile özel bürolar anında kurulabilir ve gerektiğinde bu </a:t>
            </a:r>
            <a:r>
              <a:rPr lang="tr-TR" sz="2000" dirty="0" smtClean="0"/>
              <a:t>panellerin sökülmesiyle </a:t>
            </a:r>
            <a:r>
              <a:rPr lang="tr-TR" sz="2000" dirty="0"/>
              <a:t>hızlı bir biçimde açık alana dönüştürülebilir.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2779712" y="1656371"/>
            <a:ext cx="6859588" cy="4367144"/>
          </a:xfrm>
          <a:prstGeom prst="rect">
            <a:avLst/>
          </a:prstGeom>
        </p:spPr>
      </p:pic>
    </p:spTree>
    <p:extLst>
      <p:ext uri="{BB962C8B-B14F-4D97-AF65-F5344CB8AC3E}">
        <p14:creationId xmlns:p14="http://schemas.microsoft.com/office/powerpoint/2010/main" val="2577076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K000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noChangeArrowheads="1"/>
          </p:cNvSpPr>
          <p:nvPr>
            <p:ph type="title"/>
          </p:nvPr>
        </p:nvSpPr>
        <p:spPr>
          <a:xfrm>
            <a:off x="2057400" y="533400"/>
            <a:ext cx="7772400" cy="457200"/>
          </a:xfrm>
        </p:spPr>
        <p:txBody>
          <a:bodyPr>
            <a:normAutofit fontScale="90000"/>
          </a:bodyPr>
          <a:lstStyle/>
          <a:p>
            <a:r>
              <a:rPr lang="tr-TR" b="1" dirty="0" smtClean="0"/>
              <a:t>Çağdaş </a:t>
            </a:r>
            <a:r>
              <a:rPr lang="tr-TR" sz="3600" b="1" dirty="0" smtClean="0"/>
              <a:t>Büro </a:t>
            </a:r>
            <a:r>
              <a:rPr lang="tr-TR" sz="3600" b="1" dirty="0"/>
              <a:t>Türleri</a:t>
            </a:r>
          </a:p>
        </p:txBody>
      </p:sp>
      <p:sp>
        <p:nvSpPr>
          <p:cNvPr id="18436" name="Rectangle 4"/>
          <p:cNvSpPr>
            <a:spLocks noGrp="1" noChangeArrowheads="1"/>
          </p:cNvSpPr>
          <p:nvPr>
            <p:ph idx="1"/>
          </p:nvPr>
        </p:nvSpPr>
        <p:spPr>
          <a:xfrm>
            <a:off x="1828800" y="1219200"/>
            <a:ext cx="8458200" cy="4876800"/>
          </a:xfrm>
        </p:spPr>
        <p:txBody>
          <a:bodyPr/>
          <a:lstStyle/>
          <a:p>
            <a:r>
              <a:rPr lang="tr-TR"/>
              <a:t>Otomasyon öncesi dönemdeki örgüt yönetiminde örgütün başarısına doğrudan doğruya etki eden “</a:t>
            </a:r>
            <a:r>
              <a:rPr lang="tr-TR" i="1"/>
              <a:t>örgütte çalışan personel sayısı</a:t>
            </a:r>
            <a:r>
              <a:rPr lang="tr-TR"/>
              <a:t>” idi. Otomasyon çağında ise örgütün başarısı, çalışanların verimliliğinin arttırılmasına yönelik yapılan faaliyetlerdir. Bu verimlilik arttırma çalışmaları ise mekan açısından merkeziyetçi bir yoldan çıkmış ve küçük ama fonksiyonel bir örgüte yerini bırakmıştır. İşte bu örgütlerin fonksiyonel olma özelliği de “otomasyon” sayesinde gerçekleşmektedir. Bu nedenle otomasyon açısından bürolar 4 gruba ayrılmaktadır. </a:t>
            </a:r>
          </a:p>
        </p:txBody>
      </p:sp>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9934381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533400"/>
            <a:ext cx="7772400" cy="457200"/>
          </a:xfrm>
        </p:spPr>
        <p:txBody>
          <a:bodyPr>
            <a:normAutofit fontScale="90000"/>
          </a:bodyPr>
          <a:lstStyle/>
          <a:p>
            <a:r>
              <a:rPr lang="tr-TR" sz="3600" b="1"/>
              <a:t>1-Küçük Bürolar</a:t>
            </a:r>
          </a:p>
        </p:txBody>
      </p:sp>
      <p:sp>
        <p:nvSpPr>
          <p:cNvPr id="19459" name="Rectangle 3"/>
          <p:cNvSpPr>
            <a:spLocks noGrp="1" noChangeArrowheads="1"/>
          </p:cNvSpPr>
          <p:nvPr>
            <p:ph idx="1"/>
          </p:nvPr>
        </p:nvSpPr>
        <p:spPr>
          <a:xfrm>
            <a:off x="1828800" y="1219200"/>
            <a:ext cx="8458200" cy="4876800"/>
          </a:xfrm>
        </p:spPr>
        <p:txBody>
          <a:bodyPr/>
          <a:lstStyle/>
          <a:p>
            <a:r>
              <a:rPr lang="tr-TR"/>
              <a:t>Bünyesinde 3-12 arasında eleman çalışan bağımsız işletme büroları ileri teknoloji kullanarak daha büyük işletmelerle rekabet edebilir duruma gelmiştir. ‘Dinamizm’ ve ‘esneklik’ gibi nedenler bu tür büroların büyük bürolarla aynı kulvarda yarışmalarını sağlamıştır. </a:t>
            </a:r>
          </a:p>
          <a:p>
            <a:r>
              <a:rPr lang="tr-TR"/>
              <a:t>Küçük bürolar  büyük bürolara göre kapsamlı bir otomasyon sistemi kurmadıklarından yeni gelişen bilgi ve iletişim teknolojilerine ayak uydurması daha kolay ve hızlıdır. Bu da küçük büroların en önemli özelliklerinden bir tanesidir. </a:t>
            </a:r>
          </a:p>
        </p:txBody>
      </p:sp>
      <p:pic>
        <p:nvPicPr>
          <p:cNvPr id="19460" name="Picture 4"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562601"/>
            <a:ext cx="1682750" cy="111601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0610969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533400"/>
            <a:ext cx="7772400" cy="457200"/>
          </a:xfrm>
        </p:spPr>
        <p:txBody>
          <a:bodyPr>
            <a:normAutofit fontScale="90000"/>
          </a:bodyPr>
          <a:lstStyle/>
          <a:p>
            <a:r>
              <a:rPr lang="tr-TR" sz="3600" b="1"/>
              <a:t>2-Şube Bürolar</a:t>
            </a:r>
          </a:p>
        </p:txBody>
      </p:sp>
      <p:sp>
        <p:nvSpPr>
          <p:cNvPr id="20483" name="Rectangle 3"/>
          <p:cNvSpPr>
            <a:spLocks noGrp="1" noChangeArrowheads="1"/>
          </p:cNvSpPr>
          <p:nvPr>
            <p:ph idx="1"/>
          </p:nvPr>
        </p:nvSpPr>
        <p:spPr>
          <a:xfrm>
            <a:off x="1828800" y="1219200"/>
            <a:ext cx="8458200" cy="4876800"/>
          </a:xfrm>
        </p:spPr>
        <p:txBody>
          <a:bodyPr/>
          <a:lstStyle/>
          <a:p>
            <a:pPr>
              <a:lnSpc>
                <a:spcPct val="90000"/>
              </a:lnSpc>
            </a:pPr>
            <a:r>
              <a:rPr lang="tr-TR"/>
              <a:t>Büyük örgütlerin bir bölümü olarak tasarlanan şube bürolar, genellikle örgüt merkezinden uzaktadır ve ana bürodaki benzer otomasyona sahiptirler. Şube bürolar önce merkezlerindeki ana bilgisayara, oradan da örgütün ana bilgisayarlarına bağlı bir ağ yapısı ile donatılmaktadırlar. Şube büroların en önemli özelliği, ürettikleri bilgiden daha fazlasına erişebilir olmaları ve örgütün diğer şubeleri ile yoğun bağlantı kurmalarıdır. Örnekler, ...</a:t>
            </a:r>
          </a:p>
        </p:txBody>
      </p:sp>
      <p:pic>
        <p:nvPicPr>
          <p:cNvPr id="20484" name="Picture 4" descr="BD052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0" y="5573714"/>
            <a:ext cx="1373188" cy="1284287"/>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3543399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533400"/>
            <a:ext cx="7772400" cy="457200"/>
          </a:xfrm>
        </p:spPr>
        <p:txBody>
          <a:bodyPr>
            <a:normAutofit fontScale="90000"/>
          </a:bodyPr>
          <a:lstStyle/>
          <a:p>
            <a:r>
              <a:rPr lang="tr-TR" sz="3600" b="1"/>
              <a:t>3-Gezici Bürolar</a:t>
            </a:r>
          </a:p>
        </p:txBody>
      </p:sp>
      <p:sp>
        <p:nvSpPr>
          <p:cNvPr id="21507" name="Rectangle 3"/>
          <p:cNvSpPr>
            <a:spLocks noGrp="1" noChangeArrowheads="1"/>
          </p:cNvSpPr>
          <p:nvPr>
            <p:ph idx="1"/>
          </p:nvPr>
        </p:nvSpPr>
        <p:spPr>
          <a:xfrm>
            <a:off x="1828800" y="1219200"/>
            <a:ext cx="8458200" cy="4495800"/>
          </a:xfrm>
        </p:spPr>
        <p:txBody>
          <a:bodyPr/>
          <a:lstStyle/>
          <a:p>
            <a:r>
              <a:rPr lang="tr-TR"/>
              <a:t>Özellikle satış elemanları, ürün tanıtıcılar gibi gezici elemanlar, sahip oldukları diz üstü bilgisayar ile bir sabit büroda bulunabilecekleri olanakları elde etmektedirler. </a:t>
            </a:r>
          </a:p>
          <a:p>
            <a:r>
              <a:rPr lang="tr-TR"/>
              <a:t>Taşınabilir bilgisayarları ile uzaktan, büronun bilgisayarlarına bağlanarak elde ettikleri bilgileri büro otomasyonunun alt sistemleri sayesinde iletebilirler. </a:t>
            </a:r>
          </a:p>
        </p:txBody>
      </p:sp>
      <p:pic>
        <p:nvPicPr>
          <p:cNvPr id="21508" name="Picture 4" descr="PE016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876801"/>
            <a:ext cx="1925638" cy="18065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62917614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8250" y="209550"/>
            <a:ext cx="10496550" cy="5701672"/>
          </a:xfrm>
        </p:spPr>
        <p:txBody>
          <a:bodyPr>
            <a:normAutofit/>
          </a:bodyPr>
          <a:lstStyle/>
          <a:p>
            <a:r>
              <a:rPr lang="tr-TR" sz="2400" b="1" dirty="0"/>
              <a:t>Gezici (Mobil) Bürolar</a:t>
            </a:r>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
        <p:nvSpPr>
          <p:cNvPr id="5" name="Dikdörtgen 4"/>
          <p:cNvSpPr/>
          <p:nvPr/>
        </p:nvSpPr>
        <p:spPr>
          <a:xfrm>
            <a:off x="1390650" y="590550"/>
            <a:ext cx="10344150" cy="1631216"/>
          </a:xfrm>
          <a:prstGeom prst="rect">
            <a:avLst/>
          </a:prstGeom>
        </p:spPr>
        <p:txBody>
          <a:bodyPr wrap="square">
            <a:spAutoFit/>
          </a:bodyPr>
          <a:lstStyle/>
          <a:p>
            <a:r>
              <a:rPr lang="tr-TR" sz="2000" dirty="0">
                <a:latin typeface="Times New Roman" panose="02020603050405020304" pitchFamily="18" charset="0"/>
              </a:rPr>
              <a:t>Mobil büro uygulamas</a:t>
            </a:r>
            <a:r>
              <a:rPr lang="tr-TR" sz="2000" dirty="0">
                <a:latin typeface="TimesNewRoman"/>
              </a:rPr>
              <a:t>ı </a:t>
            </a:r>
            <a:r>
              <a:rPr lang="tr-TR" sz="2000" dirty="0">
                <a:latin typeface="Times New Roman" panose="02020603050405020304" pitchFamily="18" charset="0"/>
              </a:rPr>
              <a:t>özellikle pazarlama, reklam, piyasa ara</a:t>
            </a:r>
            <a:r>
              <a:rPr lang="tr-TR" sz="2000" dirty="0">
                <a:latin typeface="TimesNewRoman"/>
              </a:rPr>
              <a:t>ş</a:t>
            </a:r>
            <a:r>
              <a:rPr lang="tr-TR" sz="2000" dirty="0">
                <a:latin typeface="Times New Roman" panose="02020603050405020304" pitchFamily="18" charset="0"/>
              </a:rPr>
              <a:t>t</a:t>
            </a:r>
            <a:r>
              <a:rPr lang="tr-TR" sz="2000" dirty="0">
                <a:latin typeface="TimesNewRoman"/>
              </a:rPr>
              <a:t>ı</a:t>
            </a:r>
            <a:r>
              <a:rPr lang="tr-TR" sz="2000" dirty="0">
                <a:latin typeface="Times New Roman" panose="02020603050405020304" pitchFamily="18" charset="0"/>
              </a:rPr>
              <a:t>rmas</a:t>
            </a:r>
            <a:r>
              <a:rPr lang="tr-TR" sz="2000" dirty="0">
                <a:latin typeface="TimesNewRoman"/>
              </a:rPr>
              <a:t>ı</a:t>
            </a:r>
            <a:r>
              <a:rPr lang="tr-TR" sz="2000" dirty="0">
                <a:latin typeface="Times New Roman" panose="02020603050405020304" pitchFamily="18" charset="0"/>
              </a:rPr>
              <a:t>, </a:t>
            </a:r>
            <a:r>
              <a:rPr lang="tr-TR" sz="2000" dirty="0" smtClean="0">
                <a:latin typeface="Times New Roman" panose="02020603050405020304" pitchFamily="18" charset="0"/>
              </a:rPr>
              <a:t>kamuoyu yoklamalar</a:t>
            </a:r>
            <a:r>
              <a:rPr lang="tr-TR" sz="2000" dirty="0" smtClean="0">
                <a:latin typeface="TimesNewRoman"/>
              </a:rPr>
              <a:t>ı </a:t>
            </a:r>
            <a:r>
              <a:rPr lang="tr-TR" sz="2000" dirty="0">
                <a:latin typeface="Times New Roman" panose="02020603050405020304" pitchFamily="18" charset="0"/>
              </a:rPr>
              <a:t>gibi bir i</a:t>
            </a:r>
            <a:r>
              <a:rPr lang="tr-TR" sz="2000" dirty="0">
                <a:latin typeface="TimesNewRoman"/>
              </a:rPr>
              <a:t>ş </a:t>
            </a:r>
            <a:r>
              <a:rPr lang="tr-TR" sz="2000" dirty="0">
                <a:latin typeface="Times New Roman" panose="02020603050405020304" pitchFamily="18" charset="0"/>
              </a:rPr>
              <a:t>yerine ba</a:t>
            </a:r>
            <a:r>
              <a:rPr lang="tr-TR" sz="2000" dirty="0">
                <a:latin typeface="TimesNewRoman"/>
              </a:rPr>
              <a:t>ğ</a:t>
            </a:r>
            <a:r>
              <a:rPr lang="tr-TR" sz="2000" dirty="0">
                <a:latin typeface="Times New Roman" panose="02020603050405020304" pitchFamily="18" charset="0"/>
              </a:rPr>
              <a:t>l</a:t>
            </a:r>
            <a:r>
              <a:rPr lang="tr-TR" sz="2000" dirty="0">
                <a:latin typeface="TimesNewRoman"/>
              </a:rPr>
              <a:t>ı </a:t>
            </a:r>
            <a:r>
              <a:rPr lang="tr-TR" sz="2000" dirty="0">
                <a:latin typeface="Times New Roman" panose="02020603050405020304" pitchFamily="18" charset="0"/>
              </a:rPr>
              <a:t>olmadan yürütülebilecek faaliyetler, geli</a:t>
            </a:r>
            <a:r>
              <a:rPr lang="tr-TR" sz="2000" dirty="0">
                <a:latin typeface="TimesNewRoman"/>
              </a:rPr>
              <a:t>ş</a:t>
            </a:r>
            <a:r>
              <a:rPr lang="tr-TR" sz="2000" dirty="0">
                <a:latin typeface="Times New Roman" panose="02020603050405020304" pitchFamily="18" charset="0"/>
              </a:rPr>
              <a:t>mi</a:t>
            </a:r>
            <a:r>
              <a:rPr lang="tr-TR" sz="2000" dirty="0">
                <a:latin typeface="TimesNewRoman"/>
              </a:rPr>
              <a:t>ş </a:t>
            </a:r>
            <a:r>
              <a:rPr lang="tr-TR" sz="2000" dirty="0" smtClean="0">
                <a:latin typeface="Times New Roman" panose="02020603050405020304" pitchFamily="18" charset="0"/>
              </a:rPr>
              <a:t>teknoloji ürünleri </a:t>
            </a:r>
            <a:r>
              <a:rPr lang="tr-TR" sz="2000" dirty="0">
                <a:latin typeface="Times New Roman" panose="02020603050405020304" pitchFamily="18" charset="0"/>
              </a:rPr>
              <a:t>olan ta</a:t>
            </a:r>
            <a:r>
              <a:rPr lang="tr-TR" sz="2000" dirty="0">
                <a:latin typeface="TimesNewRoman"/>
              </a:rPr>
              <a:t>şı</a:t>
            </a:r>
            <a:r>
              <a:rPr lang="tr-TR" sz="2000" dirty="0">
                <a:latin typeface="Times New Roman" panose="02020603050405020304" pitchFamily="18" charset="0"/>
              </a:rPr>
              <a:t>nabilir özellikteki “diz üstü” bilgisayarlar yard</a:t>
            </a:r>
            <a:r>
              <a:rPr lang="tr-TR" sz="2000" dirty="0">
                <a:latin typeface="TimesNewRoman"/>
              </a:rPr>
              <a:t>ı</a:t>
            </a:r>
            <a:r>
              <a:rPr lang="tr-TR" sz="2000" dirty="0">
                <a:latin typeface="Times New Roman" panose="02020603050405020304" pitchFamily="18" charset="0"/>
              </a:rPr>
              <a:t>m</a:t>
            </a:r>
            <a:r>
              <a:rPr lang="tr-TR" sz="2000" dirty="0">
                <a:latin typeface="TimesNewRoman"/>
              </a:rPr>
              <a:t>ı</a:t>
            </a:r>
            <a:r>
              <a:rPr lang="tr-TR" sz="2000" dirty="0">
                <a:latin typeface="Times New Roman" panose="02020603050405020304" pitchFamily="18" charset="0"/>
              </a:rPr>
              <a:t>yla herhangi bir i</a:t>
            </a:r>
            <a:r>
              <a:rPr lang="tr-TR" sz="2000" dirty="0">
                <a:latin typeface="TimesNewRoman"/>
              </a:rPr>
              <a:t>ş </a:t>
            </a:r>
            <a:r>
              <a:rPr lang="tr-TR" sz="2000" dirty="0" smtClean="0">
                <a:latin typeface="Times New Roman" panose="02020603050405020304" pitchFamily="18" charset="0"/>
              </a:rPr>
              <a:t>yerine gerek </a:t>
            </a:r>
            <a:r>
              <a:rPr lang="tr-TR" sz="2000" dirty="0">
                <a:latin typeface="Times New Roman" panose="02020603050405020304" pitchFamily="18" charset="0"/>
              </a:rPr>
              <a:t>kalmadan yerine getirilebilmektedir.</a:t>
            </a:r>
          </a:p>
          <a:p>
            <a:endParaRPr lang="tr-TR" sz="2000" dirty="0"/>
          </a:p>
        </p:txBody>
      </p:sp>
      <p:pic>
        <p:nvPicPr>
          <p:cNvPr id="6" name="Resim 5"/>
          <p:cNvPicPr>
            <a:picLocks noChangeAspect="1"/>
          </p:cNvPicPr>
          <p:nvPr/>
        </p:nvPicPr>
        <p:blipFill>
          <a:blip r:embed="rId2"/>
          <a:stretch>
            <a:fillRect/>
          </a:stretch>
        </p:blipFill>
        <p:spPr>
          <a:xfrm>
            <a:off x="2589212" y="2016650"/>
            <a:ext cx="6535738" cy="4025810"/>
          </a:xfrm>
          <a:prstGeom prst="rect">
            <a:avLst/>
          </a:prstGeom>
        </p:spPr>
      </p:pic>
    </p:spTree>
    <p:extLst>
      <p:ext uri="{BB962C8B-B14F-4D97-AF65-F5344CB8AC3E}">
        <p14:creationId xmlns:p14="http://schemas.microsoft.com/office/powerpoint/2010/main" val="334885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533400"/>
            <a:ext cx="7772400" cy="457200"/>
          </a:xfrm>
        </p:spPr>
        <p:txBody>
          <a:bodyPr>
            <a:normAutofit fontScale="90000"/>
          </a:bodyPr>
          <a:lstStyle/>
          <a:p>
            <a:r>
              <a:rPr lang="tr-TR" sz="3600" b="1"/>
              <a:t>4-Ev-Bürolar</a:t>
            </a:r>
          </a:p>
        </p:txBody>
      </p:sp>
      <p:sp>
        <p:nvSpPr>
          <p:cNvPr id="22531" name="Rectangle 3"/>
          <p:cNvSpPr>
            <a:spLocks noGrp="1" noChangeArrowheads="1"/>
          </p:cNvSpPr>
          <p:nvPr>
            <p:ph idx="1"/>
          </p:nvPr>
        </p:nvSpPr>
        <p:spPr>
          <a:xfrm>
            <a:off x="1828800" y="1447800"/>
            <a:ext cx="8458200" cy="4572000"/>
          </a:xfrm>
        </p:spPr>
        <p:txBody>
          <a:bodyPr/>
          <a:lstStyle/>
          <a:p>
            <a:r>
              <a:rPr lang="tr-TR"/>
              <a:t>Tipik bir ev-bürosu için, bir kişisel bilgisayar, ona bağlı bir yazıcı ve İnternet bağlantısı gerekli otomasyonu sağlamaya yetecek büro araçlardır. Kullanıcı İnternet bağlantısı sayesinde (modem) merkez büroya bağlanarak yapılacak işin listesini ve konuyla ilgili kaynakları kendi bilgisayarına aktarabilir. </a:t>
            </a:r>
          </a:p>
          <a:p>
            <a:r>
              <a:rPr lang="tr-TR"/>
              <a:t>Günümüzde iletişim hatlarının hızı nedeni ile evdeki bilgisayara bağlı bir kamera ile de interaktif bir iletişim kurulabilir ve görüntülü olarak yüz yüze iletişim kurulabilir. </a:t>
            </a:r>
          </a:p>
        </p:txBody>
      </p:sp>
      <p:pic>
        <p:nvPicPr>
          <p:cNvPr id="22532" name="Picture 4" descr="AG00149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57201"/>
            <a:ext cx="1219200" cy="11715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33460348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2100" y="400050"/>
            <a:ext cx="9942512" cy="5511172"/>
          </a:xfrm>
        </p:spPr>
        <p:txBody>
          <a:bodyPr/>
          <a:lstStyle/>
          <a:p>
            <a:r>
              <a:rPr lang="tr-TR" b="1" dirty="0"/>
              <a:t>Ev </a:t>
            </a:r>
            <a:r>
              <a:rPr lang="tr-TR" b="1" dirty="0" smtClean="0"/>
              <a:t>Bürolar: </a:t>
            </a:r>
            <a:r>
              <a:rPr lang="tr-TR" dirty="0" smtClean="0"/>
              <a:t>Çalışma </a:t>
            </a:r>
            <a:r>
              <a:rPr lang="tr-TR" dirty="0"/>
              <a:t>yerine esnekliği getiren ev ofis uygulamaları, aynı zamanda </a:t>
            </a:r>
            <a:r>
              <a:rPr lang="tr-TR" dirty="0" smtClean="0"/>
              <a:t>çalışma saatlerinde </a:t>
            </a:r>
            <a:r>
              <a:rPr lang="tr-TR" dirty="0"/>
              <a:t>de bir esnekliği getirmektedir. Çalışma saatlerinin çalışanlar </a:t>
            </a:r>
            <a:r>
              <a:rPr lang="tr-TR" dirty="0" smtClean="0"/>
              <a:t>tarafından belirlenmesi </a:t>
            </a:r>
            <a:r>
              <a:rPr lang="tr-TR" dirty="0"/>
              <a:t>ve üretecekleri işin kendi inisiyatiflerine bırakılması, bu çalışma şekline </a:t>
            </a:r>
            <a:r>
              <a:rPr lang="tr-TR" dirty="0" smtClean="0"/>
              <a:t>bir ayrıcalık </a:t>
            </a:r>
            <a:r>
              <a:rPr lang="tr-TR" dirty="0"/>
              <a:t>kazandırmaktadır. Böylece kişiler kendilerini en çok verimli, daha enerjik ve </a:t>
            </a:r>
            <a:r>
              <a:rPr lang="tr-TR" dirty="0" smtClean="0"/>
              <a:t>dinç hissettikleri </a:t>
            </a:r>
            <a:r>
              <a:rPr lang="tr-TR" dirty="0"/>
              <a:t>zamanlarda işlerini yapmaktadırlar</a:t>
            </a:r>
            <a:r>
              <a:rPr lang="tr-TR" dirty="0" smtClean="0"/>
              <a:t>.</a:t>
            </a:r>
          </a:p>
          <a:p>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1562100" y="2329050"/>
            <a:ext cx="3600450" cy="3636818"/>
          </a:xfrm>
          <a:prstGeom prst="rect">
            <a:avLst/>
          </a:prstGeom>
        </p:spPr>
      </p:pic>
      <p:pic>
        <p:nvPicPr>
          <p:cNvPr id="6" name="Resim 5"/>
          <p:cNvPicPr>
            <a:picLocks noChangeAspect="1"/>
          </p:cNvPicPr>
          <p:nvPr/>
        </p:nvPicPr>
        <p:blipFill>
          <a:blip r:embed="rId3"/>
          <a:stretch>
            <a:fillRect/>
          </a:stretch>
        </p:blipFill>
        <p:spPr>
          <a:xfrm>
            <a:off x="6533356" y="2329050"/>
            <a:ext cx="4228200" cy="3815345"/>
          </a:xfrm>
          <a:prstGeom prst="rect">
            <a:avLst/>
          </a:prstGeom>
        </p:spPr>
      </p:pic>
    </p:spTree>
    <p:extLst>
      <p:ext uri="{BB962C8B-B14F-4D97-AF65-F5344CB8AC3E}">
        <p14:creationId xmlns:p14="http://schemas.microsoft.com/office/powerpoint/2010/main" val="2291209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3862" y="457200"/>
            <a:ext cx="8915400" cy="3777622"/>
          </a:xfrm>
        </p:spPr>
        <p:txBody>
          <a:bodyPr/>
          <a:lstStyle/>
          <a:p>
            <a:r>
              <a:rPr lang="tr-TR" sz="2400" b="1" dirty="0"/>
              <a:t>Sanal </a:t>
            </a:r>
            <a:r>
              <a:rPr lang="tr-TR" sz="2400" b="1" dirty="0" smtClean="0"/>
              <a:t>Bürolar: </a:t>
            </a:r>
            <a:r>
              <a:rPr lang="tr-TR" dirty="0" smtClean="0"/>
              <a:t>Sanal </a:t>
            </a:r>
            <a:r>
              <a:rPr lang="tr-TR" dirty="0"/>
              <a:t>büro kavramı, bilgi ve iletişim teknolojileriyle desteklenen ve belli bir </a:t>
            </a:r>
            <a:r>
              <a:rPr lang="tr-TR" dirty="0" smtClean="0"/>
              <a:t>fiziksel mekâna </a:t>
            </a:r>
            <a:r>
              <a:rPr lang="tr-TR" dirty="0"/>
              <a:t>bağımlı olmayı gerektirmeyen ofis anlamına gelmektedir. Sanal ofisler, sanal </a:t>
            </a:r>
            <a:r>
              <a:rPr lang="tr-TR" dirty="0" smtClean="0"/>
              <a:t>çalışan grubun</a:t>
            </a:r>
            <a:r>
              <a:rPr lang="tr-TR" dirty="0"/>
              <a:t>, ortak kullanımına sunulmuş bir web sitesi üzerinden faaliyetlerin </a:t>
            </a:r>
            <a:r>
              <a:rPr lang="tr-TR" dirty="0" smtClean="0"/>
              <a:t>yürütüldüğü ofislerdir</a:t>
            </a:r>
            <a:r>
              <a:rPr lang="tr-TR" dirty="0"/>
              <a:t>. Sanal ofiste görülen işler, sanal işlerdir.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2057401" y="2475314"/>
            <a:ext cx="7829550" cy="3572067"/>
          </a:xfrm>
          <a:prstGeom prst="rect">
            <a:avLst/>
          </a:prstGeom>
        </p:spPr>
      </p:pic>
    </p:spTree>
    <p:extLst>
      <p:ext uri="{BB962C8B-B14F-4D97-AF65-F5344CB8AC3E}">
        <p14:creationId xmlns:p14="http://schemas.microsoft.com/office/powerpoint/2010/main" val="2149277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209550"/>
            <a:ext cx="11315700" cy="5434972"/>
          </a:xfrm>
        </p:spPr>
        <p:txBody>
          <a:bodyPr>
            <a:normAutofit/>
          </a:bodyPr>
          <a:lstStyle/>
          <a:p>
            <a:r>
              <a:rPr lang="tr-TR" b="1" dirty="0"/>
              <a:t>Yaratıcı </a:t>
            </a:r>
            <a:r>
              <a:rPr lang="tr-TR" b="1" dirty="0" smtClean="0"/>
              <a:t>Bürolar: </a:t>
            </a:r>
            <a:r>
              <a:rPr lang="tr-TR" dirty="0" smtClean="0"/>
              <a:t>Kültürel </a:t>
            </a:r>
            <a:r>
              <a:rPr lang="tr-TR" dirty="0"/>
              <a:t>değişim, fiziksel mekânın </a:t>
            </a:r>
            <a:r>
              <a:rPr lang="tr-TR" dirty="0" smtClean="0"/>
              <a:t>değişimiyle </a:t>
            </a:r>
            <a:r>
              <a:rPr lang="tr-TR" dirty="0"/>
              <a:t>doğrudan ilişkilidir. </a:t>
            </a:r>
            <a:r>
              <a:rPr lang="tr-TR" dirty="0" smtClean="0"/>
              <a:t>İnsanların davranışlarını </a:t>
            </a:r>
            <a:r>
              <a:rPr lang="tr-TR" dirty="0"/>
              <a:t>değiştirmek için onları değişik bir çevreye sokmanın en etkili yol olduğu </a:t>
            </a:r>
            <a:r>
              <a:rPr lang="tr-TR" dirty="0" smtClean="0"/>
              <a:t>genel olarak </a:t>
            </a:r>
            <a:r>
              <a:rPr lang="tr-TR" dirty="0"/>
              <a:t>kabul edilmektedir. Hiyerarşiyi (makam sırası) ortadan kaldırmak, </a:t>
            </a:r>
            <a:r>
              <a:rPr lang="tr-TR" dirty="0" smtClean="0"/>
              <a:t>piramidi düzleştirmek </a:t>
            </a:r>
            <a:r>
              <a:rPr lang="tr-TR" dirty="0"/>
              <a:t>ve böylelikle hem keyifli hem de verimli bir çalışma ortamı elde etmek, </a:t>
            </a:r>
            <a:r>
              <a:rPr lang="tr-TR" dirty="0" smtClean="0"/>
              <a:t>çağdaş ofis </a:t>
            </a:r>
            <a:r>
              <a:rPr lang="tr-TR" dirty="0"/>
              <a:t>kavramının ana amacını oluşturmaktadır.</a:t>
            </a:r>
          </a:p>
          <a:p>
            <a:r>
              <a:rPr lang="tr-TR" dirty="0" smtClean="0"/>
              <a:t>Ofis </a:t>
            </a:r>
            <a:r>
              <a:rPr lang="tr-TR" dirty="0"/>
              <a:t>ortamını daha özgür ve yaratıcı hâle getirmek, mekân değerlendirme ve yerleştirme </a:t>
            </a:r>
            <a:r>
              <a:rPr lang="tr-TR" dirty="0" smtClean="0"/>
              <a:t>ile ilgili </a:t>
            </a:r>
            <a:r>
              <a:rPr lang="tr-TR" dirty="0"/>
              <a:t>eski kuralları bir kenara bırakmayı gerektirmektedir.</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pic>
        <p:nvPicPr>
          <p:cNvPr id="5" name="Resim 4"/>
          <p:cNvPicPr>
            <a:picLocks noChangeAspect="1"/>
          </p:cNvPicPr>
          <p:nvPr/>
        </p:nvPicPr>
        <p:blipFill>
          <a:blip r:embed="rId2"/>
          <a:stretch>
            <a:fillRect/>
          </a:stretch>
        </p:blipFill>
        <p:spPr>
          <a:xfrm>
            <a:off x="2640357" y="2513425"/>
            <a:ext cx="6455162" cy="3477067"/>
          </a:xfrm>
          <a:prstGeom prst="rect">
            <a:avLst/>
          </a:prstGeom>
        </p:spPr>
      </p:pic>
    </p:spTree>
    <p:extLst>
      <p:ext uri="{BB962C8B-B14F-4D97-AF65-F5344CB8AC3E}">
        <p14:creationId xmlns:p14="http://schemas.microsoft.com/office/powerpoint/2010/main" val="366950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0050"/>
            <a:ext cx="10515600" cy="5776913"/>
          </a:xfrm>
        </p:spPr>
        <p:txBody>
          <a:bodyPr>
            <a:normAutofit/>
          </a:bodyPr>
          <a:lstStyle/>
          <a:p>
            <a:r>
              <a:rPr lang="tr-TR" sz="2400" dirty="0" smtClean="0"/>
              <a:t>Yönetim bir </a:t>
            </a:r>
            <a:r>
              <a:rPr lang="tr-TR" sz="2400" dirty="0"/>
              <a:t>insan grubunun, planlanan bazı faaliyetlerde bulunarak saptanmış olan amaçlara yönelme ve ulaşma çabasıdır.  </a:t>
            </a:r>
            <a:endParaRPr lang="tr-TR" sz="2400" dirty="0" smtClean="0"/>
          </a:p>
          <a:p>
            <a:pPr marL="0" indent="0">
              <a:buNone/>
            </a:pPr>
            <a:r>
              <a:rPr lang="tr-TR" sz="2400" dirty="0" smtClean="0"/>
              <a:t>            Yönetim </a:t>
            </a:r>
            <a:r>
              <a:rPr lang="tr-TR" sz="2400" dirty="0"/>
              <a:t>sürecinde; </a:t>
            </a:r>
            <a:endParaRPr lang="tr-TR" sz="2400" dirty="0" smtClean="0"/>
          </a:p>
          <a:p>
            <a:r>
              <a:rPr lang="tr-TR" sz="2400" dirty="0" smtClean="0"/>
              <a:t>Önceden </a:t>
            </a:r>
            <a:r>
              <a:rPr lang="tr-TR" sz="2400" dirty="0"/>
              <a:t>saptanmış amaçlar </a:t>
            </a:r>
            <a:endParaRPr lang="tr-TR" sz="2400" dirty="0" smtClean="0"/>
          </a:p>
          <a:p>
            <a:r>
              <a:rPr lang="tr-TR" sz="2400" dirty="0" smtClean="0"/>
              <a:t>Yapılacak </a:t>
            </a:r>
            <a:r>
              <a:rPr lang="tr-TR" sz="2400" dirty="0"/>
              <a:t>işler </a:t>
            </a:r>
            <a:endParaRPr lang="tr-TR" sz="2400" dirty="0" smtClean="0"/>
          </a:p>
          <a:p>
            <a:r>
              <a:rPr lang="tr-TR" sz="2400" dirty="0" smtClean="0"/>
              <a:t>İşleri </a:t>
            </a:r>
            <a:r>
              <a:rPr lang="tr-TR" sz="2400" dirty="0"/>
              <a:t>yapacak bir grup insan(örgüt) </a:t>
            </a:r>
            <a:endParaRPr lang="tr-TR" sz="2400" dirty="0" smtClean="0"/>
          </a:p>
          <a:p>
            <a:r>
              <a:rPr lang="tr-TR" sz="2400" dirty="0" smtClean="0"/>
              <a:t>Sözü </a:t>
            </a:r>
            <a:r>
              <a:rPr lang="tr-TR" sz="2400" dirty="0"/>
              <a:t>edilen insan grubunun bazı işleri yapmasından doğan faaliyetler </a:t>
            </a:r>
            <a:endParaRPr lang="tr-TR" sz="2400" dirty="0" smtClean="0"/>
          </a:p>
          <a:p>
            <a:r>
              <a:rPr lang="tr-TR" sz="2400" dirty="0" smtClean="0"/>
              <a:t>Bu </a:t>
            </a:r>
            <a:r>
              <a:rPr lang="tr-TR" sz="2400" dirty="0"/>
              <a:t>faaliyetlerde başarılı olması söz konusudur.  </a:t>
            </a:r>
          </a:p>
          <a:p>
            <a:pPr marL="0" indent="0">
              <a:buNone/>
            </a:pPr>
            <a:r>
              <a:rPr lang="tr-TR" sz="2400" dirty="0" smtClean="0"/>
              <a:t>          </a:t>
            </a:r>
            <a:r>
              <a:rPr lang="tr-TR" sz="2400" dirty="0"/>
              <a:t>Başarılı çalışmanın ölçüsü, saptanmış olan amaca yönelme ve ulaşma oranı ile bağımlıdır.  </a:t>
            </a:r>
          </a:p>
          <a:p>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460849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7250" y="323850"/>
            <a:ext cx="11087100" cy="5587372"/>
          </a:xfrm>
        </p:spPr>
        <p:txBody>
          <a:bodyPr>
            <a:normAutofit/>
          </a:bodyPr>
          <a:lstStyle/>
          <a:p>
            <a:r>
              <a:rPr lang="tr-TR" b="1" dirty="0"/>
              <a:t>Modüler </a:t>
            </a:r>
            <a:r>
              <a:rPr lang="tr-TR" b="1" dirty="0" smtClean="0"/>
              <a:t>Bürolar: </a:t>
            </a:r>
            <a:r>
              <a:rPr lang="tr-TR" dirty="0" smtClean="0"/>
              <a:t>Büro </a:t>
            </a:r>
            <a:r>
              <a:rPr lang="tr-TR" dirty="0"/>
              <a:t>mobilyalarının etkili şekilde dizaynıdır; yani değişik büro mobilya </a:t>
            </a:r>
            <a:r>
              <a:rPr lang="tr-TR" dirty="0" smtClean="0"/>
              <a:t>parçalarının (masa</a:t>
            </a:r>
            <a:r>
              <a:rPr lang="tr-TR" dirty="0"/>
              <a:t>, dolap, kitaplık vb. ) kullanımını kolaylaştırmak ve bu parçaların değişik </a:t>
            </a:r>
            <a:r>
              <a:rPr lang="tr-TR" dirty="0" smtClean="0"/>
              <a:t>şekilde yerleştirilmesine </a:t>
            </a:r>
            <a:r>
              <a:rPr lang="tr-TR" dirty="0"/>
              <a:t>olanak verecek şekilde dizayn etmektir.</a:t>
            </a:r>
          </a:p>
          <a:p>
            <a:r>
              <a:rPr lang="tr-TR" dirty="0"/>
              <a:t>Bir modüler ünite müşteriye göre dizayn edilmiş olup masa, çalışma alanı, </a:t>
            </a:r>
            <a:r>
              <a:rPr lang="tr-TR" dirty="0" smtClean="0"/>
              <a:t>depolama alanı</a:t>
            </a:r>
            <a:r>
              <a:rPr lang="tr-TR" dirty="0"/>
              <a:t>, dosya dolapları ve kitaplıklardan oluşur. Modüler dizayn, çalışma ortamındaki </a:t>
            </a:r>
            <a:r>
              <a:rPr lang="tr-TR" dirty="0" smtClean="0"/>
              <a:t>hızlı değişime </a:t>
            </a:r>
            <a:r>
              <a:rPr lang="tr-TR" dirty="0"/>
              <a:t>ve çalışanların sürekli yer değiştirmesine imkân sunmaktadır</a:t>
            </a:r>
            <a:r>
              <a:rPr lang="tr-TR" dirty="0" smtClean="0"/>
              <a:t>.</a:t>
            </a:r>
            <a:endParaRPr lang="tr-TR" dirty="0"/>
          </a:p>
        </p:txBody>
      </p:sp>
      <p:sp>
        <p:nvSpPr>
          <p:cNvPr id="4" name="Altbilgi Yer Tutucusu 3"/>
          <p:cNvSpPr>
            <a:spLocks noGrp="1"/>
          </p:cNvSpPr>
          <p:nvPr>
            <p:ph type="ftr" sz="quarter" idx="11"/>
          </p:nvPr>
        </p:nvSpPr>
        <p:spPr/>
        <p:txBody>
          <a:bodyPr/>
          <a:lstStyle/>
          <a:p>
            <a:r>
              <a:rPr lang="tr-TR" dirty="0" smtClean="0"/>
              <a:t>HİKMET ATEŞER                   EĞİTİCİ BİLİŞİM TEKNOLOJİLERİ FORMATÖR ÖĞRETMENİ</a:t>
            </a:r>
            <a:endParaRPr lang="tr-TR" dirty="0"/>
          </a:p>
        </p:txBody>
      </p:sp>
      <p:pic>
        <p:nvPicPr>
          <p:cNvPr id="5" name="Resim 4"/>
          <p:cNvPicPr>
            <a:picLocks noChangeAspect="1"/>
          </p:cNvPicPr>
          <p:nvPr/>
        </p:nvPicPr>
        <p:blipFill>
          <a:blip r:embed="rId2"/>
          <a:stretch>
            <a:fillRect/>
          </a:stretch>
        </p:blipFill>
        <p:spPr>
          <a:xfrm>
            <a:off x="1905000" y="2304616"/>
            <a:ext cx="8001000" cy="3718899"/>
          </a:xfrm>
          <a:prstGeom prst="rect">
            <a:avLst/>
          </a:prstGeom>
        </p:spPr>
      </p:pic>
    </p:spTree>
    <p:extLst>
      <p:ext uri="{BB962C8B-B14F-4D97-AF65-F5344CB8AC3E}">
        <p14:creationId xmlns:p14="http://schemas.microsoft.com/office/powerpoint/2010/main" val="347112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0"/>
            <a:ext cx="11163300" cy="6135808"/>
          </a:xfrm>
        </p:spPr>
        <p:txBody>
          <a:bodyPr>
            <a:normAutofit/>
          </a:bodyPr>
          <a:lstStyle/>
          <a:p>
            <a:r>
              <a:rPr lang="tr-TR" b="1" dirty="0"/>
              <a:t>Büro Çalışanları</a:t>
            </a:r>
          </a:p>
          <a:p>
            <a:pPr marL="0" indent="0">
              <a:buNone/>
            </a:pPr>
            <a:r>
              <a:rPr lang="tr-TR" dirty="0"/>
              <a:t>Bürolarda planlama, örgütleme, kadrolama, koordinasyon, yöneltme, denetim, </a:t>
            </a:r>
            <a:r>
              <a:rPr lang="tr-TR" dirty="0" smtClean="0"/>
              <a:t>iletişim ve </a:t>
            </a:r>
            <a:r>
              <a:rPr lang="tr-TR" dirty="0"/>
              <a:t>halkla ilişkiler gibi yönetsel fonksiyonların yanında, araştırma-geliştirme (AR-GE</a:t>
            </a:r>
            <a:r>
              <a:rPr lang="tr-TR" dirty="0" smtClean="0"/>
              <a:t>), kademe </a:t>
            </a:r>
            <a:r>
              <a:rPr lang="tr-TR" dirty="0"/>
              <a:t>azaltma ve değişim gibi görev ve işlevler yerine getirilir. Söz konusu görev </a:t>
            </a:r>
            <a:r>
              <a:rPr lang="tr-TR" dirty="0" smtClean="0"/>
              <a:t>ve işlevler </a:t>
            </a:r>
            <a:r>
              <a:rPr lang="tr-TR" dirty="0"/>
              <a:t>çeşitli kademelerde farklı unvan ve pozisyonlarda çalışan kişiler tarafından </a:t>
            </a:r>
            <a:r>
              <a:rPr lang="tr-TR" dirty="0" smtClean="0"/>
              <a:t>yerine getirilir</a:t>
            </a:r>
            <a:r>
              <a:rPr lang="tr-TR" dirty="0"/>
              <a:t>.</a:t>
            </a:r>
          </a:p>
          <a:p>
            <a:r>
              <a:rPr lang="tr-TR" dirty="0"/>
              <a:t> </a:t>
            </a:r>
            <a:r>
              <a:rPr lang="tr-TR" b="1" dirty="0"/>
              <a:t>Yönetici: </a:t>
            </a:r>
            <a:r>
              <a:rPr lang="tr-TR" dirty="0"/>
              <a:t>Büro kaynaklarını (fizikseli mali, beşeri) kullanma yetkisine </a:t>
            </a:r>
            <a:r>
              <a:rPr lang="tr-TR" dirty="0" smtClean="0"/>
              <a:t>ve sorumluluğuna </a:t>
            </a:r>
            <a:r>
              <a:rPr lang="tr-TR" dirty="0"/>
              <a:t>sahip olan </a:t>
            </a:r>
            <a:r>
              <a:rPr lang="tr-TR" dirty="0" smtClean="0"/>
              <a:t>kişilerdir.</a:t>
            </a:r>
          </a:p>
          <a:p>
            <a:r>
              <a:rPr lang="tr-TR" dirty="0" smtClean="0"/>
              <a:t> </a:t>
            </a:r>
            <a:r>
              <a:rPr lang="tr-TR" b="1" dirty="0"/>
              <a:t>Uzman (danışman): </a:t>
            </a:r>
            <a:r>
              <a:rPr lang="tr-TR" dirty="0"/>
              <a:t>Bir konuda bilgi, uygulama ve deneyim yoluyla </a:t>
            </a:r>
            <a:r>
              <a:rPr lang="tr-TR" dirty="0" smtClean="0"/>
              <a:t>geniş bilgi</a:t>
            </a:r>
            <a:r>
              <a:rPr lang="tr-TR" dirty="0"/>
              <a:t>, beceri kazanmış ve ustalaşmış kişilerdir. Bu kişiler emir </a:t>
            </a:r>
            <a:r>
              <a:rPr lang="tr-TR" dirty="0" smtClean="0"/>
              <a:t>komuta zincirinde </a:t>
            </a:r>
            <a:r>
              <a:rPr lang="tr-TR" dirty="0"/>
              <a:t>yer almazlar. Büronun kurmay elemanlarıdır. Görevleri </a:t>
            </a:r>
            <a:r>
              <a:rPr lang="tr-TR" dirty="0" smtClean="0"/>
              <a:t>yöneticiye ilgili </a:t>
            </a:r>
            <a:r>
              <a:rPr lang="tr-TR" dirty="0"/>
              <a:t>oldukları konuda danışmanlık yapmaktır. Hesap uzmanı, bilgi </a:t>
            </a:r>
            <a:r>
              <a:rPr lang="tr-TR" dirty="0" smtClean="0"/>
              <a:t>işlemci, hukuk </a:t>
            </a:r>
            <a:r>
              <a:rPr lang="tr-TR" dirty="0"/>
              <a:t>müşaviri, istatistikçi gibi kişiler genellikle büro ortamında </a:t>
            </a:r>
            <a:r>
              <a:rPr lang="tr-TR" dirty="0" smtClean="0"/>
              <a:t>çalışan uzmanlardır.</a:t>
            </a:r>
          </a:p>
          <a:p>
            <a:r>
              <a:rPr lang="tr-TR" b="1" dirty="0"/>
              <a:t>Memur: </a:t>
            </a:r>
            <a:r>
              <a:rPr lang="tr-TR" dirty="0"/>
              <a:t>Memur sözcüğü resmi bir anlamı ifade eder. Kamu </a:t>
            </a:r>
            <a:r>
              <a:rPr lang="tr-TR" dirty="0" smtClean="0"/>
              <a:t>kurumlarında devletin </a:t>
            </a:r>
            <a:r>
              <a:rPr lang="tr-TR" dirty="0"/>
              <a:t>asli ve sürekli görevlerini yerine getiren ve aylıkla çalışan kişilerdir.</a:t>
            </a:r>
          </a:p>
          <a:p>
            <a:r>
              <a:rPr lang="tr-TR" b="1" dirty="0" smtClean="0"/>
              <a:t>Yönetici </a:t>
            </a:r>
            <a:r>
              <a:rPr lang="tr-TR" b="1" dirty="0"/>
              <a:t>sekreter: </a:t>
            </a:r>
            <a:r>
              <a:rPr lang="tr-TR" dirty="0"/>
              <a:t>Büro yönetimi konusunda birikimli, doğrudan emir </a:t>
            </a:r>
            <a:r>
              <a:rPr lang="tr-TR" dirty="0" smtClean="0"/>
              <a:t>almadan sorumluluk </a:t>
            </a:r>
            <a:r>
              <a:rPr lang="tr-TR" dirty="0"/>
              <a:t>alabilme yeteneği gösteren, alınan karar ve </a:t>
            </a:r>
            <a:r>
              <a:rPr lang="tr-TR" dirty="0" smtClean="0"/>
              <a:t>sorumlulukları uyguladığı </a:t>
            </a:r>
            <a:r>
              <a:rPr lang="tr-TR" dirty="0"/>
              <a:t>gibi kendisine verilen yetki sınırları içinde kararlar </a:t>
            </a:r>
            <a:r>
              <a:rPr lang="tr-TR" dirty="0" smtClean="0"/>
              <a:t>verebilen, yönetim </a:t>
            </a:r>
            <a:r>
              <a:rPr lang="tr-TR" dirty="0"/>
              <a:t>kadrosu içinde yeri bulunan bir büro görevlisidir.</a:t>
            </a:r>
          </a:p>
          <a:p>
            <a:r>
              <a:rPr lang="tr-TR" dirty="0" smtClean="0"/>
              <a:t> </a:t>
            </a:r>
            <a:r>
              <a:rPr lang="tr-TR" b="1" dirty="0"/>
              <a:t>Yardımcı hizmet personeli: </a:t>
            </a:r>
            <a:r>
              <a:rPr lang="tr-TR" dirty="0"/>
              <a:t>Büronun temizliği, bakımı, onarımı, ulaşımı </a:t>
            </a:r>
            <a:r>
              <a:rPr lang="tr-TR" dirty="0" smtClean="0"/>
              <a:t>vb. destek </a:t>
            </a:r>
            <a:r>
              <a:rPr lang="tr-TR" dirty="0"/>
              <a:t>görevlerini üstlenen kişilerdir</a:t>
            </a:r>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916184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243636"/>
            <a:ext cx="10742612" cy="5911222"/>
          </a:xfrm>
        </p:spPr>
        <p:txBody>
          <a:bodyPr>
            <a:normAutofit/>
          </a:bodyPr>
          <a:lstStyle/>
          <a:p>
            <a:pPr marL="0" indent="0" algn="ctr">
              <a:buNone/>
            </a:pPr>
            <a:r>
              <a:rPr lang="tr-TR" sz="3200" b="1" dirty="0"/>
              <a:t>Büro Çalışanının Genel Özellikleri</a:t>
            </a:r>
          </a:p>
          <a:p>
            <a:r>
              <a:rPr lang="tr-TR" sz="2800" dirty="0"/>
              <a:t>Bürolarda işlerin aksamadan yürüyebilmesi için çalışanların bazı özelliklere </a:t>
            </a:r>
            <a:r>
              <a:rPr lang="tr-TR" sz="2800" dirty="0" smtClean="0"/>
              <a:t>sahip olması </a:t>
            </a:r>
            <a:r>
              <a:rPr lang="tr-TR" sz="2800" dirty="0"/>
              <a:t>gerekmektedir. Bu özellikler;</a:t>
            </a:r>
          </a:p>
          <a:p>
            <a:r>
              <a:rPr lang="tr-TR" sz="2800" b="1" dirty="0" smtClean="0"/>
              <a:t>Görev </a:t>
            </a:r>
            <a:r>
              <a:rPr lang="tr-TR" sz="2800" b="1" dirty="0"/>
              <a:t>paylaşımına açık </a:t>
            </a:r>
            <a:r>
              <a:rPr lang="tr-TR" sz="2800" b="1" dirty="0" smtClean="0"/>
              <a:t>olma</a:t>
            </a:r>
          </a:p>
          <a:p>
            <a:r>
              <a:rPr lang="tr-TR" sz="2800" b="1" dirty="0"/>
              <a:t>Organizasyonu ve yönetimi temsil </a:t>
            </a:r>
            <a:r>
              <a:rPr lang="tr-TR" sz="2800" b="1" dirty="0" smtClean="0"/>
              <a:t>etme</a:t>
            </a:r>
          </a:p>
          <a:p>
            <a:r>
              <a:rPr lang="tr-TR" sz="2800" b="1" dirty="0"/>
              <a:t>Bilgi akışını sağlama konusunda dikkatli </a:t>
            </a:r>
            <a:r>
              <a:rPr lang="tr-TR" sz="2800" b="1" dirty="0" smtClean="0"/>
              <a:t>olma</a:t>
            </a:r>
          </a:p>
          <a:p>
            <a:r>
              <a:rPr lang="tr-TR" sz="2800" b="1" dirty="0"/>
              <a:t>Hiyerarşik (makam sırası) yapıya saygı </a:t>
            </a:r>
            <a:r>
              <a:rPr lang="tr-TR" sz="2800" b="1" dirty="0" smtClean="0"/>
              <a:t>duyma</a:t>
            </a:r>
          </a:p>
          <a:p>
            <a:r>
              <a:rPr lang="tr-TR" sz="2800" b="1" dirty="0"/>
              <a:t>Görev ve sorumluluktan </a:t>
            </a:r>
            <a:r>
              <a:rPr lang="tr-TR" sz="2800" b="1" dirty="0" smtClean="0"/>
              <a:t>kaçınmama</a:t>
            </a:r>
          </a:p>
          <a:p>
            <a:r>
              <a:rPr lang="tr-TR" sz="2800" b="1" dirty="0"/>
              <a:t>Üstlerin görevlerini kolaylaştırma</a:t>
            </a:r>
            <a:endParaRPr lang="tr-TR" sz="28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4228592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4625"/>
            <a:ext cx="10515600" cy="1325563"/>
          </a:xfrm>
        </p:spPr>
        <p:txBody>
          <a:bodyPr/>
          <a:lstStyle/>
          <a:p>
            <a:r>
              <a:rPr lang="tr-TR" dirty="0" smtClean="0"/>
              <a:t>BÜROLARDA YERLEŞME İLKELERİ  </a:t>
            </a:r>
            <a:br>
              <a:rPr lang="tr-TR" dirty="0" smtClean="0"/>
            </a:br>
            <a:endParaRPr lang="tr-TR" dirty="0"/>
          </a:p>
        </p:txBody>
      </p:sp>
      <p:sp>
        <p:nvSpPr>
          <p:cNvPr id="3" name="İçerik Yer Tutucusu 2"/>
          <p:cNvSpPr>
            <a:spLocks noGrp="1"/>
          </p:cNvSpPr>
          <p:nvPr>
            <p:ph idx="1"/>
          </p:nvPr>
        </p:nvSpPr>
        <p:spPr>
          <a:xfrm>
            <a:off x="838200" y="990600"/>
            <a:ext cx="10515600" cy="5186363"/>
          </a:xfrm>
        </p:spPr>
        <p:txBody>
          <a:bodyPr>
            <a:normAutofit/>
          </a:bodyPr>
          <a:lstStyle/>
          <a:p>
            <a:r>
              <a:rPr lang="tr-TR" sz="2400" dirty="0" smtClean="0"/>
              <a:t>1.Birbiriyle </a:t>
            </a:r>
            <a:r>
              <a:rPr lang="tr-TR" sz="2400" dirty="0"/>
              <a:t>ilgili iş görenler yan yana masa ya da odalarda oturmalıdır. </a:t>
            </a:r>
            <a:r>
              <a:rPr lang="tr-TR" sz="2400" dirty="0" err="1"/>
              <a:t>Örn</a:t>
            </a:r>
            <a:r>
              <a:rPr lang="tr-TR" sz="2400" dirty="0"/>
              <a:t>. müdürle yardımcısı, başkanla sekreteri gibi </a:t>
            </a:r>
            <a:endParaRPr lang="tr-TR" sz="2400" dirty="0" smtClean="0"/>
          </a:p>
          <a:p>
            <a:r>
              <a:rPr lang="tr-TR" sz="2400" dirty="0" smtClean="0"/>
              <a:t>2.Halkla </a:t>
            </a:r>
            <a:r>
              <a:rPr lang="tr-TR" sz="2400" dirty="0"/>
              <a:t>iç içe olanlar giriş katında ve kapıya yakın bulunmalıdırlar. </a:t>
            </a:r>
            <a:endParaRPr lang="tr-TR" sz="2400" dirty="0" smtClean="0"/>
          </a:p>
          <a:p>
            <a:r>
              <a:rPr lang="tr-TR" sz="2400" dirty="0" smtClean="0"/>
              <a:t>3.Yerleşme </a:t>
            </a:r>
            <a:r>
              <a:rPr lang="tr-TR" sz="2400" dirty="0"/>
              <a:t>görüş ve denetimi kolaylaştırmalıdır</a:t>
            </a:r>
            <a:r>
              <a:rPr lang="tr-TR" sz="2400" dirty="0" smtClean="0"/>
              <a:t>.</a:t>
            </a:r>
          </a:p>
          <a:p>
            <a:r>
              <a:rPr lang="tr-TR" sz="2400" dirty="0" smtClean="0"/>
              <a:t> </a:t>
            </a:r>
            <a:r>
              <a:rPr lang="tr-TR" sz="2400" dirty="0"/>
              <a:t>4. Açık bürolarda amirler personelini görecek yerlerde (özellikle köşelerde) ve  camlı odalarda oturmalıdır. </a:t>
            </a:r>
            <a:endParaRPr lang="tr-TR" sz="2400" dirty="0" smtClean="0"/>
          </a:p>
          <a:p>
            <a:r>
              <a:rPr lang="tr-TR" sz="2400" dirty="0" smtClean="0"/>
              <a:t>5.Herkesin </a:t>
            </a:r>
            <a:r>
              <a:rPr lang="tr-TR" sz="2400" dirty="0"/>
              <a:t>kullandığı gereçler kendisine yakın yerde bulunmalı, bunlara elini uzatarak yada 1-2 adım atarak ulaşabilmelidir. </a:t>
            </a:r>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584035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4625"/>
            <a:ext cx="10515600" cy="1325563"/>
          </a:xfrm>
        </p:spPr>
        <p:txBody>
          <a:bodyPr/>
          <a:lstStyle/>
          <a:p>
            <a:r>
              <a:rPr lang="tr-TR" dirty="0" smtClean="0"/>
              <a:t>BÜROLARDA YERLEŞME İLKELERİ  </a:t>
            </a:r>
            <a:br>
              <a:rPr lang="tr-TR" dirty="0" smtClean="0"/>
            </a:br>
            <a:endParaRPr lang="tr-TR" dirty="0"/>
          </a:p>
        </p:txBody>
      </p:sp>
      <p:sp>
        <p:nvSpPr>
          <p:cNvPr id="4" name="İçerik Yer Tutucusu 3"/>
          <p:cNvSpPr>
            <a:spLocks noGrp="1"/>
          </p:cNvSpPr>
          <p:nvPr>
            <p:ph idx="1"/>
          </p:nvPr>
        </p:nvSpPr>
        <p:spPr>
          <a:xfrm>
            <a:off x="838200" y="914400"/>
            <a:ext cx="10515600" cy="5943600"/>
          </a:xfrm>
        </p:spPr>
        <p:txBody>
          <a:bodyPr>
            <a:normAutofit/>
          </a:bodyPr>
          <a:lstStyle/>
          <a:p>
            <a:r>
              <a:rPr lang="tr-TR" sz="2400" dirty="0"/>
              <a:t>6. Bürolardaki mefruşat ve gereçler görülen işe uygun, standart ve rahat olmalıdır. Lüks ve fazla gösterişli mefruşattan kaçınmalıdır. </a:t>
            </a:r>
            <a:endParaRPr lang="tr-TR" sz="2400" dirty="0" smtClean="0"/>
          </a:p>
          <a:p>
            <a:r>
              <a:rPr lang="tr-TR" sz="2400" dirty="0" smtClean="0"/>
              <a:t>7</a:t>
            </a:r>
            <a:r>
              <a:rPr lang="tr-TR" sz="2400" dirty="0"/>
              <a:t>. Yararlanılmayan alan en aza düşürülmelidir. </a:t>
            </a:r>
            <a:endParaRPr lang="tr-TR" sz="2400" dirty="0" smtClean="0"/>
          </a:p>
          <a:p>
            <a:r>
              <a:rPr lang="tr-TR" sz="2400" dirty="0" smtClean="0"/>
              <a:t>8</a:t>
            </a:r>
            <a:r>
              <a:rPr lang="tr-TR" sz="2400" dirty="0"/>
              <a:t>. Herkesin rahat gelip geçmesi için yeter genişlikte geçitler bırakılmalıdır. </a:t>
            </a:r>
            <a:endParaRPr lang="tr-TR" sz="2400" dirty="0" smtClean="0"/>
          </a:p>
          <a:p>
            <a:r>
              <a:rPr lang="tr-TR" sz="2400" dirty="0" smtClean="0"/>
              <a:t>9.Yangına</a:t>
            </a:r>
            <a:r>
              <a:rPr lang="tr-TR" sz="2400" dirty="0"/>
              <a:t>, kazalara ve kaymalara karşı iş güvenliği sağlanmalıdır. </a:t>
            </a:r>
          </a:p>
          <a:p>
            <a:r>
              <a:rPr lang="tr-TR" sz="2400" dirty="0"/>
              <a:t>10.Bürolardaki kullanılmayan eşyalar büro ve iş yerinde tutulmamalıdır. Bürolar depo değildir. Fazla eşyalar toplanarak hepsi bir depoda saklanmalıdır. </a:t>
            </a:r>
            <a:endParaRPr lang="tr-TR" sz="2400" dirty="0" smtClean="0"/>
          </a:p>
          <a:p>
            <a:r>
              <a:rPr lang="tr-TR" sz="2400" dirty="0" smtClean="0"/>
              <a:t>11.Elektrik </a:t>
            </a:r>
            <a:r>
              <a:rPr lang="tr-TR" sz="2400" dirty="0"/>
              <a:t>ve telefon prizleri inşaat sırasında yada binaya taşınmadan önce salon ve odalarda 3-4 metrede bir olacak sıklıkta olmalıdır.  </a:t>
            </a:r>
          </a:p>
          <a:p>
            <a:endParaRPr lang="tr-TR" sz="2400" dirty="0"/>
          </a:p>
        </p:txBody>
      </p:sp>
      <p:sp>
        <p:nvSpPr>
          <p:cNvPr id="5" name="Altbilgi Yer Tutucusu 4"/>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405236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333208" y="457201"/>
            <a:ext cx="5036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sz="3600" b="1" dirty="0" smtClean="0">
                <a:solidFill>
                  <a:schemeClr val="bg1"/>
                </a:solidFill>
                <a:effectLst>
                  <a:outerShdw blurRad="38100" dist="38100" dir="2700000" algn="tl">
                    <a:srgbClr val="000000"/>
                  </a:outerShdw>
                </a:effectLst>
                <a:latin typeface="Times New Roman" panose="02020603050405020304" pitchFamily="18" charset="0"/>
              </a:rPr>
              <a:t>BÜRO </a:t>
            </a:r>
            <a:r>
              <a:rPr lang="tr-TR" sz="3600" b="1" dirty="0">
                <a:solidFill>
                  <a:schemeClr val="bg1"/>
                </a:solidFill>
                <a:effectLst>
                  <a:outerShdw blurRad="38100" dist="38100" dir="2700000" algn="tl">
                    <a:srgbClr val="000000"/>
                  </a:outerShdw>
                </a:effectLst>
                <a:latin typeface="Times New Roman" panose="02020603050405020304" pitchFamily="18" charset="0"/>
              </a:rPr>
              <a:t>OTOMASYONU</a:t>
            </a:r>
          </a:p>
        </p:txBody>
      </p:sp>
      <p:sp>
        <p:nvSpPr>
          <p:cNvPr id="3075" name="Rectangle 3"/>
          <p:cNvSpPr>
            <a:spLocks noChangeArrowheads="1"/>
          </p:cNvSpPr>
          <p:nvPr/>
        </p:nvSpPr>
        <p:spPr bwMode="auto">
          <a:xfrm>
            <a:off x="2351088" y="1916113"/>
            <a:ext cx="64008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buFontTx/>
              <a:buChar char="•"/>
            </a:pPr>
            <a:r>
              <a:rPr lang="tr-TR" sz="2800" b="1" dirty="0">
                <a:solidFill>
                  <a:srgbClr val="000066"/>
                </a:solidFill>
                <a:effectLst>
                  <a:outerShdw blurRad="38100" dist="38100" dir="2700000" algn="tl">
                    <a:srgbClr val="000000"/>
                  </a:outerShdw>
                </a:effectLst>
                <a:latin typeface="Times New Roman" panose="02020603050405020304" pitchFamily="18" charset="0"/>
              </a:rPr>
              <a:t>Büro Otomasyonu Kavramı</a:t>
            </a:r>
          </a:p>
          <a:p>
            <a:pPr marL="914400" lvl="2" indent="0"/>
            <a:r>
              <a:rPr lang="tr-TR" sz="2000" b="1" dirty="0" smtClean="0">
                <a:solidFill>
                  <a:srgbClr val="000066"/>
                </a:solidFill>
                <a:effectLst>
                  <a:outerShdw blurRad="38100" dist="38100" dir="2700000" algn="tl">
                    <a:srgbClr val="000000"/>
                  </a:outerShdw>
                </a:effectLst>
                <a:latin typeface="Times New Roman" panose="02020603050405020304" pitchFamily="18" charset="0"/>
              </a:rPr>
              <a:t>Büro </a:t>
            </a:r>
            <a:r>
              <a:rPr lang="tr-TR" sz="2000" b="1" dirty="0">
                <a:solidFill>
                  <a:srgbClr val="000066"/>
                </a:solidFill>
                <a:effectLst>
                  <a:outerShdw blurRad="38100" dist="38100" dir="2700000" algn="tl">
                    <a:srgbClr val="000000"/>
                  </a:outerShdw>
                </a:effectLst>
                <a:latin typeface="Times New Roman" panose="02020603050405020304" pitchFamily="18" charset="0"/>
              </a:rPr>
              <a:t>Otomasyonunun Amacı</a:t>
            </a:r>
            <a:endParaRPr lang="tr-TR" sz="2800" b="1" dirty="0">
              <a:solidFill>
                <a:srgbClr val="000066"/>
              </a:solidFill>
              <a:effectLst>
                <a:outerShdw blurRad="38100" dist="38100" dir="2700000" algn="tl">
                  <a:srgbClr val="000000"/>
                </a:outerShdw>
              </a:effectLst>
              <a:latin typeface="Times New Roman" panose="02020603050405020304" pitchFamily="18" charset="0"/>
            </a:endParaRPr>
          </a:p>
          <a:p>
            <a:pPr>
              <a:buFontTx/>
              <a:buChar char="•"/>
            </a:pPr>
            <a:r>
              <a:rPr lang="tr-TR" sz="2800" b="1" dirty="0">
                <a:solidFill>
                  <a:srgbClr val="000066"/>
                </a:solidFill>
                <a:effectLst>
                  <a:outerShdw blurRad="38100" dist="38100" dir="2700000" algn="tl">
                    <a:srgbClr val="000000"/>
                  </a:outerShdw>
                </a:effectLst>
                <a:latin typeface="Times New Roman" panose="02020603050405020304" pitchFamily="18" charset="0"/>
              </a:rPr>
              <a:t>Büro Otomasyonunun Alt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Kelime İşleme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Elektronik Posta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Veri Tabanı Yönetimi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Elektronik Dosyalama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Sesli Cevaplama Sistemleri</a:t>
            </a:r>
          </a:p>
          <a:p>
            <a:pPr lvl="2">
              <a:buFontTx/>
              <a:buAutoNum type="alphaLcPeriod"/>
            </a:pPr>
            <a:r>
              <a:rPr lang="tr-TR" sz="2000" b="1" dirty="0">
                <a:solidFill>
                  <a:srgbClr val="000066"/>
                </a:solidFill>
                <a:effectLst>
                  <a:outerShdw blurRad="38100" dist="38100" dir="2700000" algn="tl">
                    <a:srgbClr val="000000"/>
                  </a:outerShdw>
                </a:effectLst>
                <a:latin typeface="Times New Roman" panose="02020603050405020304" pitchFamily="18" charset="0"/>
              </a:rPr>
              <a:t>Görüntülü İletişim Sistemleri</a:t>
            </a:r>
          </a:p>
          <a:p>
            <a:pPr lvl="4">
              <a:buFontTx/>
              <a:buAutoNum type="alphaLcPeriod"/>
            </a:pPr>
            <a:r>
              <a:rPr lang="tr-TR" sz="2000" b="1" i="1" dirty="0" err="1">
                <a:solidFill>
                  <a:srgbClr val="000066"/>
                </a:solidFill>
                <a:effectLst>
                  <a:outerShdw blurRad="38100" dist="38100" dir="2700000" algn="tl">
                    <a:srgbClr val="000000"/>
                  </a:outerShdw>
                </a:effectLst>
                <a:latin typeface="Times New Roman" panose="02020603050405020304" pitchFamily="18" charset="0"/>
              </a:rPr>
              <a:t>Videokonferans</a:t>
            </a:r>
            <a:endParaRPr lang="tr-TR" sz="2000" b="1" i="1" dirty="0">
              <a:solidFill>
                <a:srgbClr val="000066"/>
              </a:solidFill>
              <a:effectLst>
                <a:outerShdw blurRad="38100" dist="38100" dir="2700000" algn="tl">
                  <a:srgbClr val="000000"/>
                </a:outerShdw>
              </a:effectLst>
              <a:latin typeface="Times New Roman" panose="02020603050405020304" pitchFamily="18" charset="0"/>
            </a:endParaRPr>
          </a:p>
          <a:p>
            <a:pPr lvl="4">
              <a:buFontTx/>
              <a:buAutoNum type="alphaLcPeriod"/>
            </a:pPr>
            <a:r>
              <a:rPr lang="tr-TR" sz="2000" b="1" i="1" dirty="0" err="1">
                <a:solidFill>
                  <a:srgbClr val="000066"/>
                </a:solidFill>
                <a:effectLst>
                  <a:outerShdw blurRad="38100" dist="38100" dir="2700000" algn="tl">
                    <a:srgbClr val="000000"/>
                  </a:outerShdw>
                </a:effectLst>
                <a:latin typeface="Times New Roman" panose="02020603050405020304" pitchFamily="18" charset="0"/>
              </a:rPr>
              <a:t>Teletekst</a:t>
            </a:r>
            <a:endParaRPr lang="tr-TR" sz="2000" b="1" i="1" dirty="0">
              <a:solidFill>
                <a:srgbClr val="000066"/>
              </a:solidFill>
              <a:effectLst>
                <a:outerShdw blurRad="38100" dist="38100" dir="2700000" algn="tl">
                  <a:srgbClr val="000000"/>
                </a:outerShdw>
              </a:effectLst>
              <a:latin typeface="Times New Roman" panose="02020603050405020304" pitchFamily="18" charset="0"/>
            </a:endParaRPr>
          </a:p>
          <a:p>
            <a:pPr lvl="4">
              <a:buFontTx/>
              <a:buAutoNum type="alphaLcPeriod"/>
            </a:pPr>
            <a:r>
              <a:rPr lang="tr-TR" sz="2000" b="1" i="1" dirty="0" err="1">
                <a:solidFill>
                  <a:srgbClr val="000066"/>
                </a:solidFill>
                <a:effectLst>
                  <a:outerShdw blurRad="38100" dist="38100" dir="2700000" algn="tl">
                    <a:srgbClr val="000000"/>
                  </a:outerShdw>
                </a:effectLst>
                <a:latin typeface="Times New Roman" panose="02020603050405020304" pitchFamily="18" charset="0"/>
              </a:rPr>
              <a:t>Videotekst</a:t>
            </a:r>
            <a:endParaRPr lang="tr-TR" sz="2000" b="1" i="1" dirty="0">
              <a:solidFill>
                <a:srgbClr val="000066"/>
              </a:solidFill>
              <a:effectLst>
                <a:outerShdw blurRad="38100" dist="38100" dir="2700000" algn="tl">
                  <a:srgbClr val="000000"/>
                </a:outerShdw>
              </a:effectLst>
              <a:latin typeface="Times New Roman" panose="02020603050405020304" pitchFamily="18" charset="0"/>
            </a:endParaRPr>
          </a:p>
        </p:txBody>
      </p:sp>
      <p:pic>
        <p:nvPicPr>
          <p:cNvPr id="3076" name="Picture 4" descr="j017256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439863" cy="96043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09635618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152400"/>
            <a:ext cx="8459788" cy="533400"/>
          </a:xfrm>
        </p:spPr>
        <p:txBody>
          <a:bodyPr>
            <a:normAutofit fontScale="90000"/>
          </a:bodyPr>
          <a:lstStyle/>
          <a:p>
            <a:r>
              <a:rPr lang="tr-TR" sz="4000" b="1">
                <a:solidFill>
                  <a:srgbClr val="000066"/>
                </a:solidFill>
                <a:effectLst>
                  <a:outerShdw blurRad="38100" dist="38100" dir="2700000" algn="tl">
                    <a:srgbClr val="000000"/>
                  </a:outerShdw>
                </a:effectLst>
              </a:rPr>
              <a:t>Büro Otomasyonu Kavramı</a:t>
            </a:r>
          </a:p>
        </p:txBody>
      </p:sp>
      <p:sp>
        <p:nvSpPr>
          <p:cNvPr id="4099" name="Rectangle 3"/>
          <p:cNvSpPr>
            <a:spLocks noGrp="1" noChangeArrowheads="1"/>
          </p:cNvSpPr>
          <p:nvPr>
            <p:ph idx="1"/>
          </p:nvPr>
        </p:nvSpPr>
        <p:spPr>
          <a:xfrm>
            <a:off x="1645227" y="924791"/>
            <a:ext cx="8763000" cy="5638800"/>
          </a:xfrm>
        </p:spPr>
        <p:txBody>
          <a:bodyPr>
            <a:normAutofit fontScale="92500"/>
          </a:bodyPr>
          <a:lstStyle/>
          <a:p>
            <a:pPr>
              <a:lnSpc>
                <a:spcPct val="90000"/>
              </a:lnSpc>
            </a:pPr>
            <a:r>
              <a:rPr lang="tr-TR" sz="2400" dirty="0"/>
              <a:t>Günümüzde büroların üstlendiği yeni görevler, işlerin hızlı, kolay ve ekonomik bir şekilde yapılmasını zorunlu kılmaktadır. Bu zorunluluk teknolojinin bürolara girmesi ile işlerin daha hızlı, ekonomik, akla dayalı yapılmasını sağlamış; yenilikleri takipçi ve değişen şartlara ayak uydurabilecek karakterde büroları oluşturmuştur. Büro içi güncel faaliyetler günümüze kadar yönetici, sekreter ve memurlar arasında posta ve dosyaların gidip gelmesi, gerekli raporların aranıp bulunması, telefon mesajları, çok sayıda kağıt tüketimi, günlük kararların alınması ve bunların zaman kayıpları yüzünden gecikmesi şeklinde idi. Gelişen teknolojik şartlardan etkilenen üst düzey yöneticilerin, ihtiyaç duydukları doküman ve bilgilere en kısa zamanda ve en kolay yoldan erişme arzuları, teknolojik faaliyetlerin bürolara girmesini zorunlu kılmıştır. Gerek iletişim gerekse bilgi teknolojilerinin her geçen yıl ikiye katlanarak büyümesi örgütlerin bu teknolojiden istifade etme ihtiyacını doğurmuş ve böylelikle “otomasyon” kavramı gündeme gelmiştir.</a:t>
            </a:r>
          </a:p>
        </p:txBody>
      </p:sp>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93083206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extLst>
            <a:ext uri="{91240B29-F687-4F45-9708-019B960494DF}">
              <a14:hiddenLine xmlns:a14="http://schemas.microsoft.com/office/drawing/2010/main" w="9525">
                <a:solidFill>
                  <a:srgbClr val="FFFF00"/>
                </a:solidFill>
                <a:miter lim="800000"/>
                <a:headEnd/>
                <a:tailEnd/>
              </a14:hiddenLine>
            </a:ext>
          </a:extLst>
        </p:spPr>
        <p:txBody>
          <a:bodyPr/>
          <a:lstStyle/>
          <a:p>
            <a:r>
              <a:rPr lang="tr-TR" b="1" dirty="0">
                <a:solidFill>
                  <a:schemeClr val="tx1"/>
                </a:solidFill>
                <a:effectLst>
                  <a:outerShdw blurRad="38100" dist="38100" dir="2700000" algn="tl">
                    <a:srgbClr val="000000"/>
                  </a:outerShdw>
                </a:effectLst>
              </a:rPr>
              <a:t>Büro Otomasyonu Nedir?</a:t>
            </a:r>
          </a:p>
        </p:txBody>
      </p:sp>
      <p:sp>
        <p:nvSpPr>
          <p:cNvPr id="5123" name="Rectangle 3"/>
          <p:cNvSpPr>
            <a:spLocks noGrp="1" noChangeArrowheads="1"/>
          </p:cNvSpPr>
          <p:nvPr>
            <p:ph idx="1"/>
          </p:nvPr>
        </p:nvSpPr>
        <p:spPr>
          <a:xfrm>
            <a:off x="1518949" y="1603663"/>
            <a:ext cx="8915400" cy="3777622"/>
          </a:xfrm>
        </p:spPr>
        <p:txBody>
          <a:bodyPr>
            <a:normAutofit/>
          </a:bodyPr>
          <a:lstStyle/>
          <a:p>
            <a:r>
              <a:rPr lang="tr-TR" sz="2400" b="1" dirty="0">
                <a:solidFill>
                  <a:schemeClr val="tx1"/>
                </a:solidFill>
                <a:effectLst>
                  <a:outerShdw blurRad="38100" dist="38100" dir="2700000" algn="tl">
                    <a:srgbClr val="000000"/>
                  </a:outerShdw>
                </a:effectLst>
              </a:rPr>
              <a:t>Yöneticilerin, uzmanların, memurların ve sekreterlerin kısaca büro ortamında çalışan kişilerin bürolardaki faaliyetlerinin verimliliğini arttırmak amacı ile bilgi işlem sistemlerine bağlı iş istasyonlarını kullanmalarına “büro otomasyonu” denir. </a:t>
            </a:r>
          </a:p>
        </p:txBody>
      </p:sp>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90983564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0" y="609600"/>
            <a:ext cx="6553200" cy="609600"/>
          </a:xfrm>
        </p:spPr>
        <p:txBody>
          <a:bodyPr>
            <a:normAutofit fontScale="90000"/>
          </a:bodyPr>
          <a:lstStyle/>
          <a:p>
            <a:r>
              <a:rPr lang="tr-TR" sz="3600" b="1" dirty="0" smtClean="0">
                <a:solidFill>
                  <a:schemeClr val="accent1"/>
                </a:solidFill>
                <a:effectLst>
                  <a:outerShdw blurRad="38100" dist="38100" dir="2700000" algn="tl">
                    <a:srgbClr val="000000"/>
                  </a:outerShdw>
                </a:effectLst>
              </a:rPr>
              <a:t>Büro </a:t>
            </a:r>
            <a:r>
              <a:rPr lang="tr-TR" sz="3600" b="1" dirty="0">
                <a:solidFill>
                  <a:schemeClr val="accent1"/>
                </a:solidFill>
                <a:effectLst>
                  <a:outerShdw blurRad="38100" dist="38100" dir="2700000" algn="tl">
                    <a:srgbClr val="000000"/>
                  </a:outerShdw>
                </a:effectLst>
              </a:rPr>
              <a:t>Otomasyonunun Amacı</a:t>
            </a:r>
          </a:p>
        </p:txBody>
      </p:sp>
      <p:sp>
        <p:nvSpPr>
          <p:cNvPr id="8195" name="Rectangle 3"/>
          <p:cNvSpPr>
            <a:spLocks noGrp="1" noChangeArrowheads="1"/>
          </p:cNvSpPr>
          <p:nvPr>
            <p:ph idx="1"/>
          </p:nvPr>
        </p:nvSpPr>
        <p:spPr>
          <a:xfrm>
            <a:off x="4114800" y="1371600"/>
            <a:ext cx="5867400" cy="4724400"/>
          </a:xfrm>
        </p:spPr>
        <p:txBody>
          <a:bodyPr>
            <a:normAutofit/>
          </a:bodyPr>
          <a:lstStyle/>
          <a:p>
            <a:r>
              <a:rPr lang="tr-TR" sz="2000" dirty="0">
                <a:solidFill>
                  <a:srgbClr val="006600"/>
                </a:solidFill>
                <a:effectLst>
                  <a:outerShdw blurRad="38100" dist="38100" dir="2700000" algn="tl">
                    <a:srgbClr val="000000"/>
                  </a:outerShdw>
                </a:effectLst>
              </a:rPr>
              <a:t>İş görenlerin çalışmalarına yardımcı olmak sureti ile maliyeti arttırmaksızın verimliliğin yükseltilmesi amacına yöneliktir. </a:t>
            </a:r>
          </a:p>
          <a:p>
            <a:r>
              <a:rPr lang="tr-TR" sz="2000" dirty="0">
                <a:solidFill>
                  <a:srgbClr val="006600"/>
                </a:solidFill>
                <a:effectLst>
                  <a:outerShdw blurRad="38100" dist="38100" dir="2700000" algn="tl">
                    <a:srgbClr val="000000"/>
                  </a:outerShdw>
                </a:effectLst>
              </a:rPr>
              <a:t>Bürolardaki mevcut bilgilerin daha ucuz ve daha kolay depolanmasını, verilerin bir yerden bir yere daha hızlı ve kayba uğramadan transferini, karar verenlerin zaman kaybının önlenmesi ve iş görenler arasında iletişimi kolaylaştırarak verimli olarak çalışmalarının sağlanmasıdır. </a:t>
            </a:r>
          </a:p>
          <a:p>
            <a:r>
              <a:rPr lang="tr-TR" sz="2000" dirty="0">
                <a:solidFill>
                  <a:srgbClr val="006600"/>
                </a:solidFill>
                <a:effectLst>
                  <a:outerShdw blurRad="38100" dist="38100" dir="2700000" algn="tl">
                    <a:srgbClr val="000000"/>
                  </a:outerShdw>
                </a:effectLst>
              </a:rPr>
              <a:t>Büro içindeki tüm fonksiyonların gerek sosyal gerekse teknik yönlerini bütünleştirmeyi amaçlamaktadır. </a:t>
            </a:r>
          </a:p>
        </p:txBody>
      </p:sp>
      <p:pic>
        <p:nvPicPr>
          <p:cNvPr id="8196" name="Picture 4" descr="j025449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2362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j028326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1447800" cy="143033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414339654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0"/>
            <a:ext cx="4724400" cy="1066800"/>
          </a:xfrm>
        </p:spPr>
        <p:txBody>
          <a:bodyPr>
            <a:normAutofit fontScale="90000"/>
          </a:bodyPr>
          <a:lstStyle/>
          <a:p>
            <a:pPr algn="l"/>
            <a:r>
              <a:rPr lang="tr-TR" sz="3600" b="1">
                <a:solidFill>
                  <a:srgbClr val="000066"/>
                </a:solidFill>
                <a:effectLst>
                  <a:outerShdw blurRad="38100" dist="38100" dir="2700000" algn="tl">
                    <a:srgbClr val="000000"/>
                  </a:outerShdw>
                </a:effectLst>
              </a:rPr>
              <a:t>Büro Otomasyonunun </a:t>
            </a:r>
            <a:br>
              <a:rPr lang="tr-TR" sz="3600" b="1">
                <a:solidFill>
                  <a:srgbClr val="000066"/>
                </a:solidFill>
                <a:effectLst>
                  <a:outerShdw blurRad="38100" dist="38100" dir="2700000" algn="tl">
                    <a:srgbClr val="000000"/>
                  </a:outerShdw>
                </a:effectLst>
              </a:rPr>
            </a:br>
            <a:r>
              <a:rPr lang="tr-TR" sz="3600" b="1">
                <a:solidFill>
                  <a:srgbClr val="000066"/>
                </a:solidFill>
                <a:effectLst>
                  <a:outerShdw blurRad="38100" dist="38100" dir="2700000" algn="tl">
                    <a:srgbClr val="000000"/>
                  </a:outerShdw>
                </a:effectLst>
              </a:rPr>
              <a:t>Alt Sistemleri</a:t>
            </a:r>
          </a:p>
        </p:txBody>
      </p:sp>
      <p:sp>
        <p:nvSpPr>
          <p:cNvPr id="11267" name="Rectangle 3"/>
          <p:cNvSpPr>
            <a:spLocks noGrp="1" noChangeArrowheads="1"/>
          </p:cNvSpPr>
          <p:nvPr>
            <p:ph idx="1"/>
          </p:nvPr>
        </p:nvSpPr>
        <p:spPr>
          <a:xfrm>
            <a:off x="4495800" y="990600"/>
            <a:ext cx="5791200" cy="5105400"/>
          </a:xfrm>
        </p:spPr>
        <p:txBody>
          <a:bodyPr/>
          <a:lstStyle/>
          <a:p>
            <a:pPr>
              <a:lnSpc>
                <a:spcPct val="90000"/>
              </a:lnSpc>
            </a:pPr>
            <a:r>
              <a:rPr lang="tr-TR">
                <a:solidFill>
                  <a:schemeClr val="accent2"/>
                </a:solidFill>
                <a:effectLst>
                  <a:outerShdw blurRad="38100" dist="38100" dir="2700000" algn="tl">
                    <a:srgbClr val="000000"/>
                  </a:outerShdw>
                </a:effectLst>
              </a:rPr>
              <a:t>Büro otomasyonunun alt sistemlerinde özel donanımlar kullanılır ve bunlar güçlü donanımlarla desteklenirler. Büro otomasyonu, çalışanlara iş üretiminde ve yönetimde yardımcı olan, tümüyle bilgisayar teknolojisi ile hazırlanmış araçlardır. Bir büro otomasyonu 7 alt sistemden oluşmaktadır. Büro otomasyonunun başarılı bir şekilde yürütülmesi, bu alt sistemlerin bütünleşik çalışmaları sayesinde mümkündür. </a:t>
            </a:r>
          </a:p>
        </p:txBody>
      </p:sp>
      <p:pic>
        <p:nvPicPr>
          <p:cNvPr id="11268" name="Picture 4" descr="j0283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3235488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9200" y="1619250"/>
            <a:ext cx="10285412" cy="4291972"/>
          </a:xfrm>
        </p:spPr>
        <p:txBody>
          <a:bodyPr>
            <a:normAutofit/>
          </a:bodyPr>
          <a:lstStyle/>
          <a:p>
            <a:r>
              <a:rPr lang="tr-TR" sz="2400" dirty="0"/>
              <a:t> </a:t>
            </a:r>
            <a:r>
              <a:rPr lang="tr-TR" sz="2400" b="1" dirty="0" smtClean="0"/>
              <a:t>Kârlılık</a:t>
            </a:r>
            <a:r>
              <a:rPr lang="tr-TR" sz="2400" dirty="0" smtClean="0"/>
              <a:t>: Amaçların </a:t>
            </a:r>
            <a:r>
              <a:rPr lang="tr-TR" sz="2400" dirty="0"/>
              <a:t>birincisini kâr oluşturmaktadır. İşletmenin elde </a:t>
            </a:r>
            <a:r>
              <a:rPr lang="tr-TR" sz="2400" dirty="0" smtClean="0"/>
              <a:t>ettiği Kâr </a:t>
            </a:r>
            <a:r>
              <a:rPr lang="tr-TR" sz="2400" dirty="0"/>
              <a:t>işletme sahiplerini, yöneticileri ve diğer çalışanları harekete geçiren </a:t>
            </a:r>
            <a:r>
              <a:rPr lang="tr-TR" sz="2400" dirty="0" smtClean="0"/>
              <a:t>en önemli </a:t>
            </a:r>
            <a:r>
              <a:rPr lang="tr-TR" sz="2400" dirty="0"/>
              <a:t>kriterdir.</a:t>
            </a:r>
          </a:p>
          <a:p>
            <a:r>
              <a:rPr lang="tr-TR" sz="2400" dirty="0"/>
              <a:t> </a:t>
            </a:r>
            <a:r>
              <a:rPr lang="tr-TR" sz="2400" b="1" dirty="0"/>
              <a:t>Verimlilik: </a:t>
            </a:r>
            <a:r>
              <a:rPr lang="tr-TR" sz="2400" dirty="0"/>
              <a:t>Verimlilik, elde edilen toplam fiziki gelirin kullanılan fiziki </a:t>
            </a:r>
            <a:r>
              <a:rPr lang="tr-TR" sz="2400" dirty="0" smtClean="0"/>
              <a:t>gidere oranıdır</a:t>
            </a:r>
            <a:r>
              <a:rPr lang="tr-TR" sz="2400" dirty="0"/>
              <a:t>. Yani belirli bir çıktının en az maliyetle </a:t>
            </a:r>
            <a:r>
              <a:rPr lang="tr-TR" sz="2400" dirty="0" smtClean="0"/>
              <a:t>üretilmesidir</a:t>
            </a:r>
          </a:p>
          <a:p>
            <a:r>
              <a:rPr lang="tr-TR" sz="2400" dirty="0" smtClean="0"/>
              <a:t> </a:t>
            </a:r>
            <a:r>
              <a:rPr lang="tr-TR" sz="2400" b="1" dirty="0"/>
              <a:t>Etkinlik: </a:t>
            </a:r>
            <a:r>
              <a:rPr lang="tr-TR" sz="2400" dirty="0"/>
              <a:t>Uygulama sonuçları ile planlanan amaçlar arasındaki ilişkidir. </a:t>
            </a:r>
            <a:endParaRPr lang="tr-TR" sz="2400" dirty="0" smtClean="0"/>
          </a:p>
          <a:p>
            <a:r>
              <a:rPr lang="tr-TR" sz="2400" dirty="0"/>
              <a:t> </a:t>
            </a:r>
            <a:r>
              <a:rPr lang="tr-TR" sz="2400" b="1" dirty="0"/>
              <a:t>Süreklilik: </a:t>
            </a:r>
            <a:r>
              <a:rPr lang="tr-TR" sz="2400" dirty="0"/>
              <a:t>Süreklilik konusu işletmelerde farklı değerlendirilebilir. Öncelikle işletmelerde mali açıdan, sermayenin sürekli olarak devamını ve artışın sağlayan çalışmalar akla gelmektedir.</a:t>
            </a:r>
          </a:p>
          <a:p>
            <a:endParaRPr lang="tr-TR" sz="24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
        <p:nvSpPr>
          <p:cNvPr id="6" name="Dikdörtgen 5"/>
          <p:cNvSpPr/>
          <p:nvPr/>
        </p:nvSpPr>
        <p:spPr>
          <a:xfrm>
            <a:off x="2370931" y="563667"/>
            <a:ext cx="7069138" cy="830997"/>
          </a:xfrm>
          <a:prstGeom prst="rect">
            <a:avLst/>
          </a:prstGeom>
        </p:spPr>
        <p:txBody>
          <a:bodyPr wrap="square">
            <a:spAutoFit/>
          </a:bodyPr>
          <a:lstStyle/>
          <a:p>
            <a:pPr algn="ctr"/>
            <a:r>
              <a:rPr lang="tr-TR" sz="4800" dirty="0">
                <a:solidFill>
                  <a:srgbClr val="FF0000"/>
                </a:solidFill>
              </a:rPr>
              <a:t>YÖNETİMİN AMAÇLARI</a:t>
            </a:r>
          </a:p>
        </p:txBody>
      </p:sp>
    </p:spTree>
    <p:extLst>
      <p:ext uri="{BB962C8B-B14F-4D97-AF65-F5344CB8AC3E}">
        <p14:creationId xmlns:p14="http://schemas.microsoft.com/office/powerpoint/2010/main" val="1454560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0"/>
            <a:ext cx="8534400" cy="381000"/>
          </a:xfrm>
        </p:spPr>
        <p:txBody>
          <a:bodyPr>
            <a:normAutofit fontScale="90000"/>
          </a:bodyPr>
          <a:lstStyle/>
          <a:p>
            <a:pPr algn="l"/>
            <a:r>
              <a:rPr lang="tr-TR" sz="3600" b="1">
                <a:solidFill>
                  <a:srgbClr val="000066"/>
                </a:solidFill>
                <a:effectLst>
                  <a:outerShdw blurRad="38100" dist="38100" dir="2700000" algn="tl">
                    <a:srgbClr val="000000"/>
                  </a:outerShdw>
                </a:effectLst>
              </a:rPr>
              <a:t>1.Kelime İşleme Sistemleri</a:t>
            </a:r>
          </a:p>
        </p:txBody>
      </p:sp>
      <p:sp>
        <p:nvSpPr>
          <p:cNvPr id="12291" name="Rectangle 3"/>
          <p:cNvSpPr>
            <a:spLocks noGrp="1" noChangeArrowheads="1"/>
          </p:cNvSpPr>
          <p:nvPr>
            <p:ph idx="1"/>
          </p:nvPr>
        </p:nvSpPr>
        <p:spPr>
          <a:xfrm>
            <a:off x="1524000" y="533400"/>
            <a:ext cx="9144000" cy="5943600"/>
          </a:xfrm>
        </p:spPr>
        <p:txBody>
          <a:bodyPr>
            <a:normAutofit/>
          </a:bodyPr>
          <a:lstStyle/>
          <a:p>
            <a:pPr>
              <a:lnSpc>
                <a:spcPct val="90000"/>
              </a:lnSpc>
              <a:buFontTx/>
              <a:buNone/>
            </a:pPr>
            <a:r>
              <a:rPr lang="tr-TR" sz="2200" dirty="0">
                <a:solidFill>
                  <a:schemeClr val="accent2"/>
                </a:solidFill>
              </a:rPr>
              <a:t>Kelime işleme, belgelerin üretiminde, yazışmaların, form ve metinlerin hazırlanmasında, düzeltilmesinde yaygın olarak kullanılan elektronik bir sistemdir. Bu alt sistem günümüz bürolarına şu katkıları sağlamaktadır:</a:t>
            </a:r>
          </a:p>
          <a:p>
            <a:pPr>
              <a:lnSpc>
                <a:spcPct val="90000"/>
              </a:lnSpc>
            </a:pPr>
            <a:r>
              <a:rPr lang="tr-TR" sz="2200" dirty="0">
                <a:solidFill>
                  <a:schemeClr val="accent2"/>
                </a:solidFill>
              </a:rPr>
              <a:t>Belgeleri sisteme girmek</a:t>
            </a:r>
          </a:p>
          <a:p>
            <a:pPr>
              <a:lnSpc>
                <a:spcPct val="90000"/>
              </a:lnSpc>
            </a:pPr>
            <a:r>
              <a:rPr lang="tr-TR" sz="2200" dirty="0">
                <a:solidFill>
                  <a:schemeClr val="accent2"/>
                </a:solidFill>
              </a:rPr>
              <a:t>Metin üzerinde değişiklik yaparak yeni belgeler üretip çoğaltabilmek</a:t>
            </a:r>
          </a:p>
          <a:p>
            <a:pPr>
              <a:lnSpc>
                <a:spcPct val="90000"/>
              </a:lnSpc>
            </a:pPr>
            <a:r>
              <a:rPr lang="tr-TR" sz="2200" dirty="0">
                <a:solidFill>
                  <a:schemeClr val="accent2"/>
                </a:solidFill>
              </a:rPr>
              <a:t>Üretilen belgelerdeki dilbilgisi yanlışlıklarını otomatik olarak bulup düzeltebilmek</a:t>
            </a:r>
          </a:p>
          <a:p>
            <a:pPr>
              <a:lnSpc>
                <a:spcPct val="90000"/>
              </a:lnSpc>
            </a:pPr>
            <a:r>
              <a:rPr lang="tr-TR" sz="2200" dirty="0">
                <a:solidFill>
                  <a:schemeClr val="accent2"/>
                </a:solidFill>
              </a:rPr>
              <a:t>Üretilen metnin birden fazla adrese otomatik olarak yazdırılması</a:t>
            </a:r>
          </a:p>
          <a:p>
            <a:pPr>
              <a:lnSpc>
                <a:spcPct val="90000"/>
              </a:lnSpc>
            </a:pPr>
            <a:r>
              <a:rPr lang="tr-TR" sz="2200" dirty="0">
                <a:solidFill>
                  <a:schemeClr val="accent2"/>
                </a:solidFill>
              </a:rPr>
              <a:t>Belgeyi iptal etmek</a:t>
            </a:r>
          </a:p>
          <a:p>
            <a:pPr>
              <a:lnSpc>
                <a:spcPct val="90000"/>
              </a:lnSpc>
            </a:pPr>
            <a:r>
              <a:rPr lang="tr-TR" sz="2200" dirty="0">
                <a:solidFill>
                  <a:schemeClr val="accent2"/>
                </a:solidFill>
              </a:rPr>
              <a:t>Değişik kütüklerdeki bilgileri metin içerisinde kullanabilmek</a:t>
            </a:r>
          </a:p>
          <a:p>
            <a:pPr>
              <a:lnSpc>
                <a:spcPct val="90000"/>
              </a:lnSpc>
            </a:pPr>
            <a:r>
              <a:rPr lang="tr-TR" sz="2200" dirty="0">
                <a:solidFill>
                  <a:schemeClr val="accent2"/>
                </a:solidFill>
              </a:rPr>
              <a:t>Metin içi bilgi sıralamak</a:t>
            </a:r>
          </a:p>
          <a:p>
            <a:pPr>
              <a:lnSpc>
                <a:spcPct val="90000"/>
              </a:lnSpc>
            </a:pPr>
            <a:r>
              <a:rPr lang="tr-TR" sz="2200" dirty="0">
                <a:solidFill>
                  <a:schemeClr val="accent2"/>
                </a:solidFill>
              </a:rPr>
              <a:t>Üretilen belgeleri </a:t>
            </a:r>
            <a:r>
              <a:rPr lang="tr-TR" sz="2200" dirty="0" smtClean="0">
                <a:solidFill>
                  <a:schemeClr val="accent2"/>
                </a:solidFill>
              </a:rPr>
              <a:t>saklamak</a:t>
            </a:r>
            <a:endParaRPr lang="tr-TR" sz="2200" dirty="0">
              <a:solidFill>
                <a:schemeClr val="accent2"/>
              </a:solidFill>
            </a:endParaRPr>
          </a:p>
        </p:txBody>
      </p:sp>
      <p:pic>
        <p:nvPicPr>
          <p:cNvPr id="12292" name="Picture 4" descr="j02363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895600"/>
            <a:ext cx="13716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360852462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0"/>
            <a:ext cx="8534400" cy="381000"/>
          </a:xfrm>
        </p:spPr>
        <p:txBody>
          <a:bodyPr>
            <a:normAutofit fontScale="90000"/>
          </a:bodyPr>
          <a:lstStyle/>
          <a:p>
            <a:pPr algn="l"/>
            <a:r>
              <a:rPr lang="tr-TR" sz="3600" b="1" dirty="0">
                <a:solidFill>
                  <a:srgbClr val="000066"/>
                </a:solidFill>
                <a:effectLst>
                  <a:outerShdw blurRad="38100" dist="38100" dir="2700000" algn="tl">
                    <a:srgbClr val="000000"/>
                  </a:outerShdw>
                </a:effectLst>
              </a:rPr>
              <a:t>1.Kelime İşleme Sistemleri</a:t>
            </a:r>
          </a:p>
        </p:txBody>
      </p:sp>
      <p:sp>
        <p:nvSpPr>
          <p:cNvPr id="12291" name="Rectangle 3"/>
          <p:cNvSpPr>
            <a:spLocks noGrp="1" noChangeArrowheads="1"/>
          </p:cNvSpPr>
          <p:nvPr>
            <p:ph idx="1"/>
          </p:nvPr>
        </p:nvSpPr>
        <p:spPr>
          <a:xfrm>
            <a:off x="1524000" y="533400"/>
            <a:ext cx="9144000" cy="5943600"/>
          </a:xfrm>
        </p:spPr>
        <p:txBody>
          <a:bodyPr>
            <a:normAutofit/>
          </a:bodyPr>
          <a:lstStyle/>
          <a:p>
            <a:pPr>
              <a:lnSpc>
                <a:spcPct val="90000"/>
              </a:lnSpc>
            </a:pPr>
            <a:r>
              <a:rPr lang="tr-TR" sz="2200" dirty="0" smtClean="0">
                <a:solidFill>
                  <a:schemeClr val="accent2"/>
                </a:solidFill>
              </a:rPr>
              <a:t>Metin </a:t>
            </a:r>
            <a:r>
              <a:rPr lang="tr-TR" sz="2200" dirty="0" err="1">
                <a:solidFill>
                  <a:schemeClr val="accent2"/>
                </a:solidFill>
              </a:rPr>
              <a:t>içersinde</a:t>
            </a:r>
            <a:r>
              <a:rPr lang="tr-TR" sz="2200" dirty="0">
                <a:solidFill>
                  <a:schemeClr val="accent2"/>
                </a:solidFill>
              </a:rPr>
              <a:t> verilen adresleri yerleştirebilmek</a:t>
            </a:r>
          </a:p>
          <a:p>
            <a:pPr>
              <a:lnSpc>
                <a:spcPct val="90000"/>
              </a:lnSpc>
            </a:pPr>
            <a:r>
              <a:rPr lang="tr-TR" sz="2200" dirty="0">
                <a:solidFill>
                  <a:schemeClr val="accent2"/>
                </a:solidFill>
              </a:rPr>
              <a:t>Baskı öncesi metnin son halini görebilmek</a:t>
            </a:r>
          </a:p>
          <a:p>
            <a:pPr>
              <a:lnSpc>
                <a:spcPct val="90000"/>
              </a:lnSpc>
            </a:pPr>
            <a:r>
              <a:rPr lang="tr-TR" sz="2200" dirty="0">
                <a:solidFill>
                  <a:schemeClr val="accent2"/>
                </a:solidFill>
              </a:rPr>
              <a:t>Üretilen belgenin içerdiği konulara göre anahtar kelimeler tanımlamak ve bunlardan bir tanesine göre metne yeniden erişebilmek (Standart konu başlıkları yaratmak...)</a:t>
            </a:r>
          </a:p>
          <a:p>
            <a:pPr>
              <a:lnSpc>
                <a:spcPct val="90000"/>
              </a:lnSpc>
            </a:pPr>
            <a:r>
              <a:rPr lang="tr-TR" sz="2200" dirty="0">
                <a:solidFill>
                  <a:schemeClr val="accent2"/>
                </a:solidFill>
              </a:rPr>
              <a:t>Satır altı çizdirmek, koyu renk yazdırmak, yazıların boyutunda oynama yapabilmek</a:t>
            </a:r>
          </a:p>
          <a:p>
            <a:pPr>
              <a:lnSpc>
                <a:spcPct val="90000"/>
              </a:lnSpc>
            </a:pPr>
            <a:r>
              <a:rPr lang="tr-TR" sz="2200" dirty="0">
                <a:solidFill>
                  <a:schemeClr val="accent2"/>
                </a:solidFill>
              </a:rPr>
              <a:t>Belgeleri anahtar kelimelere göre alfabetik veya nümerik olarak dizmek</a:t>
            </a:r>
          </a:p>
          <a:p>
            <a:pPr>
              <a:lnSpc>
                <a:spcPct val="90000"/>
              </a:lnSpc>
            </a:pPr>
            <a:r>
              <a:rPr lang="tr-TR" sz="2200" dirty="0">
                <a:solidFill>
                  <a:schemeClr val="accent2"/>
                </a:solidFill>
              </a:rPr>
              <a:t>Metni sayfalara bölmek</a:t>
            </a:r>
          </a:p>
          <a:p>
            <a:pPr>
              <a:lnSpc>
                <a:spcPct val="90000"/>
              </a:lnSpc>
            </a:pPr>
            <a:r>
              <a:rPr lang="tr-TR" sz="2200" dirty="0">
                <a:solidFill>
                  <a:schemeClr val="accent2"/>
                </a:solidFill>
              </a:rPr>
              <a:t>Kelime işlemci içerisinde gönüllü bir hesaplayıcı ile günlük hesapları yapabilmek</a:t>
            </a:r>
          </a:p>
          <a:p>
            <a:pPr>
              <a:lnSpc>
                <a:spcPct val="90000"/>
              </a:lnSpc>
            </a:pPr>
            <a:r>
              <a:rPr lang="tr-TR" sz="2200" dirty="0">
                <a:solidFill>
                  <a:schemeClr val="accent2"/>
                </a:solidFill>
              </a:rPr>
              <a:t>Birçok terminalden aynı anda kelime işlemciyi kullanabilmek.</a:t>
            </a:r>
          </a:p>
        </p:txBody>
      </p:sp>
      <p:pic>
        <p:nvPicPr>
          <p:cNvPr id="12292" name="Picture 4" descr="j02363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895600"/>
            <a:ext cx="13716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53618234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152400"/>
            <a:ext cx="6096000" cy="685800"/>
          </a:xfrm>
        </p:spPr>
        <p:txBody>
          <a:bodyPr>
            <a:normAutofit fontScale="90000"/>
          </a:bodyPr>
          <a:lstStyle/>
          <a:p>
            <a:pPr algn="l"/>
            <a:r>
              <a:rPr lang="tr-TR" sz="3600" b="1">
                <a:solidFill>
                  <a:srgbClr val="000066"/>
                </a:solidFill>
                <a:effectLst>
                  <a:outerShdw blurRad="38100" dist="38100" dir="2700000" algn="tl">
                    <a:srgbClr val="000000"/>
                  </a:outerShdw>
                </a:effectLst>
              </a:rPr>
              <a:t>2.Elektronik Posta Sistemleri</a:t>
            </a:r>
          </a:p>
        </p:txBody>
      </p:sp>
      <p:sp>
        <p:nvSpPr>
          <p:cNvPr id="13315" name="Rectangle 3"/>
          <p:cNvSpPr>
            <a:spLocks noGrp="1" noChangeArrowheads="1"/>
          </p:cNvSpPr>
          <p:nvPr>
            <p:ph idx="1"/>
          </p:nvPr>
        </p:nvSpPr>
        <p:spPr>
          <a:xfrm>
            <a:off x="1524000" y="838200"/>
            <a:ext cx="9144000" cy="5562600"/>
          </a:xfrm>
        </p:spPr>
        <p:txBody>
          <a:bodyPr>
            <a:normAutofit/>
          </a:bodyPr>
          <a:lstStyle/>
          <a:p>
            <a:pPr marL="609600" indent="-609600">
              <a:buNone/>
            </a:pPr>
            <a:r>
              <a:rPr lang="tr-TR">
                <a:solidFill>
                  <a:schemeClr val="accent2"/>
                </a:solidFill>
              </a:rPr>
              <a:t>Süratli, doğru ve güvenli bir haberleşme imkanı sağlayan e-posta sistemleri; yazılı, rakamsal veya grafiksel bilginin  elektronik ve manyetik nakil ortamlarında, teleks, faksimile, haberleşen kelime işlemciler, kamu kamu posta hizmetleri ve bilgisayar tabanlı mesaj sistemleridir. Bu yolla iletilip alınan bilgiler, güvenli, hızlı ve ucuz olarak alıcının eline ulaşır. </a:t>
            </a:r>
          </a:p>
          <a:p>
            <a:pPr marL="609600" indent="-609600">
              <a:buNone/>
            </a:pPr>
            <a:r>
              <a:rPr lang="tr-TR" b="1" u="sng">
                <a:solidFill>
                  <a:schemeClr val="accent2"/>
                </a:solidFill>
              </a:rPr>
              <a:t>Avantajları</a:t>
            </a:r>
            <a:r>
              <a:rPr lang="tr-TR">
                <a:solidFill>
                  <a:schemeClr val="accent2"/>
                </a:solidFill>
              </a:rPr>
              <a:t>: </a:t>
            </a:r>
          </a:p>
          <a:p>
            <a:pPr marL="609600" indent="-609600">
              <a:buFontTx/>
              <a:buAutoNum type="arabicPeriod"/>
            </a:pPr>
            <a:r>
              <a:rPr lang="tr-TR">
                <a:solidFill>
                  <a:schemeClr val="accent2"/>
                </a:solidFill>
              </a:rPr>
              <a:t>Bir ileti aynı anda birden çok kullanıcıya ulaşabilir.</a:t>
            </a:r>
          </a:p>
          <a:p>
            <a:pPr marL="609600" indent="-609600">
              <a:buFontTx/>
              <a:buAutoNum type="arabicPeriod"/>
            </a:pPr>
            <a:r>
              <a:rPr lang="tr-TR">
                <a:solidFill>
                  <a:schemeClr val="accent2"/>
                </a:solidFill>
              </a:rPr>
              <a:t>Başkalarının iletiyi okumasını önleyecek şifreleme yapılabilir.</a:t>
            </a:r>
          </a:p>
          <a:p>
            <a:pPr marL="609600" indent="-609600">
              <a:buFontTx/>
              <a:buAutoNum type="arabicPeriod"/>
            </a:pPr>
            <a:r>
              <a:rPr lang="tr-TR">
                <a:solidFill>
                  <a:schemeClr val="accent2"/>
                </a:solidFill>
              </a:rPr>
              <a:t>İletinin kullanıcıya ulaşıp ulaşmadığını ve kullanıcının iletiye bakıp bakmadığı öğrenilebilir. </a:t>
            </a:r>
          </a:p>
          <a:p>
            <a:pPr marL="609600" indent="-609600">
              <a:buNone/>
            </a:pPr>
            <a:endParaRPr lang="tr-TR" sz="2000">
              <a:solidFill>
                <a:schemeClr val="accent2"/>
              </a:solidFill>
            </a:endParaRPr>
          </a:p>
        </p:txBody>
      </p:sp>
      <p:pic>
        <p:nvPicPr>
          <p:cNvPr id="13316" name="Picture 4" descr="j01739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352800"/>
            <a:ext cx="2133600" cy="6286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68501413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0" y="0"/>
            <a:ext cx="6858000" cy="685800"/>
          </a:xfrm>
        </p:spPr>
        <p:txBody>
          <a:bodyPr>
            <a:normAutofit fontScale="90000"/>
          </a:bodyPr>
          <a:lstStyle/>
          <a:p>
            <a:pPr algn="l"/>
            <a:r>
              <a:rPr lang="tr-TR" sz="3600" b="1">
                <a:solidFill>
                  <a:srgbClr val="000066"/>
                </a:solidFill>
                <a:effectLst>
                  <a:outerShdw blurRad="38100" dist="38100" dir="2700000" algn="tl">
                    <a:srgbClr val="000000"/>
                  </a:outerShdw>
                </a:effectLst>
              </a:rPr>
              <a:t>3.Veri Tabanı Yönetim Sistemleri</a:t>
            </a:r>
          </a:p>
        </p:txBody>
      </p:sp>
      <p:sp>
        <p:nvSpPr>
          <p:cNvPr id="14339" name="Rectangle 3"/>
          <p:cNvSpPr>
            <a:spLocks noGrp="1" noChangeArrowheads="1"/>
          </p:cNvSpPr>
          <p:nvPr>
            <p:ph idx="1"/>
          </p:nvPr>
        </p:nvSpPr>
        <p:spPr>
          <a:xfrm>
            <a:off x="1524000" y="533400"/>
            <a:ext cx="9144000" cy="5867400"/>
          </a:xfrm>
        </p:spPr>
        <p:txBody>
          <a:bodyPr>
            <a:normAutofit fontScale="85000" lnSpcReduction="20000"/>
          </a:bodyPr>
          <a:lstStyle/>
          <a:p>
            <a:pPr marL="609600" indent="-609600"/>
            <a:r>
              <a:rPr lang="tr-TR" sz="2000" b="1">
                <a:solidFill>
                  <a:schemeClr val="accent2"/>
                </a:solidFill>
              </a:rPr>
              <a:t>Büronun yönetiminin kusursuz gerçekleşmesi ve hızlı kararların alınabilmesi için gerekli, </a:t>
            </a:r>
          </a:p>
          <a:p>
            <a:pPr marL="609600" indent="-609600"/>
            <a:r>
              <a:rPr lang="tr-TR" sz="2000" b="1">
                <a:solidFill>
                  <a:schemeClr val="accent2"/>
                </a:solidFill>
              </a:rPr>
              <a:t>mantıksal olarak birbirleri ile ilişkili tüm bilgileri, belli bir formatla ve belli bir yapıda bilgisayar hafızasında tutan</a:t>
            </a:r>
          </a:p>
          <a:p>
            <a:pPr marL="609600" indent="-609600"/>
            <a:r>
              <a:rPr lang="tr-TR" sz="2000" b="1">
                <a:solidFill>
                  <a:schemeClr val="accent2"/>
                </a:solidFill>
              </a:rPr>
              <a:t>İhtiyaç duyulduğunda üst düzey bir programlama dili ihtiyaç duymaksızın kullanıcıların istifadesine sunulabilen yazılımlardan oluşan sistemlerdir. </a:t>
            </a:r>
          </a:p>
          <a:p>
            <a:pPr marL="609600" indent="-609600">
              <a:buNone/>
            </a:pPr>
            <a:r>
              <a:rPr lang="tr-TR" sz="2000" b="1">
                <a:solidFill>
                  <a:schemeClr val="accent2"/>
                </a:solidFill>
              </a:rPr>
              <a:t>Veritabanı yönetim sistemlerinin yazılım paketleri, genellikle bir sorgu dili şeklinde olup programlama bilmeyen kullanıcılar tarafından da kolaylıkla kullanılabilmektedir.</a:t>
            </a:r>
          </a:p>
          <a:p>
            <a:pPr marL="609600" indent="-609600">
              <a:buNone/>
            </a:pPr>
            <a:r>
              <a:rPr lang="tr-TR" sz="2000" b="1" u="sng">
                <a:solidFill>
                  <a:schemeClr val="accent2"/>
                </a:solidFill>
              </a:rPr>
              <a:t>Avantajları</a:t>
            </a:r>
            <a:r>
              <a:rPr lang="tr-TR" sz="2000" b="1">
                <a:solidFill>
                  <a:schemeClr val="accent2"/>
                </a:solidFill>
              </a:rPr>
              <a:t>:</a:t>
            </a:r>
          </a:p>
          <a:p>
            <a:pPr marL="609600" indent="-609600">
              <a:buFontTx/>
              <a:buAutoNum type="arabicPeriod"/>
            </a:pPr>
            <a:r>
              <a:rPr lang="tr-TR" sz="2000" b="1">
                <a:solidFill>
                  <a:schemeClr val="accent2"/>
                </a:solidFill>
              </a:rPr>
              <a:t>Çok sayıda veri ve bilgiyi bir arada bulundurabilir. </a:t>
            </a:r>
          </a:p>
          <a:p>
            <a:pPr marL="609600" indent="-609600">
              <a:buFontTx/>
              <a:buAutoNum type="arabicPeriod"/>
            </a:pPr>
            <a:r>
              <a:rPr lang="tr-TR" sz="2000" b="1">
                <a:solidFill>
                  <a:schemeClr val="accent2"/>
                </a:solidFill>
              </a:rPr>
              <a:t>Değerini yitiren bilgi ve veriler istendiği takdirde ayıklanabilir.</a:t>
            </a:r>
          </a:p>
          <a:p>
            <a:pPr marL="609600" indent="-609600">
              <a:buFontTx/>
              <a:buAutoNum type="arabicPeriod"/>
            </a:pPr>
            <a:r>
              <a:rPr lang="tr-TR" sz="2000" b="1">
                <a:solidFill>
                  <a:schemeClr val="accent2"/>
                </a:solidFill>
              </a:rPr>
              <a:t>Bilgi ve veriler güncellendirilebilir.</a:t>
            </a:r>
          </a:p>
          <a:p>
            <a:pPr marL="609600" indent="-609600">
              <a:buFontTx/>
              <a:buAutoNum type="arabicPeriod"/>
            </a:pPr>
            <a:r>
              <a:rPr lang="tr-TR" sz="2000" b="1">
                <a:solidFill>
                  <a:schemeClr val="accent2"/>
                </a:solidFill>
              </a:rPr>
              <a:t>Farklı programlama dillerinde yazılmış uygulama programlarının kullanılabilmesine imkan verir.</a:t>
            </a:r>
          </a:p>
          <a:p>
            <a:pPr marL="609600" indent="-609600">
              <a:buFontTx/>
              <a:buAutoNum type="arabicPeriod"/>
            </a:pPr>
            <a:r>
              <a:rPr lang="tr-TR" sz="2000" b="1">
                <a:solidFill>
                  <a:schemeClr val="accent2"/>
                </a:solidFill>
              </a:rPr>
              <a:t>Uygulama programını değiştirmeye gerek kalmadan veri tabanı üzerinde değişiklik yapılabilir.</a:t>
            </a:r>
          </a:p>
          <a:p>
            <a:pPr marL="609600" indent="-609600">
              <a:buFontTx/>
              <a:buAutoNum type="arabicPeriod"/>
            </a:pPr>
            <a:r>
              <a:rPr lang="tr-TR" sz="2000" b="1">
                <a:solidFill>
                  <a:schemeClr val="accent2"/>
                </a:solidFill>
              </a:rPr>
              <a:t>Yardımcı programlar aracılığı ile veri transferi gerçekleştirilebilir.</a:t>
            </a:r>
          </a:p>
          <a:p>
            <a:pPr marL="609600" indent="-609600">
              <a:buFontTx/>
              <a:buAutoNum type="arabicPeriod"/>
            </a:pPr>
            <a:r>
              <a:rPr lang="tr-TR" sz="2000" b="1">
                <a:solidFill>
                  <a:schemeClr val="accent2"/>
                </a:solidFill>
              </a:rPr>
              <a:t>Bilgi ve veriler üzerinde değişiklik yapılabilir. </a:t>
            </a:r>
          </a:p>
        </p:txBody>
      </p:sp>
      <p:pic>
        <p:nvPicPr>
          <p:cNvPr id="14340" name="Picture 4" descr="j02841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200401"/>
            <a:ext cx="1219200" cy="96361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99435911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152400"/>
            <a:ext cx="6477000" cy="533400"/>
          </a:xfrm>
        </p:spPr>
        <p:txBody>
          <a:bodyPr>
            <a:normAutofit fontScale="90000"/>
          </a:bodyPr>
          <a:lstStyle/>
          <a:p>
            <a:pPr algn="l"/>
            <a:r>
              <a:rPr lang="tr-TR" sz="3200" b="1">
                <a:solidFill>
                  <a:srgbClr val="000066"/>
                </a:solidFill>
                <a:effectLst>
                  <a:outerShdw blurRad="38100" dist="38100" dir="2700000" algn="tl">
                    <a:srgbClr val="000000"/>
                  </a:outerShdw>
                </a:effectLst>
              </a:rPr>
              <a:t>4.Elektronik Dosyalama Sistemleri</a:t>
            </a:r>
          </a:p>
        </p:txBody>
      </p:sp>
      <p:sp>
        <p:nvSpPr>
          <p:cNvPr id="15363" name="Rectangle 3"/>
          <p:cNvSpPr>
            <a:spLocks noGrp="1" noChangeArrowheads="1"/>
          </p:cNvSpPr>
          <p:nvPr>
            <p:ph idx="1"/>
          </p:nvPr>
        </p:nvSpPr>
        <p:spPr>
          <a:xfrm>
            <a:off x="1524000" y="685800"/>
            <a:ext cx="9144000" cy="5867400"/>
          </a:xfrm>
        </p:spPr>
        <p:txBody>
          <a:bodyPr>
            <a:normAutofit fontScale="92500" lnSpcReduction="20000"/>
          </a:bodyPr>
          <a:lstStyle/>
          <a:p>
            <a:pPr marL="609600" indent="-609600">
              <a:buNone/>
            </a:pPr>
            <a:r>
              <a:rPr lang="tr-TR" sz="2000">
                <a:solidFill>
                  <a:schemeClr val="accent2"/>
                </a:solidFill>
              </a:rPr>
              <a:t>Belgelerin manuel ortamda dosyalanması ve arşivlenmesi, hem bakımını zorlaştırmakta hem de bu belgelerin arşivlenmesi sonucu konulacak önemli bir alan tahsisini zorunlu kılmaktadır. </a:t>
            </a:r>
          </a:p>
          <a:p>
            <a:pPr marL="609600" indent="-609600">
              <a:buNone/>
            </a:pPr>
            <a:r>
              <a:rPr lang="tr-TR" sz="2000">
                <a:solidFill>
                  <a:schemeClr val="accent2"/>
                </a:solidFill>
              </a:rPr>
              <a:t>Elektronik dosyalama sisteminde bilgi ve belgeler, bilgisayar ana bellekleri ya da disk ve teyp gibi ayrıca arşivlenebilen ortamlarda depolanır. Gerektiğinde birden fazla kullanıcının aynı anda kullandığı ve zaman kaybının sınırlandırıldığı bu sistemde, her kullanıcının yapacağı göreve ilişkin bölümler vardır ve bu bölümlere giriş izinler sayesinde mümkündür. </a:t>
            </a:r>
          </a:p>
          <a:p>
            <a:pPr marL="609600" indent="-609600">
              <a:buNone/>
            </a:pPr>
            <a:r>
              <a:rPr lang="tr-TR" sz="2000">
                <a:solidFill>
                  <a:schemeClr val="accent2"/>
                </a:solidFill>
              </a:rPr>
              <a:t>Avantajlar: </a:t>
            </a:r>
          </a:p>
          <a:p>
            <a:pPr marL="609600" indent="-609600">
              <a:buNone/>
            </a:pPr>
            <a:endParaRPr lang="tr-TR" sz="2000">
              <a:solidFill>
                <a:schemeClr val="accent2"/>
              </a:solidFill>
            </a:endParaRPr>
          </a:p>
          <a:p>
            <a:pPr marL="609600" indent="-609600">
              <a:buFontTx/>
              <a:buAutoNum type="arabicPeriod"/>
            </a:pPr>
            <a:r>
              <a:rPr lang="tr-TR" sz="1800">
                <a:solidFill>
                  <a:schemeClr val="accent2"/>
                </a:solidFill>
              </a:rPr>
              <a:t>Birden çok kişi aynı bilgi ve belgeyi eşzamanlı olarak kullanabilir. </a:t>
            </a:r>
          </a:p>
          <a:p>
            <a:pPr marL="609600" indent="-609600">
              <a:buFontTx/>
              <a:buAutoNum type="arabicPeriod"/>
            </a:pPr>
            <a:r>
              <a:rPr lang="tr-TR" sz="1800">
                <a:solidFill>
                  <a:schemeClr val="accent2"/>
                </a:solidFill>
              </a:rPr>
              <a:t>Bilgi ve belgelerin kaybolma olasılığı manuel ortamda arşivlenen bir belgeye göre çok daha azdır.</a:t>
            </a:r>
          </a:p>
          <a:p>
            <a:pPr marL="609600" indent="-609600">
              <a:buFontTx/>
              <a:buAutoNum type="arabicPeriod"/>
            </a:pPr>
            <a:r>
              <a:rPr lang="tr-TR" sz="1800">
                <a:solidFill>
                  <a:schemeClr val="accent2"/>
                </a:solidFill>
              </a:rPr>
              <a:t>Ham verilerin süratle işlenmesi, depolanması, geri çağrılması ve dağıtılması mümkün olduğundan örgütü dinamik tutar.</a:t>
            </a:r>
          </a:p>
          <a:p>
            <a:pPr marL="609600" indent="-609600">
              <a:buFontTx/>
              <a:buAutoNum type="arabicPeriod"/>
            </a:pPr>
            <a:r>
              <a:rPr lang="tr-TR" sz="1800">
                <a:solidFill>
                  <a:schemeClr val="accent2"/>
                </a:solidFill>
              </a:rPr>
              <a:t>Elektronik ortamda olan bu belgelere kolaylıkla yeni konu başlığı yaratılabilir.</a:t>
            </a:r>
          </a:p>
          <a:p>
            <a:pPr marL="609600" indent="-609600">
              <a:buFontTx/>
              <a:buAutoNum type="arabicPeriod"/>
            </a:pPr>
            <a:r>
              <a:rPr lang="tr-TR" sz="1800">
                <a:solidFill>
                  <a:schemeClr val="accent2"/>
                </a:solidFill>
              </a:rPr>
              <a:t>Kırtasiye masraflarından feragat edilir.</a:t>
            </a:r>
          </a:p>
          <a:p>
            <a:pPr marL="609600" indent="-609600">
              <a:buFontTx/>
              <a:buAutoNum type="arabicPeriod"/>
            </a:pPr>
            <a:r>
              <a:rPr lang="tr-TR" sz="1800">
                <a:solidFill>
                  <a:schemeClr val="accent2"/>
                </a:solidFill>
              </a:rPr>
              <a:t>Dosyalanan/Arşivlenen bir belgeye çok yönlü olarak herhangi bir erişim ucu sayesinde ulaşılabilir. (Belge Adı, Konusu, Belgenin Tarihi, Anahtar Kelime vb. gibi)</a:t>
            </a:r>
          </a:p>
        </p:txBody>
      </p:sp>
      <p:pic>
        <p:nvPicPr>
          <p:cNvPr id="15364" name="Picture 4" descr="j02888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743201"/>
            <a:ext cx="1589088" cy="12350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7188757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152400"/>
            <a:ext cx="6096000" cy="685800"/>
          </a:xfrm>
        </p:spPr>
        <p:txBody>
          <a:bodyPr>
            <a:normAutofit fontScale="90000"/>
          </a:bodyPr>
          <a:lstStyle/>
          <a:p>
            <a:pPr algn="l"/>
            <a:r>
              <a:rPr lang="tr-TR" sz="3600" b="1">
                <a:solidFill>
                  <a:srgbClr val="000066"/>
                </a:solidFill>
                <a:effectLst>
                  <a:outerShdw blurRad="38100" dist="38100" dir="2700000" algn="tl">
                    <a:srgbClr val="000000"/>
                  </a:outerShdw>
                </a:effectLst>
              </a:rPr>
              <a:t>5.Sesli Cevaplama Sistemleri</a:t>
            </a:r>
          </a:p>
        </p:txBody>
      </p:sp>
      <p:sp>
        <p:nvSpPr>
          <p:cNvPr id="16387" name="Rectangle 3"/>
          <p:cNvSpPr>
            <a:spLocks noGrp="1" noChangeArrowheads="1"/>
          </p:cNvSpPr>
          <p:nvPr>
            <p:ph idx="1"/>
          </p:nvPr>
        </p:nvSpPr>
        <p:spPr>
          <a:xfrm>
            <a:off x="1524000" y="838200"/>
            <a:ext cx="9144000" cy="5562600"/>
          </a:xfrm>
        </p:spPr>
        <p:txBody>
          <a:bodyPr/>
          <a:lstStyle/>
          <a:p>
            <a:pPr marL="609600" indent="-609600">
              <a:buNone/>
            </a:pPr>
            <a:r>
              <a:rPr lang="tr-TR">
                <a:solidFill>
                  <a:schemeClr val="accent2"/>
                </a:solidFill>
              </a:rPr>
              <a:t>Bu sistem e-postanın yeni bir şeklidir. Mesajlar dijital devreler sayesinde “ses halinde” iletilir. İletişim ve dağıtım zamandan bağımsızdır. Sistem e-postanın teknik imkanlarını kullanır ancak bu iletişim için klavyeye gereksinim duyulmaz. </a:t>
            </a:r>
          </a:p>
          <a:p>
            <a:pPr marL="609600" indent="-609600">
              <a:buNone/>
            </a:pPr>
            <a:r>
              <a:rPr lang="tr-TR">
                <a:solidFill>
                  <a:schemeClr val="accent2"/>
                </a:solidFill>
              </a:rPr>
              <a:t>Bu sistemin bir diğer türü de sesle ifade edilen kelimelerin harflere dökülmesini gerçekleştiren devrelerdir.</a:t>
            </a:r>
          </a:p>
          <a:p>
            <a:pPr marL="609600" indent="-609600">
              <a:buNone/>
            </a:pPr>
            <a:r>
              <a:rPr lang="tr-TR">
                <a:solidFill>
                  <a:schemeClr val="accent2"/>
                </a:solidFill>
              </a:rPr>
              <a:t>Sesli cevaplama sistemleri sayesinde, telefona bilgisayar cevap veriyor, sizi istenen dahili numaraya bağlıyor veya kişi yerinde yoksa sizin mesajınızı kaydedebiliyor. </a:t>
            </a:r>
          </a:p>
        </p:txBody>
      </p:sp>
      <p:pic>
        <p:nvPicPr>
          <p:cNvPr id="16388" name="Picture 4" descr="AG0027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4343401"/>
            <a:ext cx="1657350" cy="8794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400571623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0"/>
            <a:ext cx="6400800" cy="533400"/>
          </a:xfrm>
        </p:spPr>
        <p:txBody>
          <a:bodyPr>
            <a:normAutofit fontScale="90000"/>
          </a:bodyPr>
          <a:lstStyle/>
          <a:p>
            <a:pPr algn="l"/>
            <a:r>
              <a:rPr lang="tr-TR" sz="3600" b="1">
                <a:solidFill>
                  <a:srgbClr val="000066"/>
                </a:solidFill>
                <a:effectLst>
                  <a:outerShdw blurRad="38100" dist="38100" dir="2700000" algn="tl">
                    <a:srgbClr val="000000"/>
                  </a:outerShdw>
                </a:effectLst>
              </a:rPr>
              <a:t>6.Görüntülü İletişim Sistemleri</a:t>
            </a:r>
          </a:p>
        </p:txBody>
      </p:sp>
      <p:sp>
        <p:nvSpPr>
          <p:cNvPr id="17411" name="Rectangle 3"/>
          <p:cNvSpPr>
            <a:spLocks noGrp="1" noChangeArrowheads="1"/>
          </p:cNvSpPr>
          <p:nvPr>
            <p:ph idx="1"/>
          </p:nvPr>
        </p:nvSpPr>
        <p:spPr>
          <a:xfrm>
            <a:off x="1828800" y="1295400"/>
            <a:ext cx="6705600" cy="4876800"/>
          </a:xfrm>
        </p:spPr>
        <p:txBody>
          <a:bodyPr>
            <a:normAutofit/>
          </a:bodyPr>
          <a:lstStyle/>
          <a:p>
            <a:pPr marL="609600" indent="-609600">
              <a:buNone/>
            </a:pPr>
            <a:r>
              <a:rPr lang="tr-TR" sz="2000" dirty="0">
                <a:solidFill>
                  <a:schemeClr val="accent2"/>
                </a:solidFill>
              </a:rPr>
              <a:t>Elektronik ortamdaki gelişmeler iletişim teknolojilerinin gelişmesine paralel olarak uydu sistemlerinin de uygulamada çeşitliliğini arttırmıştır. Büro  otomasyonları da bu çeşitlenmeden gereken nasibini almıştır. </a:t>
            </a:r>
          </a:p>
          <a:p>
            <a:pPr marL="0" indent="0">
              <a:buNone/>
            </a:pPr>
            <a:r>
              <a:rPr lang="tr-TR" sz="2400" b="1" i="1" dirty="0" err="1">
                <a:solidFill>
                  <a:srgbClr val="FFFF99"/>
                </a:solidFill>
                <a:effectLst>
                  <a:outerShdw blurRad="38100" dist="38100" dir="2700000" algn="tl">
                    <a:srgbClr val="000000"/>
                  </a:outerShdw>
                </a:effectLst>
              </a:rPr>
              <a:t>Videokonferans</a:t>
            </a:r>
            <a:r>
              <a:rPr lang="tr-TR" sz="2000" dirty="0">
                <a:solidFill>
                  <a:schemeClr val="accent2"/>
                </a:solidFill>
              </a:rPr>
              <a:t>: İletişim hatları yoluyla konferans vermenin geliştirilmiş şeklidir. </a:t>
            </a:r>
            <a:r>
              <a:rPr lang="tr-TR" sz="2000" dirty="0" err="1">
                <a:solidFill>
                  <a:schemeClr val="accent2"/>
                </a:solidFill>
              </a:rPr>
              <a:t>Videokonferans</a:t>
            </a:r>
            <a:r>
              <a:rPr lang="tr-TR" sz="2000" dirty="0">
                <a:solidFill>
                  <a:schemeClr val="accent2"/>
                </a:solidFill>
              </a:rPr>
              <a:t> ayrı mekanlarda toplanan gruplar arasında belirli bir mesafeye bağlı kalmaksızın birbirini görerek, konuşarak, şekiller çizerek ve doküman alışverişi yaparak toplantı yapmayı sağlayan gelişmiş uygu teknolojilerinin kullanıldığı konferans türüdür. Bu sistem ülkemize 1987 yılında gelmiş ve halen çeşitli kurumlarda tercih edilmektedir. </a:t>
            </a:r>
            <a:endParaRPr lang="tr-TR" sz="2000" b="1" i="1" dirty="0">
              <a:solidFill>
                <a:srgbClr val="FFFF99"/>
              </a:solidFill>
              <a:effectLst>
                <a:outerShdw blurRad="38100" dist="38100" dir="2700000" algn="tl">
                  <a:srgbClr val="000000"/>
                </a:outerShdw>
              </a:effectLst>
            </a:endParaRPr>
          </a:p>
        </p:txBody>
      </p:sp>
      <p:sp>
        <p:nvSpPr>
          <p:cNvPr id="17412" name="Rectangle 4"/>
          <p:cNvSpPr>
            <a:spLocks noChangeArrowheads="1"/>
          </p:cNvSpPr>
          <p:nvPr/>
        </p:nvSpPr>
        <p:spPr bwMode="auto">
          <a:xfrm>
            <a:off x="1524000" y="6061363"/>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tr-TR" sz="3600" b="1" dirty="0">
                <a:solidFill>
                  <a:srgbClr val="000066"/>
                </a:solidFill>
                <a:effectLst>
                  <a:outerShdw blurRad="38100" dist="38100" dir="2700000" algn="tl">
                    <a:srgbClr val="000000"/>
                  </a:outerShdw>
                </a:effectLst>
                <a:latin typeface="Times New Roman" panose="02020603050405020304" pitchFamily="18" charset="0"/>
              </a:rPr>
              <a:t>7.Tablolama ve Hesaplama Sistemleri</a:t>
            </a:r>
          </a:p>
        </p:txBody>
      </p:sp>
      <p:pic>
        <p:nvPicPr>
          <p:cNvPr id="17413" name="Picture 5" descr="j017816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371600"/>
            <a:ext cx="1803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218185555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0200" y="76200"/>
            <a:ext cx="5562600" cy="457200"/>
          </a:xfrm>
        </p:spPr>
        <p:txBody>
          <a:bodyPr>
            <a:normAutofit fontScale="90000"/>
          </a:bodyPr>
          <a:lstStyle/>
          <a:p>
            <a:r>
              <a:rPr lang="tr-TR" sz="2800" b="1"/>
              <a:t>YARARLANILAN KAYNAKLAR</a:t>
            </a:r>
          </a:p>
        </p:txBody>
      </p:sp>
      <p:sp>
        <p:nvSpPr>
          <p:cNvPr id="23555" name="Rectangle 3"/>
          <p:cNvSpPr>
            <a:spLocks noGrp="1" noChangeArrowheads="1"/>
          </p:cNvSpPr>
          <p:nvPr>
            <p:ph idx="1"/>
          </p:nvPr>
        </p:nvSpPr>
        <p:spPr>
          <a:xfrm>
            <a:off x="1735282" y="3037609"/>
            <a:ext cx="7772400" cy="3581400"/>
          </a:xfrm>
        </p:spPr>
        <p:txBody>
          <a:bodyPr>
            <a:normAutofit fontScale="85000" lnSpcReduction="20000"/>
          </a:bodyPr>
          <a:lstStyle/>
          <a:p>
            <a:pPr>
              <a:lnSpc>
                <a:spcPct val="90000"/>
              </a:lnSpc>
              <a:buFontTx/>
              <a:buNone/>
            </a:pPr>
            <a:r>
              <a:rPr lang="tr-TR" sz="1400" dirty="0"/>
              <a:t>YARDIMCI KAYNAKLAR:</a:t>
            </a:r>
          </a:p>
          <a:p>
            <a:pPr>
              <a:lnSpc>
                <a:spcPct val="90000"/>
              </a:lnSpc>
            </a:pPr>
            <a:r>
              <a:rPr lang="tr-TR" sz="1400" dirty="0"/>
              <a:t>Ar, Fikret. Büro Yönetimi Teknikleri, Ankara: Yargı yayınevi, 1999.</a:t>
            </a:r>
          </a:p>
          <a:p>
            <a:pPr>
              <a:lnSpc>
                <a:spcPct val="90000"/>
              </a:lnSpc>
            </a:pPr>
            <a:r>
              <a:rPr lang="tr-TR" sz="1400" dirty="0"/>
              <a:t>Can, Halil; Doğan, Tuncer; Yaşar, Ayhan. Genel İşletmecilik Bilgileri (1. bölüm), Ankara: Siyasal Kitabevi, 1998.</a:t>
            </a:r>
          </a:p>
          <a:p>
            <a:pPr>
              <a:lnSpc>
                <a:spcPct val="90000"/>
              </a:lnSpc>
            </a:pPr>
            <a:r>
              <a:rPr lang="tr-TR" sz="1400" dirty="0" err="1"/>
              <a:t>Cemalcılar</a:t>
            </a:r>
            <a:r>
              <a:rPr lang="tr-TR" sz="1400" dirty="0"/>
              <a:t>, İlhan...[ve </a:t>
            </a:r>
            <a:r>
              <a:rPr lang="tr-TR" sz="1400" dirty="0" err="1"/>
              <a:t>başkl</a:t>
            </a:r>
            <a:r>
              <a:rPr lang="tr-TR" sz="1400" dirty="0"/>
              <a:t>.]. İşletmecilik Bilgisi, Eskişehir: İşitme Özürlü Çocuklar Eğitim ve Araştırma Vakfı, 1985.</a:t>
            </a:r>
          </a:p>
          <a:p>
            <a:pPr>
              <a:lnSpc>
                <a:spcPct val="90000"/>
              </a:lnSpc>
            </a:pPr>
            <a:r>
              <a:rPr lang="tr-TR" sz="1400" dirty="0" err="1"/>
              <a:t>Göral</a:t>
            </a:r>
            <a:r>
              <a:rPr lang="tr-TR" sz="1400" dirty="0"/>
              <a:t>, Gülbin. Büro Yöneticiliği ve Sekreterlik, İstanbul: İletişim yayınları, 1995.</a:t>
            </a:r>
          </a:p>
          <a:p>
            <a:pPr>
              <a:lnSpc>
                <a:spcPct val="90000"/>
              </a:lnSpc>
            </a:pPr>
            <a:r>
              <a:rPr lang="tr-TR" sz="1400" dirty="0"/>
              <a:t>Karacan </a:t>
            </a:r>
            <a:r>
              <a:rPr lang="tr-TR" sz="1400" dirty="0" err="1"/>
              <a:t>Açıköğretim</a:t>
            </a:r>
            <a:r>
              <a:rPr lang="tr-TR" sz="1400" dirty="0"/>
              <a:t>. Büro Yönetimi: 9. Dersin Tamamı 2 Yıllık </a:t>
            </a:r>
            <a:r>
              <a:rPr lang="tr-TR" sz="1400" dirty="0" err="1"/>
              <a:t>Önlisans</a:t>
            </a:r>
            <a:r>
              <a:rPr lang="tr-TR" sz="1400" dirty="0"/>
              <a:t>, Ankara: Karacan yayınları, [19??].</a:t>
            </a:r>
          </a:p>
          <a:p>
            <a:pPr>
              <a:lnSpc>
                <a:spcPct val="90000"/>
              </a:lnSpc>
            </a:pPr>
            <a:r>
              <a:rPr lang="tr-TR" sz="1400" dirty="0"/>
              <a:t>Özkul, Ali Ekrem ve A. Sermet </a:t>
            </a:r>
            <a:r>
              <a:rPr lang="tr-TR" sz="1400" dirty="0" err="1"/>
              <a:t>Anagün</a:t>
            </a:r>
            <a:r>
              <a:rPr lang="tr-TR" sz="1400" dirty="0"/>
              <a:t> ve Serap </a:t>
            </a:r>
            <a:r>
              <a:rPr lang="tr-TR" sz="1400" dirty="0" err="1"/>
              <a:t>Benligiray</a:t>
            </a:r>
            <a:r>
              <a:rPr lang="tr-TR" sz="1400" dirty="0"/>
              <a:t>. Büro Sistemleri Tasarımı, Eskişehir: Anadolu Üniversitesi yayını, 1994.</a:t>
            </a:r>
          </a:p>
          <a:p>
            <a:pPr>
              <a:lnSpc>
                <a:spcPct val="90000"/>
              </a:lnSpc>
            </a:pPr>
            <a:r>
              <a:rPr lang="tr-TR" sz="1400" dirty="0"/>
              <a:t>Tutar, Hasan. Toplam Kalite Yönetimi Çerçevesinde Büro Yönetimi Teknikleri, İstanbul: Aktif Yayınevi, 2000.</a:t>
            </a:r>
          </a:p>
          <a:p>
            <a:pPr>
              <a:lnSpc>
                <a:spcPct val="90000"/>
              </a:lnSpc>
            </a:pPr>
            <a:r>
              <a:rPr lang="tr-TR" sz="1400" dirty="0"/>
              <a:t>Tutar, Hasan ve Altınöz, Mehmet. Sekreterlik Bilgisi, Anakara: Nobel, 2002.</a:t>
            </a:r>
          </a:p>
          <a:p>
            <a:pPr>
              <a:lnSpc>
                <a:spcPct val="90000"/>
              </a:lnSpc>
            </a:pPr>
            <a:r>
              <a:rPr lang="tr-TR" sz="1400" dirty="0"/>
              <a:t>Ediz, Abdülaziz ve Altınöz, Mehmet. Büro ve Yönetimi-I, Ankara: [</a:t>
            </a:r>
            <a:r>
              <a:rPr lang="tr-TR" sz="1400" dirty="0" err="1"/>
              <a:t>yayl.y</a:t>
            </a:r>
            <a:r>
              <a:rPr lang="tr-TR" sz="1400" dirty="0"/>
              <a:t>.], 1993.</a:t>
            </a:r>
          </a:p>
          <a:p>
            <a:pPr>
              <a:lnSpc>
                <a:spcPct val="90000"/>
              </a:lnSpc>
            </a:pPr>
            <a:r>
              <a:rPr lang="tr-TR" sz="1400" dirty="0"/>
              <a:t>Aytürk, Nihat. Çağdaş Büro Yönetimi ve Sekreterlik: Örgütlerde Başarılı Müdürlük, Şeflik ve Sekreterlik Teknikleri, Ankara: Yargı yayınevi, 2001.</a:t>
            </a:r>
          </a:p>
        </p:txBody>
      </p:sp>
      <p:sp>
        <p:nvSpPr>
          <p:cNvPr id="23556" name="Rectangle 4"/>
          <p:cNvSpPr>
            <a:spLocks noChangeArrowheads="1"/>
          </p:cNvSpPr>
          <p:nvPr/>
        </p:nvSpPr>
        <p:spPr bwMode="auto">
          <a:xfrm>
            <a:off x="1524000" y="716973"/>
            <a:ext cx="9144000" cy="2102427"/>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dirty="0">
                <a:latin typeface="Times New Roman" panose="02020603050405020304" pitchFamily="18" charset="0"/>
              </a:rPr>
              <a:t>Temel Kaynaklar</a:t>
            </a:r>
            <a:r>
              <a:rPr lang="tr-TR" sz="2800" dirty="0" smtClean="0">
                <a:latin typeface="Times New Roman" panose="02020603050405020304" pitchFamily="18" charset="0"/>
              </a:rPr>
              <a:t>:</a:t>
            </a:r>
          </a:p>
          <a:p>
            <a:pPr>
              <a:lnSpc>
                <a:spcPct val="90000"/>
              </a:lnSpc>
              <a:spcBef>
                <a:spcPct val="20000"/>
              </a:spcBef>
              <a:buFontTx/>
              <a:buChar char="•"/>
            </a:pPr>
            <a:r>
              <a:rPr lang="tr-TR" sz="1600" dirty="0" smtClean="0">
                <a:latin typeface="Times New Roman" panose="02020603050405020304" pitchFamily="18" charset="0"/>
              </a:rPr>
              <a:t>Topaloğlu</a:t>
            </a:r>
            <a:r>
              <a:rPr lang="tr-TR" sz="1600" dirty="0">
                <a:latin typeface="Times New Roman" panose="02020603050405020304" pitchFamily="18" charset="0"/>
              </a:rPr>
              <a:t>, Melih ve Koç, Hakan. </a:t>
            </a:r>
            <a:r>
              <a:rPr lang="tr-TR" sz="1600" b="1" dirty="0">
                <a:latin typeface="Times New Roman" panose="02020603050405020304" pitchFamily="18" charset="0"/>
              </a:rPr>
              <a:t>Büro Yönetimi: Kavramlar ve İlkeler</a:t>
            </a:r>
            <a:r>
              <a:rPr lang="tr-TR" sz="1600" dirty="0">
                <a:latin typeface="Times New Roman" panose="02020603050405020304" pitchFamily="18" charset="0"/>
              </a:rPr>
              <a:t>, Ankara: Seçkin Kitapevi, 2002.</a:t>
            </a:r>
          </a:p>
          <a:p>
            <a:pPr>
              <a:buFontTx/>
              <a:buChar char="•"/>
            </a:pPr>
            <a:r>
              <a:rPr lang="tr-TR" sz="1600" dirty="0">
                <a:latin typeface="Times New Roman" panose="02020603050405020304" pitchFamily="18" charset="0"/>
              </a:rPr>
              <a:t>Sağsan, Mustafa ve Öztürk, Sinan. “</a:t>
            </a:r>
            <a:r>
              <a:rPr lang="tr-TR" sz="1600" b="1" dirty="0">
                <a:latin typeface="Times New Roman" panose="02020603050405020304" pitchFamily="18" charset="0"/>
              </a:rPr>
              <a:t>Adı Yok İşlevi Çok Bir Hizmet Anlayışı: Yönetim Bilgi Sistemi</a:t>
            </a:r>
            <a:r>
              <a:rPr lang="tr-TR" sz="1600" dirty="0">
                <a:latin typeface="Times New Roman" panose="02020603050405020304" pitchFamily="18" charset="0"/>
              </a:rPr>
              <a:t>” </a:t>
            </a:r>
          </a:p>
          <a:p>
            <a:r>
              <a:rPr lang="tr-TR" sz="1600" i="1" dirty="0">
                <a:latin typeface="Times New Roman" panose="02020603050405020304" pitchFamily="18" charset="0"/>
              </a:rPr>
              <a:t>Stratejik Analiz Dergisi</a:t>
            </a:r>
            <a:r>
              <a:rPr lang="tr-TR" sz="1600" dirty="0">
                <a:latin typeface="Times New Roman" panose="02020603050405020304" pitchFamily="18" charset="0"/>
              </a:rPr>
              <a:t>, Sayı: 26, Haziran 2002, ss.94-100.</a:t>
            </a:r>
          </a:p>
          <a:p>
            <a:pPr>
              <a:buFontTx/>
              <a:buChar char="•"/>
            </a:pPr>
            <a:r>
              <a:rPr lang="tr-TR" sz="1600" dirty="0" err="1">
                <a:latin typeface="Times New Roman" panose="02020603050405020304" pitchFamily="18" charset="0"/>
              </a:rPr>
              <a:t>Binark</a:t>
            </a:r>
            <a:r>
              <a:rPr lang="tr-TR" sz="1600" dirty="0">
                <a:latin typeface="Times New Roman" panose="02020603050405020304" pitchFamily="18" charset="0"/>
              </a:rPr>
              <a:t>, İsmet. </a:t>
            </a:r>
            <a:r>
              <a:rPr lang="tr-TR" sz="1600" b="1" dirty="0">
                <a:latin typeface="Times New Roman" panose="02020603050405020304" pitchFamily="18" charset="0"/>
              </a:rPr>
              <a:t>Arşiv ve Arşivcilik Bilgileri</a:t>
            </a:r>
            <a:r>
              <a:rPr lang="tr-TR" sz="1600" dirty="0">
                <a:latin typeface="Times New Roman" panose="02020603050405020304" pitchFamily="18" charset="0"/>
              </a:rPr>
              <a:t>. Ankara: Cumhuriyet Arşivi Dairesi Başkanlığı, 1980.</a:t>
            </a:r>
          </a:p>
          <a:p>
            <a:r>
              <a:rPr lang="tr-TR" sz="1600" dirty="0">
                <a:latin typeface="Times New Roman" panose="02020603050405020304" pitchFamily="18" charset="0"/>
              </a:rPr>
              <a:t>(I. Ve IV. Bölümler)</a:t>
            </a:r>
          </a:p>
        </p:txBody>
      </p:sp>
      <p:sp>
        <p:nvSpPr>
          <p:cNvPr id="2" name="Altbilgi Yer Tutucusu 1"/>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4053430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3050" y="381000"/>
            <a:ext cx="9752012" cy="5581650"/>
          </a:xfrm>
        </p:spPr>
        <p:txBody>
          <a:bodyPr>
            <a:normAutofit/>
          </a:bodyPr>
          <a:lstStyle/>
          <a:p>
            <a:r>
              <a:rPr lang="tr-TR" sz="2200" dirty="0" smtClean="0"/>
              <a:t> </a:t>
            </a:r>
            <a:r>
              <a:rPr lang="tr-TR" sz="2200" b="1" dirty="0"/>
              <a:t>Esneklik ve uyum: </a:t>
            </a:r>
            <a:r>
              <a:rPr lang="tr-TR" sz="2200" dirty="0" smtClean="0"/>
              <a:t>Politika, plan</a:t>
            </a:r>
            <a:r>
              <a:rPr lang="tr-TR" sz="2200" dirty="0"/>
              <a:t>, program, bütçe gibi yönetim araçlarının kesin ve katı </a:t>
            </a:r>
            <a:r>
              <a:rPr lang="tr-TR" sz="2200" dirty="0" smtClean="0"/>
              <a:t>esaslara bağlanmaması</a:t>
            </a:r>
            <a:r>
              <a:rPr lang="tr-TR" sz="2200" dirty="0"/>
              <a:t>, aksine şartların değişme seyri ve eğilimine </a:t>
            </a:r>
            <a:r>
              <a:rPr lang="tr-TR" sz="2200" dirty="0" smtClean="0"/>
              <a:t>uyabilmelerini sağlayacak </a:t>
            </a:r>
            <a:r>
              <a:rPr lang="tr-TR" sz="2200" dirty="0"/>
              <a:t>bir esneklikte düzenlenmeleri gerekir.</a:t>
            </a:r>
          </a:p>
          <a:p>
            <a:r>
              <a:rPr lang="tr-TR" sz="2200" dirty="0" smtClean="0"/>
              <a:t> </a:t>
            </a:r>
            <a:r>
              <a:rPr lang="tr-TR" sz="2200" b="1" dirty="0"/>
              <a:t>Çalışma hayatının niteliğini </a:t>
            </a:r>
            <a:r>
              <a:rPr lang="tr-TR" sz="2200" b="1" dirty="0" smtClean="0"/>
              <a:t>geliştirme: </a:t>
            </a:r>
            <a:r>
              <a:rPr lang="tr-TR" sz="2200" dirty="0" smtClean="0"/>
              <a:t>Mevcut </a:t>
            </a:r>
            <a:r>
              <a:rPr lang="tr-TR" sz="2200" dirty="0"/>
              <a:t>çalışma metotlarında değişiklikler yapmak, daha iyi iş ve </a:t>
            </a:r>
            <a:r>
              <a:rPr lang="tr-TR" sz="2200" dirty="0" smtClean="0"/>
              <a:t>çalışma şartları </a:t>
            </a:r>
            <a:r>
              <a:rPr lang="tr-TR" sz="2200" dirty="0"/>
              <a:t>oluşturmak ve dolayısıyla hayatın niteliğini geliştirmek amacına </a:t>
            </a:r>
            <a:r>
              <a:rPr lang="tr-TR" sz="2200" dirty="0" smtClean="0"/>
              <a:t>yönelik birçok </a:t>
            </a:r>
            <a:r>
              <a:rPr lang="tr-TR" sz="2200" dirty="0"/>
              <a:t>teknikten oluşmaktadır.</a:t>
            </a:r>
          </a:p>
          <a:p>
            <a:r>
              <a:rPr lang="tr-TR" sz="2200" dirty="0"/>
              <a:t> </a:t>
            </a:r>
            <a:r>
              <a:rPr lang="tr-TR" sz="2200" b="1" dirty="0"/>
              <a:t>Sosyal sorumluluk ve iş ahlakı: </a:t>
            </a:r>
            <a:r>
              <a:rPr lang="tr-TR" sz="2200" dirty="0"/>
              <a:t>Sosyal sorumluluk kavramı, dış </a:t>
            </a:r>
            <a:r>
              <a:rPr lang="tr-TR" sz="2200" dirty="0" smtClean="0"/>
              <a:t>çevreye yönelik </a:t>
            </a:r>
            <a:r>
              <a:rPr lang="tr-TR" sz="2200" dirty="0"/>
              <a:t>olup işletmenin kararlarında diğer kişi, grup, örgüt ve tüm </a:t>
            </a:r>
            <a:r>
              <a:rPr lang="tr-TR" sz="2200" dirty="0" smtClean="0"/>
              <a:t>toplumun göz </a:t>
            </a:r>
            <a:r>
              <a:rPr lang="tr-TR" sz="2200" dirty="0"/>
              <a:t>önünde bulundurulması ile ilgilidir. Bu açıdan sosyal </a:t>
            </a:r>
            <a:r>
              <a:rPr lang="tr-TR" sz="2200" dirty="0" smtClean="0"/>
              <a:t>sorumluluk, işletmenin </a:t>
            </a:r>
            <a:r>
              <a:rPr lang="tr-TR" sz="2200" dirty="0"/>
              <a:t>ekonomik faaliyetlerinin, onunla ilgili tarafların </a:t>
            </a:r>
            <a:r>
              <a:rPr lang="tr-TR" sz="2200" dirty="0" smtClean="0"/>
              <a:t>hiçbirinin menfaatlerine </a:t>
            </a:r>
            <a:r>
              <a:rPr lang="tr-TR" sz="2200" dirty="0"/>
              <a:t>zarar verilmeden yönetilmesidir.</a:t>
            </a:r>
          </a:p>
          <a:p>
            <a:endParaRPr lang="tr-TR" sz="2200" dirty="0"/>
          </a:p>
        </p:txBody>
      </p:sp>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695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6750"/>
            <a:ext cx="10515600" cy="5924550"/>
          </a:xfrm>
        </p:spPr>
        <p:txBody>
          <a:bodyPr>
            <a:normAutofit/>
          </a:bodyPr>
          <a:lstStyle/>
          <a:p>
            <a:r>
              <a:rPr lang="tr-TR" sz="2200" b="1" dirty="0" smtClean="0"/>
              <a:t>YÖNETİCİ:</a:t>
            </a:r>
            <a:r>
              <a:rPr lang="tr-TR" sz="2200" dirty="0" smtClean="0"/>
              <a:t> Yönetime </a:t>
            </a:r>
            <a:r>
              <a:rPr lang="tr-TR" sz="2200" dirty="0"/>
              <a:t>ilişkin kararlar veren kişidir.   Bir insan grubunu, önceden saptanan amaçlara yöneltip ulaştırmak ve bir planı gerçekleştirmek üzere, kumanda, koordine ve kontrol eden kişidir.  </a:t>
            </a:r>
          </a:p>
          <a:p>
            <a:r>
              <a:rPr lang="tr-TR" sz="2200" dirty="0"/>
              <a:t>Yöneticiler: Yüksek ve Orta Kademe Yöneticiler ve İlk Kademe Amirleri olarak üç gruba ayrılabilir. </a:t>
            </a:r>
            <a:endParaRPr lang="tr-TR" sz="2200" dirty="0" smtClean="0"/>
          </a:p>
          <a:p>
            <a:r>
              <a:rPr lang="tr-TR" sz="2200" dirty="0" smtClean="0"/>
              <a:t>Yüksek </a:t>
            </a:r>
            <a:r>
              <a:rPr lang="tr-TR" sz="2200" dirty="0"/>
              <a:t>yöneticiler; amaç saptayan, politika kararları alan yönetim ilke ve standartları koyan, stratejik planlama ve örgütlerinin genel yönetimini yapan kişilerdir</a:t>
            </a:r>
            <a:r>
              <a:rPr lang="tr-TR" sz="2200" dirty="0" smtClean="0"/>
              <a:t>.</a:t>
            </a:r>
          </a:p>
          <a:p>
            <a:r>
              <a:rPr lang="tr-TR" sz="2200" dirty="0" smtClean="0"/>
              <a:t> </a:t>
            </a:r>
            <a:r>
              <a:rPr lang="tr-TR" sz="2200" dirty="0"/>
              <a:t>Orta Kademe yöneticiler ise; yüksek yöneticinin saptadığı amaç, politika, ilke ve standartlara uygun düşecek bir plan içinde önceden saptanan amacı gerçekleştirmek için emrindeki örgütü yöneten yöneticidir, </a:t>
            </a:r>
            <a:endParaRPr lang="tr-TR" sz="2200" dirty="0" smtClean="0"/>
          </a:p>
          <a:p>
            <a:r>
              <a:rPr lang="tr-TR" sz="2200" dirty="0" smtClean="0"/>
              <a:t>İlk kademe amirleri; daha </a:t>
            </a:r>
            <a:r>
              <a:rPr lang="tr-TR" sz="2200" dirty="0"/>
              <a:t>çok rutin (güncel)  işler yapan, birkaç kişilik insan gruplarını yöneten ilk kademe amirlerdir.   </a:t>
            </a:r>
          </a:p>
          <a:p>
            <a:endParaRPr lang="tr-TR" sz="2200" dirty="0"/>
          </a:p>
        </p:txBody>
      </p:sp>
      <p:sp>
        <p:nvSpPr>
          <p:cNvPr id="5" name="Altbilgi Yer Tutucusu 4"/>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02215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333500" y="354111"/>
            <a:ext cx="9829800" cy="5590073"/>
          </a:xfrm>
          <a:prstGeom prst="rect">
            <a:avLst/>
          </a:prstGeom>
        </p:spPr>
      </p:pic>
      <p:sp>
        <p:nvSpPr>
          <p:cNvPr id="4" name="Altbilgi Yer Tutucusu 3"/>
          <p:cNvSpPr>
            <a:spLocks noGrp="1"/>
          </p:cNvSpPr>
          <p:nvPr>
            <p:ph type="ftr" sz="quarter" idx="11"/>
          </p:nvPr>
        </p:nvSpPr>
        <p:spPr/>
        <p:txBody>
          <a:bodyPr/>
          <a:lstStyle/>
          <a:p>
            <a:r>
              <a:rPr lang="tr-TR" smtClean="0"/>
              <a:t>HİKMET ATEŞER                   EĞİTİCİ BİLİŞİM TEKNOLOJİLERİ FORMATÖR ÖĞRETMENİ</a:t>
            </a:r>
            <a:endParaRPr lang="tr-TR"/>
          </a:p>
        </p:txBody>
      </p:sp>
    </p:spTree>
    <p:extLst>
      <p:ext uri="{BB962C8B-B14F-4D97-AF65-F5344CB8AC3E}">
        <p14:creationId xmlns:p14="http://schemas.microsoft.com/office/powerpoint/2010/main" val="11872979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295</TotalTime>
  <Words>5457</Words>
  <Application>Microsoft Office PowerPoint</Application>
  <PresentationFormat>Özel</PresentationFormat>
  <Paragraphs>462</Paragraphs>
  <Slides>67</Slides>
  <Notes>1</Notes>
  <HiddenSlides>0</HiddenSlides>
  <MMClips>0</MMClips>
  <ScaleCrop>false</ScaleCrop>
  <HeadingPairs>
    <vt:vector size="4" baseType="variant">
      <vt:variant>
        <vt:lpstr>Tema</vt:lpstr>
      </vt:variant>
      <vt:variant>
        <vt:i4>1</vt:i4>
      </vt:variant>
      <vt:variant>
        <vt:lpstr>Slayt Başlıkları</vt:lpstr>
      </vt:variant>
      <vt:variant>
        <vt:i4>67</vt:i4>
      </vt:variant>
    </vt:vector>
  </HeadingPairs>
  <TitlesOfParts>
    <vt:vector size="68" baseType="lpstr">
      <vt:lpstr>Duman</vt:lpstr>
      <vt:lpstr>BÜRO YÖNETİMİ VE TEKNOLOJİ KULLANIMI   </vt:lpstr>
      <vt:lpstr>BÜRO YÖNETİMİ VE TEKNOLOJİ KULLANIMI   </vt:lpstr>
      <vt:lpstr>I. BÜRO YÖNETİMİ     </vt:lpstr>
      <vt:lpstr>PowerPoint Sunusu</vt:lpstr>
      <vt:lpstr>PowerPoint Sunusu</vt:lpstr>
      <vt:lpstr>PowerPoint Sunusu</vt:lpstr>
      <vt:lpstr>PowerPoint Sunusu</vt:lpstr>
      <vt:lpstr>PowerPoint Sunusu</vt:lpstr>
      <vt:lpstr>PowerPoint Sunusu</vt:lpstr>
      <vt:lpstr>YÖNETİM FONKSİYONLARI   </vt:lpstr>
      <vt:lpstr>PowerPoint Sunusu</vt:lpstr>
      <vt:lpstr>BÜRO VE İŞ YERLERİNDE İŞLERİN PLANLANMASI   </vt:lpstr>
      <vt:lpstr>ÖRGÜT –BÜROLARIN ÖRGÜTLENMESİ   </vt:lpstr>
      <vt:lpstr>ÖRGÜT MODELLERİ   </vt:lpstr>
      <vt:lpstr>ÖRGÜT MODELLERİ   </vt:lpstr>
      <vt:lpstr>İŞİ BASİTLEŞTİRME VE VERİMLİLİK   </vt:lpstr>
      <vt:lpstr>VERİMİ ETKİLEYEN SORUNLAR   </vt:lpstr>
      <vt:lpstr>VERİMİ ETKİLEYEN SORUNLAR   </vt:lpstr>
      <vt:lpstr>VERİMİ ETKİLEYEN SORUNLAR   </vt:lpstr>
      <vt:lpstr>YÖNTEM ANALİZ ANAHTARLARI ve KULLANILMASI   </vt:lpstr>
      <vt:lpstr>VERİMLİLİĞİ   ETKİLEYEN FAKTÖRLER   </vt:lpstr>
      <vt:lpstr>İŞ BÖLÜMÜNÜN YARARLARI   </vt:lpstr>
      <vt:lpstr>İŞ BÖLÜMÜNÜN SAKINCALARI   </vt:lpstr>
      <vt:lpstr>PowerPoint Sunusu</vt:lpstr>
      <vt:lpstr>PowerPoint Sunusu</vt:lpstr>
      <vt:lpstr>PowerPoint Sunusu</vt:lpstr>
      <vt:lpstr>HAREKET EKONOMİSİ TEKNİĞİ   </vt:lpstr>
      <vt:lpstr>Hareket ekonomisi sağlayan bazı esaslar</vt:lpstr>
      <vt:lpstr>BÜROLARDA YERLEŞMENİN ÖNEMİ   </vt:lpstr>
      <vt:lpstr>İŞ YERİNDE FİZİKSEL KOŞULLAR   </vt:lpstr>
      <vt:lpstr>Büro yönetimi</vt:lpstr>
      <vt:lpstr>Büroların Fonksiyonları</vt:lpstr>
      <vt:lpstr>BÜRO TÜRLERİ VE ŞEKİLLERİ</vt:lpstr>
      <vt:lpstr>PowerPoint Sunusu</vt:lpstr>
      <vt:lpstr>PowerPoint Sunusu</vt:lpstr>
      <vt:lpstr>PowerPoint Sunusu</vt:lpstr>
      <vt:lpstr>         Yerleşim Biçimlerine Göre Bürolar </vt:lpstr>
      <vt:lpstr>PowerPoint Sunusu</vt:lpstr>
      <vt:lpstr>PowerPoint Sunusu</vt:lpstr>
      <vt:lpstr>PowerPoint Sunusu</vt:lpstr>
      <vt:lpstr>Çağdaş Büro Türleri</vt:lpstr>
      <vt:lpstr>1-Küçük Bürolar</vt:lpstr>
      <vt:lpstr>2-Şube Bürolar</vt:lpstr>
      <vt:lpstr>3-Gezici Bürolar</vt:lpstr>
      <vt:lpstr>PowerPoint Sunusu</vt:lpstr>
      <vt:lpstr>4-Ev-Bürolar</vt:lpstr>
      <vt:lpstr>PowerPoint Sunusu</vt:lpstr>
      <vt:lpstr>PowerPoint Sunusu</vt:lpstr>
      <vt:lpstr>PowerPoint Sunusu</vt:lpstr>
      <vt:lpstr>PowerPoint Sunusu</vt:lpstr>
      <vt:lpstr>PowerPoint Sunusu</vt:lpstr>
      <vt:lpstr>PowerPoint Sunusu</vt:lpstr>
      <vt:lpstr>BÜROLARDA YERLEŞME İLKELERİ   </vt:lpstr>
      <vt:lpstr>BÜROLARDA YERLEŞME İLKELERİ   </vt:lpstr>
      <vt:lpstr>PowerPoint Sunusu</vt:lpstr>
      <vt:lpstr>Büro Otomasyonu Kavramı</vt:lpstr>
      <vt:lpstr>Büro Otomasyonu Nedir?</vt:lpstr>
      <vt:lpstr>Büro Otomasyonunun Amacı</vt:lpstr>
      <vt:lpstr>Büro Otomasyonunun  Alt Sistemleri</vt:lpstr>
      <vt:lpstr>1.Kelime İşleme Sistemleri</vt:lpstr>
      <vt:lpstr>1.Kelime İşleme Sistemleri</vt:lpstr>
      <vt:lpstr>2.Elektronik Posta Sistemleri</vt:lpstr>
      <vt:lpstr>3.Veri Tabanı Yönetim Sistemleri</vt:lpstr>
      <vt:lpstr>4.Elektronik Dosyalama Sistemleri</vt:lpstr>
      <vt:lpstr>5.Sesli Cevaplama Sistemleri</vt:lpstr>
      <vt:lpstr>6.Görüntülü İletişim Sistemleri</vt:lpstr>
      <vt:lpstr>YARARLANILAN KAYNAKLAR</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BÜRO YÖNETİMİ VE TEKNOLOJİ KULLANIMI</dc:title>
  <dc:creator>ateser</dc:creator>
  <cp:lastModifiedBy>RUKİYETE</cp:lastModifiedBy>
  <cp:revision>30</cp:revision>
  <dcterms:created xsi:type="dcterms:W3CDTF">2014-01-08T07:40:22Z</dcterms:created>
  <dcterms:modified xsi:type="dcterms:W3CDTF">2014-01-12T11:56:22Z</dcterms:modified>
</cp:coreProperties>
</file>