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71" r:id="rId2"/>
    <p:sldId id="272" r:id="rId3"/>
    <p:sldId id="273" r:id="rId4"/>
    <p:sldId id="258" r:id="rId5"/>
    <p:sldId id="274" r:id="rId6"/>
    <p:sldId id="275" r:id="rId7"/>
    <p:sldId id="276" r:id="rId8"/>
    <p:sldId id="277" r:id="rId9"/>
    <p:sldId id="278" r:id="rId10"/>
    <p:sldId id="279" r:id="rId11"/>
    <p:sldId id="280" r:id="rId12"/>
    <p:sldId id="281" r:id="rId13"/>
    <p:sldId id="282" r:id="rId14"/>
    <p:sldId id="283" r:id="rId15"/>
    <p:sldId id="261" r:id="rId16"/>
    <p:sldId id="285" r:id="rId17"/>
    <p:sldId id="287" r:id="rId18"/>
    <p:sldId id="288" r:id="rId19"/>
    <p:sldId id="289" r:id="rId20"/>
    <p:sldId id="290" r:id="rId21"/>
    <p:sldId id="291" r:id="rId22"/>
    <p:sldId id="292" r:id="rId23"/>
    <p:sldId id="293" r:id="rId24"/>
    <p:sldId id="262" r:id="rId25"/>
    <p:sldId id="263" r:id="rId26"/>
    <p:sldId id="265" r:id="rId27"/>
    <p:sldId id="270" r:id="rId28"/>
    <p:sldId id="294" r:id="rId29"/>
    <p:sldId id="295" r:id="rId30"/>
    <p:sldId id="301" r:id="rId31"/>
    <p:sldId id="296" r:id="rId32"/>
    <p:sldId id="297" r:id="rId33"/>
    <p:sldId id="300" r:id="rId34"/>
    <p:sldId id="302" r:id="rId35"/>
    <p:sldId id="303" r:id="rId36"/>
    <p:sldId id="304" r:id="rId3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CC5147-98F8-45BE-A252-3064B5D147BC}" type="datetimeFigureOut">
              <a:rPr lang="tr-TR" smtClean="0"/>
              <a:pPr/>
              <a:t>07.11.2013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718BFA-7974-4AA6-A0CF-8ED7465F9B2E}" type="slidenum">
              <a:rPr lang="tr-TR" smtClean="0"/>
              <a:pPr/>
              <a:t>‹#›</a:t>
            </a:fld>
            <a:endParaRPr lang="tr-TR"/>
          </a:p>
        </p:txBody>
      </p:sp>
    </p:spTree>
    <p:extLst>
      <p:ext uri="{BB962C8B-B14F-4D97-AF65-F5344CB8AC3E}">
        <p14:creationId xmlns:p14="http://schemas.microsoft.com/office/powerpoint/2010/main" xmlns="" val="4059772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1 Slayt Görüntüsü Yer Tutucusu"/>
          <p:cNvSpPr>
            <a:spLocks noGrp="1" noRot="1" noChangeAspect="1" noTextEdit="1"/>
          </p:cNvSpPr>
          <p:nvPr>
            <p:ph type="sldImg"/>
          </p:nvPr>
        </p:nvSpPr>
        <p:spPr>
          <a:ln/>
        </p:spPr>
      </p:sp>
      <p:sp>
        <p:nvSpPr>
          <p:cNvPr id="186371"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86372" name="3 Slayt Numarası Yer Tutucusu"/>
          <p:cNvSpPr>
            <a:spLocks noGrp="1"/>
          </p:cNvSpPr>
          <p:nvPr>
            <p:ph type="sldNum" sz="quarter" idx="5"/>
          </p:nvPr>
        </p:nvSpPr>
        <p:spPr>
          <a:noFill/>
        </p:spPr>
        <p:txBody>
          <a:bodyPr/>
          <a:lstStyle/>
          <a:p>
            <a:fld id="{351E08F9-350B-4F1D-B9A0-5DB6EFC84E78}" type="slidenum">
              <a:rPr lang="tr-TR" smtClean="0">
                <a:latin typeface="Arial" pitchFamily="34" charset="0"/>
              </a:rPr>
              <a:pPr/>
              <a:t>4</a:t>
            </a:fld>
            <a:endParaRPr lang="tr-TR"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1 Slayt Görüntüsü Yer Tutucusu"/>
          <p:cNvSpPr>
            <a:spLocks noGrp="1" noRot="1" noChangeAspect="1" noTextEdit="1"/>
          </p:cNvSpPr>
          <p:nvPr>
            <p:ph type="sldImg"/>
          </p:nvPr>
        </p:nvSpPr>
        <p:spPr>
          <a:ln/>
        </p:spPr>
      </p:sp>
      <p:sp>
        <p:nvSpPr>
          <p:cNvPr id="189443"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89444" name="3 Slayt Numarası Yer Tutucusu"/>
          <p:cNvSpPr>
            <a:spLocks noGrp="1"/>
          </p:cNvSpPr>
          <p:nvPr>
            <p:ph type="sldNum" sz="quarter" idx="5"/>
          </p:nvPr>
        </p:nvSpPr>
        <p:spPr>
          <a:noFill/>
        </p:spPr>
        <p:txBody>
          <a:bodyPr/>
          <a:lstStyle/>
          <a:p>
            <a:fld id="{CD9C6357-0E4B-46CF-B38E-6A8AD44B38D9}" type="slidenum">
              <a:rPr lang="tr-TR" smtClean="0">
                <a:latin typeface="Arial" pitchFamily="34" charset="0"/>
              </a:rPr>
              <a:pPr/>
              <a:t>15</a:t>
            </a:fld>
            <a:endParaRPr lang="tr-TR"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1 Slayt Görüntüsü Yer Tutucusu"/>
          <p:cNvSpPr>
            <a:spLocks noGrp="1" noRot="1" noChangeAspect="1" noTextEdit="1"/>
          </p:cNvSpPr>
          <p:nvPr>
            <p:ph type="sldImg"/>
          </p:nvPr>
        </p:nvSpPr>
        <p:spPr>
          <a:ln/>
        </p:spPr>
      </p:sp>
      <p:sp>
        <p:nvSpPr>
          <p:cNvPr id="190467"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90468" name="3 Slayt Numarası Yer Tutucusu"/>
          <p:cNvSpPr>
            <a:spLocks noGrp="1"/>
          </p:cNvSpPr>
          <p:nvPr>
            <p:ph type="sldNum" sz="quarter" idx="5"/>
          </p:nvPr>
        </p:nvSpPr>
        <p:spPr>
          <a:noFill/>
        </p:spPr>
        <p:txBody>
          <a:bodyPr/>
          <a:lstStyle/>
          <a:p>
            <a:fld id="{6DB3BDF4-9231-4C31-BB37-08BE33306819}" type="slidenum">
              <a:rPr lang="tr-TR" smtClean="0">
                <a:latin typeface="Arial" pitchFamily="34" charset="0"/>
              </a:rPr>
              <a:pPr/>
              <a:t>24</a:t>
            </a:fld>
            <a:endParaRPr lang="tr-TR"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1 Slayt Görüntüsü Yer Tutucusu"/>
          <p:cNvSpPr>
            <a:spLocks noGrp="1" noRot="1" noChangeAspect="1" noTextEdit="1"/>
          </p:cNvSpPr>
          <p:nvPr>
            <p:ph type="sldImg"/>
          </p:nvPr>
        </p:nvSpPr>
        <p:spPr>
          <a:ln/>
        </p:spPr>
      </p:sp>
      <p:sp>
        <p:nvSpPr>
          <p:cNvPr id="191491"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91492" name="3 Slayt Numarası Yer Tutucusu"/>
          <p:cNvSpPr>
            <a:spLocks noGrp="1"/>
          </p:cNvSpPr>
          <p:nvPr>
            <p:ph type="sldNum" sz="quarter" idx="5"/>
          </p:nvPr>
        </p:nvSpPr>
        <p:spPr>
          <a:noFill/>
        </p:spPr>
        <p:txBody>
          <a:bodyPr/>
          <a:lstStyle/>
          <a:p>
            <a:fld id="{3F868BDE-7924-463C-8D64-906F5ABD3907}" type="slidenum">
              <a:rPr lang="tr-TR" smtClean="0">
                <a:latin typeface="Arial" pitchFamily="34" charset="0"/>
              </a:rPr>
              <a:pPr/>
              <a:t>25</a:t>
            </a:fld>
            <a:endParaRPr lang="tr-TR"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1 Slayt Görüntüsü Yer Tutucusu"/>
          <p:cNvSpPr>
            <a:spLocks noGrp="1" noRot="1" noChangeAspect="1" noTextEdit="1"/>
          </p:cNvSpPr>
          <p:nvPr>
            <p:ph type="sldImg"/>
          </p:nvPr>
        </p:nvSpPr>
        <p:spPr>
          <a:ln/>
        </p:spPr>
      </p:sp>
      <p:sp>
        <p:nvSpPr>
          <p:cNvPr id="193539"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93540" name="3 Slayt Numarası Yer Tutucusu"/>
          <p:cNvSpPr>
            <a:spLocks noGrp="1"/>
          </p:cNvSpPr>
          <p:nvPr>
            <p:ph type="sldNum" sz="quarter" idx="5"/>
          </p:nvPr>
        </p:nvSpPr>
        <p:spPr>
          <a:noFill/>
        </p:spPr>
        <p:txBody>
          <a:bodyPr/>
          <a:lstStyle/>
          <a:p>
            <a:fld id="{40FD2069-597A-46EB-8750-3A8FC891F256}" type="slidenum">
              <a:rPr lang="tr-TR" smtClean="0">
                <a:latin typeface="Arial" pitchFamily="34" charset="0"/>
              </a:rPr>
              <a:pPr/>
              <a:t>26</a:t>
            </a:fld>
            <a:endParaRPr lang="tr-TR"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1 Slayt Görüntüsü Yer Tutucusu"/>
          <p:cNvSpPr>
            <a:spLocks noGrp="1" noRot="1" noChangeAspect="1" noTextEdit="1"/>
          </p:cNvSpPr>
          <p:nvPr>
            <p:ph type="sldImg"/>
          </p:nvPr>
        </p:nvSpPr>
        <p:spPr>
          <a:ln/>
        </p:spPr>
      </p:sp>
      <p:sp>
        <p:nvSpPr>
          <p:cNvPr id="198659"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98660" name="3 Slayt Numarası Yer Tutucusu"/>
          <p:cNvSpPr>
            <a:spLocks noGrp="1"/>
          </p:cNvSpPr>
          <p:nvPr>
            <p:ph type="sldNum" sz="quarter" idx="5"/>
          </p:nvPr>
        </p:nvSpPr>
        <p:spPr>
          <a:noFill/>
        </p:spPr>
        <p:txBody>
          <a:bodyPr/>
          <a:lstStyle/>
          <a:p>
            <a:fld id="{BC6735C1-A7B5-4374-B516-E4E56338270B}" type="slidenum">
              <a:rPr lang="tr-TR" smtClean="0">
                <a:latin typeface="Arial" pitchFamily="34" charset="0"/>
              </a:rPr>
              <a:pPr/>
              <a:t>27</a:t>
            </a:fld>
            <a:endParaRPr lang="tr-TR"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82077323-068E-4056-8383-49E2FD1B3904}" type="datetimeFigureOut">
              <a:rPr lang="tr-TR" smtClean="0"/>
              <a:pPr/>
              <a:t>07.11.2013</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0F3C194D-471F-4806-B04B-A372B00E8DCA}"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2077323-068E-4056-8383-49E2FD1B3904}" type="datetimeFigureOut">
              <a:rPr lang="tr-TR" smtClean="0"/>
              <a:pPr/>
              <a:t>07.11.2013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F3C194D-471F-4806-B04B-A372B00E8DC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2077323-068E-4056-8383-49E2FD1B3904}" type="datetimeFigureOut">
              <a:rPr lang="tr-TR" smtClean="0"/>
              <a:pPr/>
              <a:t>07.11.2013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F3C194D-471F-4806-B04B-A372B00E8DC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82077323-068E-4056-8383-49E2FD1B3904}" type="datetimeFigureOut">
              <a:rPr lang="tr-TR" smtClean="0"/>
              <a:pPr/>
              <a:t>07.11.2013</a:t>
            </a:fld>
            <a:endParaRPr lang="tr-TR"/>
          </a:p>
        </p:txBody>
      </p:sp>
      <p:sp>
        <p:nvSpPr>
          <p:cNvPr id="9" name="8 Slayt Numarası Yer Tutucusu"/>
          <p:cNvSpPr>
            <a:spLocks noGrp="1"/>
          </p:cNvSpPr>
          <p:nvPr>
            <p:ph type="sldNum" sz="quarter" idx="15"/>
          </p:nvPr>
        </p:nvSpPr>
        <p:spPr/>
        <p:txBody>
          <a:bodyPr rtlCol="0"/>
          <a:lstStyle/>
          <a:p>
            <a:fld id="{0F3C194D-471F-4806-B04B-A372B00E8DCA}"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82077323-068E-4056-8383-49E2FD1B3904}" type="datetimeFigureOut">
              <a:rPr lang="tr-TR" smtClean="0"/>
              <a:pPr/>
              <a:t>07.11.2013</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0F3C194D-471F-4806-B04B-A372B00E8DC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82077323-068E-4056-8383-49E2FD1B3904}" type="datetimeFigureOut">
              <a:rPr lang="tr-TR" smtClean="0"/>
              <a:pPr/>
              <a:t>07.11.2013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0F3C194D-471F-4806-B04B-A372B00E8DCA}"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82077323-068E-4056-8383-49E2FD1B3904}" type="datetimeFigureOut">
              <a:rPr lang="tr-TR" smtClean="0"/>
              <a:pPr/>
              <a:t>07.11.2013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0F3C194D-471F-4806-B04B-A372B00E8DCA}"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82077323-068E-4056-8383-49E2FD1B3904}" type="datetimeFigureOut">
              <a:rPr lang="tr-TR" smtClean="0"/>
              <a:pPr/>
              <a:t>07.11.2013</a:t>
            </a:fld>
            <a:endParaRPr lang="tr-TR"/>
          </a:p>
        </p:txBody>
      </p:sp>
      <p:sp>
        <p:nvSpPr>
          <p:cNvPr id="7" name="6 Slayt Numarası Yer Tutucusu"/>
          <p:cNvSpPr>
            <a:spLocks noGrp="1"/>
          </p:cNvSpPr>
          <p:nvPr>
            <p:ph type="sldNum" sz="quarter" idx="11"/>
          </p:nvPr>
        </p:nvSpPr>
        <p:spPr/>
        <p:txBody>
          <a:bodyPr rtlCol="0"/>
          <a:lstStyle/>
          <a:p>
            <a:fld id="{0F3C194D-471F-4806-B04B-A372B00E8DCA}"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2077323-068E-4056-8383-49E2FD1B3904}" type="datetimeFigureOut">
              <a:rPr lang="tr-TR" smtClean="0"/>
              <a:pPr/>
              <a:t>07.11.2013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0F3C194D-471F-4806-B04B-A372B00E8DC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82077323-068E-4056-8383-49E2FD1B3904}" type="datetimeFigureOut">
              <a:rPr lang="tr-TR" smtClean="0"/>
              <a:pPr/>
              <a:t>07.11.2013</a:t>
            </a:fld>
            <a:endParaRPr lang="tr-TR"/>
          </a:p>
        </p:txBody>
      </p:sp>
      <p:sp>
        <p:nvSpPr>
          <p:cNvPr id="22" name="21 Slayt Numarası Yer Tutucusu"/>
          <p:cNvSpPr>
            <a:spLocks noGrp="1"/>
          </p:cNvSpPr>
          <p:nvPr>
            <p:ph type="sldNum" sz="quarter" idx="15"/>
          </p:nvPr>
        </p:nvSpPr>
        <p:spPr/>
        <p:txBody>
          <a:bodyPr rtlCol="0"/>
          <a:lstStyle/>
          <a:p>
            <a:fld id="{0F3C194D-471F-4806-B04B-A372B00E8DCA}"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82077323-068E-4056-8383-49E2FD1B3904}" type="datetimeFigureOut">
              <a:rPr lang="tr-TR" smtClean="0"/>
              <a:pPr/>
              <a:t>07.11.2013</a:t>
            </a:fld>
            <a:endParaRPr lang="tr-TR"/>
          </a:p>
        </p:txBody>
      </p:sp>
      <p:sp>
        <p:nvSpPr>
          <p:cNvPr id="18" name="17 Slayt Numarası Yer Tutucusu"/>
          <p:cNvSpPr>
            <a:spLocks noGrp="1"/>
          </p:cNvSpPr>
          <p:nvPr>
            <p:ph type="sldNum" sz="quarter" idx="11"/>
          </p:nvPr>
        </p:nvSpPr>
        <p:spPr/>
        <p:txBody>
          <a:bodyPr rtlCol="0"/>
          <a:lstStyle/>
          <a:p>
            <a:fld id="{0F3C194D-471F-4806-B04B-A372B00E8DCA}"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82077323-068E-4056-8383-49E2FD1B3904}" type="datetimeFigureOut">
              <a:rPr lang="tr-TR" smtClean="0"/>
              <a:pPr/>
              <a:t>07.11.2013</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F3C194D-471F-4806-B04B-A372B00E8DCA}"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nSpc>
                <a:spcPct val="110000"/>
              </a:lnSpc>
              <a:buClr>
                <a:srgbClr val="3AFC0C"/>
              </a:buClr>
              <a:buFont typeface="Wingdings" pitchFamily="2" charset="2"/>
              <a:buChar char="ü"/>
            </a:pPr>
            <a:r>
              <a:rPr lang="tr-TR" sz="2500" dirty="0"/>
              <a:t>Hedefler, amaçların gerçekleştirilebilmesine yönelik spesifik ve ölçülebilir alt amaçlardır. </a:t>
            </a:r>
          </a:p>
          <a:p>
            <a:pPr>
              <a:lnSpc>
                <a:spcPct val="110000"/>
              </a:lnSpc>
              <a:buClr>
                <a:srgbClr val="3AFC0C"/>
              </a:buClr>
              <a:buFont typeface="Wingdings" pitchFamily="2" charset="2"/>
              <a:buChar char="ü"/>
            </a:pPr>
            <a:r>
              <a:rPr lang="tr-TR" sz="2500" dirty="0"/>
              <a:t>Hedefler ulaşılması öngörülen </a:t>
            </a:r>
            <a:r>
              <a:rPr lang="tr-TR" sz="2500" dirty="0">
                <a:solidFill>
                  <a:srgbClr val="FF0000"/>
                </a:solidFill>
              </a:rPr>
              <a:t>çıktı</a:t>
            </a:r>
            <a:r>
              <a:rPr lang="tr-TR" sz="2500" dirty="0"/>
              <a:t> ve </a:t>
            </a:r>
            <a:r>
              <a:rPr lang="tr-TR" sz="2500" dirty="0">
                <a:solidFill>
                  <a:srgbClr val="FF0000"/>
                </a:solidFill>
              </a:rPr>
              <a:t>sonuçların</a:t>
            </a:r>
            <a:r>
              <a:rPr lang="tr-TR" sz="2500" dirty="0"/>
              <a:t> tanımlanmış bir zaman dilimi içinde nitelik ve nicelik olarak ifadesidir. </a:t>
            </a:r>
          </a:p>
          <a:p>
            <a:pPr>
              <a:lnSpc>
                <a:spcPct val="110000"/>
              </a:lnSpc>
              <a:buClr>
                <a:srgbClr val="3AFC0C"/>
              </a:buClr>
              <a:buFont typeface="Wingdings" pitchFamily="2" charset="2"/>
              <a:buChar char="ü"/>
            </a:pPr>
            <a:r>
              <a:rPr lang="tr-TR" sz="2500" dirty="0"/>
              <a:t>Hedeflerin </a:t>
            </a:r>
            <a:r>
              <a:rPr lang="tr-TR" sz="2500" b="1" dirty="0"/>
              <a:t>miktar</a:t>
            </a:r>
            <a:r>
              <a:rPr lang="tr-TR" sz="2500" dirty="0"/>
              <a:t>, </a:t>
            </a:r>
            <a:r>
              <a:rPr lang="tr-TR" sz="2500" b="1" dirty="0"/>
              <a:t>maliyet</a:t>
            </a:r>
            <a:r>
              <a:rPr lang="tr-TR" sz="2500" dirty="0"/>
              <a:t>, </a:t>
            </a:r>
            <a:r>
              <a:rPr lang="tr-TR" sz="2500" b="1" dirty="0"/>
              <a:t>kalite</a:t>
            </a:r>
            <a:r>
              <a:rPr lang="tr-TR" sz="2500" dirty="0"/>
              <a:t> ve </a:t>
            </a:r>
            <a:r>
              <a:rPr lang="tr-TR" sz="2500" b="1" dirty="0"/>
              <a:t>zaman</a:t>
            </a:r>
            <a:r>
              <a:rPr lang="tr-TR" sz="2500" dirty="0"/>
              <a:t> cinsinden ifade edilebilir olması gerekmektedir. </a:t>
            </a:r>
          </a:p>
          <a:p>
            <a:pPr>
              <a:lnSpc>
                <a:spcPct val="110000"/>
              </a:lnSpc>
              <a:buClr>
                <a:srgbClr val="3AFC0C"/>
              </a:buClr>
              <a:buFont typeface="Wingdings" pitchFamily="2" charset="2"/>
              <a:buChar char="ü"/>
            </a:pPr>
            <a:r>
              <a:rPr lang="tr-TR" sz="2500" dirty="0"/>
              <a:t>Bir amacı gerçekleştirmeye yönelik olarak birden fazla hedef belirlenebilir.</a:t>
            </a:r>
          </a:p>
        </p:txBody>
      </p:sp>
      <p:sp>
        <p:nvSpPr>
          <p:cNvPr id="4" name="1 Başlık"/>
          <p:cNvSpPr txBox="1">
            <a:spLocks/>
          </p:cNvSpPr>
          <p:nvPr/>
        </p:nvSpPr>
        <p:spPr>
          <a:xfrm>
            <a:off x="179388" y="836613"/>
            <a:ext cx="6553200" cy="508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0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Stratejik Hedefler</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79512" y="260648"/>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SSÖÖG-Z Kuralı</a:t>
            </a:r>
          </a:p>
        </p:txBody>
      </p:sp>
      <p:sp>
        <p:nvSpPr>
          <p:cNvPr id="3" name="2 Dikdörtgen"/>
          <p:cNvSpPr/>
          <p:nvPr/>
        </p:nvSpPr>
        <p:spPr>
          <a:xfrm>
            <a:off x="395536" y="692696"/>
            <a:ext cx="8352928" cy="5586145"/>
          </a:xfrm>
          <a:prstGeom prst="rect">
            <a:avLst/>
          </a:prstGeom>
        </p:spPr>
        <p:txBody>
          <a:bodyPr wrap="square">
            <a:spAutoFit/>
          </a:bodyPr>
          <a:lstStyle/>
          <a:p>
            <a:pPr marL="342900" lvl="0" indent="-342900">
              <a:spcBef>
                <a:spcPct val="20000"/>
              </a:spcBef>
              <a:buClr>
                <a:srgbClr val="3AFC0C"/>
              </a:buClr>
              <a:buFont typeface="Wingdings" pitchFamily="2" charset="2"/>
              <a:buChar char="v"/>
            </a:pPr>
            <a:r>
              <a:rPr lang="tr-TR" sz="2100" dirty="0">
                <a:solidFill>
                  <a:srgbClr val="EB1B0B"/>
                </a:solidFill>
              </a:rPr>
              <a:t> Z</a:t>
            </a:r>
            <a:r>
              <a:rPr lang="tr-TR" sz="2100" dirty="0">
                <a:solidFill>
                  <a:prstClr val="black"/>
                </a:solidFill>
              </a:rPr>
              <a:t>aman </a:t>
            </a:r>
            <a:r>
              <a:rPr lang="tr-TR" sz="2100" dirty="0" smtClean="0">
                <a:solidFill>
                  <a:prstClr val="black"/>
                </a:solidFill>
              </a:rPr>
              <a:t>ilişkili</a:t>
            </a:r>
          </a:p>
          <a:p>
            <a:pPr marL="342900" indent="-342900">
              <a:spcBef>
                <a:spcPct val="20000"/>
              </a:spcBef>
              <a:buClr>
                <a:srgbClr val="3AFC0C"/>
              </a:buClr>
            </a:pPr>
            <a:r>
              <a:rPr lang="tr-TR" sz="2100" dirty="0">
                <a:solidFill>
                  <a:prstClr val="black"/>
                </a:solidFill>
              </a:rPr>
              <a:t>	</a:t>
            </a:r>
            <a:r>
              <a:rPr lang="tr-TR" sz="2100" dirty="0" smtClean="0">
                <a:solidFill>
                  <a:prstClr val="black"/>
                </a:solidFill>
              </a:rPr>
              <a:t>“Hedefler, </a:t>
            </a:r>
            <a:r>
              <a:rPr lang="tr-TR" sz="2100" dirty="0">
                <a:solidFill>
                  <a:prstClr val="black"/>
                </a:solidFill>
              </a:rPr>
              <a:t>ulaşılması öngörülen çıktı ve sonuçların </a:t>
            </a:r>
            <a:r>
              <a:rPr lang="tr-TR" sz="2100" b="1" i="1" dirty="0">
                <a:solidFill>
                  <a:prstClr val="black"/>
                </a:solidFill>
              </a:rPr>
              <a:t>tanımlanmış </a:t>
            </a:r>
            <a:r>
              <a:rPr lang="tr-TR" sz="2100" b="1" i="1" dirty="0" smtClean="0">
                <a:solidFill>
                  <a:prstClr val="black"/>
                </a:solidFill>
              </a:rPr>
              <a:t>bir zaman </a:t>
            </a:r>
            <a:r>
              <a:rPr lang="tr-TR" sz="2100" b="1" i="1" dirty="0">
                <a:solidFill>
                  <a:prstClr val="black"/>
                </a:solidFill>
              </a:rPr>
              <a:t>dilimi </a:t>
            </a:r>
            <a:r>
              <a:rPr lang="tr-TR" sz="2100" dirty="0">
                <a:solidFill>
                  <a:prstClr val="black"/>
                </a:solidFill>
              </a:rPr>
              <a:t>içinde nitelik ve nicelik olarak </a:t>
            </a:r>
            <a:r>
              <a:rPr lang="tr-TR" sz="2100" dirty="0" smtClean="0">
                <a:solidFill>
                  <a:prstClr val="black"/>
                </a:solidFill>
              </a:rPr>
              <a:t>ifadesi” (DPT Kamu Kurumları İçin Stratejik Planlama Kılavuzu s. 34) şeklinde tarif edilmektedir. Bu nedenle genelde hedef ifadelerinin içinde tarih ifade edilir. Ancak hedef bir tarihi </a:t>
            </a:r>
            <a:r>
              <a:rPr lang="tr-TR" sz="2100" dirty="0" err="1" smtClean="0">
                <a:solidFill>
                  <a:prstClr val="black"/>
                </a:solidFill>
              </a:rPr>
              <a:t>barındırmayadabilir</a:t>
            </a:r>
            <a:r>
              <a:rPr lang="tr-TR" sz="2100" dirty="0" smtClean="0">
                <a:solidFill>
                  <a:prstClr val="black"/>
                </a:solidFill>
              </a:rPr>
              <a:t>. Bu durumda bu hedefin gerçekleşme tarihi plan dönemi sonu olarak kabul edilir.</a:t>
            </a:r>
          </a:p>
          <a:p>
            <a:pPr marL="342900" indent="-342900">
              <a:spcBef>
                <a:spcPct val="20000"/>
              </a:spcBef>
              <a:buClr>
                <a:srgbClr val="3AFC0C"/>
              </a:buClr>
            </a:pPr>
            <a:r>
              <a:rPr lang="tr-TR" sz="2100" dirty="0" smtClean="0">
                <a:solidFill>
                  <a:prstClr val="black"/>
                </a:solidFill>
              </a:rPr>
              <a:t>	Örnekler:</a:t>
            </a:r>
          </a:p>
          <a:p>
            <a:pPr marL="342900" indent="-342900">
              <a:spcBef>
                <a:spcPct val="20000"/>
              </a:spcBef>
              <a:buClr>
                <a:srgbClr val="3AFC0C"/>
              </a:buClr>
            </a:pPr>
            <a:r>
              <a:rPr lang="tr-TR" sz="2100" dirty="0">
                <a:solidFill>
                  <a:prstClr val="black"/>
                </a:solidFill>
              </a:rPr>
              <a:t>	</a:t>
            </a:r>
            <a:r>
              <a:rPr lang="tr-TR" sz="2100" b="1" dirty="0">
                <a:solidFill>
                  <a:prstClr val="black"/>
                </a:solidFill>
              </a:rPr>
              <a:t>SH: </a:t>
            </a:r>
            <a:r>
              <a:rPr lang="tr-TR" sz="2100" dirty="0" smtClean="0">
                <a:solidFill>
                  <a:prstClr val="black"/>
                </a:solidFill>
              </a:rPr>
              <a:t>2019  yılına kadar sınıfta </a:t>
            </a:r>
            <a:r>
              <a:rPr lang="tr-TR" sz="2100" dirty="0">
                <a:solidFill>
                  <a:prstClr val="black"/>
                </a:solidFill>
              </a:rPr>
              <a:t>kalma oranını % 2 azaltmak</a:t>
            </a:r>
            <a:r>
              <a:rPr lang="tr-TR" sz="2100" dirty="0" smtClean="0">
                <a:solidFill>
                  <a:prstClr val="black"/>
                </a:solidFill>
              </a:rPr>
              <a:t>.</a:t>
            </a:r>
          </a:p>
          <a:p>
            <a:pPr marL="342900" indent="-342900">
              <a:spcBef>
                <a:spcPct val="20000"/>
              </a:spcBef>
              <a:buClr>
                <a:srgbClr val="3AFC0C"/>
              </a:buClr>
            </a:pPr>
            <a:r>
              <a:rPr lang="tr-TR" sz="2100" dirty="0" smtClean="0">
                <a:solidFill>
                  <a:prstClr val="black"/>
                </a:solidFill>
              </a:rPr>
              <a:t>	</a:t>
            </a:r>
            <a:r>
              <a:rPr lang="tr-TR" sz="2100" b="1" dirty="0" smtClean="0">
                <a:solidFill>
                  <a:prstClr val="black"/>
                </a:solidFill>
              </a:rPr>
              <a:t>SH :</a:t>
            </a:r>
            <a:r>
              <a:rPr lang="tr-TR" sz="2100" dirty="0" smtClean="0"/>
              <a:t>Okul </a:t>
            </a:r>
            <a:r>
              <a:rPr lang="tr-TR" sz="2100" dirty="0"/>
              <a:t>öncesi eğitimde %32,11 olan net okullaşma oranını dezavantajlı çocukları gözeterek plan dönemi sonuna kadar % </a:t>
            </a:r>
            <a:r>
              <a:rPr lang="tr-TR" sz="2100" dirty="0" smtClean="0"/>
              <a:t>70’nin </a:t>
            </a:r>
            <a:r>
              <a:rPr lang="tr-TR" sz="2100" dirty="0"/>
              <a:t>üstüne </a:t>
            </a:r>
            <a:r>
              <a:rPr lang="tr-TR" sz="2100" dirty="0" smtClean="0"/>
              <a:t>çıkarmak. (MEB)</a:t>
            </a:r>
          </a:p>
          <a:p>
            <a:pPr marL="342900" indent="-342900">
              <a:spcBef>
                <a:spcPct val="20000"/>
              </a:spcBef>
              <a:buClr>
                <a:srgbClr val="3AFC0C"/>
              </a:buClr>
            </a:pPr>
            <a:r>
              <a:rPr lang="tr-TR" sz="2100" dirty="0" smtClean="0">
                <a:solidFill>
                  <a:prstClr val="black"/>
                </a:solidFill>
              </a:rPr>
              <a:t>	</a:t>
            </a:r>
            <a:r>
              <a:rPr lang="tr-TR" sz="2100" b="1" dirty="0">
                <a:solidFill>
                  <a:prstClr val="black"/>
                </a:solidFill>
              </a:rPr>
              <a:t>SH:</a:t>
            </a:r>
            <a:r>
              <a:rPr lang="tr-TR" sz="2100" dirty="0">
                <a:solidFill>
                  <a:prstClr val="black"/>
                </a:solidFill>
              </a:rPr>
              <a:t>Üniversitemiz kütüphanelerindeki basılı ve elektronik </a:t>
            </a:r>
            <a:r>
              <a:rPr lang="tr-TR" sz="2100" dirty="0" smtClean="0">
                <a:solidFill>
                  <a:prstClr val="black"/>
                </a:solidFill>
              </a:rPr>
              <a:t>koleksiyonun güncellenmesi</a:t>
            </a:r>
            <a:r>
              <a:rPr lang="tr-TR" sz="2100" dirty="0">
                <a:solidFill>
                  <a:prstClr val="black"/>
                </a:solidFill>
              </a:rPr>
              <a:t>, geliştirilmesi tamamlanacaktır</a:t>
            </a:r>
            <a:r>
              <a:rPr lang="tr-TR" sz="2100" dirty="0" smtClean="0">
                <a:solidFill>
                  <a:prstClr val="black"/>
                </a:solidFill>
              </a:rPr>
              <a:t>. (Hacettepe Üniversitesi) </a:t>
            </a:r>
            <a:r>
              <a:rPr lang="tr-TR" sz="2100" u="sng" dirty="0" smtClean="0">
                <a:solidFill>
                  <a:srgbClr val="FF0000"/>
                </a:solidFill>
              </a:rPr>
              <a:t>Plan dönemi sonuna kadardır.</a:t>
            </a:r>
            <a:endParaRPr lang="tr-TR" sz="2100" u="sng" dirty="0">
              <a:solidFill>
                <a:prstClr val="black"/>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2996952"/>
            <a:ext cx="8064896" cy="2246769"/>
          </a:xfrm>
          <a:prstGeom prst="rect">
            <a:avLst/>
          </a:prstGeom>
        </p:spPr>
        <p:txBody>
          <a:bodyPr wrap="square">
            <a:spAutoFit/>
          </a:bodyPr>
          <a:lstStyle/>
          <a:p>
            <a:pPr marL="342900" lvl="0" indent="-342900" fontAlgn="base">
              <a:spcBef>
                <a:spcPct val="20000"/>
              </a:spcBef>
              <a:spcAft>
                <a:spcPct val="0"/>
              </a:spcAft>
              <a:buClr>
                <a:srgbClr val="EEC85E"/>
              </a:buClr>
              <a:buSzPct val="70000"/>
            </a:pPr>
            <a:r>
              <a:rPr kumimoji="0" lang="tr-TR" sz="2500" b="0" i="0" u="none" strike="noStrike" kern="0" cap="none" spc="0" normalizeH="0" baseline="0" noProof="0" dirty="0" smtClean="0">
                <a:ln>
                  <a:noFill/>
                </a:ln>
                <a:solidFill>
                  <a:srgbClr val="5E855B"/>
                </a:solidFill>
                <a:effectLst>
                  <a:outerShdw blurRad="38100" dist="38100" dir="2700000" algn="tl">
                    <a:srgbClr val="000000"/>
                  </a:outerShdw>
                </a:effectLst>
                <a:uLnTx/>
                <a:uFillTx/>
                <a:latin typeface="+mj-lt"/>
                <a:ea typeface="+mn-ea"/>
                <a:cs typeface="+mn-cs"/>
              </a:rPr>
              <a:t>	</a:t>
            </a:r>
            <a:r>
              <a:rPr kumimoji="0" lang="tr-TR" sz="2500" b="0" i="0" u="none" strike="noStrike" kern="0" cap="none" spc="0" normalizeH="0" baseline="0" noProof="0" dirty="0" smtClean="0">
                <a:ln>
                  <a:noFill/>
                </a:ln>
                <a:uLnTx/>
                <a:uFillTx/>
                <a:latin typeface="+mj-lt"/>
                <a:ea typeface="+mn-ea"/>
                <a:cs typeface="+mn-cs"/>
              </a:rPr>
              <a:t>Ölümlü trafik kazaları ortadan kaldırılacaktır.</a:t>
            </a:r>
          </a:p>
          <a:p>
            <a:pPr marL="342900" lvl="0" indent="-342900" fontAlgn="base">
              <a:spcBef>
                <a:spcPct val="20000"/>
              </a:spcBef>
              <a:spcAft>
                <a:spcPct val="0"/>
              </a:spcAft>
              <a:buClr>
                <a:srgbClr val="EEC85E"/>
              </a:buClr>
              <a:buSzPct val="70000"/>
            </a:pPr>
            <a:r>
              <a:rPr kumimoji="0" lang="tr-TR" sz="2500" b="0" i="0" u="none" strike="noStrike" kern="0" cap="none" spc="0" normalizeH="0" baseline="0" noProof="0" dirty="0" smtClean="0">
                <a:ln>
                  <a:noFill/>
                </a:ln>
                <a:solidFill>
                  <a:srgbClr val="5E855B"/>
                </a:solidFill>
                <a:effectLst>
                  <a:outerShdw blurRad="38100" dist="38100" dir="2700000" algn="tl">
                    <a:srgbClr val="000000"/>
                  </a:outerShdw>
                </a:effectLst>
                <a:uLnTx/>
                <a:uFillTx/>
                <a:latin typeface="+mj-lt"/>
                <a:ea typeface="+mn-ea"/>
                <a:cs typeface="+mn-cs"/>
              </a:rPr>
              <a:t>	</a:t>
            </a:r>
            <a:r>
              <a:rPr kumimoji="0" lang="tr-TR" sz="2500" b="0" i="0" u="none" strike="noStrike" kern="0" cap="none" spc="0" normalizeH="0" baseline="0" noProof="0" dirty="0" smtClean="0">
                <a:ln>
                  <a:noFill/>
                </a:ln>
                <a:solidFill>
                  <a:srgbClr val="FF0000"/>
                </a:solidFill>
                <a:uLnTx/>
                <a:uFillTx/>
                <a:latin typeface="+mj-lt"/>
                <a:ea typeface="+mn-ea"/>
                <a:cs typeface="+mn-cs"/>
              </a:rPr>
              <a:t>Yanlış…</a:t>
            </a:r>
            <a:endParaRPr kumimoji="0" lang="tr-TR" sz="2500" b="0" i="0" u="none" strike="noStrike" kern="0" cap="none" spc="0" normalizeH="0" baseline="0" noProof="0" dirty="0" smtClean="0">
              <a:ln>
                <a:noFill/>
              </a:ln>
              <a:solidFill>
                <a:srgbClr val="5E855B"/>
              </a:solidFill>
              <a:effectLst>
                <a:outerShdw blurRad="38100" dist="38100" dir="2700000" algn="tl">
                  <a:srgbClr val="000000"/>
                </a:outerShdw>
              </a:effectLst>
              <a:uLnTx/>
              <a:uFillTx/>
              <a:latin typeface="+mj-lt"/>
              <a:ea typeface="+mn-ea"/>
              <a:cs typeface="+mn-cs"/>
            </a:endParaRPr>
          </a:p>
          <a:p>
            <a:pPr marL="342900" lvl="0" indent="-342900" fontAlgn="base">
              <a:spcBef>
                <a:spcPct val="20000"/>
              </a:spcBef>
              <a:spcAft>
                <a:spcPct val="0"/>
              </a:spcAft>
              <a:buClr>
                <a:srgbClr val="EEC85E"/>
              </a:buClr>
              <a:buSzPct val="70000"/>
            </a:pPr>
            <a:r>
              <a:rPr kumimoji="0" lang="tr-TR" sz="2500" b="0" i="0" u="none" strike="noStrike" kern="0" cap="none" spc="0" normalizeH="0" baseline="0" noProof="0" dirty="0" smtClean="0">
                <a:ln>
                  <a:noFill/>
                </a:ln>
                <a:solidFill>
                  <a:srgbClr val="EAEAEA"/>
                </a:solidFill>
                <a:effectLst>
                  <a:outerShdw blurRad="38100" dist="38100" dir="2700000" algn="tl">
                    <a:srgbClr val="000000"/>
                  </a:outerShdw>
                </a:effectLst>
                <a:uLnTx/>
                <a:uFillTx/>
                <a:latin typeface="+mj-lt"/>
                <a:ea typeface="+mn-ea"/>
                <a:cs typeface="+mn-cs"/>
              </a:rPr>
              <a:t>    </a:t>
            </a:r>
            <a:r>
              <a:rPr kumimoji="0" lang="tr-TR" sz="2500" b="0" i="0" u="none" strike="noStrike" kern="0" cap="none" spc="0" normalizeH="0" baseline="0" noProof="0" dirty="0" smtClean="0">
                <a:ln>
                  <a:noFill/>
                </a:ln>
                <a:uLnTx/>
                <a:uFillTx/>
                <a:latin typeface="+mj-lt"/>
                <a:ea typeface="+mn-ea"/>
                <a:cs typeface="+mn-cs"/>
              </a:rPr>
              <a:t>Neden yanlış?</a:t>
            </a:r>
          </a:p>
          <a:p>
            <a:pPr marL="342900" lvl="0" indent="-342900" fontAlgn="base">
              <a:spcBef>
                <a:spcPct val="20000"/>
              </a:spcBef>
              <a:spcAft>
                <a:spcPct val="0"/>
              </a:spcAft>
              <a:buClr>
                <a:srgbClr val="EEC85E"/>
              </a:buClr>
              <a:buSzPct val="70000"/>
            </a:pPr>
            <a:r>
              <a:rPr kumimoji="0" lang="tr-TR" sz="2500" b="0" i="0" u="none" strike="noStrike" kern="0" cap="none" spc="0" normalizeH="0" baseline="0" noProof="0" dirty="0" smtClean="0">
                <a:ln>
                  <a:noFill/>
                </a:ln>
                <a:uLnTx/>
                <a:uFillTx/>
                <a:latin typeface="+mj-lt"/>
                <a:ea typeface="+mn-ea"/>
                <a:cs typeface="+mn-cs"/>
              </a:rPr>
              <a:t>    Gerçekçi değil</a:t>
            </a:r>
            <a:r>
              <a:rPr kumimoji="0" lang="tr-TR" sz="2500" b="0" i="0" u="none" strike="noStrike" kern="0" cap="none" spc="0" normalizeH="0" noProof="0" dirty="0" smtClean="0">
                <a:ln>
                  <a:noFill/>
                </a:ln>
                <a:uLnTx/>
                <a:uFillTx/>
                <a:latin typeface="+mj-lt"/>
                <a:ea typeface="+mn-ea"/>
                <a:cs typeface="+mn-cs"/>
              </a:rPr>
              <a:t> + </a:t>
            </a:r>
            <a:r>
              <a:rPr kumimoji="0" lang="tr-TR" sz="2500" b="0" i="0" u="none" strike="noStrike" kern="0" cap="none" spc="0" normalizeH="0" baseline="0" noProof="0" dirty="0" smtClean="0">
                <a:ln>
                  <a:noFill/>
                </a:ln>
                <a:uLnTx/>
                <a:uFillTx/>
                <a:latin typeface="+mj-lt"/>
                <a:ea typeface="+mn-ea"/>
                <a:cs typeface="+mn-cs"/>
              </a:rPr>
              <a:t>Zaman sınırlaması</a:t>
            </a:r>
            <a:r>
              <a:rPr kumimoji="0" lang="tr-TR" sz="2500" b="0" i="0" u="none" strike="noStrike" kern="0" cap="none" spc="0" normalizeH="0" noProof="0" dirty="0" smtClean="0">
                <a:ln>
                  <a:noFill/>
                </a:ln>
                <a:uLnTx/>
                <a:uFillTx/>
                <a:latin typeface="+mj-lt"/>
                <a:ea typeface="+mn-ea"/>
                <a:cs typeface="+mn-cs"/>
              </a:rPr>
              <a:t> </a:t>
            </a:r>
            <a:r>
              <a:rPr kumimoji="0" lang="tr-TR" sz="2500" b="0" i="0" u="none" strike="noStrike" kern="0" cap="none" spc="0" normalizeH="0" baseline="0" noProof="0" dirty="0" smtClean="0">
                <a:ln>
                  <a:noFill/>
                </a:ln>
                <a:uLnTx/>
                <a:uFillTx/>
                <a:latin typeface="+mj-lt"/>
                <a:ea typeface="+mn-ea"/>
                <a:cs typeface="+mn-cs"/>
              </a:rPr>
              <a:t>bulunmamaktadır.</a:t>
            </a:r>
            <a:endParaRPr kumimoji="0" lang="tr-TR" sz="2500" b="0" i="0" u="none" strike="noStrike" kern="0" cap="none" spc="0" normalizeH="0" baseline="0" noProof="0" dirty="0">
              <a:ln>
                <a:noFill/>
              </a:ln>
              <a:uLnTx/>
              <a:uFillTx/>
              <a:latin typeface="+mj-lt"/>
              <a:ea typeface="+mn-ea"/>
              <a:cs typeface="+mn-cs"/>
            </a:endParaRPr>
          </a:p>
        </p:txBody>
      </p:sp>
      <p:sp>
        <p:nvSpPr>
          <p:cNvPr id="4" name="1 Başlık"/>
          <p:cNvSpPr txBox="1">
            <a:spLocks/>
          </p:cNvSpPr>
          <p:nvPr/>
        </p:nvSpPr>
        <p:spPr>
          <a:xfrm>
            <a:off x="179388" y="18446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Stratejik Hedef Örnekleri</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2996952"/>
            <a:ext cx="7992888" cy="2862322"/>
          </a:xfrm>
          <a:prstGeom prst="rect">
            <a:avLst/>
          </a:prstGeom>
        </p:spPr>
        <p:txBody>
          <a:bodyPr wrap="square">
            <a:spAutoFit/>
          </a:bodyPr>
          <a:lstStyle/>
          <a:p>
            <a:pPr>
              <a:lnSpc>
                <a:spcPct val="90000"/>
              </a:lnSpc>
              <a:buFont typeface="Wingdings" pitchFamily="2" charset="2"/>
              <a:buNone/>
            </a:pPr>
            <a:r>
              <a:rPr lang="tr-TR" sz="2500" dirty="0" smtClean="0"/>
              <a:t>Mevcut hizmet düzeyi 2019 yılına kadar korunacaktır.</a:t>
            </a:r>
          </a:p>
          <a:p>
            <a:pPr>
              <a:lnSpc>
                <a:spcPct val="90000"/>
              </a:lnSpc>
              <a:buFont typeface="Wingdings" pitchFamily="2" charset="2"/>
              <a:buNone/>
            </a:pPr>
            <a:r>
              <a:rPr lang="tr-TR" sz="2500" dirty="0" smtClean="0">
                <a:solidFill>
                  <a:srgbClr val="FF0000"/>
                </a:solidFill>
              </a:rPr>
              <a:t>Yanlış…</a:t>
            </a:r>
          </a:p>
          <a:p>
            <a:pPr>
              <a:lnSpc>
                <a:spcPct val="90000"/>
              </a:lnSpc>
              <a:buFont typeface="Wingdings" pitchFamily="2" charset="2"/>
              <a:buNone/>
            </a:pPr>
            <a:r>
              <a:rPr lang="tr-TR" sz="2500" dirty="0" smtClean="0"/>
              <a:t>Neden yanlış?</a:t>
            </a:r>
          </a:p>
          <a:p>
            <a:pPr>
              <a:lnSpc>
                <a:spcPct val="90000"/>
              </a:lnSpc>
              <a:buFont typeface="Wingdings" pitchFamily="2" charset="2"/>
              <a:buNone/>
            </a:pPr>
            <a:r>
              <a:rPr lang="tr-TR" sz="2500" dirty="0" smtClean="0"/>
              <a:t>Mevcut hizmet düzeyinin niteliği hakkında bilgi verilmemektedir. Dolayısıyla değişim hedefi yeterince açık ve anlaşılabilir ayrıntıda ortaya konulmamaktadır.</a:t>
            </a:r>
            <a:endParaRPr lang="tr-TR" sz="2500" dirty="0"/>
          </a:p>
        </p:txBody>
      </p:sp>
      <p:sp>
        <p:nvSpPr>
          <p:cNvPr id="3" name="1 Başlık"/>
          <p:cNvSpPr txBox="1">
            <a:spLocks/>
          </p:cNvSpPr>
          <p:nvPr/>
        </p:nvSpPr>
        <p:spPr>
          <a:xfrm>
            <a:off x="179388" y="18446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Stratejik Hedef Örnekleri</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780928"/>
            <a:ext cx="8136904" cy="2862322"/>
          </a:xfrm>
          <a:prstGeom prst="rect">
            <a:avLst/>
          </a:prstGeom>
        </p:spPr>
        <p:txBody>
          <a:bodyPr wrap="square">
            <a:spAutoFit/>
          </a:bodyPr>
          <a:lstStyle/>
          <a:p>
            <a:pPr>
              <a:lnSpc>
                <a:spcPct val="90000"/>
              </a:lnSpc>
              <a:buFont typeface="Wingdings" pitchFamily="2" charset="2"/>
              <a:buNone/>
            </a:pPr>
            <a:r>
              <a:rPr lang="tr-TR" sz="2500" dirty="0" smtClean="0"/>
              <a:t>Öğrencilerin derse geç kalma oranı 2019 yılına kadar binde 5 oranında azaltılacaktır.</a:t>
            </a:r>
          </a:p>
          <a:p>
            <a:pPr>
              <a:lnSpc>
                <a:spcPct val="90000"/>
              </a:lnSpc>
              <a:buFont typeface="Wingdings" pitchFamily="2" charset="2"/>
              <a:buNone/>
            </a:pPr>
            <a:r>
              <a:rPr lang="tr-TR" sz="2500" dirty="0" smtClean="0">
                <a:solidFill>
                  <a:srgbClr val="FF0000"/>
                </a:solidFill>
              </a:rPr>
              <a:t>Doğru…</a:t>
            </a:r>
          </a:p>
          <a:p>
            <a:pPr>
              <a:lnSpc>
                <a:spcPct val="90000"/>
              </a:lnSpc>
              <a:buFont typeface="Wingdings" pitchFamily="2" charset="2"/>
              <a:buNone/>
            </a:pPr>
            <a:r>
              <a:rPr lang="tr-TR" sz="2500" dirty="0" smtClean="0"/>
              <a:t>Neden doğru?</a:t>
            </a:r>
          </a:p>
          <a:p>
            <a:pPr>
              <a:lnSpc>
                <a:spcPct val="90000"/>
              </a:lnSpc>
              <a:buFont typeface="Wingdings" pitchFamily="2" charset="2"/>
              <a:buNone/>
            </a:pPr>
            <a:r>
              <a:rPr lang="tr-TR" sz="2500" dirty="0" smtClean="0"/>
              <a:t>Belirli bir hedef, belirli bir zaman çerçevesinde ele alınmaktadır. Hedefe ulaşılması mümkün görünmektedir. Karşılaştırma için gerekli istatistiki bilgiler bulunmaktadır.</a:t>
            </a:r>
            <a:endParaRPr lang="tr-TR" sz="2500" dirty="0"/>
          </a:p>
        </p:txBody>
      </p:sp>
      <p:sp>
        <p:nvSpPr>
          <p:cNvPr id="3" name="1 Başlık"/>
          <p:cNvSpPr txBox="1">
            <a:spLocks/>
          </p:cNvSpPr>
          <p:nvPr/>
        </p:nvSpPr>
        <p:spPr>
          <a:xfrm>
            <a:off x="179388" y="18446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Stratejik Hedef Örnekleri</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2636912"/>
            <a:ext cx="8280920" cy="2785378"/>
          </a:xfrm>
          <a:prstGeom prst="rect">
            <a:avLst/>
          </a:prstGeom>
        </p:spPr>
        <p:txBody>
          <a:bodyPr wrap="square">
            <a:spAutoFit/>
          </a:bodyPr>
          <a:lstStyle/>
          <a:p>
            <a:pPr>
              <a:buFont typeface="Wingdings" pitchFamily="2" charset="2"/>
              <a:buNone/>
            </a:pPr>
            <a:r>
              <a:rPr lang="tr-TR" sz="2500" dirty="0" smtClean="0"/>
              <a:t>2017 yılına kadar (3 yıllık) öğrencilerin %90’ının, 2019 yılına kadar (5 yıllık) %93’ünün sosyal Performans Hedeflerine katılımı sağlanacaktır.</a:t>
            </a:r>
          </a:p>
          <a:p>
            <a:pPr>
              <a:buFont typeface="Wingdings" pitchFamily="2" charset="2"/>
              <a:buNone/>
            </a:pPr>
            <a:r>
              <a:rPr lang="tr-TR" sz="2500" dirty="0" smtClean="0">
                <a:solidFill>
                  <a:srgbClr val="FF0000"/>
                </a:solidFill>
              </a:rPr>
              <a:t>Doğru…</a:t>
            </a:r>
          </a:p>
          <a:p>
            <a:pPr>
              <a:buFont typeface="Wingdings" pitchFamily="2" charset="2"/>
              <a:buNone/>
            </a:pPr>
            <a:r>
              <a:rPr lang="tr-TR" sz="2500" dirty="0" smtClean="0"/>
              <a:t>Neden doğru?</a:t>
            </a:r>
          </a:p>
          <a:p>
            <a:pPr>
              <a:buFont typeface="Wingdings" pitchFamily="2" charset="2"/>
              <a:buNone/>
            </a:pPr>
            <a:r>
              <a:rPr lang="tr-TR" sz="2500" dirty="0" smtClean="0"/>
              <a:t>Hedefler ölçülebilir, anlamlı ve ulaşılabilir. niteliktedir. Zaman boyutu içermektedir.</a:t>
            </a:r>
            <a:endParaRPr lang="tr-TR" sz="2500" dirty="0"/>
          </a:p>
        </p:txBody>
      </p:sp>
      <p:sp>
        <p:nvSpPr>
          <p:cNvPr id="3" name="1 Başlık"/>
          <p:cNvSpPr txBox="1">
            <a:spLocks/>
          </p:cNvSpPr>
          <p:nvPr/>
        </p:nvSpPr>
        <p:spPr>
          <a:xfrm>
            <a:off x="179388" y="18446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Stratejik Hedef Örnekleri</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Başlık"/>
          <p:cNvSpPr>
            <a:spLocks noGrp="1"/>
          </p:cNvSpPr>
          <p:nvPr>
            <p:ph type="title" idx="4294967295"/>
          </p:nvPr>
        </p:nvSpPr>
        <p:spPr>
          <a:xfrm>
            <a:off x="0" y="836613"/>
            <a:ext cx="9144000" cy="600075"/>
          </a:xfrm>
        </p:spPr>
        <p:txBody>
          <a:bodyPr>
            <a:normAutofit/>
          </a:bodyPr>
          <a:lstStyle/>
          <a:p>
            <a:pPr eaLnBrk="1" hangingPunct="1"/>
            <a:r>
              <a:rPr lang="tr-TR" sz="3300" dirty="0" smtClean="0">
                <a:solidFill>
                  <a:srgbClr val="000000"/>
                </a:solidFill>
                <a:effectLst>
                  <a:outerShdw blurRad="38100" dist="38100" dir="2700000" algn="tl">
                    <a:srgbClr val="000000">
                      <a:alpha val="43137"/>
                    </a:srgbClr>
                  </a:outerShdw>
                </a:effectLst>
              </a:rPr>
              <a:t>PERFORMANS GÖSTERGESİ</a:t>
            </a:r>
          </a:p>
        </p:txBody>
      </p:sp>
      <p:sp>
        <p:nvSpPr>
          <p:cNvPr id="79875" name="2 İçerik Yer Tutucusu"/>
          <p:cNvSpPr>
            <a:spLocks noGrp="1"/>
          </p:cNvSpPr>
          <p:nvPr>
            <p:ph idx="4294967295"/>
          </p:nvPr>
        </p:nvSpPr>
        <p:spPr>
          <a:xfrm>
            <a:off x="214313" y="1500188"/>
            <a:ext cx="8929687" cy="4449762"/>
          </a:xfrm>
        </p:spPr>
        <p:txBody>
          <a:bodyPr/>
          <a:lstStyle/>
          <a:p>
            <a:pPr eaLnBrk="1" hangingPunct="1">
              <a:buClr>
                <a:srgbClr val="3AFC0C"/>
              </a:buClr>
              <a:buFont typeface="Wingdings" pitchFamily="2" charset="2"/>
              <a:buChar char="ü"/>
            </a:pPr>
            <a:r>
              <a:rPr lang="tr-TR" sz="2500" dirty="0" smtClean="0"/>
              <a:t>Performans göstergesi, gerçekleşen sonuçların önceden belirlenen stratejik amaç ve hedeflerle ne ölçüde </a:t>
            </a:r>
            <a:r>
              <a:rPr lang="tr-TR" sz="2500" dirty="0" smtClean="0">
                <a:solidFill>
                  <a:srgbClr val="FF0000"/>
                </a:solidFill>
              </a:rPr>
              <a:t>örtüştüğünün</a:t>
            </a:r>
            <a:r>
              <a:rPr lang="tr-TR" sz="2500" dirty="0" smtClean="0"/>
              <a:t> ortaya konulmasında kullanılır. Yani hedeflere ulaşmadaki başarımızı ölçebileceğimiz temel değerlerdir.</a:t>
            </a:r>
          </a:p>
          <a:p>
            <a:pPr eaLnBrk="1" hangingPunct="1">
              <a:buClr>
                <a:srgbClr val="3AFC0C"/>
              </a:buClr>
              <a:buFont typeface="Wingdings" pitchFamily="2" charset="2"/>
              <a:buChar char="ü"/>
            </a:pPr>
            <a:r>
              <a:rPr lang="tr-TR" sz="2500" dirty="0" smtClean="0"/>
              <a:t>Stratejik planda hedefe yönelik performans göstergelerine yer verilmesi gereklidir. </a:t>
            </a:r>
          </a:p>
          <a:p>
            <a:pPr eaLnBrk="1" hangingPunct="1">
              <a:buClr>
                <a:srgbClr val="3AFC0C"/>
              </a:buClr>
              <a:buFont typeface="Wingdings" pitchFamily="2" charset="2"/>
              <a:buChar char="ü"/>
            </a:pPr>
            <a:r>
              <a:rPr lang="tr-TR" sz="2500" dirty="0" smtClean="0"/>
              <a:t>Stratejik Hedefler için oluşturulan Performans Göstergeleri kurum düzeyinde, Performans Hedefleri için oluşturulan Performans Göstergeleri Harcama Birimi düzeyinde değerlendirilir ve raporlanır.</a:t>
            </a:r>
            <a:r>
              <a:rPr lang="tr-TR" sz="2400" dirty="0" smtClean="0"/>
              <a:t>	</a:t>
            </a:r>
            <a:r>
              <a:rPr lang="tr-TR" dirty="0" smtClean="0"/>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Metin kutusu"/>
          <p:cNvSpPr txBox="1"/>
          <p:nvPr/>
        </p:nvSpPr>
        <p:spPr>
          <a:xfrm>
            <a:off x="611560" y="2132856"/>
            <a:ext cx="7992888" cy="3108543"/>
          </a:xfrm>
          <a:prstGeom prst="rect">
            <a:avLst/>
          </a:prstGeom>
          <a:noFill/>
        </p:spPr>
        <p:txBody>
          <a:bodyPr wrap="square" rtlCol="0">
            <a:spAutoFit/>
          </a:bodyPr>
          <a:lstStyle/>
          <a:p>
            <a:r>
              <a:rPr lang="tr-TR" sz="2800" dirty="0" smtClean="0"/>
              <a:t>Bir performans göstergesi, ölçülebilirliğin sağlanması</a:t>
            </a:r>
          </a:p>
          <a:p>
            <a:r>
              <a:rPr lang="tr-TR" sz="2800" dirty="0" smtClean="0"/>
              <a:t>Bakımından; </a:t>
            </a:r>
          </a:p>
          <a:p>
            <a:pPr>
              <a:buClr>
                <a:srgbClr val="00B050"/>
              </a:buClr>
              <a:buFont typeface="Wingdings" pitchFamily="2" charset="2"/>
              <a:buChar char="ü"/>
            </a:pPr>
            <a:r>
              <a:rPr lang="tr-TR" sz="2800" dirty="0" smtClean="0"/>
              <a:t>Miktar</a:t>
            </a:r>
          </a:p>
          <a:p>
            <a:pPr>
              <a:buClr>
                <a:srgbClr val="00B050"/>
              </a:buClr>
              <a:buFont typeface="Wingdings" pitchFamily="2" charset="2"/>
              <a:buChar char="ü"/>
            </a:pPr>
            <a:r>
              <a:rPr lang="tr-TR" sz="2800" dirty="0" smtClean="0"/>
              <a:t>Zaman</a:t>
            </a:r>
          </a:p>
          <a:p>
            <a:pPr>
              <a:buClr>
                <a:srgbClr val="00B050"/>
              </a:buClr>
              <a:buFont typeface="Wingdings" pitchFamily="2" charset="2"/>
              <a:buChar char="ü"/>
            </a:pPr>
            <a:r>
              <a:rPr lang="tr-TR" sz="2800" dirty="0" smtClean="0"/>
              <a:t>Kalite</a:t>
            </a:r>
          </a:p>
          <a:p>
            <a:pPr>
              <a:buClr>
                <a:srgbClr val="00B050"/>
              </a:buClr>
              <a:buFont typeface="Wingdings" pitchFamily="2" charset="2"/>
              <a:buChar char="ü"/>
            </a:pPr>
            <a:r>
              <a:rPr lang="tr-TR" sz="2800" dirty="0" smtClean="0"/>
              <a:t>Maliyet </a:t>
            </a:r>
          </a:p>
          <a:p>
            <a:r>
              <a:rPr lang="tr-TR" sz="2800" dirty="0" smtClean="0"/>
              <a:t>cinsinden ifade edilir.</a:t>
            </a:r>
            <a:endParaRPr lang="tr-TR" sz="25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55576" y="1988840"/>
            <a:ext cx="7992888" cy="3170099"/>
          </a:xfrm>
          <a:prstGeom prst="rect">
            <a:avLst/>
          </a:prstGeom>
        </p:spPr>
        <p:txBody>
          <a:bodyPr wrap="square">
            <a:spAutoFit/>
          </a:bodyPr>
          <a:lstStyle/>
          <a:p>
            <a:r>
              <a:rPr lang="tr-TR" sz="2500" dirty="0" smtClean="0"/>
              <a:t>Performans Göstergeleri:</a:t>
            </a:r>
          </a:p>
          <a:p>
            <a:endParaRPr lang="tr-TR" sz="2500" dirty="0" smtClean="0"/>
          </a:p>
          <a:p>
            <a:pPr>
              <a:buClr>
                <a:srgbClr val="00B050"/>
              </a:buClr>
              <a:buFont typeface="Wingdings" pitchFamily="2" charset="2"/>
              <a:buChar char="ü"/>
            </a:pPr>
            <a:r>
              <a:rPr lang="tr-TR" sz="2500" dirty="0" smtClean="0"/>
              <a:t>Düzenli tutulan istatistiklerden.</a:t>
            </a:r>
          </a:p>
          <a:p>
            <a:pPr>
              <a:buClr>
                <a:srgbClr val="00B050"/>
              </a:buClr>
              <a:buFont typeface="Wingdings" pitchFamily="2" charset="2"/>
              <a:buChar char="ü"/>
            </a:pPr>
            <a:r>
              <a:rPr lang="tr-TR" sz="2500" dirty="0" smtClean="0"/>
              <a:t>Veri tabanlarından.</a:t>
            </a:r>
          </a:p>
          <a:p>
            <a:pPr>
              <a:buClr>
                <a:srgbClr val="00B050"/>
              </a:buClr>
              <a:buFont typeface="Wingdings" pitchFamily="2" charset="2"/>
              <a:buChar char="ü"/>
            </a:pPr>
            <a:r>
              <a:rPr lang="tr-TR" sz="2500" dirty="0" smtClean="0"/>
              <a:t>Birim tarafından oluşturulacak formüllerden.</a:t>
            </a:r>
          </a:p>
          <a:p>
            <a:pPr>
              <a:buClr>
                <a:srgbClr val="00B050"/>
              </a:buClr>
              <a:buFont typeface="Wingdings" pitchFamily="2" charset="2"/>
              <a:buChar char="ü"/>
            </a:pPr>
            <a:r>
              <a:rPr lang="tr-TR" sz="2500" dirty="0" smtClean="0"/>
              <a:t>Varsayımlardan ve geçici tahminlerden.</a:t>
            </a:r>
          </a:p>
          <a:p>
            <a:pPr>
              <a:buClr>
                <a:srgbClr val="00B050"/>
              </a:buClr>
              <a:buFont typeface="Wingdings" pitchFamily="2" charset="2"/>
              <a:buChar char="ü"/>
            </a:pPr>
            <a:r>
              <a:rPr lang="tr-TR" sz="2500" dirty="0" smtClean="0"/>
              <a:t>Hesaplamalardan.</a:t>
            </a:r>
          </a:p>
          <a:p>
            <a:r>
              <a:rPr lang="tr-TR" sz="2500" dirty="0" smtClean="0"/>
              <a:t>oluşturulur.</a:t>
            </a:r>
            <a:endParaRPr lang="tr-TR" sz="2500" dirty="0"/>
          </a:p>
        </p:txBody>
      </p:sp>
      <p:sp>
        <p:nvSpPr>
          <p:cNvPr id="3"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395536" y="2132856"/>
            <a:ext cx="8280920" cy="3170099"/>
          </a:xfrm>
          <a:prstGeom prst="rect">
            <a:avLst/>
          </a:prstGeom>
        </p:spPr>
        <p:txBody>
          <a:bodyPr wrap="square">
            <a:spAutoFit/>
          </a:bodyPr>
          <a:lstStyle/>
          <a:p>
            <a:r>
              <a:rPr lang="tr-TR" sz="2500" dirty="0" smtClean="0"/>
              <a:t>Performans Göstergelerinin türleri vardır. </a:t>
            </a:r>
          </a:p>
          <a:p>
            <a:r>
              <a:rPr lang="tr-TR" sz="2500" dirty="0" smtClean="0"/>
              <a:t>Bunlar:</a:t>
            </a:r>
          </a:p>
          <a:p>
            <a:pPr>
              <a:buClr>
                <a:srgbClr val="00B050"/>
              </a:buClr>
              <a:buFont typeface="Wingdings" pitchFamily="2" charset="2"/>
              <a:buChar char="ü"/>
            </a:pPr>
            <a:r>
              <a:rPr lang="tr-TR" sz="2500" dirty="0" smtClean="0">
                <a:effectLst>
                  <a:outerShdw blurRad="38100" dist="38100" dir="2700000" algn="tl">
                    <a:srgbClr val="000000">
                      <a:alpha val="43137"/>
                    </a:srgbClr>
                  </a:outerShdw>
                </a:effectLst>
              </a:rPr>
              <a:t>Girdi</a:t>
            </a:r>
          </a:p>
          <a:p>
            <a:pPr>
              <a:buClr>
                <a:srgbClr val="00B050"/>
              </a:buClr>
              <a:buFont typeface="Wingdings" pitchFamily="2" charset="2"/>
              <a:buChar char="ü"/>
            </a:pPr>
            <a:r>
              <a:rPr lang="tr-TR" sz="2500" dirty="0" smtClean="0">
                <a:effectLst>
                  <a:outerShdw blurRad="38100" dist="38100" dir="2700000" algn="tl">
                    <a:srgbClr val="000000">
                      <a:alpha val="43137"/>
                    </a:srgbClr>
                  </a:outerShdw>
                </a:effectLst>
              </a:rPr>
              <a:t>Çıktı</a:t>
            </a:r>
          </a:p>
          <a:p>
            <a:pPr>
              <a:buClr>
                <a:srgbClr val="00B050"/>
              </a:buClr>
              <a:buFont typeface="Wingdings" pitchFamily="2" charset="2"/>
              <a:buChar char="ü"/>
            </a:pPr>
            <a:r>
              <a:rPr lang="tr-TR" sz="2500" dirty="0" smtClean="0">
                <a:effectLst>
                  <a:outerShdw blurRad="38100" dist="38100" dir="2700000" algn="tl">
                    <a:srgbClr val="000000">
                      <a:alpha val="43137"/>
                    </a:srgbClr>
                  </a:outerShdw>
                </a:effectLst>
              </a:rPr>
              <a:t>Sonuç</a:t>
            </a:r>
          </a:p>
          <a:p>
            <a:pPr>
              <a:buClr>
                <a:srgbClr val="00B050"/>
              </a:buClr>
              <a:buFont typeface="Wingdings" pitchFamily="2" charset="2"/>
              <a:buChar char="ü"/>
            </a:pPr>
            <a:r>
              <a:rPr lang="tr-TR" sz="2500" dirty="0" smtClean="0">
                <a:effectLst>
                  <a:outerShdw blurRad="38100" dist="38100" dir="2700000" algn="tl">
                    <a:srgbClr val="000000">
                      <a:alpha val="43137"/>
                    </a:srgbClr>
                  </a:outerShdw>
                </a:effectLst>
              </a:rPr>
              <a:t>Verimlilik</a:t>
            </a:r>
          </a:p>
          <a:p>
            <a:pPr>
              <a:buClr>
                <a:srgbClr val="00B050"/>
              </a:buClr>
              <a:buFont typeface="Wingdings" pitchFamily="2" charset="2"/>
              <a:buChar char="ü"/>
            </a:pPr>
            <a:r>
              <a:rPr lang="tr-TR" sz="2500" dirty="0" smtClean="0">
                <a:effectLst>
                  <a:outerShdw blurRad="38100" dist="38100" dir="2700000" algn="tl">
                    <a:srgbClr val="000000">
                      <a:alpha val="43137"/>
                    </a:srgbClr>
                  </a:outerShdw>
                </a:effectLst>
              </a:rPr>
              <a:t>Kalite</a:t>
            </a:r>
          </a:p>
          <a:p>
            <a:pPr>
              <a:buClr>
                <a:srgbClr val="00B050"/>
              </a:buClr>
            </a:pPr>
            <a:r>
              <a:rPr lang="tr-TR" sz="2500" dirty="0" smtClean="0">
                <a:effectLst>
                  <a:outerShdw blurRad="38100" dist="38100" dir="2700000" algn="tl">
                    <a:srgbClr val="000000">
                      <a:alpha val="43137"/>
                    </a:srgbClr>
                  </a:outerShdw>
                </a:effectLst>
              </a:rPr>
              <a:t>cinsinden göstergelerdir.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467544" y="1628800"/>
            <a:ext cx="7992888" cy="4201150"/>
          </a:xfrm>
          <a:prstGeom prst="rect">
            <a:avLst/>
          </a:prstGeom>
        </p:spPr>
        <p:txBody>
          <a:bodyPr wrap="square">
            <a:spAutoFit/>
          </a:bodyPr>
          <a:lstStyle/>
          <a:p>
            <a:pPr lvl="1">
              <a:lnSpc>
                <a:spcPct val="90000"/>
              </a:lnSpc>
              <a:buClr>
                <a:srgbClr val="00B050"/>
              </a:buClr>
            </a:pPr>
            <a:r>
              <a:rPr lang="tr-TR" sz="2300" b="1" dirty="0" smtClean="0"/>
              <a:t>Girdi:</a:t>
            </a:r>
            <a:r>
              <a:rPr lang="tr-TR" sz="2300" dirty="0" smtClean="0"/>
              <a:t> Bir ürün veya hizmetin üretilmesi için gereken beşeri, mali ve fiziksel kaynaklardır. </a:t>
            </a:r>
          </a:p>
          <a:p>
            <a:pPr lvl="1">
              <a:lnSpc>
                <a:spcPct val="90000"/>
              </a:lnSpc>
              <a:buClr>
                <a:srgbClr val="00B050"/>
              </a:buClr>
            </a:pPr>
            <a:r>
              <a:rPr lang="tr-TR" sz="2300" b="1" dirty="0" smtClean="0"/>
              <a:t>Girdi göstergeleri</a:t>
            </a:r>
            <a:r>
              <a:rPr lang="tr-TR" sz="2300" dirty="0" smtClean="0"/>
              <a:t>, ölçmeye esas olan başlangıç durumunu yansıtırlar.</a:t>
            </a:r>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r>
              <a:rPr lang="tr-TR" sz="2300" i="1" u="sng" dirty="0" smtClean="0">
                <a:effectLst>
                  <a:outerShdw blurRad="38100" dist="38100" dir="2700000" algn="tl">
                    <a:srgbClr val="000000">
                      <a:alpha val="43137"/>
                    </a:srgbClr>
                  </a:outerShdw>
                </a:effectLst>
              </a:rPr>
              <a:t>GİRDİ GÖSTERGELERİ ÖRNEKLERİ</a:t>
            </a:r>
          </a:p>
          <a:p>
            <a:pPr>
              <a:buClr>
                <a:srgbClr val="00B050"/>
              </a:buClr>
              <a:buFont typeface="Wingdings" pitchFamily="2" charset="2"/>
              <a:buChar char="ü"/>
            </a:pPr>
            <a:r>
              <a:rPr lang="tr-TR" sz="2300" dirty="0" smtClean="0"/>
              <a:t> Bakım onarım için kullanılacak asfalt miktarı</a:t>
            </a:r>
          </a:p>
          <a:p>
            <a:pPr>
              <a:buClr>
                <a:srgbClr val="00B050"/>
              </a:buClr>
              <a:buFont typeface="Wingdings" pitchFamily="2" charset="2"/>
              <a:buChar char="ü"/>
            </a:pPr>
            <a:r>
              <a:rPr lang="tr-TR" sz="2300" dirty="0" smtClean="0"/>
              <a:t> Okuma-yazma seferberliğinin gerektirdiği öğretmen sayısı</a:t>
            </a:r>
          </a:p>
          <a:p>
            <a:pPr>
              <a:buClr>
                <a:srgbClr val="00B050"/>
              </a:buClr>
              <a:buFont typeface="Wingdings" pitchFamily="2" charset="2"/>
              <a:buChar char="ü"/>
            </a:pPr>
            <a:r>
              <a:rPr lang="tr-TR" sz="2300" dirty="0" smtClean="0"/>
              <a:t> Aşılama kampanyasında kullanılacak enjeksiyon sayısı</a:t>
            </a:r>
          </a:p>
          <a:p>
            <a:pPr lvl="1">
              <a:lnSpc>
                <a:spcPct val="90000"/>
              </a:lnSpc>
              <a:buClr>
                <a:srgbClr val="00B050"/>
              </a:buClr>
            </a:pPr>
            <a:endParaRPr lang="tr-TR" sz="36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51520" y="1624263"/>
            <a:ext cx="8568952" cy="5189113"/>
          </a:xfrm>
          <a:prstGeom prst="rect">
            <a:avLst/>
          </a:prstGeom>
        </p:spPr>
        <p:txBody>
          <a:bodyPr wrap="square">
            <a:spAutoFit/>
          </a:bodyPr>
          <a:lstStyle/>
          <a:p>
            <a:pPr marL="342900" indent="-342900">
              <a:spcBef>
                <a:spcPct val="20000"/>
              </a:spcBef>
              <a:buClr>
                <a:srgbClr val="3AFC0C"/>
              </a:buClr>
            </a:pPr>
            <a:r>
              <a:rPr lang="tr-TR" sz="2300" dirty="0" smtClean="0"/>
              <a:t>	</a:t>
            </a:r>
            <a:r>
              <a:rPr lang="tr-TR" sz="2300" i="1" dirty="0" smtClean="0">
                <a:solidFill>
                  <a:srgbClr val="FF0000"/>
                </a:solidFill>
              </a:rPr>
              <a:t>Hedeflerin </a:t>
            </a:r>
            <a:r>
              <a:rPr lang="tr-TR" sz="2300" i="1" dirty="0">
                <a:solidFill>
                  <a:srgbClr val="FF0000"/>
                </a:solidFill>
              </a:rPr>
              <a:t>Oluşturulması için Cevaplanması Gereken Sorular</a:t>
            </a:r>
          </a:p>
          <a:p>
            <a:pPr marL="342900" indent="-342900">
              <a:spcBef>
                <a:spcPct val="20000"/>
              </a:spcBef>
              <a:buClr>
                <a:srgbClr val="3AFC0C"/>
              </a:buClr>
              <a:buFont typeface="Wingdings" pitchFamily="2" charset="2"/>
              <a:buChar char="ü"/>
            </a:pPr>
            <a:r>
              <a:rPr lang="tr-TR" sz="2300" dirty="0"/>
              <a:t>Hedefler, kuruluşun misyon, vizyon, temel değerler ve amaçları ile tutarlı mı?</a:t>
            </a:r>
          </a:p>
          <a:p>
            <a:pPr marL="342900" indent="-342900">
              <a:spcBef>
                <a:spcPct val="20000"/>
              </a:spcBef>
              <a:buClr>
                <a:srgbClr val="3AFC0C"/>
              </a:buClr>
              <a:buFont typeface="Wingdings" pitchFamily="2" charset="2"/>
              <a:buChar char="ü"/>
            </a:pPr>
            <a:r>
              <a:rPr lang="tr-TR" sz="2300" dirty="0"/>
              <a:t>Hangi spesifik sonuçlara ulaşmaya çalışılıyor? Sonucu etkileyen etkenler nelerdir?</a:t>
            </a:r>
          </a:p>
          <a:p>
            <a:pPr marL="342900" indent="-342900">
              <a:spcBef>
                <a:spcPct val="20000"/>
              </a:spcBef>
              <a:buClr>
                <a:srgbClr val="3AFC0C"/>
              </a:buClr>
              <a:buFont typeface="Wingdings" pitchFamily="2" charset="2"/>
              <a:buChar char="ü"/>
            </a:pPr>
            <a:r>
              <a:rPr lang="tr-TR" sz="2300" dirty="0"/>
              <a:t>Bir amaca ilişkin hedeflerin tümü gerçekleştirildiğinde o amaca ne ölçüde ulaşılabiliyor?</a:t>
            </a:r>
          </a:p>
          <a:p>
            <a:pPr marL="342900" indent="-342900">
              <a:spcBef>
                <a:spcPct val="20000"/>
              </a:spcBef>
              <a:buClr>
                <a:srgbClr val="3AFC0C"/>
              </a:buClr>
              <a:buFont typeface="Wingdings" pitchFamily="2" charset="2"/>
              <a:buChar char="ü"/>
            </a:pPr>
            <a:r>
              <a:rPr lang="tr-TR" sz="2300" dirty="0"/>
              <a:t>İstenilen sonuçlara ne kadar zamanda ulaşılabilir?</a:t>
            </a:r>
          </a:p>
          <a:p>
            <a:pPr marL="342900" indent="-342900">
              <a:spcBef>
                <a:spcPct val="20000"/>
              </a:spcBef>
              <a:buClr>
                <a:srgbClr val="3AFC0C"/>
              </a:buClr>
              <a:buFont typeface="Wingdings" pitchFamily="2" charset="2"/>
              <a:buChar char="ü"/>
            </a:pPr>
            <a:r>
              <a:rPr lang="tr-TR" sz="2300" dirty="0"/>
              <a:t>Bu hedeflere ulaşmak için sağlanan gelişme nasıl ölçülür?</a:t>
            </a:r>
          </a:p>
          <a:p>
            <a:pPr marL="342900" indent="-342900">
              <a:spcBef>
                <a:spcPct val="20000"/>
              </a:spcBef>
              <a:buClr>
                <a:srgbClr val="3AFC0C"/>
              </a:buClr>
              <a:buFont typeface="Wingdings" pitchFamily="2" charset="2"/>
              <a:buChar char="ü"/>
            </a:pPr>
            <a:r>
              <a:rPr lang="tr-TR" sz="2300" dirty="0"/>
              <a:t>Ölçme için hangi verilerin ne şekilde temin edilmesi gerekir?</a:t>
            </a:r>
          </a:p>
          <a:p>
            <a:pPr marL="342900" indent="-342900">
              <a:spcBef>
                <a:spcPct val="20000"/>
              </a:spcBef>
              <a:buClr>
                <a:srgbClr val="3AFC0C"/>
              </a:buClr>
              <a:buFont typeface="Wingdings" pitchFamily="2" charset="2"/>
              <a:buChar char="ü"/>
            </a:pPr>
            <a:r>
              <a:rPr lang="tr-TR" sz="2300" dirty="0"/>
              <a:t>Kıyas noktaları nelerdir? Ne kadar gelişme sağlanabilir?</a:t>
            </a:r>
          </a:p>
        </p:txBody>
      </p:sp>
      <p:sp>
        <p:nvSpPr>
          <p:cNvPr id="5" name="1 Başlık"/>
          <p:cNvSpPr>
            <a:spLocks noGrp="1"/>
          </p:cNvSpPr>
          <p:nvPr>
            <p:ph type="title"/>
          </p:nvPr>
        </p:nvSpPr>
        <p:spPr>
          <a:xfrm>
            <a:off x="179388" y="836613"/>
            <a:ext cx="6553200" cy="508000"/>
          </a:xfrm>
        </p:spPr>
        <p:txBody>
          <a:bodyPr>
            <a:normAutofit fontScale="90000"/>
          </a:bodyPr>
          <a:lstStyle/>
          <a:p>
            <a:pPr eaLnBrk="1" hangingPunct="1">
              <a:defRPr/>
            </a:pPr>
            <a:r>
              <a:rPr lang="tr-TR" b="1" dirty="0" smtClean="0">
                <a:solidFill>
                  <a:srgbClr val="000000"/>
                </a:solidFill>
                <a:effectLst>
                  <a:outerShdw blurRad="38100" dist="38100" dir="2700000" algn="tl">
                    <a:srgbClr val="C0C0C0"/>
                  </a:outerShdw>
                </a:effectLst>
              </a:rPr>
              <a:t>Stratejik Hedefler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539552" y="1412776"/>
            <a:ext cx="8136904" cy="4375044"/>
          </a:xfrm>
          <a:prstGeom prst="rect">
            <a:avLst/>
          </a:prstGeom>
        </p:spPr>
        <p:txBody>
          <a:bodyPr wrap="square">
            <a:spAutoFit/>
          </a:bodyPr>
          <a:lstStyle/>
          <a:p>
            <a:pPr lvl="1">
              <a:lnSpc>
                <a:spcPct val="90000"/>
              </a:lnSpc>
              <a:buClr>
                <a:srgbClr val="00B050"/>
              </a:buClr>
            </a:pPr>
            <a:r>
              <a:rPr lang="tr-TR" sz="2300" b="1" dirty="0" smtClean="0"/>
              <a:t>Çıktı: </a:t>
            </a:r>
            <a:r>
              <a:rPr lang="tr-TR" sz="2300" dirty="0" smtClean="0"/>
              <a:t>Üretilen ürün ve hizmetlerin miktarıdır. Çıktı göstergeleri, üretilen mal ve hizmetlerin niceliği konusunda bilgi vermesine rağmen, </a:t>
            </a:r>
            <a:r>
              <a:rPr lang="tr-TR" sz="2300" b="1" i="1" dirty="0" smtClean="0"/>
              <a:t>sonuçlara ulaşılıp ulaşılmadığı </a:t>
            </a:r>
            <a:r>
              <a:rPr lang="tr-TR" sz="2300" dirty="0" smtClean="0"/>
              <a:t>veya </a:t>
            </a:r>
            <a:r>
              <a:rPr lang="tr-TR" sz="2300" b="1" i="1" dirty="0" smtClean="0"/>
              <a:t>üretilen mal veya hizmetin kalitesi </a:t>
            </a:r>
            <a:r>
              <a:rPr lang="tr-TR" sz="2300" dirty="0" smtClean="0"/>
              <a:t>ve </a:t>
            </a:r>
            <a:r>
              <a:rPr lang="tr-TR" sz="2300" b="1" i="1" dirty="0" smtClean="0"/>
              <a:t>üretim sürecinin etkinliği </a:t>
            </a:r>
            <a:r>
              <a:rPr lang="tr-TR" sz="2300" dirty="0" smtClean="0"/>
              <a:t>konusunda tek başına açıklayıcı değildir</a:t>
            </a:r>
            <a:r>
              <a:rPr lang="tr-TR" sz="2300" b="1" dirty="0" smtClean="0"/>
              <a:t>.</a:t>
            </a:r>
          </a:p>
          <a:p>
            <a:pPr lvl="1">
              <a:lnSpc>
                <a:spcPct val="90000"/>
              </a:lnSpc>
              <a:buClr>
                <a:srgbClr val="00B050"/>
              </a:buClr>
            </a:pPr>
            <a:endParaRPr lang="tr-TR" sz="2300" b="1" dirty="0" smtClean="0"/>
          </a:p>
          <a:p>
            <a:pPr lvl="1">
              <a:lnSpc>
                <a:spcPct val="90000"/>
              </a:lnSpc>
              <a:buClr>
                <a:srgbClr val="00B050"/>
              </a:buClr>
            </a:pPr>
            <a:endParaRPr lang="tr-TR" sz="2300" b="1" dirty="0" smtClean="0"/>
          </a:p>
          <a:p>
            <a:pPr lvl="1">
              <a:lnSpc>
                <a:spcPct val="90000"/>
              </a:lnSpc>
              <a:buClr>
                <a:srgbClr val="00B050"/>
              </a:buClr>
            </a:pPr>
            <a:endParaRPr lang="tr-TR" sz="2300" b="1" dirty="0" smtClean="0"/>
          </a:p>
          <a:p>
            <a:pPr lvl="1">
              <a:lnSpc>
                <a:spcPct val="90000"/>
              </a:lnSpc>
              <a:buClr>
                <a:srgbClr val="00B050"/>
              </a:buClr>
            </a:pPr>
            <a:r>
              <a:rPr lang="tr-TR" sz="2300" i="1" u="sng" dirty="0" smtClean="0">
                <a:effectLst>
                  <a:outerShdw blurRad="38100" dist="38100" dir="2700000" algn="tl">
                    <a:srgbClr val="000000">
                      <a:alpha val="43137"/>
                    </a:srgbClr>
                  </a:outerShdw>
                </a:effectLst>
              </a:rPr>
              <a:t>ÇIKTI GÖSTERGELERİ ÖRNEKLERİ</a:t>
            </a:r>
          </a:p>
          <a:p>
            <a:pPr>
              <a:buClr>
                <a:srgbClr val="00B050"/>
              </a:buClr>
              <a:buFont typeface="Wingdings" pitchFamily="2" charset="2"/>
              <a:buChar char="ü"/>
            </a:pPr>
            <a:r>
              <a:rPr lang="tr-TR" sz="2300" dirty="0" smtClean="0"/>
              <a:t> Tedavi hizmeti verilen hasta sayısı</a:t>
            </a:r>
          </a:p>
          <a:p>
            <a:pPr>
              <a:buClr>
                <a:srgbClr val="00B050"/>
              </a:buClr>
              <a:buFont typeface="Wingdings" pitchFamily="2" charset="2"/>
              <a:buChar char="ü"/>
            </a:pPr>
            <a:r>
              <a:rPr lang="tr-TR" sz="2300" dirty="0" smtClean="0"/>
              <a:t> Bakım onarımı yapılan karayolu uzunluğu</a:t>
            </a:r>
          </a:p>
          <a:p>
            <a:pPr>
              <a:buClr>
                <a:srgbClr val="00B050"/>
              </a:buClr>
              <a:buFont typeface="Wingdings" pitchFamily="2" charset="2"/>
              <a:buChar char="ü"/>
            </a:pPr>
            <a:r>
              <a:rPr lang="tr-TR" sz="2300" dirty="0" smtClean="0"/>
              <a:t> Okuldan mezun olan öğrenci sayısı</a:t>
            </a:r>
          </a:p>
          <a:p>
            <a:pPr>
              <a:buClr>
                <a:srgbClr val="00B050"/>
              </a:buClr>
              <a:buFont typeface="Wingdings" pitchFamily="2" charset="2"/>
              <a:buChar char="ü"/>
            </a:pPr>
            <a:r>
              <a:rPr lang="tr-TR" sz="2300" dirty="0" smtClean="0"/>
              <a:t> Aşılama programı çerçevesinde aşı yapılan toplam çocuk sayısı</a:t>
            </a:r>
            <a:endParaRPr lang="tr-TR" sz="23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395536" y="1312267"/>
            <a:ext cx="8280920" cy="4902881"/>
          </a:xfrm>
          <a:prstGeom prst="rect">
            <a:avLst/>
          </a:prstGeom>
        </p:spPr>
        <p:txBody>
          <a:bodyPr wrap="square">
            <a:spAutoFit/>
          </a:bodyPr>
          <a:lstStyle/>
          <a:p>
            <a:pPr lvl="1">
              <a:lnSpc>
                <a:spcPct val="90000"/>
              </a:lnSpc>
              <a:buClr>
                <a:srgbClr val="00B050"/>
              </a:buClr>
            </a:pPr>
            <a:r>
              <a:rPr lang="tr-TR" sz="2300" b="1" dirty="0" smtClean="0"/>
              <a:t>Sonuç:</a:t>
            </a:r>
            <a:r>
              <a:rPr lang="tr-TR" sz="2300" dirty="0" smtClean="0"/>
              <a:t> Sonuç göstergeleri, elde edilen çıktıların, amaç ve hedeflerin gerçekleştirilmesinde nasıl ve ne ölçüde başarılı olduklarını gösterirler. Hedeflenen sonuçlara ulaşmadaki başarı seviyesi etkililik ile ifade edilmektedir. Sonuç göstergeleri amaç ve hedeflere ulaşılıp ulaşılmadığını ortaya koymaları bakımından en önemli performans göstergeleridir.</a:t>
            </a:r>
          </a:p>
          <a:p>
            <a:pPr lvl="1">
              <a:lnSpc>
                <a:spcPct val="90000"/>
              </a:lnSpc>
              <a:buClr>
                <a:srgbClr val="00B050"/>
              </a:buClr>
            </a:pPr>
            <a:endParaRPr lang="tr-TR" sz="2300" dirty="0" smtClean="0"/>
          </a:p>
          <a:p>
            <a:pPr lvl="1">
              <a:lnSpc>
                <a:spcPct val="90000"/>
              </a:lnSpc>
              <a:buClr>
                <a:srgbClr val="00B050"/>
              </a:buClr>
            </a:pPr>
            <a:r>
              <a:rPr lang="tr-TR" sz="2300" i="1" u="sng" dirty="0" smtClean="0">
                <a:effectLst>
                  <a:outerShdw blurRad="38100" dist="38100" dir="2700000" algn="tl">
                    <a:srgbClr val="000000">
                      <a:alpha val="43137"/>
                    </a:srgbClr>
                  </a:outerShdw>
                </a:effectLst>
              </a:rPr>
              <a:t>SONUÇ GÖSTERGELERİ ÖRNEKLERİ</a:t>
            </a:r>
          </a:p>
          <a:p>
            <a:pPr>
              <a:buClr>
                <a:srgbClr val="00B050"/>
              </a:buClr>
              <a:buFont typeface="Wingdings" pitchFamily="2" charset="2"/>
              <a:buChar char="ü"/>
            </a:pPr>
            <a:r>
              <a:rPr lang="tr-TR" sz="3200" dirty="0" smtClean="0"/>
              <a:t> </a:t>
            </a:r>
            <a:r>
              <a:rPr lang="tr-TR" sz="2300" dirty="0" smtClean="0"/>
              <a:t>Bakım onarımı yapılan karayollarında ulaşım hizmetlerindeki iyileşme (zaman tasarrufu, kaza sayılarında azalma vs.)</a:t>
            </a:r>
          </a:p>
          <a:p>
            <a:pPr>
              <a:buClr>
                <a:srgbClr val="00B050"/>
              </a:buClr>
              <a:buFont typeface="Wingdings" pitchFamily="2" charset="2"/>
              <a:buChar char="ü"/>
            </a:pPr>
            <a:r>
              <a:rPr lang="tr-TR" sz="2300" dirty="0" smtClean="0"/>
              <a:t> Ülkeye gelen ve fiilen yatırım yapan yabancı sermayedeki artış (yüzde veya miktar değişim)</a:t>
            </a:r>
          </a:p>
          <a:p>
            <a:pPr>
              <a:buClr>
                <a:srgbClr val="00B050"/>
              </a:buClr>
              <a:buFont typeface="Wingdings" pitchFamily="2" charset="2"/>
              <a:buChar char="ü"/>
            </a:pPr>
            <a:r>
              <a:rPr lang="tr-TR" sz="2300" dirty="0" smtClean="0"/>
              <a:t> Aşıyla önlenebilir hastalıklarda yüzde veya miktar itibarıyla meydana gelen azalma</a:t>
            </a:r>
            <a:endParaRPr lang="tr-TR" sz="36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395536" y="1484784"/>
            <a:ext cx="8208912" cy="3203954"/>
          </a:xfrm>
          <a:prstGeom prst="rect">
            <a:avLst/>
          </a:prstGeom>
        </p:spPr>
        <p:txBody>
          <a:bodyPr wrap="square">
            <a:spAutoFit/>
          </a:bodyPr>
          <a:lstStyle/>
          <a:p>
            <a:pPr lvl="1">
              <a:lnSpc>
                <a:spcPct val="90000"/>
              </a:lnSpc>
              <a:buClr>
                <a:srgbClr val="00B050"/>
              </a:buClr>
            </a:pPr>
            <a:r>
              <a:rPr lang="tr-TR" sz="2300" b="1" dirty="0" smtClean="0"/>
              <a:t>Verimlilik:</a:t>
            </a:r>
            <a:r>
              <a:rPr lang="tr-TR" sz="2300" dirty="0" smtClean="0"/>
              <a:t> Birim çıktı başına girdi veya maliyettir. Girdiler ile çıktılar arasındaki ilişkiyi gösterir.</a:t>
            </a:r>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r>
              <a:rPr lang="tr-TR" sz="2300" i="1" u="sng" dirty="0" smtClean="0">
                <a:effectLst>
                  <a:outerShdw blurRad="38100" dist="38100" dir="2700000" algn="tl">
                    <a:srgbClr val="000000">
                      <a:alpha val="43137"/>
                    </a:srgbClr>
                  </a:outerShdw>
                </a:effectLst>
              </a:rPr>
              <a:t>VERİMLİLİK GÖSTERGELERİ ÖRNEKLERİ</a:t>
            </a:r>
            <a:endParaRPr lang="tr-TR" sz="2300" dirty="0" smtClean="0">
              <a:effectLst>
                <a:outerShdw blurRad="38100" dist="38100" dir="2700000" algn="tl">
                  <a:srgbClr val="000000">
                    <a:alpha val="43137"/>
                  </a:srgbClr>
                </a:outerShdw>
              </a:effectLst>
            </a:endParaRPr>
          </a:p>
          <a:p>
            <a:pPr>
              <a:buClr>
                <a:srgbClr val="00B050"/>
              </a:buClr>
              <a:buFont typeface="Wingdings" pitchFamily="2" charset="2"/>
              <a:buChar char="ü"/>
            </a:pPr>
            <a:r>
              <a:rPr lang="tr-TR" sz="3200" dirty="0" smtClean="0"/>
              <a:t> </a:t>
            </a:r>
            <a:r>
              <a:rPr lang="tr-TR" sz="2300" dirty="0" smtClean="0"/>
              <a:t>Taburcu olan hasta başına tedavi süresi (zaman/çıktı)</a:t>
            </a:r>
          </a:p>
          <a:p>
            <a:pPr>
              <a:buClr>
                <a:srgbClr val="00B050"/>
              </a:buClr>
              <a:buFont typeface="Wingdings" pitchFamily="2" charset="2"/>
              <a:buChar char="ü"/>
            </a:pPr>
            <a:r>
              <a:rPr lang="tr-TR" sz="2300" dirty="0" smtClean="0"/>
              <a:t> Birim karayolu başına bakım onarım maliyeti (maliyet/çıktı)</a:t>
            </a:r>
          </a:p>
          <a:p>
            <a:pPr>
              <a:buClr>
                <a:srgbClr val="00B050"/>
              </a:buClr>
              <a:buFont typeface="Wingdings" pitchFamily="2" charset="2"/>
              <a:buChar char="ü"/>
            </a:pPr>
            <a:r>
              <a:rPr lang="tr-TR" sz="2300" dirty="0" smtClean="0"/>
              <a:t> Aşılanan çocuk başına maliyet (maliyet/çıktı)</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395536" y="1340768"/>
            <a:ext cx="8496944" cy="4230389"/>
          </a:xfrm>
          <a:prstGeom prst="rect">
            <a:avLst/>
          </a:prstGeom>
        </p:spPr>
        <p:txBody>
          <a:bodyPr wrap="square">
            <a:spAutoFit/>
          </a:bodyPr>
          <a:lstStyle/>
          <a:p>
            <a:pPr lvl="1">
              <a:lnSpc>
                <a:spcPct val="90000"/>
              </a:lnSpc>
              <a:buClr>
                <a:srgbClr val="00B050"/>
              </a:buClr>
            </a:pPr>
            <a:r>
              <a:rPr lang="tr-TR" sz="2300" b="1" dirty="0" smtClean="0"/>
              <a:t>Kalite:</a:t>
            </a:r>
            <a:r>
              <a:rPr lang="tr-TR" sz="2300" dirty="0" smtClean="0"/>
              <a:t> Mal veya hizmetlerden yararlananların veya ilgililerin beklentilerinin karşılanmasında ulaşılan düzeydir (güvenilirlik, doğruluk, davranış biçimi, duyarlılık ve bütünlük gibi ölçüler).</a:t>
            </a:r>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r>
              <a:rPr lang="tr-TR" sz="2300" i="1" u="sng" dirty="0" smtClean="0">
                <a:effectLst>
                  <a:outerShdw blurRad="38100" dist="38100" dir="2700000" algn="tl">
                    <a:srgbClr val="000000">
                      <a:alpha val="43137"/>
                    </a:srgbClr>
                  </a:outerShdw>
                </a:effectLst>
              </a:rPr>
              <a:t>KALİTE GÖSTERGELERİ ÖRNEKLERİ</a:t>
            </a:r>
            <a:endParaRPr lang="tr-TR" sz="2300" dirty="0" smtClean="0">
              <a:effectLst>
                <a:outerShdw blurRad="38100" dist="38100" dir="2700000" algn="tl">
                  <a:srgbClr val="000000">
                    <a:alpha val="43137"/>
                  </a:srgbClr>
                </a:outerShdw>
              </a:effectLst>
            </a:endParaRPr>
          </a:p>
          <a:p>
            <a:pPr>
              <a:buClr>
                <a:srgbClr val="00B050"/>
              </a:buClr>
              <a:buFont typeface="Wingdings" pitchFamily="2" charset="2"/>
              <a:buChar char="ü"/>
            </a:pPr>
            <a:r>
              <a:rPr lang="tr-TR" sz="3200" dirty="0" smtClean="0"/>
              <a:t> </a:t>
            </a:r>
            <a:r>
              <a:rPr lang="tr-TR" sz="2300" dirty="0" smtClean="0"/>
              <a:t>Taburcu olan hastalardan tedavi hizmetlerinden memnun</a:t>
            </a:r>
          </a:p>
          <a:p>
            <a:pPr>
              <a:buClr>
                <a:srgbClr val="00B050"/>
              </a:buClr>
              <a:buFont typeface="Wingdings" pitchFamily="2" charset="2"/>
              <a:buChar char="ü"/>
            </a:pPr>
            <a:r>
              <a:rPr lang="tr-TR" sz="2300" dirty="0" smtClean="0"/>
              <a:t>olanların oranı</a:t>
            </a:r>
          </a:p>
          <a:p>
            <a:pPr>
              <a:buClr>
                <a:srgbClr val="00B050"/>
              </a:buClr>
              <a:buFont typeface="Wingdings" pitchFamily="2" charset="2"/>
              <a:buChar char="ü"/>
            </a:pPr>
            <a:r>
              <a:rPr lang="tr-TR" sz="2300" dirty="0" smtClean="0"/>
              <a:t> Bakım onarımı yapılan karayollarında öngörülen süre içinde tekrar</a:t>
            </a:r>
          </a:p>
          <a:p>
            <a:pPr>
              <a:buClr>
                <a:srgbClr val="00B050"/>
              </a:buClr>
              <a:buFont typeface="Wingdings" pitchFamily="2" charset="2"/>
              <a:buChar char="ü"/>
            </a:pPr>
            <a:r>
              <a:rPr lang="tr-TR" sz="2300" dirty="0" smtClean="0"/>
              <a:t>bakım ve onarım ihtiyacı göstermeyenlerin oranı</a:t>
            </a:r>
          </a:p>
          <a:p>
            <a:pPr>
              <a:buClr>
                <a:srgbClr val="00B050"/>
              </a:buClr>
              <a:buFont typeface="Wingdings" pitchFamily="2" charset="2"/>
              <a:buChar char="ü"/>
            </a:pPr>
            <a:r>
              <a:rPr lang="tr-TR" sz="2300" dirty="0" smtClean="0"/>
              <a:t> Veri tabanına yüklenen verilerden hatasız olanların yüzdesi</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Başlık"/>
          <p:cNvSpPr>
            <a:spLocks noGrp="1"/>
          </p:cNvSpPr>
          <p:nvPr>
            <p:ph type="title" idx="4294967295"/>
          </p:nvPr>
        </p:nvSpPr>
        <p:spPr>
          <a:xfrm>
            <a:off x="0" y="981075"/>
            <a:ext cx="8001000" cy="571500"/>
          </a:xfrm>
        </p:spPr>
        <p:txBody>
          <a:bodyPr/>
          <a:lstStyle/>
          <a:p>
            <a:pPr eaLnBrk="1" hangingPunct="1"/>
            <a:r>
              <a:rPr lang="tr-TR" sz="2800" b="1" smtClean="0">
                <a:solidFill>
                  <a:srgbClr val="000000"/>
                </a:solidFill>
                <a:latin typeface="Times New Roman" pitchFamily="18" charset="0"/>
              </a:rPr>
              <a:t>ÖRNEK PERFORMANS GÖSTERGELERİ</a:t>
            </a:r>
          </a:p>
        </p:txBody>
      </p:sp>
      <p:sp>
        <p:nvSpPr>
          <p:cNvPr id="80899" name="3 Metin kutusu"/>
          <p:cNvSpPr txBox="1">
            <a:spLocks noChangeArrowheads="1"/>
          </p:cNvSpPr>
          <p:nvPr/>
        </p:nvSpPr>
        <p:spPr bwMode="auto">
          <a:xfrm>
            <a:off x="467544" y="2204864"/>
            <a:ext cx="8001000" cy="4324261"/>
          </a:xfrm>
          <a:prstGeom prst="rect">
            <a:avLst/>
          </a:prstGeom>
          <a:noFill/>
          <a:ln w="9525">
            <a:noFill/>
            <a:miter lim="800000"/>
            <a:headEnd/>
            <a:tailEnd/>
          </a:ln>
        </p:spPr>
        <p:txBody>
          <a:bodyPr>
            <a:spAutoFit/>
          </a:bodyPr>
          <a:lstStyle/>
          <a:p>
            <a:pPr>
              <a:buFontTx/>
              <a:buChar char="-"/>
            </a:pPr>
            <a:r>
              <a:rPr lang="tr-TR" sz="2500" b="0" dirty="0">
                <a:latin typeface="Times New Roman" pitchFamily="18" charset="0"/>
              </a:rPr>
              <a:t>Öğrenci başına düşen öğretmen </a:t>
            </a:r>
            <a:r>
              <a:rPr lang="tr-TR" sz="2500" b="0" dirty="0" smtClean="0">
                <a:latin typeface="Times New Roman" pitchFamily="18" charset="0"/>
              </a:rPr>
              <a:t>sayısı</a:t>
            </a:r>
            <a:r>
              <a:rPr lang="tr-TR" sz="2500" b="0" dirty="0">
                <a:latin typeface="Times New Roman" pitchFamily="18" charset="0"/>
              </a:rPr>
              <a:t>,</a:t>
            </a:r>
          </a:p>
          <a:p>
            <a:pPr>
              <a:buFontTx/>
              <a:buChar char="-"/>
            </a:pPr>
            <a:r>
              <a:rPr lang="tr-TR" sz="2500" b="0" dirty="0">
                <a:latin typeface="Times New Roman" pitchFamily="18" charset="0"/>
              </a:rPr>
              <a:t>Öğretmen başına düşen ders saati,</a:t>
            </a:r>
          </a:p>
          <a:p>
            <a:pPr>
              <a:buFontTx/>
              <a:buNone/>
            </a:pPr>
            <a:r>
              <a:rPr lang="tr-TR" sz="2500" b="0" dirty="0">
                <a:latin typeface="Times New Roman" pitchFamily="18" charset="0"/>
              </a:rPr>
              <a:t>-Okullara yapılan ön başvuru ve kayıt sayıları,</a:t>
            </a:r>
          </a:p>
          <a:p>
            <a:pPr>
              <a:buFontTx/>
              <a:buNone/>
            </a:pPr>
            <a:r>
              <a:rPr lang="tr-TR" sz="2500" b="0" dirty="0">
                <a:latin typeface="Times New Roman" pitchFamily="18" charset="0"/>
              </a:rPr>
              <a:t>-Yeni açılan okul/derslik </a:t>
            </a:r>
            <a:r>
              <a:rPr lang="tr-TR" sz="2500" b="0" dirty="0" smtClean="0">
                <a:latin typeface="Times New Roman" pitchFamily="18" charset="0"/>
              </a:rPr>
              <a:t>sayıları</a:t>
            </a:r>
            <a:r>
              <a:rPr lang="tr-TR" sz="2500" b="0" dirty="0">
                <a:latin typeface="Times New Roman" pitchFamily="18" charset="0"/>
              </a:rPr>
              <a:t>,</a:t>
            </a:r>
          </a:p>
          <a:p>
            <a:pPr>
              <a:buFontTx/>
              <a:buChar char="-"/>
            </a:pPr>
            <a:r>
              <a:rPr lang="tr-TR" sz="2500" b="0" dirty="0">
                <a:latin typeface="Times New Roman" pitchFamily="18" charset="0"/>
              </a:rPr>
              <a:t>Açılan modül sayısı,</a:t>
            </a:r>
          </a:p>
          <a:p>
            <a:pPr>
              <a:buFontTx/>
              <a:buChar char="-"/>
            </a:pPr>
            <a:r>
              <a:rPr lang="tr-TR" sz="2500" b="0" dirty="0">
                <a:latin typeface="Times New Roman" pitchFamily="18" charset="0"/>
              </a:rPr>
              <a:t>Düzenlenen konferans, seminer ve </a:t>
            </a:r>
            <a:r>
              <a:rPr lang="tr-TR" sz="2500" b="0" dirty="0" err="1">
                <a:latin typeface="Times New Roman" pitchFamily="18" charset="0"/>
              </a:rPr>
              <a:t>çalıştay</a:t>
            </a:r>
            <a:r>
              <a:rPr lang="tr-TR" sz="2500" b="0" dirty="0">
                <a:latin typeface="Times New Roman" pitchFamily="18" charset="0"/>
              </a:rPr>
              <a:t> sayısı,</a:t>
            </a:r>
          </a:p>
          <a:p>
            <a:pPr>
              <a:buFontTx/>
              <a:buChar char="-"/>
            </a:pPr>
            <a:r>
              <a:rPr lang="tr-TR" sz="2500" b="0" dirty="0">
                <a:latin typeface="Times New Roman" pitchFamily="18" charset="0"/>
              </a:rPr>
              <a:t>Üniversiteyi kazanan öğrenci sayısı,</a:t>
            </a:r>
          </a:p>
          <a:p>
            <a:pPr>
              <a:buFontTx/>
              <a:buChar char="-"/>
            </a:pPr>
            <a:r>
              <a:rPr lang="tr-TR" sz="2500" b="0" dirty="0">
                <a:latin typeface="Times New Roman" pitchFamily="18" charset="0"/>
              </a:rPr>
              <a:t>Stratejik yönetim sürecine ilişkin oluşturulan doküman sayısı,</a:t>
            </a:r>
          </a:p>
          <a:p>
            <a:pPr>
              <a:buFontTx/>
              <a:buChar char="-"/>
            </a:pPr>
            <a:r>
              <a:rPr lang="tr-TR" sz="2500" b="0" dirty="0">
                <a:latin typeface="Times New Roman" pitchFamily="18" charset="0"/>
              </a:rPr>
              <a:t>KPDS C seviyesindeki çalışan sayısı,</a:t>
            </a:r>
          </a:p>
          <a:p>
            <a:pPr>
              <a:buFontTx/>
              <a:buChar char="-"/>
            </a:pPr>
            <a:r>
              <a:rPr lang="tr-TR" sz="2500" b="0" dirty="0">
                <a:latin typeface="Times New Roman" pitchFamily="18" charset="0"/>
              </a:rPr>
              <a:t>Çalışan başına düşen </a:t>
            </a:r>
            <a:r>
              <a:rPr lang="tr-TR" sz="2500" b="0" dirty="0" err="1">
                <a:latin typeface="Times New Roman" pitchFamily="18" charset="0"/>
              </a:rPr>
              <a:t>hizmetiçi</a:t>
            </a:r>
            <a:r>
              <a:rPr lang="tr-TR" sz="2500" b="0" dirty="0">
                <a:latin typeface="Times New Roman" pitchFamily="18" charset="0"/>
              </a:rPr>
              <a:t> eğitim sayısı/saati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Başlık"/>
          <p:cNvSpPr>
            <a:spLocks noGrp="1"/>
          </p:cNvSpPr>
          <p:nvPr>
            <p:ph type="title" idx="4294967295"/>
          </p:nvPr>
        </p:nvSpPr>
        <p:spPr>
          <a:xfrm>
            <a:off x="0" y="981075"/>
            <a:ext cx="8001000" cy="571500"/>
          </a:xfrm>
        </p:spPr>
        <p:txBody>
          <a:bodyPr/>
          <a:lstStyle/>
          <a:p>
            <a:pPr eaLnBrk="1" hangingPunct="1"/>
            <a:r>
              <a:rPr lang="tr-TR" sz="2800" b="1" smtClean="0">
                <a:solidFill>
                  <a:srgbClr val="000000"/>
                </a:solidFill>
                <a:latin typeface="Times New Roman" pitchFamily="18" charset="0"/>
              </a:rPr>
              <a:t>ÖRNEK PERFORMANS GÖSTERGELERİ</a:t>
            </a:r>
          </a:p>
        </p:txBody>
      </p:sp>
      <p:sp>
        <p:nvSpPr>
          <p:cNvPr id="81923" name="3 Metin kutusu"/>
          <p:cNvSpPr txBox="1">
            <a:spLocks noChangeArrowheads="1"/>
          </p:cNvSpPr>
          <p:nvPr/>
        </p:nvSpPr>
        <p:spPr bwMode="auto">
          <a:xfrm>
            <a:off x="395537" y="1556792"/>
            <a:ext cx="8568952" cy="4493538"/>
          </a:xfrm>
          <a:prstGeom prst="rect">
            <a:avLst/>
          </a:prstGeom>
          <a:noFill/>
          <a:ln w="9525">
            <a:noFill/>
            <a:miter lim="800000"/>
            <a:headEnd/>
            <a:tailEnd/>
          </a:ln>
        </p:spPr>
        <p:txBody>
          <a:bodyPr wrap="square">
            <a:spAutoFit/>
          </a:bodyPr>
          <a:lstStyle/>
          <a:p>
            <a:pPr>
              <a:buFontTx/>
              <a:buChar char="-"/>
            </a:pPr>
            <a:r>
              <a:rPr lang="tr-TR" sz="2200" b="0" dirty="0"/>
              <a:t>Taşımalı eğitimde öğrenci başına ayrılan kaynak miktarı</a:t>
            </a:r>
          </a:p>
          <a:p>
            <a:pPr>
              <a:buFontTx/>
              <a:buChar char="-"/>
            </a:pPr>
            <a:r>
              <a:rPr lang="tr-TR" sz="2200" b="0" dirty="0"/>
              <a:t>Taşımalı eğitimden yararlanan öğrencilerin genel öğrenci sayısına oranı</a:t>
            </a:r>
          </a:p>
          <a:p>
            <a:pPr>
              <a:buFontTx/>
              <a:buChar char="-"/>
            </a:pPr>
            <a:r>
              <a:rPr lang="tr-TR" sz="2200" b="0" dirty="0"/>
              <a:t>Uluslar arası sınavlarda ülke sayısına göre başarı sırası </a:t>
            </a:r>
          </a:p>
          <a:p>
            <a:pPr>
              <a:buFontTx/>
              <a:buChar char="-"/>
            </a:pPr>
            <a:r>
              <a:rPr lang="tr-TR" sz="2200" b="0" dirty="0"/>
              <a:t>Genel </a:t>
            </a:r>
            <a:r>
              <a:rPr lang="tr-TR" sz="2200" b="0" dirty="0" smtClean="0"/>
              <a:t>öğretmen </a:t>
            </a:r>
            <a:r>
              <a:rPr lang="tr-TR" sz="2200" b="0" dirty="0"/>
              <a:t>başına düşen öğrenci sayısı</a:t>
            </a:r>
          </a:p>
          <a:p>
            <a:pPr>
              <a:buFontTx/>
              <a:buChar char="-"/>
            </a:pPr>
            <a:r>
              <a:rPr lang="tr-TR" sz="2200" b="0" dirty="0"/>
              <a:t>Sınıf öğretmeni başına düşen öğrenci sayısı</a:t>
            </a:r>
          </a:p>
          <a:p>
            <a:pPr>
              <a:buFontTx/>
              <a:buChar char="-"/>
            </a:pPr>
            <a:r>
              <a:rPr lang="tr-TR" sz="2200" b="0" dirty="0"/>
              <a:t>Branş öğretmen başına düşen öğrenci sayısı</a:t>
            </a:r>
          </a:p>
          <a:p>
            <a:pPr>
              <a:buFontTx/>
              <a:buChar char="-"/>
            </a:pPr>
            <a:r>
              <a:rPr lang="tr-TR" sz="2200" b="0" dirty="0"/>
              <a:t>Üniversiteyi kazanma oranı (Lisans)</a:t>
            </a:r>
          </a:p>
          <a:p>
            <a:pPr>
              <a:buFontTx/>
              <a:buChar char="-"/>
            </a:pPr>
            <a:r>
              <a:rPr lang="tr-TR" sz="2200" b="0" dirty="0"/>
              <a:t>Üniversiteyi kazanma oranı (Yüksekokul)</a:t>
            </a:r>
          </a:p>
          <a:p>
            <a:pPr>
              <a:buFontTx/>
              <a:buChar char="-"/>
            </a:pPr>
            <a:r>
              <a:rPr lang="tr-TR" sz="2200" b="0" dirty="0"/>
              <a:t>Üniversiteyi kazanma oranı (Açık öğretim)</a:t>
            </a:r>
          </a:p>
          <a:p>
            <a:pPr>
              <a:buFontTx/>
              <a:buChar char="-"/>
            </a:pPr>
            <a:r>
              <a:rPr lang="tr-TR" sz="2200" b="0" dirty="0"/>
              <a:t>Ulusal yarışmalarda ödül alan öğrencilerin sayısı (yıl/sayı)</a:t>
            </a:r>
          </a:p>
          <a:p>
            <a:pPr>
              <a:buFontTx/>
              <a:buChar char="-"/>
            </a:pPr>
            <a:r>
              <a:rPr lang="tr-TR" sz="2200" b="0" dirty="0"/>
              <a:t>Ulusal yarışmalara katılan öğrencilerin sayısı (yıl/sayı)</a:t>
            </a:r>
          </a:p>
          <a:p>
            <a:pPr>
              <a:buFontTx/>
              <a:buChar char="-"/>
            </a:pPr>
            <a:r>
              <a:rPr lang="tr-TR" sz="2200" b="0" dirty="0"/>
              <a:t>Uluslar arası yarışmalarda ödül alan öğrencilerin sayısı (yıl/sayı)</a:t>
            </a:r>
          </a:p>
          <a:p>
            <a:pPr>
              <a:buFontTx/>
              <a:buChar char="-"/>
            </a:pPr>
            <a:r>
              <a:rPr lang="tr-TR" sz="2200" b="0" dirty="0"/>
              <a:t>Uluslar arası yarışmalara katılan öğrencilerin sayısı (yıl/sayı)</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4 Slayt Numarası Yer Tutucusu"/>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buFontTx/>
              <a:buNone/>
            </a:pPr>
            <a:fld id="{F086DC8D-90ED-4DDA-A26A-613B600B399A}" type="slidenum">
              <a:rPr lang="tr-TR" sz="1200" b="0">
                <a:cs typeface="Arial" pitchFamily="34" charset="0"/>
              </a:rPr>
              <a:pPr algn="r">
                <a:buFontTx/>
                <a:buNone/>
              </a:pPr>
              <a:t>26</a:t>
            </a:fld>
            <a:endParaRPr lang="tr-TR" sz="1200" b="0">
              <a:cs typeface="Arial" pitchFamily="34" charset="0"/>
            </a:endParaRPr>
          </a:p>
        </p:txBody>
      </p:sp>
      <p:sp>
        <p:nvSpPr>
          <p:cNvPr id="518146" name="Rectangle 2"/>
          <p:cNvSpPr>
            <a:spLocks noGrp="1" noRot="1" noChangeArrowheads="1"/>
          </p:cNvSpPr>
          <p:nvPr>
            <p:ph type="title" idx="4294967295"/>
          </p:nvPr>
        </p:nvSpPr>
        <p:spPr>
          <a:xfrm>
            <a:off x="0" y="476250"/>
            <a:ext cx="8686800" cy="1447800"/>
          </a:xfrm>
        </p:spPr>
        <p:txBody>
          <a:bodyPr>
            <a:normAutofit/>
          </a:bodyPr>
          <a:lstStyle/>
          <a:p>
            <a:pPr eaLnBrk="1" hangingPunct="1">
              <a:defRPr/>
            </a:pPr>
            <a:r>
              <a:rPr lang="tr-TR" sz="3300" dirty="0" smtClean="0">
                <a:solidFill>
                  <a:srgbClr val="000000"/>
                </a:solidFill>
                <a:effectLst>
                  <a:outerShdw blurRad="38100" dist="38100" dir="2700000" algn="tl">
                    <a:srgbClr val="C0C0C0"/>
                  </a:outerShdw>
                </a:effectLst>
              </a:rPr>
              <a:t>PG Tespitinde Dikkat Edilmesi Gereken Hususlar</a:t>
            </a:r>
          </a:p>
        </p:txBody>
      </p:sp>
      <p:sp>
        <p:nvSpPr>
          <p:cNvPr id="518147" name="Rectangle 3"/>
          <p:cNvSpPr>
            <a:spLocks noGrp="1" noChangeArrowheads="1"/>
          </p:cNvSpPr>
          <p:nvPr>
            <p:ph type="body" idx="4294967295"/>
          </p:nvPr>
        </p:nvSpPr>
        <p:spPr>
          <a:xfrm>
            <a:off x="0" y="1916113"/>
            <a:ext cx="9144000" cy="4752975"/>
          </a:xfrm>
        </p:spPr>
        <p:txBody>
          <a:bodyPr/>
          <a:lstStyle/>
          <a:p>
            <a:pPr eaLnBrk="1" hangingPunct="1">
              <a:spcBef>
                <a:spcPct val="0"/>
              </a:spcBef>
              <a:buClr>
                <a:srgbClr val="3AFC0C"/>
              </a:buClr>
              <a:buFont typeface="Wingdings" pitchFamily="2" charset="2"/>
              <a:buChar char="ü"/>
              <a:defRPr/>
            </a:pPr>
            <a:r>
              <a:rPr lang="tr-TR" sz="2400" dirty="0" smtClean="0">
                <a:effectLst>
                  <a:outerShdw blurRad="38100" dist="38100" dir="2700000" algn="tl">
                    <a:srgbClr val="C0C0C0"/>
                  </a:outerShdw>
                </a:effectLst>
              </a:rPr>
              <a:t>Dışarıdan bir gözle bakar gibi o işin o birimce yapılıp yapılmadığının kontrolünün, geliştirilen gösterge ile yapılıp yapılamayacağına dikkat edilmelidir.</a:t>
            </a:r>
          </a:p>
          <a:p>
            <a:pPr eaLnBrk="1" hangingPunct="1">
              <a:spcBef>
                <a:spcPct val="0"/>
              </a:spcBef>
              <a:buClr>
                <a:srgbClr val="3AFC0C"/>
              </a:buClr>
              <a:buFont typeface="Wingdings" pitchFamily="2" charset="2"/>
              <a:buChar char="ü"/>
              <a:defRPr/>
            </a:pPr>
            <a:endParaRPr lang="tr-TR" sz="800" dirty="0" smtClean="0">
              <a:effectLst>
                <a:outerShdw blurRad="38100" dist="38100" dir="2700000" algn="tl">
                  <a:srgbClr val="C0C0C0"/>
                </a:outerShdw>
              </a:effectLst>
            </a:endParaRPr>
          </a:p>
          <a:p>
            <a:pPr eaLnBrk="1" hangingPunct="1">
              <a:spcBef>
                <a:spcPct val="0"/>
              </a:spcBef>
              <a:buClr>
                <a:srgbClr val="3AFC0C"/>
              </a:buClr>
              <a:buFont typeface="Wingdings" pitchFamily="2" charset="2"/>
              <a:buChar char="ü"/>
              <a:defRPr/>
            </a:pPr>
            <a:r>
              <a:rPr lang="tr-TR" sz="2400" dirty="0" smtClean="0">
                <a:effectLst>
                  <a:outerShdw blurRad="38100" dist="38100" dir="2700000" algn="tl">
                    <a:srgbClr val="C0C0C0"/>
                  </a:outerShdw>
                </a:effectLst>
              </a:rPr>
              <a:t>Hedef sayısal veriler içerse bile içerisinde geçebilecek diğer kavramlarında ölçülmesi gerektiği unutulmamalıdır. </a:t>
            </a:r>
            <a:r>
              <a:rPr lang="tr-TR" sz="1600" dirty="0" smtClean="0">
                <a:solidFill>
                  <a:srgbClr val="000000"/>
                </a:solidFill>
                <a:effectLst>
                  <a:outerShdw blurRad="38100" dist="38100" dir="2700000" algn="tl">
                    <a:srgbClr val="C0C0C0"/>
                  </a:outerShdw>
                </a:effectLst>
              </a:rPr>
              <a:t>(u.arası standartlar gibi…)</a:t>
            </a:r>
          </a:p>
          <a:p>
            <a:pPr eaLnBrk="1" hangingPunct="1">
              <a:spcBef>
                <a:spcPct val="0"/>
              </a:spcBef>
              <a:buClr>
                <a:srgbClr val="3AFC0C"/>
              </a:buClr>
              <a:buFont typeface="Wingdings" pitchFamily="2" charset="2"/>
              <a:buChar char="ü"/>
              <a:defRPr/>
            </a:pPr>
            <a:endParaRPr lang="tr-TR" sz="800" dirty="0" smtClean="0">
              <a:solidFill>
                <a:srgbClr val="000000"/>
              </a:solidFill>
              <a:effectLst>
                <a:outerShdw blurRad="38100" dist="38100" dir="2700000" algn="tl">
                  <a:srgbClr val="C0C0C0"/>
                </a:outerShdw>
              </a:effectLst>
            </a:endParaRPr>
          </a:p>
          <a:p>
            <a:pPr eaLnBrk="1" hangingPunct="1">
              <a:spcBef>
                <a:spcPct val="0"/>
              </a:spcBef>
              <a:buClr>
                <a:srgbClr val="3AFC0C"/>
              </a:buClr>
              <a:buFont typeface="Wingdings" pitchFamily="2" charset="2"/>
              <a:buChar char="ü"/>
              <a:defRPr/>
            </a:pPr>
            <a:r>
              <a:rPr lang="tr-TR" sz="2400" dirty="0" smtClean="0">
                <a:effectLst>
                  <a:outerShdw blurRad="38100" dist="38100" dir="2700000" algn="tl">
                    <a:srgbClr val="C0C0C0"/>
                  </a:outerShdw>
                </a:effectLst>
              </a:rPr>
              <a:t>Performans göstergeleri için tablo hazırlanmalıdır. Hazırlanacak tabloda her bir gösterge için numaralandırma yapılarak hedeflerin altına ilgili numara yazılır. Ayrıca tabloda ilgili göstergenin yanına hangi stratejik hedeflerle ilişkili olduğu belirtilir. Bu sayede ortak göstergeler kullanılarak ölçüm yapılabilir.</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1 Başlık"/>
          <p:cNvSpPr>
            <a:spLocks noGrp="1"/>
          </p:cNvSpPr>
          <p:nvPr>
            <p:ph type="title" idx="4294967295"/>
          </p:nvPr>
        </p:nvSpPr>
        <p:spPr>
          <a:xfrm>
            <a:off x="0" y="274638"/>
            <a:ext cx="8229600" cy="541337"/>
          </a:xfrm>
        </p:spPr>
        <p:txBody>
          <a:bodyPr lIns="91431" tIns="45715" rIns="91431" bIns="45715" anchor="b"/>
          <a:lstStyle/>
          <a:p>
            <a:pPr eaLnBrk="1" hangingPunct="1"/>
            <a:r>
              <a:rPr lang="tr-TR" sz="2600" dirty="0" smtClean="0">
                <a:solidFill>
                  <a:srgbClr val="FF0000"/>
                </a:solidFill>
              </a:rPr>
              <a:t>PERFORMANS GÖSTERGE/HEDEF TABLOSU</a:t>
            </a:r>
          </a:p>
        </p:txBody>
      </p:sp>
      <p:graphicFrame>
        <p:nvGraphicFramePr>
          <p:cNvPr id="192515" name="Group 3"/>
          <p:cNvGraphicFramePr>
            <a:graphicFrameLocks noGrp="1"/>
          </p:cNvGraphicFramePr>
          <p:nvPr>
            <p:ph sz="quarter" idx="4294967295"/>
          </p:nvPr>
        </p:nvGraphicFramePr>
        <p:xfrm>
          <a:off x="179512" y="1772820"/>
          <a:ext cx="8748462" cy="2736300"/>
        </p:xfrm>
        <a:graphic>
          <a:graphicData uri="http://schemas.openxmlformats.org/drawingml/2006/table">
            <a:tbl>
              <a:tblPr/>
              <a:tblGrid>
                <a:gridCol w="673079"/>
                <a:gridCol w="671517"/>
                <a:gridCol w="2002059"/>
                <a:gridCol w="690258"/>
                <a:gridCol w="674640"/>
                <a:gridCol w="671517"/>
                <a:gridCol w="673078"/>
                <a:gridCol w="674640"/>
                <a:gridCol w="673079"/>
                <a:gridCol w="671517"/>
                <a:gridCol w="673078"/>
              </a:tblGrid>
              <a:tr h="390900">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dirty="0" smtClean="0">
                          <a:ln>
                            <a:noFill/>
                          </a:ln>
                          <a:solidFill>
                            <a:srgbClr val="EB1B0B"/>
                          </a:solidFill>
                          <a:effectLst/>
                          <a:latin typeface="Arial" pitchFamily="34" charset="0"/>
                        </a:rPr>
                        <a:t>SAM</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smtClean="0">
                          <a:ln>
                            <a:noFill/>
                          </a:ln>
                          <a:solidFill>
                            <a:srgbClr val="EB1B0B"/>
                          </a:solidFill>
                          <a:effectLst/>
                          <a:latin typeface="Arial" pitchFamily="34" charset="0"/>
                        </a:rPr>
                        <a:t>3</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rowSpan="3">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rgbClr val="FFFFFF"/>
                          </a:solidFill>
                          <a:effectLst/>
                          <a:latin typeface="Arial" pitchFamily="34" charset="0"/>
                        </a:rPr>
                        <a:t>Performans Göstergeleri</a:t>
                      </a:r>
                      <a:endParaRPr kumimoji="0" lang="tr-TR" sz="1100" b="1" i="0" u="none" strike="noStrike" cap="none" normalizeH="0" baseline="0" dirty="0" smtClean="0">
                        <a:ln>
                          <a:noFill/>
                        </a:ln>
                        <a:solidFill>
                          <a:srgbClr val="000000"/>
                        </a:solidFill>
                        <a:effectLst/>
                        <a:latin typeface="Calibri" pitchFamily="34" charset="0"/>
                      </a:endParaRPr>
                    </a:p>
                  </a:txBody>
                  <a:tcPr marL="8466" marR="8466" marT="846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5">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rgbClr val="FFFFFF"/>
                          </a:solidFill>
                          <a:effectLst/>
                          <a:latin typeface="Arial" pitchFamily="34" charset="0"/>
                        </a:rPr>
                        <a:t>PERFORMANS HEDEFLERİ</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rgbClr val="FFFFFF"/>
                          </a:solidFill>
                          <a:effectLst/>
                          <a:latin typeface="Arial" pitchFamily="34" charset="0"/>
                        </a:rPr>
                        <a:t> </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90900">
                <a:tc vMerge="1">
                  <a:txBody>
                    <a:bodyPr/>
                    <a:lstStyle/>
                    <a:p>
                      <a:endParaRPr lang="tr-TR"/>
                    </a:p>
                  </a:txBody>
                  <a:tcPr/>
                </a:tc>
                <a:tc vMerge="1">
                  <a:txBody>
                    <a:bodyPr/>
                    <a:lstStyle/>
                    <a:p>
                      <a:endParaRPr lang="tr-TR"/>
                    </a:p>
                  </a:txBody>
                  <a:tcPr/>
                </a:tc>
                <a:tc vMerge="1">
                  <a:txBody>
                    <a:bodyPr/>
                    <a:lstStyle/>
                    <a:p>
                      <a:endParaRPr lang="tr-TR"/>
                    </a:p>
                  </a:txBody>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Önceki Yıllar</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hMerge="1">
                  <a:txBody>
                    <a:bodyPr/>
                    <a:lstStyle/>
                    <a:p>
                      <a:endParaRPr lang="tr-TR"/>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İlk Yıl</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gridSpan="4">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Sonraki Yıl Hedefleri</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hMerge="1">
                  <a:txBody>
                    <a:bodyPr/>
                    <a:lstStyle/>
                    <a:p>
                      <a:endParaRPr lang="tr-TR"/>
                    </a:p>
                  </a:txBody>
                  <a:tcPr/>
                </a:tc>
                <a:tc hMerge="1">
                  <a:txBody>
                    <a:bodyPr/>
                    <a:lstStyle/>
                    <a:p>
                      <a:endParaRPr lang="tr-TR"/>
                    </a:p>
                  </a:txBody>
                  <a:tcPr/>
                </a:tc>
                <a:tc hMerge="1">
                  <a:txBody>
                    <a:bodyPr/>
                    <a:lstStyle/>
                    <a:p>
                      <a:endParaRPr lang="tr-TR"/>
                    </a:p>
                  </a:txBody>
                  <a:tcPr/>
                </a:tc>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pitchFamily="34" charset="0"/>
                        </a:rPr>
                        <a:t>SP Dönemi P. Hedefi</a:t>
                      </a:r>
                      <a:endParaRPr kumimoji="0" lang="tr-TR" sz="10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9090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smtClean="0">
                          <a:ln>
                            <a:noFill/>
                          </a:ln>
                          <a:solidFill>
                            <a:srgbClr val="EB1B0B"/>
                          </a:solidFill>
                          <a:effectLst/>
                          <a:latin typeface="Arial" pitchFamily="34" charset="0"/>
                        </a:rPr>
                        <a:t>SH</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smtClean="0">
                          <a:ln>
                            <a:noFill/>
                          </a:ln>
                          <a:solidFill>
                            <a:srgbClr val="EB1B0B"/>
                          </a:solidFill>
                          <a:effectLst/>
                          <a:latin typeface="Arial" pitchFamily="34" charset="0"/>
                        </a:rPr>
                        <a:t>2</a:t>
                      </a:r>
                    </a:p>
                  </a:txBody>
                  <a:tcPr marL="8466" marR="8466" marT="8466" marB="0" anchor="b" horzOverflow="overflow">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vMerge="1">
                  <a:txBody>
                    <a:bodyPr/>
                    <a:lstStyle/>
                    <a:p>
                      <a:endParaRPr lang="tr-TR"/>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2013</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2014</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2015</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2016</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2017</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2018</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2019</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vMerge="1">
                  <a:txBody>
                    <a:bodyPr/>
                    <a:lstStyle/>
                    <a:p>
                      <a:endParaRPr lang="tr-TR"/>
                    </a:p>
                  </a:txBody>
                  <a:tcPr/>
                </a:tc>
              </a:tr>
              <a:tr h="3909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Pansiyon Kontenjan Sayısı</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42.100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43.800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45.900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45.900</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909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Zamanında Tamamlanan İnşaat Sayısı</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12</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Calibri" pitchFamily="34" charset="0"/>
                        </a:rPr>
                        <a:t>33</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r>
              <a:tr h="3909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3</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Ataması Yapılan Öğretmen Sayısı</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440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480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1320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909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1340768"/>
            <a:ext cx="8352928" cy="3985706"/>
          </a:xfrm>
          <a:prstGeom prst="rect">
            <a:avLst/>
          </a:prstGeom>
        </p:spPr>
        <p:txBody>
          <a:bodyPr wrap="square">
            <a:spAutoFit/>
          </a:bodyPr>
          <a:lstStyle/>
          <a:p>
            <a:r>
              <a:rPr lang="tr-TR" sz="2300" dirty="0" smtClean="0"/>
              <a:t>Stratejiler, kuruluşun amaç ve hedeflerine nasıl ulaşılacağını gösteren kararlar bütünüdür. Etkili stratejiler olmaksızın amaç ve hedeflere ulaşmak mümkün değildir.</a:t>
            </a:r>
          </a:p>
          <a:p>
            <a:r>
              <a:rPr lang="tr-TR" sz="2300" dirty="0" smtClean="0"/>
              <a:t>Stratejiler belirlenirken kuruluşun kaynakları ve farklı alanlardaki yetkinliği göz önünde bulundurulmalıdır. </a:t>
            </a:r>
          </a:p>
          <a:p>
            <a:r>
              <a:rPr lang="tr-TR" sz="2300" dirty="0" smtClean="0"/>
              <a:t>Strateji ve hedeflerin karşılıklı uyumu kontrol edilmelidir.</a:t>
            </a:r>
          </a:p>
          <a:p>
            <a:r>
              <a:rPr lang="tr-TR" sz="2300" dirty="0" smtClean="0"/>
              <a:t>Kurumsal stratejiler oluşturulurken kullanılabilecek yöntemlerden biri </a:t>
            </a:r>
            <a:r>
              <a:rPr lang="tr-TR" sz="2300" dirty="0" smtClean="0"/>
              <a:t>“TOWS Matrisi”dir</a:t>
            </a:r>
            <a:r>
              <a:rPr lang="tr-TR" sz="2300" dirty="0" smtClean="0"/>
              <a:t>. </a:t>
            </a:r>
          </a:p>
          <a:p>
            <a:r>
              <a:rPr lang="tr-TR" sz="2300" dirty="0" smtClean="0"/>
              <a:t>GZFT </a:t>
            </a:r>
            <a:r>
              <a:rPr lang="tr-TR" sz="2300" dirty="0" smtClean="0"/>
              <a:t>analizinde ortaya konan kuruluşun güçlü (G) ve zayıf yönleri (Z), dış çevreden kaynaklanan fırsatlar (F) ve tehditler (T) strateji üretmede kullanılabilir.</a:t>
            </a:r>
          </a:p>
        </p:txBody>
      </p:sp>
      <p:sp>
        <p:nvSpPr>
          <p:cNvPr id="3" name="2 Metin kutusu"/>
          <p:cNvSpPr txBox="1"/>
          <p:nvPr/>
        </p:nvSpPr>
        <p:spPr>
          <a:xfrm>
            <a:off x="3635896" y="692696"/>
            <a:ext cx="1823576"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STRATEJİLER</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994856"/>
            <a:ext cx="8496944" cy="5586145"/>
          </a:xfrm>
          <a:prstGeom prst="rect">
            <a:avLst/>
          </a:prstGeom>
        </p:spPr>
        <p:txBody>
          <a:bodyPr wrap="square">
            <a:spAutoFit/>
          </a:bodyPr>
          <a:lstStyle/>
          <a:p>
            <a:r>
              <a:rPr lang="tr-TR" sz="2100" dirty="0" smtClean="0"/>
              <a:t>Bu yöntemle aşağıda belirtilen alternatif stratejiler geliştirilebilir:</a:t>
            </a:r>
          </a:p>
          <a:p>
            <a:r>
              <a:rPr lang="tr-TR" sz="2100" b="1" dirty="0" smtClean="0">
                <a:effectLst>
                  <a:outerShdw blurRad="38100" dist="38100" dir="2700000" algn="tl">
                    <a:srgbClr val="000000">
                      <a:alpha val="43137"/>
                    </a:srgbClr>
                  </a:outerShdw>
                </a:effectLst>
              </a:rPr>
              <a:t>ZT Stratejileri : </a:t>
            </a:r>
            <a:r>
              <a:rPr lang="tr-TR" sz="2100" dirty="0" smtClean="0"/>
              <a:t>zayıf yönler ve tehditlerin olumsuz etkilerini en aza indirgemeye yöneliktir.</a:t>
            </a:r>
          </a:p>
          <a:p>
            <a:r>
              <a:rPr lang="tr-TR" sz="2100" b="1" dirty="0" smtClean="0">
                <a:effectLst>
                  <a:outerShdw blurRad="38100" dist="38100" dir="2700000" algn="tl">
                    <a:srgbClr val="000000">
                      <a:alpha val="43137"/>
                    </a:srgbClr>
                  </a:outerShdw>
                </a:effectLst>
              </a:rPr>
              <a:t>ZF Stratejileri : </a:t>
            </a:r>
            <a:r>
              <a:rPr lang="tr-TR" sz="2100" dirty="0" smtClean="0"/>
              <a:t>kuruluşun zayıf yönlerinin olumsuz etkilerini en aza indirgerken fırsatların olası olumlu etkilerinden azami düzeyde yararlanmaya yöneliktir. Dış fırsatlardan yararlanarak mevcut zayıf yönleri giderecek stratejiler oluşturulabilir.</a:t>
            </a:r>
          </a:p>
          <a:p>
            <a:r>
              <a:rPr lang="tr-TR" sz="2100" b="1" dirty="0" smtClean="0">
                <a:effectLst>
                  <a:outerShdw blurRad="38100" dist="38100" dir="2700000" algn="tl">
                    <a:srgbClr val="000000">
                      <a:alpha val="43137"/>
                    </a:srgbClr>
                  </a:outerShdw>
                </a:effectLst>
              </a:rPr>
              <a:t>GT Stratejileri : </a:t>
            </a:r>
            <a:r>
              <a:rPr lang="tr-TR" sz="2100" dirty="0" smtClean="0"/>
              <a:t>dış çevredeki tehditlerin olumsuz etkilerini, kuruluşun güçlü yönlerini kullanarak en aza indirgemeye yöneliktir.</a:t>
            </a:r>
          </a:p>
          <a:p>
            <a:r>
              <a:rPr lang="tr-TR" sz="2100" b="1" dirty="0" smtClean="0">
                <a:effectLst>
                  <a:outerShdw blurRad="38100" dist="38100" dir="2700000" algn="tl">
                    <a:srgbClr val="000000">
                      <a:alpha val="43137"/>
                    </a:srgbClr>
                  </a:outerShdw>
                </a:effectLst>
              </a:rPr>
              <a:t>GF Stratejileri : </a:t>
            </a:r>
            <a:r>
              <a:rPr lang="tr-TR" sz="2100" dirty="0" smtClean="0"/>
              <a:t>kuruluşun hem güçlü yönlerini hem de dış çevrenin sunduğu fırsatların olumlu etkilerinden azami düzeyde faydalanmaya yönelik olarak geliştirilen stratejilerdir. Söz konusu stratejiler, Kuruluşun güçlü yönleri kullanılarak</a:t>
            </a:r>
          </a:p>
          <a:p>
            <a:r>
              <a:rPr lang="tr-TR" sz="2100" dirty="0" smtClean="0"/>
              <a:t>dış fırsatlardan maksimum düzeyde yararlanmayı mümkün kılar.</a:t>
            </a:r>
          </a:p>
          <a:p>
            <a:endParaRPr lang="tr-TR" sz="2100" dirty="0" smtClean="0"/>
          </a:p>
          <a:p>
            <a:endParaRPr lang="tr-TR" sz="2100" b="1" dirty="0">
              <a:solidFill>
                <a:srgbClr val="FF0000"/>
              </a:solidFill>
              <a:effectLst>
                <a:outerShdw blurRad="38100" dist="38100" dir="2700000" algn="tl">
                  <a:srgbClr val="000000">
                    <a:alpha val="43137"/>
                  </a:srgbClr>
                </a:outerShdw>
              </a:effectLst>
            </a:endParaRPr>
          </a:p>
        </p:txBody>
      </p:sp>
      <p:sp>
        <p:nvSpPr>
          <p:cNvPr id="3" name="2 Metin kutusu"/>
          <p:cNvSpPr txBox="1"/>
          <p:nvPr/>
        </p:nvSpPr>
        <p:spPr>
          <a:xfrm>
            <a:off x="3635896" y="692696"/>
            <a:ext cx="1823576"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STRATEJİLER</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484784"/>
            <a:ext cx="8712968" cy="4410438"/>
          </a:xfrm>
          <a:prstGeom prst="rect">
            <a:avLst/>
          </a:prstGeom>
        </p:spPr>
        <p:txBody>
          <a:bodyPr wrap="square">
            <a:spAutoFit/>
          </a:bodyPr>
          <a:lstStyle/>
          <a:p>
            <a:pPr>
              <a:buClr>
                <a:srgbClr val="3AFC0C"/>
              </a:buClr>
              <a:buFont typeface="Wingdings" pitchFamily="2" charset="2"/>
              <a:buChar char="ü"/>
            </a:pPr>
            <a:r>
              <a:rPr lang="tr-TR" sz="2300" dirty="0" smtClean="0">
                <a:solidFill>
                  <a:srgbClr val="000000"/>
                </a:solidFill>
              </a:rPr>
              <a:t>Orta ve Uzun vadeli olarak belirlenirler. (3-5 yıl)</a:t>
            </a:r>
          </a:p>
          <a:p>
            <a:pPr marL="342900" indent="-342900">
              <a:spcBef>
                <a:spcPct val="20000"/>
              </a:spcBef>
              <a:buClr>
                <a:srgbClr val="3AFC0C"/>
              </a:buClr>
              <a:buFont typeface="Wingdings" pitchFamily="2" charset="2"/>
              <a:buChar char="ü"/>
            </a:pPr>
            <a:r>
              <a:rPr lang="tr-TR" sz="2300" dirty="0" smtClean="0"/>
              <a:t>Stratejik </a:t>
            </a:r>
            <a:r>
              <a:rPr lang="tr-TR" sz="2300" dirty="0"/>
              <a:t>konularda: önemli, daha önemli</a:t>
            </a:r>
            <a:r>
              <a:rPr lang="tr-TR" sz="2300" b="1" dirty="0"/>
              <a:t>,  en önemli</a:t>
            </a:r>
          </a:p>
          <a:p>
            <a:pPr marL="342900" indent="-342900">
              <a:spcBef>
                <a:spcPct val="20000"/>
              </a:spcBef>
              <a:buClr>
                <a:srgbClr val="3AFC0C"/>
              </a:buClr>
              <a:buFont typeface="Wingdings" pitchFamily="2" charset="2"/>
              <a:buChar char="ü"/>
            </a:pPr>
            <a:r>
              <a:rPr lang="tr-TR" sz="2300" b="1" dirty="0"/>
              <a:t>Sonuç</a:t>
            </a:r>
            <a:r>
              <a:rPr lang="tr-TR" sz="2300" dirty="0"/>
              <a:t> veya </a:t>
            </a:r>
            <a:r>
              <a:rPr lang="tr-TR" sz="2300" b="1" dirty="0"/>
              <a:t>çıktı</a:t>
            </a:r>
            <a:r>
              <a:rPr lang="tr-TR" sz="2300" dirty="0"/>
              <a:t> yönelimli. Aksi halde </a:t>
            </a:r>
            <a:r>
              <a:rPr lang="tr-TR" sz="2300" b="1" dirty="0"/>
              <a:t>gösterge</a:t>
            </a:r>
            <a:r>
              <a:rPr lang="tr-TR" sz="2300" dirty="0"/>
              <a:t> temelli </a:t>
            </a:r>
          </a:p>
          <a:p>
            <a:pPr marL="342900" indent="-342900">
              <a:spcBef>
                <a:spcPct val="20000"/>
              </a:spcBef>
              <a:buClr>
                <a:srgbClr val="3AFC0C"/>
              </a:buClr>
              <a:buFont typeface="Wingdings" pitchFamily="2" charset="2"/>
              <a:buChar char="ü"/>
            </a:pPr>
            <a:r>
              <a:rPr lang="tr-TR" sz="2300" dirty="0"/>
              <a:t>Mümkün olduğu kadar </a:t>
            </a:r>
            <a:r>
              <a:rPr lang="tr-TR" sz="2300" b="1" dirty="0"/>
              <a:t>istatistiki verilere dayalı </a:t>
            </a:r>
            <a:r>
              <a:rPr lang="tr-TR" sz="2300" dirty="0"/>
              <a:t>olarak hazırlanır.</a:t>
            </a:r>
          </a:p>
          <a:p>
            <a:pPr marL="342900" indent="-342900">
              <a:spcBef>
                <a:spcPct val="20000"/>
              </a:spcBef>
              <a:buClr>
                <a:srgbClr val="3AFC0C"/>
              </a:buClr>
              <a:buFont typeface="Wingdings" pitchFamily="2" charset="2"/>
              <a:buChar char="ü"/>
            </a:pPr>
            <a:r>
              <a:rPr lang="tr-TR" sz="2300" b="1" dirty="0"/>
              <a:t>SSÖÖG-Z </a:t>
            </a:r>
            <a:r>
              <a:rPr lang="tr-TR" sz="2300" dirty="0"/>
              <a:t>kuralına göre hazırlanır:  </a:t>
            </a:r>
            <a:r>
              <a:rPr lang="tr-TR" sz="2300" u="sng" dirty="0"/>
              <a:t>Spesifik</a:t>
            </a:r>
            <a:r>
              <a:rPr lang="tr-TR" sz="2300" dirty="0"/>
              <a:t>, </a:t>
            </a:r>
            <a:r>
              <a:rPr lang="tr-TR" sz="2300" u="sng" dirty="0"/>
              <a:t>Somut</a:t>
            </a:r>
            <a:r>
              <a:rPr lang="tr-TR" sz="2300" dirty="0"/>
              <a:t>, </a:t>
            </a:r>
            <a:r>
              <a:rPr lang="tr-TR" sz="2300" u="sng" dirty="0"/>
              <a:t>Önemli</a:t>
            </a:r>
            <a:r>
              <a:rPr lang="tr-TR" sz="2300" dirty="0"/>
              <a:t>, </a:t>
            </a:r>
            <a:r>
              <a:rPr lang="tr-TR" sz="2300" u="sng" dirty="0"/>
              <a:t>Ölçülebilir</a:t>
            </a:r>
            <a:r>
              <a:rPr lang="tr-TR" sz="2300" dirty="0"/>
              <a:t>, </a:t>
            </a:r>
            <a:r>
              <a:rPr lang="tr-TR" sz="2300" u="sng" dirty="0"/>
              <a:t>Gerçekleştirilebilir</a:t>
            </a:r>
            <a:r>
              <a:rPr lang="tr-TR" sz="2300" dirty="0"/>
              <a:t>, </a:t>
            </a:r>
            <a:r>
              <a:rPr lang="tr-TR" sz="2300" u="sng" dirty="0"/>
              <a:t>Zaman temelli</a:t>
            </a:r>
            <a:r>
              <a:rPr lang="tr-TR" sz="2300" dirty="0"/>
              <a:t>. </a:t>
            </a:r>
            <a:endParaRPr lang="tr-TR" sz="2300" dirty="0" smtClean="0"/>
          </a:p>
          <a:p>
            <a:pPr marL="342900" indent="-342900">
              <a:spcBef>
                <a:spcPct val="20000"/>
              </a:spcBef>
              <a:buClr>
                <a:srgbClr val="3AFC0C"/>
              </a:buClr>
              <a:buFont typeface="Wingdings" pitchFamily="2" charset="2"/>
              <a:buChar char="ü"/>
            </a:pPr>
            <a:r>
              <a:rPr lang="tr-TR" sz="2300" dirty="0" smtClean="0">
                <a:solidFill>
                  <a:srgbClr val="000000"/>
                </a:solidFill>
              </a:rPr>
              <a:t>SSÖÖG-Z kuralına uyulamaması halinde veya daha spesifik ve ölçülebilir hale getirmek amaçları ile göstergeler (performans göstergeleri) kullanılır.</a:t>
            </a:r>
            <a:endParaRPr lang="tr-TR" sz="2300" dirty="0" smtClean="0"/>
          </a:p>
          <a:p>
            <a:pPr marL="342900" indent="-342900">
              <a:spcBef>
                <a:spcPct val="20000"/>
              </a:spcBef>
              <a:buClr>
                <a:srgbClr val="3AFC0C"/>
              </a:buClr>
              <a:buFont typeface="Wingdings" pitchFamily="2" charset="2"/>
              <a:buChar char="ü"/>
            </a:pPr>
            <a:r>
              <a:rPr lang="tr-TR" sz="2300" dirty="0" smtClean="0"/>
              <a:t>İmkânsız olmamalı ama iddialı ve sonuca odaklı olmalıdır.</a:t>
            </a:r>
          </a:p>
        </p:txBody>
      </p:sp>
      <p:sp>
        <p:nvSpPr>
          <p:cNvPr id="3" name="1 Başlık"/>
          <p:cNvSpPr txBox="1">
            <a:spLocks/>
          </p:cNvSpPr>
          <p:nvPr/>
        </p:nvSpPr>
        <p:spPr>
          <a:xfrm>
            <a:off x="179388" y="836613"/>
            <a:ext cx="6553200" cy="508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0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Stratejik Hedefler</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395536" y="1916832"/>
          <a:ext cx="8496944" cy="4392490"/>
        </p:xfrm>
        <a:graphic>
          <a:graphicData uri="http://schemas.openxmlformats.org/drawingml/2006/table">
            <a:tbl>
              <a:tblPr/>
              <a:tblGrid>
                <a:gridCol w="2842884"/>
                <a:gridCol w="2842884"/>
                <a:gridCol w="2811176"/>
              </a:tblGrid>
              <a:tr h="359982">
                <a:tc rowSpan="2">
                  <a:txBody>
                    <a:bodyPr/>
                    <a:lstStyle/>
                    <a:p>
                      <a:pPr algn="just">
                        <a:lnSpc>
                          <a:spcPct val="115000"/>
                        </a:lnSpc>
                        <a:spcAft>
                          <a:spcPts val="0"/>
                        </a:spcAft>
                      </a:pPr>
                      <a:r>
                        <a:rPr lang="tr-TR" sz="2000" dirty="0">
                          <a:latin typeface="Arial"/>
                          <a:ea typeface="Times New Roman"/>
                          <a:cs typeface="Calibri"/>
                        </a:rPr>
                        <a:t>İÇ FAKTÖRLER </a:t>
                      </a:r>
                      <a:r>
                        <a:rPr lang="tr-TR" sz="2000" dirty="0" smtClean="0">
                          <a:latin typeface="Arial"/>
                          <a:ea typeface="Times New Roman"/>
                          <a:cs typeface="Calibri"/>
                        </a:rPr>
                        <a:t>VE </a:t>
                      </a:r>
                      <a:endParaRPr lang="tr-TR" sz="2000" dirty="0">
                        <a:latin typeface="Arial"/>
                        <a:ea typeface="Times New Roman"/>
                        <a:cs typeface="Calibri"/>
                      </a:endParaRPr>
                    </a:p>
                    <a:p>
                      <a:pPr algn="just">
                        <a:lnSpc>
                          <a:spcPct val="115000"/>
                        </a:lnSpc>
                        <a:spcAft>
                          <a:spcPts val="0"/>
                        </a:spcAft>
                      </a:pPr>
                      <a:r>
                        <a:rPr lang="tr-TR" sz="2000" dirty="0">
                          <a:latin typeface="Arial"/>
                          <a:ea typeface="Times New Roman"/>
                          <a:cs typeface="Calibri"/>
                        </a:rPr>
                        <a:t>DIŞ FAKTÖRLER</a:t>
                      </a:r>
                    </a:p>
                  </a:txBody>
                  <a:tcPr marL="52691" marR="52691" marT="0" marB="0" anchor="ctr">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31750" cap="flat" cmpd="dbl" algn="ctr">
                      <a:solidFill>
                        <a:srgbClr val="FABF8F"/>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just">
                        <a:lnSpc>
                          <a:spcPct val="115000"/>
                        </a:lnSpc>
                        <a:spcAft>
                          <a:spcPts val="0"/>
                        </a:spcAft>
                      </a:pPr>
                      <a:r>
                        <a:rPr lang="tr-TR" sz="2000" dirty="0">
                          <a:latin typeface="Arial"/>
                          <a:ea typeface="Times New Roman"/>
                          <a:cs typeface="Calibri"/>
                        </a:rPr>
                        <a:t>GÜÇLÜ YÖNLER</a:t>
                      </a:r>
                    </a:p>
                  </a:txBody>
                  <a:tcPr marL="52691" marR="52691" marT="0" marB="0" anchor="ctr">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31750" cap="flat" cmpd="dbl" algn="ctr">
                      <a:solidFill>
                        <a:srgbClr val="FABF8F"/>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just">
                        <a:lnSpc>
                          <a:spcPct val="115000"/>
                        </a:lnSpc>
                        <a:spcAft>
                          <a:spcPts val="0"/>
                        </a:spcAft>
                      </a:pPr>
                      <a:r>
                        <a:rPr lang="tr-TR" sz="2000" dirty="0">
                          <a:latin typeface="Arial"/>
                          <a:ea typeface="Times New Roman"/>
                          <a:cs typeface="Calibri"/>
                        </a:rPr>
                        <a:t>ZAYIF YÖNLER</a:t>
                      </a:r>
                    </a:p>
                  </a:txBody>
                  <a:tcPr marL="52691" marR="52691" marT="0" marB="0" anchor="ctr">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31750" cap="flat" cmpd="dbl" algn="ctr">
                      <a:solidFill>
                        <a:srgbClr val="FABF8F"/>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607469">
                <a:tc vMerge="1">
                  <a:txBody>
                    <a:bodyPr/>
                    <a:lstStyle/>
                    <a:p>
                      <a:endParaRPr lang="tr-TR"/>
                    </a:p>
                  </a:txBody>
                  <a:tcPr/>
                </a:tc>
                <a:tc>
                  <a:txBody>
                    <a:bodyPr/>
                    <a:lstStyle/>
                    <a:p>
                      <a:pPr algn="just">
                        <a:lnSpc>
                          <a:spcPct val="115000"/>
                        </a:lnSpc>
                        <a:spcAft>
                          <a:spcPts val="0"/>
                        </a:spcAft>
                      </a:pPr>
                      <a:endParaRPr lang="tr-TR" sz="800" dirty="0">
                        <a:latin typeface="Arial"/>
                        <a:ea typeface="Times New Roman"/>
                        <a:cs typeface="Calibri"/>
                      </a:endParaRPr>
                    </a:p>
                  </a:txBody>
                  <a:tcPr marL="52691" marR="52691" marT="0" marB="0" anchor="ctr">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just">
                        <a:lnSpc>
                          <a:spcPct val="115000"/>
                        </a:lnSpc>
                        <a:spcAft>
                          <a:spcPts val="0"/>
                        </a:spcAft>
                      </a:pPr>
                      <a:endParaRPr lang="tr-TR" sz="600">
                        <a:latin typeface="Arial"/>
                        <a:ea typeface="Times New Roman"/>
                        <a:cs typeface="Calibri"/>
                      </a:endParaRPr>
                    </a:p>
                  </a:txBody>
                  <a:tcPr marL="52691" marR="52691" marT="0" marB="0" anchor="ctr">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560840">
                <a:tc>
                  <a:txBody>
                    <a:bodyPr/>
                    <a:lstStyle/>
                    <a:p>
                      <a:pPr algn="just">
                        <a:lnSpc>
                          <a:spcPct val="115000"/>
                        </a:lnSpc>
                        <a:spcAft>
                          <a:spcPts val="0"/>
                        </a:spcAft>
                      </a:pPr>
                      <a:r>
                        <a:rPr lang="tr-TR" sz="2000" dirty="0">
                          <a:latin typeface="Arial"/>
                          <a:ea typeface="Times New Roman"/>
                          <a:cs typeface="Calibri"/>
                        </a:rPr>
                        <a:t>FIRSATLAR</a:t>
                      </a:r>
                    </a:p>
                  </a:txBody>
                  <a:tcPr marL="52691" marR="52691" marT="0" marB="0" anchor="ctr">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just">
                        <a:lnSpc>
                          <a:spcPct val="115000"/>
                        </a:lnSpc>
                        <a:spcAft>
                          <a:spcPts val="0"/>
                        </a:spcAft>
                      </a:pPr>
                      <a:r>
                        <a:rPr lang="tr-TR" sz="2000" dirty="0">
                          <a:latin typeface="Arial"/>
                          <a:ea typeface="Times New Roman"/>
                          <a:cs typeface="Calibri"/>
                        </a:rPr>
                        <a:t>G-F Stratejileri </a:t>
                      </a:r>
                    </a:p>
                  </a:txBody>
                  <a:tcPr marL="52691" marR="52691" marT="0" marB="0" anchor="ctr">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just">
                        <a:lnSpc>
                          <a:spcPct val="115000"/>
                        </a:lnSpc>
                        <a:spcAft>
                          <a:spcPts val="0"/>
                        </a:spcAft>
                      </a:pPr>
                      <a:r>
                        <a:rPr lang="tr-TR" sz="2000" dirty="0">
                          <a:latin typeface="Arial"/>
                          <a:ea typeface="Times New Roman"/>
                          <a:cs typeface="Calibri"/>
                        </a:rPr>
                        <a:t>Z-F Stratejileri </a:t>
                      </a:r>
                    </a:p>
                  </a:txBody>
                  <a:tcPr marL="52691" marR="52691" marT="0" marB="0" anchor="ctr">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1164885">
                <a:tc>
                  <a:txBody>
                    <a:bodyPr/>
                    <a:lstStyle/>
                    <a:p>
                      <a:pPr algn="just">
                        <a:lnSpc>
                          <a:spcPct val="115000"/>
                        </a:lnSpc>
                        <a:spcAft>
                          <a:spcPts val="0"/>
                        </a:spcAft>
                      </a:pPr>
                      <a:endParaRPr lang="tr-TR" sz="600">
                        <a:latin typeface="Arial"/>
                        <a:ea typeface="Times New Roman"/>
                        <a:cs typeface="Calibri"/>
                      </a:endParaRPr>
                    </a:p>
                  </a:txBody>
                  <a:tcPr marL="52691" marR="52691" marT="0" marB="0" anchor="ctr">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just">
                        <a:lnSpc>
                          <a:spcPct val="115000"/>
                        </a:lnSpc>
                        <a:spcAft>
                          <a:spcPts val="0"/>
                        </a:spcAft>
                      </a:pPr>
                      <a:endParaRPr lang="tr-TR" sz="600" dirty="0">
                        <a:latin typeface="Arial"/>
                        <a:ea typeface="Times New Roman"/>
                        <a:cs typeface="Calibri"/>
                      </a:endParaRPr>
                    </a:p>
                  </a:txBody>
                  <a:tcPr marL="52691" marR="52691" marT="0" marB="0" anchor="ctr">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just">
                        <a:lnSpc>
                          <a:spcPct val="115000"/>
                        </a:lnSpc>
                        <a:spcAft>
                          <a:spcPts val="0"/>
                        </a:spcAft>
                      </a:pPr>
                      <a:endParaRPr lang="tr-TR" sz="600">
                        <a:latin typeface="Arial"/>
                        <a:ea typeface="Times New Roman"/>
                        <a:cs typeface="Calibri"/>
                      </a:endParaRPr>
                    </a:p>
                  </a:txBody>
                  <a:tcPr marL="52691" marR="52691" marT="0" marB="0" anchor="ctr">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359982">
                <a:tc>
                  <a:txBody>
                    <a:bodyPr/>
                    <a:lstStyle/>
                    <a:p>
                      <a:pPr algn="just">
                        <a:lnSpc>
                          <a:spcPct val="115000"/>
                        </a:lnSpc>
                        <a:spcAft>
                          <a:spcPts val="0"/>
                        </a:spcAft>
                      </a:pPr>
                      <a:r>
                        <a:rPr lang="tr-TR" sz="2000" dirty="0">
                          <a:latin typeface="Arial"/>
                          <a:ea typeface="Times New Roman"/>
                          <a:cs typeface="Calibri"/>
                        </a:rPr>
                        <a:t>TEHDİTLER</a:t>
                      </a:r>
                    </a:p>
                  </a:txBody>
                  <a:tcPr marL="52691" marR="52691" marT="0" marB="0" anchor="ctr">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just">
                        <a:lnSpc>
                          <a:spcPct val="115000"/>
                        </a:lnSpc>
                        <a:spcAft>
                          <a:spcPts val="0"/>
                        </a:spcAft>
                      </a:pPr>
                      <a:r>
                        <a:rPr lang="tr-TR" sz="2000" dirty="0">
                          <a:latin typeface="Arial"/>
                          <a:ea typeface="Times New Roman"/>
                          <a:cs typeface="Calibri"/>
                        </a:rPr>
                        <a:t>G-T Stratejileri</a:t>
                      </a:r>
                    </a:p>
                  </a:txBody>
                  <a:tcPr marL="52691" marR="52691" marT="0" marB="0" anchor="ctr">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just">
                        <a:lnSpc>
                          <a:spcPct val="115000"/>
                        </a:lnSpc>
                        <a:spcAft>
                          <a:spcPts val="0"/>
                        </a:spcAft>
                      </a:pPr>
                      <a:r>
                        <a:rPr lang="tr-TR" sz="2000" dirty="0">
                          <a:latin typeface="Arial"/>
                          <a:ea typeface="Times New Roman"/>
                          <a:cs typeface="Calibri"/>
                        </a:rPr>
                        <a:t>Z-T Stratejileri</a:t>
                      </a:r>
                    </a:p>
                  </a:txBody>
                  <a:tcPr marL="52691" marR="52691" marT="0" marB="0" anchor="ctr">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1339332">
                <a:tc>
                  <a:txBody>
                    <a:bodyPr/>
                    <a:lstStyle/>
                    <a:p>
                      <a:pPr algn="just">
                        <a:lnSpc>
                          <a:spcPct val="115000"/>
                        </a:lnSpc>
                        <a:spcAft>
                          <a:spcPts val="0"/>
                        </a:spcAft>
                      </a:pPr>
                      <a:endParaRPr lang="tr-TR" sz="600">
                        <a:latin typeface="Arial"/>
                        <a:ea typeface="Times New Roman"/>
                        <a:cs typeface="Calibri"/>
                      </a:endParaRPr>
                    </a:p>
                  </a:txBody>
                  <a:tcPr marL="52691" marR="52691" marT="0" marB="0" anchor="ctr">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31750" cap="flat" cmpd="dbl" algn="ctr">
                      <a:solidFill>
                        <a:srgbClr val="FABF8F"/>
                      </a:solidFill>
                      <a:prstDash val="solid"/>
                      <a:round/>
                      <a:headEnd type="none" w="med" len="med"/>
                      <a:tailEnd type="none" w="med" len="med"/>
                    </a:lnB>
                  </a:tcPr>
                </a:tc>
                <a:tc>
                  <a:txBody>
                    <a:bodyPr/>
                    <a:lstStyle/>
                    <a:p>
                      <a:pPr algn="just">
                        <a:lnSpc>
                          <a:spcPct val="115000"/>
                        </a:lnSpc>
                        <a:spcAft>
                          <a:spcPts val="0"/>
                        </a:spcAft>
                      </a:pPr>
                      <a:endParaRPr lang="tr-TR" sz="600">
                        <a:latin typeface="Arial"/>
                        <a:ea typeface="Times New Roman"/>
                        <a:cs typeface="Calibri"/>
                      </a:endParaRPr>
                    </a:p>
                  </a:txBody>
                  <a:tcPr marL="52691" marR="52691" marT="0" marB="0" anchor="ctr">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31750" cap="flat" cmpd="dbl" algn="ctr">
                      <a:solidFill>
                        <a:srgbClr val="FABF8F"/>
                      </a:solidFill>
                      <a:prstDash val="solid"/>
                      <a:round/>
                      <a:headEnd type="none" w="med" len="med"/>
                      <a:tailEnd type="none" w="med" len="med"/>
                    </a:lnB>
                  </a:tcPr>
                </a:tc>
                <a:tc>
                  <a:txBody>
                    <a:bodyPr/>
                    <a:lstStyle/>
                    <a:p>
                      <a:pPr algn="just">
                        <a:lnSpc>
                          <a:spcPct val="115000"/>
                        </a:lnSpc>
                        <a:spcAft>
                          <a:spcPts val="0"/>
                        </a:spcAft>
                      </a:pPr>
                      <a:endParaRPr lang="tr-TR" sz="600" dirty="0">
                        <a:latin typeface="Arial"/>
                        <a:ea typeface="Times New Roman"/>
                        <a:cs typeface="Calibri"/>
                      </a:endParaRPr>
                    </a:p>
                  </a:txBody>
                  <a:tcPr marL="52691" marR="52691" marT="0" marB="0" anchor="ctr">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31750" cap="flat" cmpd="dbl" algn="ctr">
                      <a:solidFill>
                        <a:srgbClr val="FABF8F"/>
                      </a:solidFill>
                      <a:prstDash val="solid"/>
                      <a:round/>
                      <a:headEnd type="none" w="med" len="med"/>
                      <a:tailEnd type="none" w="med" len="med"/>
                    </a:lnB>
                  </a:tcPr>
                </a:tc>
              </a:tr>
            </a:tbl>
          </a:graphicData>
        </a:graphic>
      </p:graphicFrame>
      <p:sp>
        <p:nvSpPr>
          <p:cNvPr id="1025" name="Rectangle 1"/>
          <p:cNvSpPr>
            <a:spLocks noChangeArrowheads="1"/>
          </p:cNvSpPr>
          <p:nvPr/>
        </p:nvSpPr>
        <p:spPr bwMode="auto">
          <a:xfrm>
            <a:off x="0" y="6733"/>
            <a:ext cx="8892480" cy="17081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tr-TR" sz="3300" b="1" i="0" u="none" strike="noStrike" cap="none" normalizeH="0" baseline="0" dirty="0" smtClean="0">
                <a:ln>
                  <a:noFill/>
                </a:ln>
                <a:solidFill>
                  <a:schemeClr val="tx1"/>
                </a:solidFill>
                <a:effectLst/>
                <a:latin typeface="+mj-lt"/>
                <a:ea typeface="Times New Roman" pitchFamily="18" charset="0"/>
                <a:cs typeface="Arial" pitchFamily="34" charset="0"/>
              </a:rPr>
              <a:t>TOWS MATRİSİ</a:t>
            </a:r>
            <a:endParaRPr kumimoji="0" lang="tr-TR" sz="3300" b="0" i="0" u="none" strike="noStrike" cap="none" normalizeH="0" baseline="0" dirty="0" smtClean="0">
              <a:ln>
                <a:noFill/>
              </a:ln>
              <a:solidFill>
                <a:schemeClr val="tx1"/>
              </a:solidFill>
              <a:effectLst/>
              <a:latin typeface="+mj-l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tx1"/>
                </a:solidFill>
                <a:effectLst/>
                <a:latin typeface="+mj-lt"/>
                <a:ea typeface="Times New Roman" pitchFamily="18" charset="0"/>
                <a:cs typeface="Arial" pitchFamily="34" charset="0"/>
              </a:rPr>
              <a:t> (Kurumun/Kuruluşun/Birimin iç ve dış faktörlerinin analiz edilerek stratejik görüşün ortaya çıkarılmasına yardım eder. Stratejik görüş oluşturma SWOT analizi ile elde edilen parametrelerin birbiriyle ilişkili olarak analiz edilmesiyle mümkün olur. Bu analiz sırasında G-F, Z-F, G-T ve Z-T stratejileri belirlenir.)</a:t>
            </a:r>
            <a:endParaRPr kumimoji="0" lang="tr-TR" b="0" i="0" u="none" strike="noStrike" cap="none" normalizeH="0" baseline="0" dirty="0" smtClean="0">
              <a:ln>
                <a:noFill/>
              </a:ln>
              <a:solidFill>
                <a:schemeClr val="tx1"/>
              </a:solidFill>
              <a:effectLst/>
              <a:latin typeface="+mj-lt"/>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Rot="1" noChangeArrowheads="1"/>
          </p:cNvSpPr>
          <p:nvPr/>
        </p:nvSpPr>
        <p:spPr>
          <a:xfrm>
            <a:off x="457200" y="274638"/>
            <a:ext cx="8229600" cy="276225"/>
          </a:xfrm>
          <a:prstGeom prst="rect">
            <a:avLst/>
          </a:prstGeom>
        </p:spPr>
        <p:txBody>
          <a:bodyPr>
            <a:normAutofit fontScale="5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tr-TR" sz="2800" dirty="0" smtClean="0">
                <a:latin typeface="+mj-lt"/>
                <a:ea typeface="+mj-ea"/>
                <a:cs typeface="+mj-cs"/>
              </a:rPr>
              <a:t>TOWS</a:t>
            </a:r>
            <a:r>
              <a:rPr kumimoji="0" lang="tr-TR" sz="2800" b="0" i="0" u="none" strike="noStrike" kern="1200" cap="none" spc="0" normalizeH="0" baseline="0" noProof="0" dirty="0" smtClean="0">
                <a:ln>
                  <a:noFill/>
                </a:ln>
                <a:solidFill>
                  <a:schemeClr val="tx1"/>
                </a:solidFill>
                <a:effectLst/>
                <a:uLnTx/>
                <a:uFillTx/>
                <a:latin typeface="+mj-lt"/>
                <a:ea typeface="+mj-ea"/>
                <a:cs typeface="+mj-cs"/>
              </a:rPr>
              <a:t> MATRİSİ VE STRATEJİLER</a:t>
            </a:r>
            <a:endParaRPr kumimoji="0" lang="tr-TR" sz="2800" b="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4" name="Group 3"/>
          <p:cNvGraphicFramePr>
            <a:graphicFrameLocks/>
          </p:cNvGraphicFramePr>
          <p:nvPr/>
        </p:nvGraphicFramePr>
        <p:xfrm>
          <a:off x="323850" y="692150"/>
          <a:ext cx="8612188" cy="5291138"/>
        </p:xfrm>
        <a:graphic>
          <a:graphicData uri="http://schemas.openxmlformats.org/drawingml/2006/table">
            <a:tbl>
              <a:tblPr/>
              <a:tblGrid>
                <a:gridCol w="2105010"/>
                <a:gridCol w="3636978"/>
                <a:gridCol w="2870200"/>
              </a:tblGrid>
              <a:tr h="5048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GÜÇLÜ TARAFLAR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ZAYIF TARAFLAR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52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FIRSATLAR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tr-TR" sz="2400" b="1" i="0" u="none" strike="noStrike" cap="none" normalizeH="0" baseline="0" dirty="0" smtClean="0">
                          <a:ln>
                            <a:noFill/>
                          </a:ln>
                          <a:solidFill>
                            <a:srgbClr val="FF0066"/>
                          </a:solidFill>
                          <a:effectLst>
                            <a:outerShdw blurRad="38100" dist="38100" dir="2700000" algn="tl">
                              <a:srgbClr val="000000"/>
                            </a:outerShdw>
                          </a:effectLst>
                          <a:latin typeface="Garamond" pitchFamily="18" charset="0"/>
                        </a:rPr>
                        <a:t>GF Stratejileri: </a:t>
                      </a:r>
                      <a:r>
                        <a:rPr kumimoji="0" lang="tr-TR" sz="24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Kuruluşun hem güçlü yönlerini hem de dış çevrenin sunduğu fırsatların olumlu etkilerinden azami düzeyde yararlanmaya yönelik olarak geliştirilen stratejilerdir.</a:t>
                      </a:r>
                      <a:r>
                        <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rgbClr val="FF0066"/>
                          </a:solidFill>
                          <a:effectLst>
                            <a:outerShdw blurRad="38100" dist="38100" dir="2700000" algn="tl">
                              <a:srgbClr val="000000"/>
                            </a:outerShdw>
                          </a:effectLst>
                          <a:latin typeface="Garamond" pitchFamily="18" charset="0"/>
                        </a:rPr>
                        <a:t>ZF Stratejileri :</a:t>
                      </a: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 </a:t>
                      </a:r>
                    </a:p>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Dış fırsatlardan yararlanarak mevcut zayıf yönleri giderecek stratejiler oluşturulabilir.</a:t>
                      </a:r>
                    </a:p>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endPar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32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TEHDİTLER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tr-TR" sz="2400" b="1" i="0" u="none" strike="noStrike" cap="none" normalizeH="0" baseline="0" smtClean="0">
                          <a:ln>
                            <a:noFill/>
                          </a:ln>
                          <a:solidFill>
                            <a:srgbClr val="FF0066"/>
                          </a:solidFill>
                          <a:effectLst>
                            <a:outerShdw blurRad="38100" dist="38100" dir="2700000" algn="tl">
                              <a:srgbClr val="000000"/>
                            </a:outerShdw>
                          </a:effectLst>
                          <a:latin typeface="Garamond" pitchFamily="18" charset="0"/>
                        </a:rPr>
                        <a:t>GT Stratejileri :</a:t>
                      </a: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 Dış çevredeki tehditlerin olumsuz etkilerini, kuruluşun güçlü yönlerini kullanarak en aza indirmeye yöneliktir.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tr-TR" sz="2400" b="0" i="0" u="none" strike="noStrike" cap="none" normalizeH="0" baseline="0" dirty="0" smtClean="0">
                          <a:ln>
                            <a:noFill/>
                          </a:ln>
                          <a:solidFill>
                            <a:srgbClr val="FF0066"/>
                          </a:solidFill>
                          <a:effectLst>
                            <a:outerShdw blurRad="38100" dist="38100" dir="2700000" algn="tl">
                              <a:srgbClr val="000000"/>
                            </a:outerShdw>
                          </a:effectLst>
                          <a:latin typeface="Garamond" pitchFamily="18" charset="0"/>
                        </a:rPr>
                        <a:t>ZT Stratejileri :</a:t>
                      </a:r>
                      <a:r>
                        <a:rPr kumimoji="0" lang="tr-TR" sz="24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 zayıf yönler ve tehditlerin olumsuz etkilerini en aza indirmeye yöneliktir.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Tablo"/>
          <p:cNvGraphicFramePr>
            <a:graphicFrameLocks noGrp="1"/>
          </p:cNvGraphicFramePr>
          <p:nvPr/>
        </p:nvGraphicFramePr>
        <p:xfrm>
          <a:off x="179512" y="1124745"/>
          <a:ext cx="8568952" cy="5400600"/>
        </p:xfrm>
        <a:graphic>
          <a:graphicData uri="http://schemas.openxmlformats.org/drawingml/2006/table">
            <a:tbl>
              <a:tblPr/>
              <a:tblGrid>
                <a:gridCol w="2866976"/>
                <a:gridCol w="2866976"/>
                <a:gridCol w="2835000"/>
              </a:tblGrid>
              <a:tr h="337089">
                <a:tc rowSpan="2">
                  <a:txBody>
                    <a:bodyPr/>
                    <a:lstStyle/>
                    <a:p>
                      <a:pPr algn="l">
                        <a:lnSpc>
                          <a:spcPct val="115000"/>
                        </a:lnSpc>
                        <a:spcAft>
                          <a:spcPts val="0"/>
                        </a:spcAft>
                      </a:pPr>
                      <a:r>
                        <a:rPr lang="tr-TR" sz="1200">
                          <a:latin typeface="Arial"/>
                          <a:ea typeface="Times New Roman"/>
                          <a:cs typeface="Calibri"/>
                        </a:rPr>
                        <a:t>İÇ FAKTÖRLER </a:t>
                      </a:r>
                      <a:endParaRPr lang="tr-TR" sz="600">
                        <a:latin typeface="Arial"/>
                        <a:ea typeface="Times New Roman"/>
                        <a:cs typeface="Calibri"/>
                      </a:endParaRPr>
                    </a:p>
                    <a:p>
                      <a:pPr algn="l">
                        <a:lnSpc>
                          <a:spcPct val="115000"/>
                        </a:lnSpc>
                        <a:spcAft>
                          <a:spcPts val="0"/>
                        </a:spcAft>
                      </a:pPr>
                      <a:r>
                        <a:rPr lang="tr-TR" sz="600">
                          <a:latin typeface="Arial"/>
                          <a:ea typeface="Times New Roman"/>
                          <a:cs typeface="Calibri"/>
                        </a:rPr>
                        <a:t>VE </a:t>
                      </a:r>
                    </a:p>
                    <a:p>
                      <a:pPr algn="l">
                        <a:lnSpc>
                          <a:spcPct val="115000"/>
                        </a:lnSpc>
                        <a:spcAft>
                          <a:spcPts val="0"/>
                        </a:spcAft>
                      </a:pPr>
                      <a:r>
                        <a:rPr lang="tr-TR" sz="1500">
                          <a:latin typeface="Arial"/>
                          <a:ea typeface="Times New Roman"/>
                          <a:cs typeface="Calibri"/>
                        </a:rPr>
                        <a:t>DIŞ FAKTÖRLER</a:t>
                      </a:r>
                      <a:endParaRPr lang="tr-TR" sz="600">
                        <a:latin typeface="Arial"/>
                        <a:ea typeface="Times New Roman"/>
                        <a:cs typeface="Calibri"/>
                      </a:endParaRPr>
                    </a:p>
                  </a:txBody>
                  <a:tcPr marL="52691" marR="52691" marT="0" marB="0" anchor="ctr">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31750" cap="flat" cmpd="dbl" algn="ctr">
                      <a:solidFill>
                        <a:srgbClr val="FABF8F"/>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1200">
                          <a:latin typeface="Arial"/>
                          <a:ea typeface="Times New Roman"/>
                          <a:cs typeface="Calibri"/>
                        </a:rPr>
                        <a:t>G</a:t>
                      </a:r>
                      <a:r>
                        <a:rPr lang="tr-TR" sz="600">
                          <a:latin typeface="Arial"/>
                          <a:ea typeface="Times New Roman"/>
                          <a:cs typeface="Calibri"/>
                        </a:rPr>
                        <a:t>ÜÇLÜ YÖNLER</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31750" cap="flat" cmpd="dbl" algn="ctr">
                      <a:solidFill>
                        <a:srgbClr val="FABF8F"/>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1200">
                          <a:latin typeface="Arial"/>
                          <a:ea typeface="Times New Roman"/>
                          <a:cs typeface="Calibri"/>
                        </a:rPr>
                        <a:t>Z</a:t>
                      </a:r>
                      <a:r>
                        <a:rPr lang="tr-TR" sz="600">
                          <a:latin typeface="Arial"/>
                          <a:ea typeface="Times New Roman"/>
                          <a:cs typeface="Calibri"/>
                        </a:rPr>
                        <a:t>AYIF YÖNLER</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31750" cap="flat" cmpd="dbl" algn="ctr">
                      <a:solidFill>
                        <a:srgbClr val="FABF8F"/>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1011267">
                <a:tc vMerge="1">
                  <a:txBody>
                    <a:bodyPr/>
                    <a:lstStyle/>
                    <a:p>
                      <a:endParaRPr lang="tr-TR"/>
                    </a:p>
                  </a:txBody>
                  <a:tcPr/>
                </a:tc>
                <a:tc>
                  <a:txBody>
                    <a:bodyPr/>
                    <a:lstStyle/>
                    <a:p>
                      <a:pPr algn="l">
                        <a:lnSpc>
                          <a:spcPct val="115000"/>
                        </a:lnSpc>
                        <a:spcAft>
                          <a:spcPts val="0"/>
                        </a:spcAft>
                      </a:pPr>
                      <a:r>
                        <a:rPr lang="tr-TR" sz="600">
                          <a:latin typeface="Arial"/>
                          <a:ea typeface="Times New Roman"/>
                          <a:cs typeface="Calibri"/>
                        </a:rPr>
                        <a:t>1-Okullarda ulusal ve uluslar arası proje hazırlamaya yetkin öğretmenlerin varlığı</a:t>
                      </a:r>
                    </a:p>
                    <a:p>
                      <a:pPr algn="l">
                        <a:lnSpc>
                          <a:spcPct val="115000"/>
                        </a:lnSpc>
                        <a:spcAft>
                          <a:spcPts val="0"/>
                        </a:spcAft>
                      </a:pPr>
                      <a:r>
                        <a:rPr lang="tr-TR" sz="600">
                          <a:latin typeface="Arial"/>
                          <a:ea typeface="Times New Roman"/>
                          <a:cs typeface="Calibri"/>
                        </a:rPr>
                        <a:t>2-Bakanlığımızın istatistik altyapısının güçlü olması</a:t>
                      </a:r>
                    </a:p>
                    <a:p>
                      <a:pPr algn="l">
                        <a:lnSpc>
                          <a:spcPct val="115000"/>
                        </a:lnSpc>
                        <a:spcAft>
                          <a:spcPts val="0"/>
                        </a:spcAft>
                      </a:pPr>
                      <a:r>
                        <a:rPr lang="tr-TR" sz="600">
                          <a:latin typeface="Arial"/>
                          <a:ea typeface="Times New Roman"/>
                          <a:cs typeface="Calibri"/>
                        </a:rPr>
                        <a:t>3-Genç eğitimcilerin teknolojiyi iyi düzeyde kullanması</a:t>
                      </a:r>
                    </a:p>
                    <a:p>
                      <a:pPr algn="l">
                        <a:lnSpc>
                          <a:spcPct val="115000"/>
                        </a:lnSpc>
                        <a:spcAft>
                          <a:spcPts val="0"/>
                        </a:spcAft>
                      </a:pPr>
                      <a:r>
                        <a:rPr lang="tr-TR" sz="600">
                          <a:latin typeface="Arial"/>
                          <a:ea typeface="Times New Roman"/>
                          <a:cs typeface="Calibri"/>
                        </a:rPr>
                        <a:t>4-Bakanlığımızın güçlü bir kurum kültürünün olması</a:t>
                      </a:r>
                    </a:p>
                    <a:p>
                      <a:pPr algn="l">
                        <a:lnSpc>
                          <a:spcPct val="115000"/>
                        </a:lnSpc>
                        <a:spcAft>
                          <a:spcPts val="0"/>
                        </a:spcAft>
                      </a:pPr>
                      <a:r>
                        <a:rPr lang="tr-TR" sz="600">
                          <a:latin typeface="Arial"/>
                          <a:ea typeface="Times New Roman"/>
                          <a:cs typeface="Calibri"/>
                        </a:rPr>
                        <a:t>5-Bakanlık kadrolarında nitelikli personelin bulunması</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600">
                          <a:latin typeface="Arial"/>
                          <a:ea typeface="Times New Roman"/>
                          <a:cs typeface="Calibri"/>
                        </a:rPr>
                        <a:t>1-Bina ve derslik ihtiyacının fazla olması</a:t>
                      </a:r>
                    </a:p>
                    <a:p>
                      <a:pPr algn="l">
                        <a:lnSpc>
                          <a:spcPct val="115000"/>
                        </a:lnSpc>
                        <a:spcAft>
                          <a:spcPts val="0"/>
                        </a:spcAft>
                      </a:pPr>
                      <a:r>
                        <a:rPr lang="tr-TR" sz="600">
                          <a:latin typeface="Arial"/>
                          <a:ea typeface="Times New Roman"/>
                          <a:cs typeface="Calibri"/>
                        </a:rPr>
                        <a:t>2-Düzenlenen hizmetiçi eğitimlerin yeterli olmaması</a:t>
                      </a:r>
                    </a:p>
                    <a:p>
                      <a:pPr algn="l">
                        <a:lnSpc>
                          <a:spcPct val="115000"/>
                        </a:lnSpc>
                        <a:spcAft>
                          <a:spcPts val="0"/>
                        </a:spcAft>
                      </a:pPr>
                      <a:r>
                        <a:rPr lang="tr-TR" sz="600">
                          <a:latin typeface="Arial"/>
                          <a:ea typeface="Times New Roman"/>
                          <a:cs typeface="Calibri"/>
                        </a:rPr>
                        <a:t>3-Okul öncesi okullaşma oranlarının yeterli olmaması</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344265">
                <a:tc>
                  <a:txBody>
                    <a:bodyPr/>
                    <a:lstStyle/>
                    <a:p>
                      <a:pPr algn="l">
                        <a:lnSpc>
                          <a:spcPct val="115000"/>
                        </a:lnSpc>
                        <a:spcAft>
                          <a:spcPts val="0"/>
                        </a:spcAft>
                      </a:pPr>
                      <a:r>
                        <a:rPr lang="tr-TR" sz="1200">
                          <a:latin typeface="Arial"/>
                          <a:ea typeface="Times New Roman"/>
                          <a:cs typeface="Calibri"/>
                        </a:rPr>
                        <a:t>F</a:t>
                      </a:r>
                      <a:r>
                        <a:rPr lang="tr-TR" sz="600">
                          <a:latin typeface="Arial"/>
                          <a:ea typeface="Times New Roman"/>
                          <a:cs typeface="Calibri"/>
                        </a:rPr>
                        <a:t>IRSATLAR</a:t>
                      </a:r>
                    </a:p>
                  </a:txBody>
                  <a:tcPr marL="52691" marR="52691" marT="0" marB="0">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600">
                          <a:latin typeface="Arial"/>
                          <a:ea typeface="Times New Roman"/>
                          <a:cs typeface="Calibri"/>
                        </a:rPr>
                        <a:t>G-F Stratejileri </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600">
                          <a:latin typeface="Arial"/>
                          <a:ea typeface="Times New Roman"/>
                          <a:cs typeface="Calibri"/>
                        </a:rPr>
                        <a:t>Z-F Stratejileri </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2191078">
                <a:tc>
                  <a:txBody>
                    <a:bodyPr/>
                    <a:lstStyle/>
                    <a:p>
                      <a:pPr algn="l">
                        <a:lnSpc>
                          <a:spcPct val="115000"/>
                        </a:lnSpc>
                        <a:spcAft>
                          <a:spcPts val="0"/>
                        </a:spcAft>
                      </a:pPr>
                      <a:r>
                        <a:rPr lang="tr-TR" sz="600" dirty="0">
                          <a:latin typeface="Arial"/>
                          <a:ea typeface="Times New Roman"/>
                          <a:cs typeface="Calibri"/>
                        </a:rPr>
                        <a:t>1-Eğitime destek veren özel kuruluşların varlığı</a:t>
                      </a:r>
                    </a:p>
                    <a:p>
                      <a:pPr algn="l">
                        <a:lnSpc>
                          <a:spcPct val="115000"/>
                        </a:lnSpc>
                        <a:spcAft>
                          <a:spcPts val="0"/>
                        </a:spcAft>
                      </a:pPr>
                      <a:r>
                        <a:rPr lang="tr-TR" sz="600" dirty="0">
                          <a:latin typeface="Arial"/>
                          <a:ea typeface="Times New Roman"/>
                          <a:cs typeface="Calibri"/>
                        </a:rPr>
                        <a:t>2-AB Projeleri ile Eğitim Kurumlarına kaynak sağlanması</a:t>
                      </a:r>
                    </a:p>
                    <a:p>
                      <a:pPr algn="l">
                        <a:lnSpc>
                          <a:spcPct val="115000"/>
                        </a:lnSpc>
                        <a:spcAft>
                          <a:spcPts val="0"/>
                        </a:spcAft>
                      </a:pPr>
                      <a:r>
                        <a:rPr lang="tr-TR" sz="600" dirty="0">
                          <a:latin typeface="Arial"/>
                          <a:ea typeface="Times New Roman"/>
                          <a:cs typeface="Calibri"/>
                        </a:rPr>
                        <a:t>3-Eğitim kadrolarına yönelik eğitim hizmeti veren kuruluşların varlığı</a:t>
                      </a:r>
                    </a:p>
                    <a:p>
                      <a:pPr algn="l">
                        <a:lnSpc>
                          <a:spcPct val="115000"/>
                        </a:lnSpc>
                        <a:spcAft>
                          <a:spcPts val="0"/>
                        </a:spcAft>
                      </a:pPr>
                      <a:r>
                        <a:rPr lang="tr-TR" sz="600" dirty="0">
                          <a:latin typeface="Arial"/>
                          <a:ea typeface="Times New Roman"/>
                          <a:cs typeface="Calibri"/>
                        </a:rPr>
                        <a:t>4- Genç nüfusun fazla olması</a:t>
                      </a:r>
                    </a:p>
                    <a:p>
                      <a:pPr algn="l">
                        <a:lnSpc>
                          <a:spcPct val="115000"/>
                        </a:lnSpc>
                        <a:spcAft>
                          <a:spcPts val="0"/>
                        </a:spcAft>
                      </a:pPr>
                      <a:r>
                        <a:rPr lang="tr-TR" sz="600" dirty="0">
                          <a:latin typeface="Arial"/>
                          <a:ea typeface="Times New Roman"/>
                          <a:cs typeface="Calibri"/>
                        </a:rPr>
                        <a:t>5-Her ilde en az bir üniversitenin var olması</a:t>
                      </a:r>
                    </a:p>
                    <a:p>
                      <a:pPr algn="l">
                        <a:lnSpc>
                          <a:spcPct val="115000"/>
                        </a:lnSpc>
                        <a:spcAft>
                          <a:spcPts val="0"/>
                        </a:spcAft>
                      </a:pPr>
                      <a:r>
                        <a:rPr lang="tr-TR" sz="600" dirty="0">
                          <a:latin typeface="Arial"/>
                          <a:ea typeface="Times New Roman"/>
                          <a:cs typeface="Calibri"/>
                        </a:rPr>
                        <a:t>6-Okul öncesi eğitim destekleyen sivil toplum örgütlerinin yaygınlaşması.</a:t>
                      </a:r>
                    </a:p>
                    <a:p>
                      <a:pPr algn="l">
                        <a:lnSpc>
                          <a:spcPct val="115000"/>
                        </a:lnSpc>
                        <a:spcAft>
                          <a:spcPts val="0"/>
                        </a:spcAft>
                      </a:pPr>
                      <a:r>
                        <a:rPr lang="tr-TR" sz="600" dirty="0">
                          <a:latin typeface="Arial"/>
                          <a:ea typeface="Times New Roman"/>
                          <a:cs typeface="Calibri"/>
                        </a:rPr>
                        <a:t>7-Teknolojinin hızla gelişmesi</a:t>
                      </a:r>
                    </a:p>
                    <a:p>
                      <a:pPr algn="l">
                        <a:lnSpc>
                          <a:spcPct val="115000"/>
                        </a:lnSpc>
                        <a:spcAft>
                          <a:spcPts val="0"/>
                        </a:spcAft>
                      </a:pPr>
                      <a:r>
                        <a:rPr lang="tr-TR" sz="600" dirty="0">
                          <a:latin typeface="Arial"/>
                          <a:ea typeface="Times New Roman"/>
                          <a:cs typeface="Calibri"/>
                        </a:rPr>
                        <a:t>8-Teknolojinin ucuzlaması</a:t>
                      </a:r>
                    </a:p>
                    <a:p>
                      <a:pPr algn="l">
                        <a:lnSpc>
                          <a:spcPct val="115000"/>
                        </a:lnSpc>
                        <a:spcAft>
                          <a:spcPts val="0"/>
                        </a:spcAft>
                      </a:pPr>
                      <a:r>
                        <a:rPr lang="tr-TR" sz="600" dirty="0">
                          <a:latin typeface="Arial"/>
                          <a:ea typeface="Times New Roman"/>
                          <a:cs typeface="Calibri"/>
                        </a:rPr>
                        <a:t>9-İnternette çok sayıda eğitim materyalinin bulunması</a:t>
                      </a:r>
                    </a:p>
                    <a:p>
                      <a:pPr algn="l">
                        <a:lnSpc>
                          <a:spcPct val="115000"/>
                        </a:lnSpc>
                        <a:spcAft>
                          <a:spcPts val="0"/>
                        </a:spcAft>
                      </a:pPr>
                      <a:r>
                        <a:rPr lang="tr-TR" sz="600" dirty="0">
                          <a:latin typeface="Arial"/>
                          <a:ea typeface="Times New Roman"/>
                          <a:cs typeface="Calibri"/>
                        </a:rPr>
                        <a:t>10-Genç neslin teknoloji ile yakından ilgili olması</a:t>
                      </a:r>
                    </a:p>
                  </a:txBody>
                  <a:tcPr marL="52691" marR="52691" marT="0" marB="0">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600">
                          <a:latin typeface="Arial"/>
                          <a:ea typeface="Times New Roman"/>
                          <a:cs typeface="Calibri"/>
                        </a:rPr>
                        <a:t>1-Eğitim kurumlarımızın bilgi ve görgülerini geliştirmek, okul kaynaklarını güçlendirmek bakımından AB projelerine ağırlık verilecektir. (F2-G1)</a:t>
                      </a:r>
                    </a:p>
                    <a:p>
                      <a:pPr algn="l">
                        <a:lnSpc>
                          <a:spcPct val="115000"/>
                        </a:lnSpc>
                        <a:spcAft>
                          <a:spcPts val="0"/>
                        </a:spcAft>
                      </a:pPr>
                      <a:r>
                        <a:rPr lang="tr-TR" sz="600">
                          <a:latin typeface="Arial"/>
                          <a:ea typeface="Times New Roman"/>
                          <a:cs typeface="Calibri"/>
                        </a:rPr>
                        <a:t>2-Teknolojik gelişmeler eğitim öğretim ortamlarının zenginleştirilmesi amacıyla okullarda etkin olarak kullanılacaktır. (F7,8,9,10-G3)</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endParaRPr lang="tr-TR" sz="600">
                        <a:latin typeface="Arial"/>
                        <a:ea typeface="Times New Roman"/>
                        <a:cs typeface="Calibri"/>
                      </a:endParaRPr>
                    </a:p>
                    <a:p>
                      <a:pPr algn="l">
                        <a:lnSpc>
                          <a:spcPct val="115000"/>
                        </a:lnSpc>
                        <a:spcAft>
                          <a:spcPts val="0"/>
                        </a:spcAft>
                      </a:pPr>
                      <a:r>
                        <a:rPr lang="tr-TR" sz="600">
                          <a:latin typeface="Arial"/>
                          <a:ea typeface="Times New Roman"/>
                          <a:cs typeface="Calibri"/>
                        </a:rPr>
                        <a:t>1-Derslik ihtiyacının karşılanması için özel sektörün yatırımlarından yararlanılacaktır. (F1-Z1)</a:t>
                      </a:r>
                    </a:p>
                    <a:p>
                      <a:pPr algn="l">
                        <a:lnSpc>
                          <a:spcPct val="115000"/>
                        </a:lnSpc>
                        <a:spcAft>
                          <a:spcPts val="0"/>
                        </a:spcAft>
                      </a:pPr>
                      <a:r>
                        <a:rPr lang="tr-TR" sz="600">
                          <a:latin typeface="Arial"/>
                          <a:ea typeface="Times New Roman"/>
                          <a:cs typeface="Calibri"/>
                        </a:rPr>
                        <a:t>2-Özel kurum ve kuruluşlarla protokoller yapılarak öğretmenlere yönelik hizmetiçi eğitimler düzenlenecektir.(F3-Z1)</a:t>
                      </a:r>
                    </a:p>
                    <a:p>
                      <a:pPr algn="l">
                        <a:lnSpc>
                          <a:spcPct val="115000"/>
                        </a:lnSpc>
                        <a:spcAft>
                          <a:spcPts val="0"/>
                        </a:spcAft>
                      </a:pPr>
                      <a:r>
                        <a:rPr lang="tr-TR" sz="600">
                          <a:latin typeface="Arial"/>
                          <a:ea typeface="Times New Roman"/>
                          <a:cs typeface="Calibri"/>
                        </a:rPr>
                        <a:t>3-Okul öncesi eğitime olan farkındalığın artmasına yönelik çalışmalar yapılacak, sivil tolum kuruluşlarından yardım alınacaktır. (F6-Z3)</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337089">
                <a:tc>
                  <a:txBody>
                    <a:bodyPr/>
                    <a:lstStyle/>
                    <a:p>
                      <a:pPr algn="l">
                        <a:lnSpc>
                          <a:spcPct val="115000"/>
                        </a:lnSpc>
                        <a:spcAft>
                          <a:spcPts val="0"/>
                        </a:spcAft>
                      </a:pPr>
                      <a:r>
                        <a:rPr lang="tr-TR" sz="1200">
                          <a:latin typeface="Arial"/>
                          <a:ea typeface="Times New Roman"/>
                          <a:cs typeface="Calibri"/>
                        </a:rPr>
                        <a:t>T</a:t>
                      </a:r>
                      <a:r>
                        <a:rPr lang="tr-TR" sz="600">
                          <a:latin typeface="Arial"/>
                          <a:ea typeface="Times New Roman"/>
                          <a:cs typeface="Calibri"/>
                        </a:rPr>
                        <a:t>EHDİTLER</a:t>
                      </a:r>
                    </a:p>
                  </a:txBody>
                  <a:tcPr marL="52691" marR="52691" marT="0" marB="0">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600">
                          <a:latin typeface="Arial"/>
                          <a:ea typeface="Times New Roman"/>
                          <a:cs typeface="Calibri"/>
                        </a:rPr>
                        <a:t>G-T Stratejileri</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600">
                          <a:latin typeface="Arial"/>
                          <a:ea typeface="Times New Roman"/>
                          <a:cs typeface="Calibri"/>
                        </a:rPr>
                        <a:t>Z-T Stratejileri</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1179812">
                <a:tc>
                  <a:txBody>
                    <a:bodyPr/>
                    <a:lstStyle/>
                    <a:p>
                      <a:pPr algn="l">
                        <a:lnSpc>
                          <a:spcPct val="115000"/>
                        </a:lnSpc>
                        <a:spcAft>
                          <a:spcPts val="0"/>
                        </a:spcAft>
                      </a:pPr>
                      <a:endParaRPr lang="tr-TR" sz="600">
                        <a:latin typeface="Arial"/>
                        <a:ea typeface="Times New Roman"/>
                        <a:cs typeface="Calibri"/>
                      </a:endParaRPr>
                    </a:p>
                    <a:p>
                      <a:pPr algn="l">
                        <a:lnSpc>
                          <a:spcPct val="115000"/>
                        </a:lnSpc>
                        <a:spcAft>
                          <a:spcPts val="0"/>
                        </a:spcAft>
                      </a:pPr>
                      <a:r>
                        <a:rPr lang="tr-TR" sz="600">
                          <a:latin typeface="Arial"/>
                          <a:ea typeface="Times New Roman"/>
                          <a:cs typeface="Calibri"/>
                        </a:rPr>
                        <a:t>1-Nüfus artış hızının yüksek olması</a:t>
                      </a:r>
                    </a:p>
                    <a:p>
                      <a:pPr algn="l">
                        <a:lnSpc>
                          <a:spcPct val="115000"/>
                        </a:lnSpc>
                        <a:spcAft>
                          <a:spcPts val="0"/>
                        </a:spcAft>
                      </a:pPr>
                      <a:r>
                        <a:rPr lang="tr-TR" sz="600">
                          <a:latin typeface="Arial"/>
                          <a:ea typeface="Times New Roman"/>
                          <a:cs typeface="Calibri"/>
                        </a:rPr>
                        <a:t>2-Bazı bölge ve illere göçlerin fazla olması</a:t>
                      </a:r>
                    </a:p>
                    <a:p>
                      <a:pPr algn="l">
                        <a:lnSpc>
                          <a:spcPct val="115000"/>
                        </a:lnSpc>
                        <a:spcAft>
                          <a:spcPts val="0"/>
                        </a:spcAft>
                      </a:pPr>
                      <a:r>
                        <a:rPr lang="tr-TR" sz="600">
                          <a:latin typeface="Arial"/>
                          <a:ea typeface="Times New Roman"/>
                          <a:cs typeface="Calibri"/>
                        </a:rPr>
                        <a:t>3-Eğitim politikalarının sık sık değişmesi</a:t>
                      </a:r>
                    </a:p>
                  </a:txBody>
                  <a:tcPr marL="52691" marR="52691" marT="0" marB="0">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31750" cap="flat" cmpd="dbl" algn="ctr">
                      <a:solidFill>
                        <a:srgbClr val="FABF8F"/>
                      </a:solidFill>
                      <a:prstDash val="solid"/>
                      <a:round/>
                      <a:headEnd type="none" w="med" len="med"/>
                      <a:tailEnd type="none" w="med" len="med"/>
                    </a:lnB>
                  </a:tcPr>
                </a:tc>
                <a:tc>
                  <a:txBody>
                    <a:bodyPr/>
                    <a:lstStyle/>
                    <a:p>
                      <a:pPr algn="l">
                        <a:lnSpc>
                          <a:spcPct val="115000"/>
                        </a:lnSpc>
                        <a:spcAft>
                          <a:spcPts val="0"/>
                        </a:spcAft>
                      </a:pPr>
                      <a:r>
                        <a:rPr lang="tr-TR" sz="600">
                          <a:latin typeface="Arial"/>
                          <a:ea typeface="Times New Roman"/>
                          <a:cs typeface="Calibri"/>
                        </a:rPr>
                        <a:t>1-Bakanlığımızın güçlü istatistik kapasitesi kullanılarak nüfus hareketlilikleri geleceğe yönelik olarak yordanacak ve yatırımlar bu bilgilere göre planlanacaktır. (T1,2-G2)</a:t>
                      </a:r>
                    </a:p>
                    <a:p>
                      <a:pPr algn="l">
                        <a:lnSpc>
                          <a:spcPct val="115000"/>
                        </a:lnSpc>
                        <a:spcAft>
                          <a:spcPts val="0"/>
                        </a:spcAft>
                      </a:pPr>
                      <a:r>
                        <a:rPr lang="tr-TR" sz="600">
                          <a:latin typeface="Arial"/>
                          <a:ea typeface="Times New Roman"/>
                          <a:cs typeface="Calibri"/>
                        </a:rPr>
                        <a:t>2-Güçlü kurum kültürü ve nitelikli personel ile değişen eğitim politikalarının eğitime yansımasında karşılaşılacak güçlüklere tedbirler alınacaktır. (T3-G4,5)</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31750" cap="flat" cmpd="dbl" algn="ctr">
                      <a:solidFill>
                        <a:srgbClr val="FABF8F"/>
                      </a:solidFill>
                      <a:prstDash val="solid"/>
                      <a:round/>
                      <a:headEnd type="none" w="med" len="med"/>
                      <a:tailEnd type="none" w="med" len="med"/>
                    </a:lnB>
                  </a:tcPr>
                </a:tc>
                <a:tc>
                  <a:txBody>
                    <a:bodyPr/>
                    <a:lstStyle/>
                    <a:p>
                      <a:pPr algn="l">
                        <a:lnSpc>
                          <a:spcPct val="115000"/>
                        </a:lnSpc>
                        <a:spcAft>
                          <a:spcPts val="0"/>
                        </a:spcAft>
                      </a:pPr>
                      <a:r>
                        <a:rPr lang="tr-TR" sz="600" dirty="0">
                          <a:latin typeface="Arial"/>
                          <a:ea typeface="Times New Roman"/>
                          <a:cs typeface="Calibri"/>
                        </a:rPr>
                        <a:t>1-Nüfus artışı ve göçler dikkatlice analiz edilerek bina ve derslik yatırımları nüfus artışının yüksek olduğu ve göçlerin yoğun olduğu bölgelere ağırlık verilecek şekilde planlanacaktır. (T1,2-Z1)</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31750" cap="flat" cmpd="dbl" algn="ctr">
                      <a:solidFill>
                        <a:srgbClr val="FABF8F"/>
                      </a:solidFill>
                      <a:prstDash val="solid"/>
                      <a:round/>
                      <a:headEnd type="none" w="med" len="med"/>
                      <a:tailEnd type="none" w="med" len="med"/>
                    </a:lnB>
                  </a:tcPr>
                </a:tc>
              </a:tr>
            </a:tbl>
          </a:graphicData>
        </a:graphic>
      </p:graphicFrame>
      <p:sp>
        <p:nvSpPr>
          <p:cNvPr id="6" name="5 Metin kutusu"/>
          <p:cNvSpPr txBox="1"/>
          <p:nvPr/>
        </p:nvSpPr>
        <p:spPr>
          <a:xfrm>
            <a:off x="3635896" y="692696"/>
            <a:ext cx="2603598"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TOWS ÖRNEK</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916832"/>
            <a:ext cx="8280920" cy="2785378"/>
          </a:xfrm>
          <a:prstGeom prst="rect">
            <a:avLst/>
          </a:prstGeom>
        </p:spPr>
        <p:txBody>
          <a:bodyPr wrap="square">
            <a:spAutoFit/>
          </a:bodyPr>
          <a:lstStyle/>
          <a:p>
            <a:r>
              <a:rPr lang="tr-TR" sz="2500" b="1" dirty="0" smtClean="0">
                <a:effectLst>
                  <a:outerShdw blurRad="38100" dist="38100" dir="2700000" algn="tl">
                    <a:srgbClr val="000000">
                      <a:alpha val="43137"/>
                    </a:srgbClr>
                  </a:outerShdw>
                </a:effectLst>
              </a:rPr>
              <a:t>Stratejilerin Oluşturulması için Cevaplanması Gereken Sorular</a:t>
            </a:r>
          </a:p>
          <a:p>
            <a:endParaRPr lang="tr-TR" sz="2500" b="1" dirty="0" smtClean="0">
              <a:effectLst>
                <a:outerShdw blurRad="38100" dist="38100" dir="2700000" algn="tl">
                  <a:srgbClr val="000000">
                    <a:alpha val="43137"/>
                  </a:srgbClr>
                </a:outerShdw>
              </a:effectLst>
            </a:endParaRPr>
          </a:p>
          <a:p>
            <a:pPr>
              <a:buClr>
                <a:srgbClr val="00B050"/>
              </a:buClr>
              <a:buFont typeface="Wingdings" pitchFamily="2" charset="2"/>
              <a:buChar char="ü"/>
            </a:pPr>
            <a:r>
              <a:rPr lang="tr-TR" sz="2500" dirty="0" smtClean="0"/>
              <a:t> Amaç ve hedeflere ulaşmak için neler yapılabilir?</a:t>
            </a:r>
          </a:p>
          <a:p>
            <a:pPr>
              <a:buClr>
                <a:srgbClr val="00B050"/>
              </a:buClr>
              <a:buFont typeface="Wingdings" pitchFamily="2" charset="2"/>
              <a:buChar char="ü"/>
            </a:pPr>
            <a:r>
              <a:rPr lang="tr-TR" sz="2500" dirty="0" smtClean="0"/>
              <a:t> Olası sorunlar nelerdir ve bu sorunları nasıl aşabiliriz?</a:t>
            </a:r>
          </a:p>
          <a:p>
            <a:pPr>
              <a:buClr>
                <a:srgbClr val="00B050"/>
              </a:buClr>
              <a:buFont typeface="Wingdings" pitchFamily="2" charset="2"/>
              <a:buChar char="ü"/>
            </a:pPr>
            <a:r>
              <a:rPr lang="tr-TR" sz="2500" dirty="0" smtClean="0"/>
              <a:t> Amaç ve hedeflere ulaşmak için izlenebilecek alternatif yol ve yöntemler nelerdir?</a:t>
            </a:r>
          </a:p>
          <a:p>
            <a:pPr>
              <a:buClr>
                <a:srgbClr val="00B050"/>
              </a:buClr>
              <a:buFont typeface="Wingdings" pitchFamily="2" charset="2"/>
              <a:buChar char="ü"/>
            </a:pPr>
            <a:r>
              <a:rPr lang="tr-TR" sz="2500" dirty="0" smtClean="0"/>
              <a:t> Alternatiflerin maliyetleri, olumlu, olumsuz yönleri nelerdir?</a:t>
            </a:r>
            <a:endParaRPr lang="tr-TR" sz="2500" dirty="0"/>
          </a:p>
        </p:txBody>
      </p:sp>
      <p:sp>
        <p:nvSpPr>
          <p:cNvPr id="3" name="2 Metin kutusu"/>
          <p:cNvSpPr txBox="1"/>
          <p:nvPr/>
        </p:nvSpPr>
        <p:spPr>
          <a:xfrm>
            <a:off x="3635896" y="692696"/>
            <a:ext cx="1823576"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STRATEJİLER</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83568" y="1412776"/>
            <a:ext cx="8064896" cy="5047536"/>
          </a:xfrm>
          <a:prstGeom prst="rect">
            <a:avLst/>
          </a:prstGeom>
        </p:spPr>
        <p:txBody>
          <a:bodyPr wrap="square">
            <a:spAutoFit/>
          </a:bodyPr>
          <a:lstStyle/>
          <a:p>
            <a:r>
              <a:rPr lang="tr-TR" sz="2300" dirty="0" smtClean="0"/>
              <a:t>Amaç: Verilen hizmetler tam ve zamanında yerine getirilerek, hizmet alanların memnuniyeti ve güveni sağlanacaktır.</a:t>
            </a:r>
          </a:p>
          <a:p>
            <a:r>
              <a:rPr lang="tr-TR" sz="2300" dirty="0" smtClean="0"/>
              <a:t>Hedef 1. ...</a:t>
            </a:r>
          </a:p>
          <a:p>
            <a:r>
              <a:rPr lang="tr-TR" sz="2300" dirty="0" smtClean="0"/>
              <a:t>Hedef 2. ...</a:t>
            </a:r>
          </a:p>
          <a:p>
            <a:r>
              <a:rPr lang="tr-TR" sz="2300" dirty="0" smtClean="0"/>
              <a:t>Hedef 3. ...</a:t>
            </a:r>
          </a:p>
          <a:p>
            <a:r>
              <a:rPr lang="tr-TR" sz="2300" dirty="0" smtClean="0"/>
              <a:t>Hedef 4. ...</a:t>
            </a:r>
          </a:p>
          <a:p>
            <a:r>
              <a:rPr lang="tr-TR" sz="2300" b="1" dirty="0" smtClean="0"/>
              <a:t>Bu amaç ve hedeflere ilişkin izlenecek stratejiler:</a:t>
            </a:r>
          </a:p>
          <a:p>
            <a:pPr>
              <a:buClr>
                <a:srgbClr val="00B050"/>
              </a:buClr>
              <a:buFont typeface="Wingdings" pitchFamily="2" charset="2"/>
              <a:buChar char="ü"/>
            </a:pPr>
            <a:r>
              <a:rPr lang="tr-TR" sz="2300" dirty="0" smtClean="0"/>
              <a:t>Hizmetlerin mümkün olduğunca yerinden karşılanması,</a:t>
            </a:r>
          </a:p>
          <a:p>
            <a:pPr>
              <a:buClr>
                <a:srgbClr val="00B050"/>
              </a:buClr>
              <a:buFont typeface="Wingdings" pitchFamily="2" charset="2"/>
              <a:buChar char="ü"/>
            </a:pPr>
            <a:r>
              <a:rPr lang="tr-TR" sz="2300" dirty="0" smtClean="0"/>
              <a:t>Hizmetlerden yararlananların, hizmet alım sürecine dahil edilmesi,</a:t>
            </a:r>
          </a:p>
          <a:p>
            <a:pPr>
              <a:buClr>
                <a:srgbClr val="00B050"/>
              </a:buClr>
              <a:buFont typeface="Wingdings" pitchFamily="2" charset="2"/>
              <a:buChar char="ü"/>
            </a:pPr>
            <a:r>
              <a:rPr lang="tr-TR" sz="2300" dirty="0" smtClean="0"/>
              <a:t>Kredi kullandırılarak yapılacak işlerin ihalelerinin hizmet alanlarca yapılması.</a:t>
            </a:r>
          </a:p>
          <a:p>
            <a:r>
              <a:rPr lang="tr-TR" sz="2300" i="1" dirty="0" smtClean="0"/>
              <a:t>(İller Bankası Stratejik Planı 2006-2010)</a:t>
            </a:r>
            <a:endParaRPr lang="tr-TR" sz="2300" dirty="0"/>
          </a:p>
        </p:txBody>
      </p:sp>
      <p:sp>
        <p:nvSpPr>
          <p:cNvPr id="3" name="2 Metin kutusu"/>
          <p:cNvSpPr txBox="1"/>
          <p:nvPr/>
        </p:nvSpPr>
        <p:spPr>
          <a:xfrm>
            <a:off x="2987824" y="692696"/>
            <a:ext cx="2921634"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STRATEJİ ÖRNEKLERİ</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340768"/>
            <a:ext cx="8496944" cy="4708981"/>
          </a:xfrm>
          <a:prstGeom prst="rect">
            <a:avLst/>
          </a:prstGeom>
        </p:spPr>
        <p:txBody>
          <a:bodyPr wrap="square">
            <a:spAutoFit/>
          </a:bodyPr>
          <a:lstStyle/>
          <a:p>
            <a:r>
              <a:rPr lang="tr-TR" sz="2500" dirty="0" smtClean="0"/>
              <a:t>Hedef: Bütün limanlarımıza gelen gemilerde uygulanan pratika işlemlerinin standartlara uygun olarak yapılma oranı 2009 yılı sonuna kadar %99’a çıkarılacaktır.</a:t>
            </a:r>
          </a:p>
          <a:p>
            <a:r>
              <a:rPr lang="tr-TR" sz="2500" b="1" dirty="0" smtClean="0"/>
              <a:t>Bu hedefe ilişkin izlenecek stratejiler:</a:t>
            </a:r>
          </a:p>
          <a:p>
            <a:pPr>
              <a:buClr>
                <a:srgbClr val="00B050"/>
              </a:buClr>
              <a:buFont typeface="Wingdings" pitchFamily="2" charset="2"/>
              <a:buChar char="ü"/>
            </a:pPr>
            <a:r>
              <a:rPr lang="tr-TR" sz="2500" dirty="0" smtClean="0"/>
              <a:t>Sahil Sağlık Denetleme Merkezlerinde personel dağılımı iş analizine göre planlanacaktır,</a:t>
            </a:r>
          </a:p>
          <a:p>
            <a:pPr>
              <a:buClr>
                <a:srgbClr val="00B050"/>
              </a:buClr>
              <a:buFont typeface="Wingdings" pitchFamily="2" charset="2"/>
              <a:buChar char="ü"/>
            </a:pPr>
            <a:r>
              <a:rPr lang="tr-TR" sz="2500" dirty="0" smtClean="0"/>
              <a:t>Gemilerin limanlar arasında takibini kolaylaştırmak için Sahil Sağlık Denetleme Merkezleri bilişim ağıyla birbirine bağlanacaktır,</a:t>
            </a:r>
          </a:p>
          <a:p>
            <a:pPr>
              <a:buClr>
                <a:srgbClr val="00B050"/>
              </a:buClr>
              <a:buFont typeface="Wingdings" pitchFamily="2" charset="2"/>
              <a:buChar char="ü"/>
            </a:pPr>
            <a:r>
              <a:rPr lang="tr-TR" sz="2500" dirty="0" smtClean="0"/>
              <a:t>Mobilize sağlık denetim ekipleri oluşturulacaktır.</a:t>
            </a:r>
          </a:p>
          <a:p>
            <a:r>
              <a:rPr lang="tr-TR" sz="2500" i="1" dirty="0" smtClean="0"/>
              <a:t>(Hudut ve Sahiller Sağlık Genel Müdürlüğü Stratejik Planı 2005-2009)</a:t>
            </a:r>
            <a:endParaRPr lang="tr-TR" sz="2500" dirty="0"/>
          </a:p>
        </p:txBody>
      </p:sp>
      <p:sp>
        <p:nvSpPr>
          <p:cNvPr id="3" name="2 Metin kutusu"/>
          <p:cNvSpPr txBox="1"/>
          <p:nvPr/>
        </p:nvSpPr>
        <p:spPr>
          <a:xfrm>
            <a:off x="2987824" y="692696"/>
            <a:ext cx="2921634"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STRATEJİ ÖRNEKLERİ</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2214563"/>
            <a:ext cx="8286750" cy="9135349"/>
          </a:xfrm>
          <a:prstGeom prst="rect">
            <a:avLst/>
          </a:prstGeom>
        </p:spPr>
        <p:txBody>
          <a:bodyPr>
            <a:normAutofit/>
          </a:bodyPr>
          <a:lstStyle/>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tabLst/>
              <a:defRPr/>
            </a:pPr>
            <a:r>
              <a:rPr kumimoji="0" lang="tr-TR" sz="7200" b="1" i="0" u="none" strike="noStrike" kern="1200" cap="none" spc="0" normalizeH="0" baseline="0" noProof="0" dirty="0" smtClean="0">
                <a:ln>
                  <a:noFill/>
                </a:ln>
                <a:solidFill>
                  <a:srgbClr val="00B050"/>
                </a:solidFill>
                <a:effectLst>
                  <a:outerShdw blurRad="38100" dist="38100" dir="2700000" algn="tl">
                    <a:srgbClr val="000000"/>
                  </a:outerShdw>
                </a:effectLst>
                <a:uLnTx/>
                <a:uFillTx/>
                <a:latin typeface="Calibri" pitchFamily="34" charset="0"/>
                <a:ea typeface="Calibri" pitchFamily="34" charset="0"/>
                <a:cs typeface="Calibri" pitchFamily="34" charset="0"/>
              </a:rPr>
              <a:t>TEŞEKKÜR EDERİZ</a:t>
            </a:r>
            <a:endParaRPr kumimoji="0" lang="tr-TR" sz="5400" b="1" i="0" u="none" strike="noStrike" kern="1200" cap="none" spc="0" normalizeH="0" baseline="0" noProof="0" dirty="0" smtClean="0">
              <a:ln>
                <a:noFill/>
              </a:ln>
              <a:solidFill>
                <a:srgbClr val="00B050"/>
              </a:solidFill>
              <a:effectLst>
                <a:outerShdw blurRad="38100" dist="38100" dir="2700000" algn="tl">
                  <a:srgbClr val="000000"/>
                </a:outerShdw>
              </a:effectLst>
              <a:uLnTx/>
              <a:uFillTx/>
              <a:latin typeface="Calibri" pitchFamily="34" charset="0"/>
              <a:ea typeface="Calibri" pitchFamily="34" charset="0"/>
              <a:cs typeface="Calibri" pitchFamily="34" charset="0"/>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r>
              <a:rPr lang="tr-TR" sz="2000" dirty="0" smtClean="0">
                <a:solidFill>
                  <a:srgbClr val="638CAE"/>
                </a:solidFill>
                <a:effectLst>
                  <a:outerShdw blurRad="38100" dist="38100" dir="2700000" algn="tl">
                    <a:srgbClr val="000000"/>
                  </a:outerShdw>
                </a:effectLst>
              </a:rPr>
              <a:t>Dr. Yahya TURAN </a:t>
            </a:r>
            <a:endParaRPr kumimoji="0" lang="tr-TR" sz="2000" b="0" i="0" u="none" strike="noStrike" kern="1200" cap="none" spc="0" normalizeH="0" baseline="0" noProof="0" dirty="0" smtClean="0">
              <a:ln>
                <a:noFill/>
              </a:ln>
              <a:solidFill>
                <a:srgbClr val="638CAE"/>
              </a:solidFill>
              <a:effectLst>
                <a:outerShdw blurRad="38100" dist="38100" dir="2700000" algn="tl">
                  <a:srgbClr val="000000"/>
                </a:outerShdw>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tabLst/>
              <a:defRPr/>
            </a:pPr>
            <a:r>
              <a:rPr kumimoji="0" lang="tr-TR" sz="2000" b="0" i="0" u="none" strike="noStrike" kern="1200" cap="none" spc="0" normalizeH="0" baseline="0" noProof="0" dirty="0" smtClean="0">
                <a:ln>
                  <a:noFill/>
                </a:ln>
                <a:solidFill>
                  <a:srgbClr val="638CAE"/>
                </a:solidFill>
                <a:effectLst>
                  <a:outerShdw blurRad="38100" dist="38100" dir="2700000" algn="tl">
                    <a:srgbClr val="000000"/>
                  </a:outerShdw>
                </a:effectLst>
                <a:uLnTx/>
                <a:uFillTx/>
                <a:latin typeface="+mn-lt"/>
                <a:ea typeface="+mn-ea"/>
                <a:cs typeface="+mn-cs"/>
              </a:rPr>
              <a:t>	PROF. FAİK SOMER GÜZEL SANATLAR LİSESİ</a:t>
            </a:r>
            <a:r>
              <a:rPr kumimoji="0" lang="tr-TR" sz="2000" b="0" i="0" u="none" strike="noStrike" kern="1200" cap="none" spc="0" normalizeH="0" noProof="0" dirty="0" smtClean="0">
                <a:ln>
                  <a:noFill/>
                </a:ln>
                <a:solidFill>
                  <a:srgbClr val="638CAE"/>
                </a:solidFill>
                <a:effectLst>
                  <a:outerShdw blurRad="38100" dist="38100" dir="2700000" algn="tl">
                    <a:srgbClr val="000000"/>
                  </a:outerShdw>
                </a:effectLst>
                <a:uLnTx/>
                <a:uFillTx/>
                <a:latin typeface="+mn-lt"/>
                <a:ea typeface="+mn-ea"/>
                <a:cs typeface="+mn-cs"/>
              </a:rPr>
              <a:t> MÜDÜRÜ</a:t>
            </a:r>
            <a:endParaRPr kumimoji="0" lang="tr-TR" sz="2000" b="0" i="0" u="none" strike="noStrike" kern="1200" cap="none" spc="0" normalizeH="0" baseline="0" noProof="0" dirty="0" smtClean="0">
              <a:ln>
                <a:noFill/>
              </a:ln>
              <a:solidFill>
                <a:srgbClr val="638CAE"/>
              </a:solidFill>
              <a:effectLst>
                <a:outerShdw blurRad="38100" dist="38100" dir="2700000" algn="tl">
                  <a:srgbClr val="000000"/>
                </a:outerShdw>
              </a:effectLst>
              <a:uLnTx/>
              <a:uFillTx/>
              <a:latin typeface="+mn-lt"/>
              <a:ea typeface="+mn-ea"/>
              <a:cs typeface="+mn-cs"/>
            </a:endParaRPr>
          </a:p>
          <a:p>
            <a:pPr marR="0" lvl="0" algn="ctr" defTabSz="914400" rtl="0" eaLnBrk="1" fontAlgn="auto" latinLnBrk="0" hangingPunct="1">
              <a:lnSpc>
                <a:spcPct val="70000"/>
              </a:lnSpc>
              <a:spcBef>
                <a:spcPct val="20000"/>
              </a:spcBef>
              <a:spcAft>
                <a:spcPts val="0"/>
              </a:spcAft>
              <a:buClrTx/>
              <a:buSzTx/>
              <a:tabLst/>
              <a:defRPr/>
            </a:pPr>
            <a:endParaRPr kumimoji="0" lang="tr-TR"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9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4 Dikdörtgen"/>
          <p:cNvSpPr/>
          <p:nvPr/>
        </p:nvSpPr>
        <p:spPr>
          <a:xfrm>
            <a:off x="0" y="857232"/>
            <a:ext cx="9144000" cy="769441"/>
          </a:xfrm>
          <a:prstGeom prst="rect">
            <a:avLst/>
          </a:prstGeom>
        </p:spPr>
        <p:style>
          <a:lnRef idx="2">
            <a:schemeClr val="dk1"/>
          </a:lnRef>
          <a:fillRef idx="1">
            <a:schemeClr val="lt1"/>
          </a:fillRef>
          <a:effectRef idx="0">
            <a:schemeClr val="dk1"/>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tr-T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ndalus" pitchFamily="18" charset="-78"/>
                <a:cs typeface="Andalus" pitchFamily="18" charset="-78"/>
              </a:rPr>
              <a:t>Katkı ve katılımlarınızdan dolayı</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1 Başlık"/>
          <p:cNvSpPr>
            <a:spLocks noGrp="1"/>
          </p:cNvSpPr>
          <p:nvPr>
            <p:ph type="title" idx="4294967295"/>
          </p:nvPr>
        </p:nvSpPr>
        <p:spPr>
          <a:xfrm>
            <a:off x="0" y="1628775"/>
            <a:ext cx="6553200" cy="508000"/>
          </a:xfrm>
        </p:spPr>
        <p:txBody>
          <a:bodyPr>
            <a:noAutofit/>
          </a:bodyPr>
          <a:lstStyle/>
          <a:p>
            <a:pPr eaLnBrk="1" hangingPunct="1">
              <a:defRPr/>
            </a:pPr>
            <a:r>
              <a:rPr lang="tr-TR" sz="3300" b="1" dirty="0" smtClean="0">
                <a:solidFill>
                  <a:srgbClr val="000000"/>
                </a:solidFill>
                <a:effectLst>
                  <a:outerShdw blurRad="38100" dist="38100" dir="2700000" algn="tl">
                    <a:srgbClr val="C0C0C0"/>
                  </a:outerShdw>
                </a:effectLst>
              </a:rPr>
              <a:t>SSÖÖG-Z Kuralı</a:t>
            </a:r>
          </a:p>
        </p:txBody>
      </p:sp>
      <p:sp>
        <p:nvSpPr>
          <p:cNvPr id="76803" name="2 İçerik Yer Tutucusu"/>
          <p:cNvSpPr>
            <a:spLocks noGrp="1"/>
          </p:cNvSpPr>
          <p:nvPr>
            <p:ph idx="4294967295"/>
          </p:nvPr>
        </p:nvSpPr>
        <p:spPr>
          <a:xfrm>
            <a:off x="0" y="2420938"/>
            <a:ext cx="9144000" cy="3167062"/>
          </a:xfrm>
        </p:spPr>
        <p:txBody>
          <a:bodyPr>
            <a:normAutofit/>
          </a:bodyPr>
          <a:lstStyle/>
          <a:p>
            <a:pPr eaLnBrk="1" hangingPunct="1">
              <a:buClr>
                <a:srgbClr val="3AFC0C"/>
              </a:buClr>
              <a:buFont typeface="Wingdings" pitchFamily="2" charset="2"/>
              <a:buChar char="v"/>
            </a:pPr>
            <a:r>
              <a:rPr lang="tr-TR" dirty="0" smtClean="0">
                <a:solidFill>
                  <a:srgbClr val="EB1B0B"/>
                </a:solidFill>
              </a:rPr>
              <a:t> S</a:t>
            </a:r>
            <a:r>
              <a:rPr lang="tr-TR" sz="2700" dirty="0" smtClean="0"/>
              <a:t>pesifik (özgün daraltılmış, sınırları belirgin)</a:t>
            </a:r>
          </a:p>
          <a:p>
            <a:pPr eaLnBrk="1" hangingPunct="1">
              <a:buClr>
                <a:srgbClr val="3AFC0C"/>
              </a:buClr>
              <a:buFont typeface="Wingdings" pitchFamily="2" charset="2"/>
              <a:buChar char="v"/>
            </a:pPr>
            <a:r>
              <a:rPr lang="tr-TR" dirty="0" smtClean="0">
                <a:solidFill>
                  <a:srgbClr val="EB1B0B"/>
                </a:solidFill>
              </a:rPr>
              <a:t> </a:t>
            </a:r>
            <a:r>
              <a:rPr lang="tr-TR" dirty="0" smtClean="0">
                <a:solidFill>
                  <a:srgbClr val="0070C0"/>
                </a:solidFill>
              </a:rPr>
              <a:t>S</a:t>
            </a:r>
            <a:r>
              <a:rPr lang="tr-TR" sz="2700" dirty="0" smtClean="0"/>
              <a:t>omut				</a:t>
            </a:r>
          </a:p>
          <a:p>
            <a:pPr eaLnBrk="1" hangingPunct="1">
              <a:buClr>
                <a:srgbClr val="3AFC0C"/>
              </a:buClr>
              <a:buFont typeface="Wingdings" pitchFamily="2" charset="2"/>
              <a:buChar char="v"/>
            </a:pPr>
            <a:r>
              <a:rPr lang="tr-TR" dirty="0" smtClean="0">
                <a:solidFill>
                  <a:srgbClr val="EB1B0B"/>
                </a:solidFill>
              </a:rPr>
              <a:t> </a:t>
            </a:r>
            <a:r>
              <a:rPr lang="tr-TR" dirty="0" smtClean="0">
                <a:solidFill>
                  <a:schemeClr val="accent1">
                    <a:lumMod val="50000"/>
                  </a:schemeClr>
                </a:solidFill>
              </a:rPr>
              <a:t>Ö</a:t>
            </a:r>
            <a:r>
              <a:rPr lang="tr-TR" sz="2700" dirty="0" smtClean="0"/>
              <a:t>nemli				</a:t>
            </a:r>
          </a:p>
          <a:p>
            <a:pPr eaLnBrk="1" hangingPunct="1">
              <a:buClr>
                <a:srgbClr val="3AFC0C"/>
              </a:buClr>
              <a:buFont typeface="Wingdings" pitchFamily="2" charset="2"/>
              <a:buChar char="v"/>
            </a:pPr>
            <a:r>
              <a:rPr lang="tr-TR" dirty="0" smtClean="0">
                <a:solidFill>
                  <a:srgbClr val="EB1B0B"/>
                </a:solidFill>
              </a:rPr>
              <a:t> </a:t>
            </a:r>
            <a:r>
              <a:rPr lang="tr-TR" dirty="0" smtClean="0">
                <a:solidFill>
                  <a:srgbClr val="00B050"/>
                </a:solidFill>
              </a:rPr>
              <a:t>Ö</a:t>
            </a:r>
            <a:r>
              <a:rPr lang="tr-TR" sz="2700" dirty="0" smtClean="0"/>
              <a:t>lçülebilir			</a:t>
            </a:r>
            <a:r>
              <a:rPr lang="tr-TR" dirty="0" smtClean="0">
                <a:solidFill>
                  <a:srgbClr val="EB1B0B"/>
                </a:solidFill>
              </a:rPr>
              <a:t> </a:t>
            </a:r>
          </a:p>
          <a:p>
            <a:pPr eaLnBrk="1" hangingPunct="1">
              <a:buClr>
                <a:srgbClr val="3AFC0C"/>
              </a:buClr>
              <a:buFont typeface="Wingdings" pitchFamily="2" charset="2"/>
              <a:buChar char="v"/>
            </a:pPr>
            <a:r>
              <a:rPr lang="tr-TR" dirty="0" smtClean="0">
                <a:solidFill>
                  <a:srgbClr val="EB1B0B"/>
                </a:solidFill>
              </a:rPr>
              <a:t> </a:t>
            </a:r>
            <a:r>
              <a:rPr lang="tr-TR" dirty="0" smtClean="0">
                <a:solidFill>
                  <a:schemeClr val="accent1">
                    <a:lumMod val="50000"/>
                  </a:schemeClr>
                </a:solidFill>
              </a:rPr>
              <a:t>G</a:t>
            </a:r>
            <a:r>
              <a:rPr lang="tr-TR" sz="2700" dirty="0" smtClean="0"/>
              <a:t>erçekleştirilebilir		</a:t>
            </a:r>
            <a:r>
              <a:rPr lang="tr-TR" dirty="0" smtClean="0">
                <a:solidFill>
                  <a:srgbClr val="EB1B0B"/>
                </a:solidFill>
              </a:rPr>
              <a:t> </a:t>
            </a:r>
          </a:p>
          <a:p>
            <a:pPr eaLnBrk="1" hangingPunct="1">
              <a:buClr>
                <a:srgbClr val="3AFC0C"/>
              </a:buClr>
              <a:buFont typeface="Wingdings" pitchFamily="2" charset="2"/>
              <a:buChar char="v"/>
            </a:pPr>
            <a:r>
              <a:rPr lang="tr-TR" dirty="0" smtClean="0">
                <a:solidFill>
                  <a:srgbClr val="EB1B0B"/>
                </a:solidFill>
              </a:rPr>
              <a:t> </a:t>
            </a:r>
            <a:r>
              <a:rPr lang="tr-TR" dirty="0" smtClean="0">
                <a:solidFill>
                  <a:srgbClr val="7030A0"/>
                </a:solidFill>
              </a:rPr>
              <a:t>Z</a:t>
            </a:r>
            <a:r>
              <a:rPr lang="tr-TR" sz="2700" dirty="0" smtClean="0"/>
              <a:t>aman ilişkili			</a:t>
            </a:r>
            <a:endParaRPr lang="tr-TR" sz="1600" dirty="0" smtClean="0"/>
          </a:p>
        </p:txBody>
      </p:sp>
      <p:pic>
        <p:nvPicPr>
          <p:cNvPr id="76804" name="7 Resim" descr="sgb logo.png"/>
          <p:cNvPicPr>
            <a:picLocks noChangeAspect="1"/>
          </p:cNvPicPr>
          <p:nvPr/>
        </p:nvPicPr>
        <p:blipFill>
          <a:blip r:embed="rId3" cstate="print"/>
          <a:srcRect/>
          <a:stretch>
            <a:fillRect/>
          </a:stretch>
        </p:blipFill>
        <p:spPr bwMode="auto">
          <a:xfrm>
            <a:off x="8243888" y="0"/>
            <a:ext cx="900112" cy="468313"/>
          </a:xfrm>
          <a:prstGeom prst="rect">
            <a:avLst/>
          </a:prstGeom>
          <a:noFill/>
          <a:ln w="9525">
            <a:noFill/>
            <a:miter lim="800000"/>
            <a:headEnd/>
            <a:tailEnd/>
          </a:ln>
        </p:spPr>
      </p:pic>
      <p:sp>
        <p:nvSpPr>
          <p:cNvPr id="175109" name="Rectangle 5"/>
          <p:cNvSpPr>
            <a:spLocks noChangeArrowheads="1"/>
          </p:cNvSpPr>
          <p:nvPr/>
        </p:nvSpPr>
        <p:spPr bwMode="auto">
          <a:xfrm>
            <a:off x="0" y="5516563"/>
            <a:ext cx="8964613" cy="646331"/>
          </a:xfrm>
          <a:prstGeom prst="rect">
            <a:avLst/>
          </a:prstGeom>
          <a:noFill/>
          <a:ln w="9525" algn="ctr">
            <a:noFill/>
            <a:miter lim="800000"/>
            <a:headEnd/>
            <a:tailEnd/>
          </a:ln>
          <a:effectLst/>
        </p:spPr>
        <p:txBody>
          <a:bodyPr>
            <a:spAutoFit/>
          </a:bodyPr>
          <a:lstStyle/>
          <a:p>
            <a:pPr lvl="1">
              <a:spcBef>
                <a:spcPct val="20000"/>
              </a:spcBef>
              <a:buClr>
                <a:schemeClr val="accent1"/>
              </a:buClr>
              <a:buSzPct val="70000"/>
              <a:buFont typeface="Wingdings" pitchFamily="2" charset="2"/>
              <a:buNone/>
              <a:defRPr/>
            </a:pPr>
            <a:r>
              <a:rPr lang="tr-TR" dirty="0">
                <a:solidFill>
                  <a:srgbClr val="D448A2"/>
                </a:solidFill>
                <a:effectLst>
                  <a:outerShdw blurRad="38100" dist="38100" dir="2700000" algn="tl">
                    <a:srgbClr val="C0C0C0"/>
                  </a:outerShdw>
                </a:effectLst>
              </a:rPr>
              <a:t>Örnek :</a:t>
            </a:r>
            <a:r>
              <a:rPr lang="tr-TR" b="0" dirty="0">
                <a:solidFill>
                  <a:schemeClr val="tx2"/>
                </a:solidFill>
              </a:rPr>
              <a:t> </a:t>
            </a:r>
            <a:r>
              <a:rPr lang="tr-TR" dirty="0">
                <a:solidFill>
                  <a:srgbClr val="000000"/>
                </a:solidFill>
                <a:effectLst>
                  <a:outerShdw blurRad="38100" dist="38100" dir="2700000" algn="tl">
                    <a:srgbClr val="C0C0C0"/>
                  </a:outerShdw>
                </a:effectLst>
              </a:rPr>
              <a:t>İlimizde </a:t>
            </a:r>
            <a:r>
              <a:rPr lang="tr-TR" dirty="0">
                <a:solidFill>
                  <a:srgbClr val="FF0000"/>
                </a:solidFill>
                <a:effectLst>
                  <a:outerShdw blurRad="38100" dist="38100" dir="2700000" algn="tl">
                    <a:srgbClr val="C0C0C0"/>
                  </a:outerShdw>
                </a:effectLst>
              </a:rPr>
              <a:t>okul öncesi eğitimde </a:t>
            </a:r>
            <a:r>
              <a:rPr lang="tr-TR" dirty="0" smtClean="0">
                <a:solidFill>
                  <a:srgbClr val="000000"/>
                </a:solidFill>
                <a:effectLst>
                  <a:outerShdw blurRad="38100" dist="38100" dir="2700000" algn="tl">
                    <a:srgbClr val="C0C0C0"/>
                  </a:outerShdw>
                </a:effectLst>
              </a:rPr>
              <a:t>2013 </a:t>
            </a:r>
            <a:r>
              <a:rPr lang="tr-TR" dirty="0">
                <a:solidFill>
                  <a:srgbClr val="000000"/>
                </a:solidFill>
                <a:effectLst>
                  <a:outerShdw blurRad="38100" dist="38100" dir="2700000" algn="tl">
                    <a:srgbClr val="C0C0C0"/>
                  </a:outerShdw>
                </a:effectLst>
              </a:rPr>
              <a:t>yılında </a:t>
            </a:r>
            <a:r>
              <a:rPr lang="tr-TR" dirty="0" smtClean="0">
                <a:solidFill>
                  <a:srgbClr val="000000"/>
                </a:solidFill>
                <a:effectLst>
                  <a:outerShdw blurRad="38100" dist="38100" dir="2700000" algn="tl">
                    <a:srgbClr val="C0C0C0"/>
                  </a:outerShdw>
                </a:effectLst>
              </a:rPr>
              <a:t>%65 </a:t>
            </a:r>
            <a:r>
              <a:rPr lang="tr-TR" dirty="0">
                <a:solidFill>
                  <a:srgbClr val="000000"/>
                </a:solidFill>
                <a:effectLst>
                  <a:outerShdw blurRad="38100" dist="38100" dir="2700000" algn="tl">
                    <a:srgbClr val="C0C0C0"/>
                  </a:outerShdw>
                </a:effectLst>
              </a:rPr>
              <a:t>olan okullaşma oranı, </a:t>
            </a:r>
            <a:r>
              <a:rPr lang="tr-TR" dirty="0" smtClean="0">
                <a:solidFill>
                  <a:srgbClr val="7030A0"/>
                </a:solidFill>
                <a:effectLst>
                  <a:outerShdw blurRad="38100" dist="38100" dir="2700000" algn="tl">
                    <a:srgbClr val="C0C0C0"/>
                  </a:outerShdw>
                </a:effectLst>
              </a:rPr>
              <a:t>2019 </a:t>
            </a:r>
            <a:r>
              <a:rPr lang="tr-TR" dirty="0">
                <a:solidFill>
                  <a:srgbClr val="000000"/>
                </a:solidFill>
                <a:effectLst>
                  <a:outerShdw blurRad="38100" dist="38100" dir="2700000" algn="tl">
                    <a:srgbClr val="C0C0C0"/>
                  </a:outerShdw>
                </a:effectLst>
              </a:rPr>
              <a:t>yılı sonuna kadar </a:t>
            </a:r>
            <a:r>
              <a:rPr lang="tr-TR" dirty="0" smtClean="0">
                <a:solidFill>
                  <a:srgbClr val="00B050"/>
                </a:solidFill>
                <a:effectLst>
                  <a:outerShdw blurRad="38100" dist="38100" dir="2700000" algn="tl">
                    <a:srgbClr val="C0C0C0"/>
                  </a:outerShdw>
                </a:effectLst>
              </a:rPr>
              <a:t>%95’e </a:t>
            </a:r>
            <a:r>
              <a:rPr lang="tr-TR" dirty="0">
                <a:solidFill>
                  <a:srgbClr val="0070C0"/>
                </a:solidFill>
                <a:effectLst>
                  <a:outerShdw blurRad="38100" dist="38100" dir="2700000" algn="tl">
                    <a:srgbClr val="C0C0C0"/>
                  </a:outerShdw>
                </a:effectLst>
              </a:rPr>
              <a:t>çıkartılacaktır.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79388" y="16287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SSÖÖG-Z Kuralı</a:t>
            </a:r>
          </a:p>
        </p:txBody>
      </p:sp>
      <p:sp>
        <p:nvSpPr>
          <p:cNvPr id="3" name="2 Dikdörtgen"/>
          <p:cNvSpPr/>
          <p:nvPr/>
        </p:nvSpPr>
        <p:spPr>
          <a:xfrm>
            <a:off x="539552" y="2348880"/>
            <a:ext cx="8136904" cy="3754874"/>
          </a:xfrm>
          <a:prstGeom prst="rect">
            <a:avLst/>
          </a:prstGeom>
        </p:spPr>
        <p:txBody>
          <a:bodyPr wrap="square">
            <a:spAutoFit/>
          </a:bodyPr>
          <a:lstStyle/>
          <a:p>
            <a:pPr>
              <a:buClr>
                <a:srgbClr val="3AFC0C"/>
              </a:buClr>
              <a:buFont typeface="Wingdings" pitchFamily="2" charset="2"/>
              <a:buChar char="v"/>
            </a:pPr>
            <a:r>
              <a:rPr lang="tr-TR" sz="2500" dirty="0" smtClean="0">
                <a:solidFill>
                  <a:srgbClr val="EB1B0B"/>
                </a:solidFill>
              </a:rPr>
              <a:t> S</a:t>
            </a:r>
            <a:r>
              <a:rPr lang="tr-TR" sz="2500" dirty="0" smtClean="0"/>
              <a:t>pesifik (özgün daraltılmış, sınırları belirgin)</a:t>
            </a:r>
          </a:p>
          <a:p>
            <a:pPr>
              <a:buClr>
                <a:srgbClr val="3AFC0C"/>
              </a:buClr>
            </a:pPr>
            <a:endParaRPr lang="tr-TR" sz="2500" dirty="0" smtClean="0"/>
          </a:p>
          <a:p>
            <a:pPr>
              <a:buClr>
                <a:srgbClr val="3AFC0C"/>
              </a:buClr>
            </a:pPr>
            <a:r>
              <a:rPr lang="tr-TR" sz="2500" dirty="0" smtClean="0"/>
              <a:t>Stratejik amaçlar daha geniş bir çerçeve çizerken stratejik hedefler daha belirgin, sınırları çizilmiş, </a:t>
            </a:r>
            <a:r>
              <a:rPr lang="tr-TR" sz="2500" dirty="0" smtClean="0">
                <a:solidFill>
                  <a:srgbClr val="FF0000"/>
                </a:solidFill>
              </a:rPr>
              <a:t>belli bir konuya odaklanmış </a:t>
            </a:r>
            <a:r>
              <a:rPr lang="tr-TR" sz="2500" dirty="0" smtClean="0"/>
              <a:t>alt amaçlardır.</a:t>
            </a:r>
          </a:p>
          <a:p>
            <a:pPr>
              <a:buClr>
                <a:srgbClr val="3AFC0C"/>
              </a:buClr>
            </a:pPr>
            <a:r>
              <a:rPr lang="tr-TR" sz="2500" dirty="0" smtClean="0"/>
              <a:t>Örneğin:</a:t>
            </a:r>
          </a:p>
          <a:p>
            <a:pPr>
              <a:buClr>
                <a:srgbClr val="3AFC0C"/>
              </a:buClr>
              <a:buFont typeface="Wingdings" pitchFamily="2" charset="2"/>
              <a:buChar char="ü"/>
            </a:pPr>
            <a:r>
              <a:rPr lang="tr-TR" sz="2400" b="1" dirty="0" smtClean="0">
                <a:solidFill>
                  <a:srgbClr val="000000"/>
                </a:solidFill>
              </a:rPr>
              <a:t>SAM 1 :</a:t>
            </a:r>
            <a:r>
              <a:rPr lang="tr-TR" sz="2400" dirty="0" smtClean="0"/>
              <a:t> Eğitim kurumlarımızın iletişim ve bilgi teknolojileri altyapılarını AB düzeyine çıkarmak. </a:t>
            </a:r>
          </a:p>
          <a:p>
            <a:pPr lvl="1">
              <a:buClr>
                <a:srgbClr val="3AFC0C"/>
              </a:buClr>
              <a:buFont typeface="Wingdings" pitchFamily="2" charset="2"/>
              <a:buChar char="ü"/>
            </a:pPr>
            <a:r>
              <a:rPr lang="tr-TR" sz="2000" dirty="0" smtClean="0">
                <a:solidFill>
                  <a:srgbClr val="000000"/>
                </a:solidFill>
              </a:rPr>
              <a:t>SH 1.1 </a:t>
            </a:r>
            <a:r>
              <a:rPr lang="tr-TR" sz="2000" dirty="0" smtClean="0"/>
              <a:t>İlimizdeki okulların %92’sinde var olan ADSL bağlantıları, 2014 yılı sonunda %100 düzeyine çıkarılacaktır.</a:t>
            </a:r>
            <a:endParaRPr lang="tr-TR" sz="25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79388" y="16287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SSÖÖG-Z Kuralı</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
        <p:nvSpPr>
          <p:cNvPr id="4" name="3 Dikdörtgen"/>
          <p:cNvSpPr/>
          <p:nvPr/>
        </p:nvSpPr>
        <p:spPr>
          <a:xfrm>
            <a:off x="251520" y="2204864"/>
            <a:ext cx="8640960" cy="3785652"/>
          </a:xfrm>
          <a:prstGeom prst="rect">
            <a:avLst/>
          </a:prstGeom>
        </p:spPr>
        <p:txBody>
          <a:bodyPr wrap="square">
            <a:spAutoFit/>
          </a:bodyPr>
          <a:lstStyle/>
          <a:p>
            <a:pPr marL="342900" lvl="0" indent="-342900">
              <a:spcBef>
                <a:spcPct val="20000"/>
              </a:spcBef>
              <a:buClr>
                <a:srgbClr val="3AFC0C"/>
              </a:buClr>
              <a:buFont typeface="Wingdings" pitchFamily="2" charset="2"/>
              <a:buChar char="v"/>
            </a:pPr>
            <a:r>
              <a:rPr lang="tr-TR" sz="2400" dirty="0">
                <a:solidFill>
                  <a:srgbClr val="EB1B0B"/>
                </a:solidFill>
              </a:rPr>
              <a:t> </a:t>
            </a:r>
            <a:r>
              <a:rPr lang="tr-TR" sz="2400" dirty="0" smtClean="0">
                <a:solidFill>
                  <a:srgbClr val="EB1B0B"/>
                </a:solidFill>
              </a:rPr>
              <a:t>S</a:t>
            </a:r>
            <a:r>
              <a:rPr lang="tr-TR" sz="2400" dirty="0" smtClean="0">
                <a:solidFill>
                  <a:prstClr val="black"/>
                </a:solidFill>
              </a:rPr>
              <a:t>omut</a:t>
            </a:r>
          </a:p>
          <a:p>
            <a:pPr marL="342900" lvl="0" indent="-342900">
              <a:spcBef>
                <a:spcPct val="20000"/>
              </a:spcBef>
              <a:buClr>
                <a:srgbClr val="3AFC0C"/>
              </a:buClr>
            </a:pPr>
            <a:r>
              <a:rPr lang="tr-TR" sz="2400" dirty="0" smtClean="0">
                <a:solidFill>
                  <a:prstClr val="black"/>
                </a:solidFill>
              </a:rPr>
              <a:t>	Stratejik amaçlar soyuttur ve geniş bir çerçeve çizer. Stratejik hedefler ise; somuttur, hangi alandaki gelişimin ne yönde olacağı açık bir şekilde ifade edilir.</a:t>
            </a:r>
          </a:p>
          <a:p>
            <a:pPr marL="342900" indent="-342900">
              <a:spcBef>
                <a:spcPct val="20000"/>
              </a:spcBef>
              <a:buClr>
                <a:srgbClr val="3AFC0C"/>
              </a:buClr>
            </a:pPr>
            <a:r>
              <a:rPr lang="tr-TR" sz="2400" dirty="0" smtClean="0">
                <a:solidFill>
                  <a:prstClr val="black"/>
                </a:solidFill>
              </a:rPr>
              <a:t>	Örnek:</a:t>
            </a:r>
          </a:p>
          <a:p>
            <a:pPr marL="342900" indent="-342900">
              <a:spcBef>
                <a:spcPct val="20000"/>
              </a:spcBef>
              <a:buClr>
                <a:srgbClr val="3AFC0C"/>
              </a:buClr>
            </a:pPr>
            <a:r>
              <a:rPr lang="tr-TR" sz="2400" dirty="0">
                <a:solidFill>
                  <a:prstClr val="black"/>
                </a:solidFill>
              </a:rPr>
              <a:t>	</a:t>
            </a:r>
            <a:r>
              <a:rPr lang="tr-TR" sz="2400" dirty="0" smtClean="0">
                <a:solidFill>
                  <a:prstClr val="black"/>
                </a:solidFill>
              </a:rPr>
              <a:t>Stratejik </a:t>
            </a:r>
            <a:r>
              <a:rPr lang="tr-TR" sz="2400" dirty="0">
                <a:solidFill>
                  <a:prstClr val="black"/>
                </a:solidFill>
              </a:rPr>
              <a:t>Amaç </a:t>
            </a:r>
            <a:r>
              <a:rPr lang="tr-TR" sz="2400" dirty="0" smtClean="0">
                <a:solidFill>
                  <a:prstClr val="black"/>
                </a:solidFill>
              </a:rPr>
              <a:t>4: Kurum </a:t>
            </a:r>
            <a:r>
              <a:rPr lang="tr-TR" sz="2400" dirty="0">
                <a:solidFill>
                  <a:prstClr val="black"/>
                </a:solidFill>
              </a:rPr>
              <a:t>İçi ve Dışı Politikalarını Oluşturmak ve </a:t>
            </a:r>
            <a:r>
              <a:rPr lang="tr-TR" sz="2400" dirty="0" smtClean="0">
                <a:solidFill>
                  <a:prstClr val="black"/>
                </a:solidFill>
              </a:rPr>
              <a:t>Uygulamak (Hacettepe Üniversitesi)</a:t>
            </a:r>
          </a:p>
          <a:p>
            <a:pPr marL="342900" indent="-342900">
              <a:spcBef>
                <a:spcPct val="20000"/>
              </a:spcBef>
              <a:buClr>
                <a:srgbClr val="3AFC0C"/>
              </a:buClr>
            </a:pPr>
            <a:r>
              <a:rPr lang="tr-TR" sz="2400" dirty="0">
                <a:solidFill>
                  <a:prstClr val="black"/>
                </a:solidFill>
              </a:rPr>
              <a:t>	SH 3. Mezunların istihdamlarına yönelik </a:t>
            </a:r>
            <a:r>
              <a:rPr lang="tr-TR" sz="2400" dirty="0">
                <a:solidFill>
                  <a:srgbClr val="FF0000"/>
                </a:solidFill>
              </a:rPr>
              <a:t>izleme</a:t>
            </a:r>
          </a:p>
          <a:p>
            <a:pPr marL="342900" indent="-342900">
              <a:spcBef>
                <a:spcPct val="20000"/>
              </a:spcBef>
              <a:buClr>
                <a:srgbClr val="3AFC0C"/>
              </a:buClr>
            </a:pPr>
            <a:r>
              <a:rPr lang="tr-TR" sz="2400" dirty="0" smtClean="0">
                <a:solidFill>
                  <a:srgbClr val="FF0000"/>
                </a:solidFill>
              </a:rPr>
              <a:t>	ve </a:t>
            </a:r>
            <a:r>
              <a:rPr lang="tr-TR" sz="2400" dirty="0">
                <a:solidFill>
                  <a:srgbClr val="FF0000"/>
                </a:solidFill>
              </a:rPr>
              <a:t>değerlendirme sistemi oluşturulacaktır</a:t>
            </a:r>
            <a:r>
              <a:rPr lang="tr-TR" sz="2400" dirty="0" smtClean="0">
                <a:solidFill>
                  <a:srgbClr val="FF0000"/>
                </a:solidFill>
              </a:rPr>
              <a:t>.</a:t>
            </a:r>
            <a:endParaRPr lang="tr-TR" sz="2400"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79388" y="16287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SSÖÖG-Z Kuralı</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
        <p:nvSpPr>
          <p:cNvPr id="3" name="2 Dikdörtgen"/>
          <p:cNvSpPr/>
          <p:nvPr/>
        </p:nvSpPr>
        <p:spPr>
          <a:xfrm>
            <a:off x="395536" y="2132856"/>
            <a:ext cx="8064896" cy="4164217"/>
          </a:xfrm>
          <a:prstGeom prst="rect">
            <a:avLst/>
          </a:prstGeom>
        </p:spPr>
        <p:txBody>
          <a:bodyPr wrap="square">
            <a:spAutoFit/>
          </a:bodyPr>
          <a:lstStyle/>
          <a:p>
            <a:pPr marL="342900" lvl="0" indent="-342900">
              <a:spcBef>
                <a:spcPct val="20000"/>
              </a:spcBef>
              <a:buClr>
                <a:srgbClr val="3AFC0C"/>
              </a:buClr>
              <a:buFont typeface="Wingdings" pitchFamily="2" charset="2"/>
              <a:buChar char="ü"/>
            </a:pPr>
            <a:r>
              <a:rPr lang="tr-TR" sz="3000" dirty="0">
                <a:solidFill>
                  <a:srgbClr val="EB1B0B"/>
                </a:solidFill>
              </a:rPr>
              <a:t> </a:t>
            </a:r>
            <a:r>
              <a:rPr lang="tr-TR" sz="2300" dirty="0" smtClean="0">
                <a:solidFill>
                  <a:srgbClr val="EB1B0B"/>
                </a:solidFill>
              </a:rPr>
              <a:t>Ö</a:t>
            </a:r>
            <a:r>
              <a:rPr lang="tr-TR" sz="2300" dirty="0" smtClean="0">
                <a:solidFill>
                  <a:prstClr val="black"/>
                </a:solidFill>
              </a:rPr>
              <a:t>nemli- MEB’de yapılan analizlerde sorun alanı listesi yaklaşık 5000-6000 başlıkta çıkıyor. Bunlardan </a:t>
            </a:r>
            <a:r>
              <a:rPr lang="tr-TR" sz="2300" dirty="0" smtClean="0">
                <a:solidFill>
                  <a:srgbClr val="FF0000"/>
                </a:solidFill>
              </a:rPr>
              <a:t>önemli</a:t>
            </a:r>
            <a:r>
              <a:rPr lang="tr-TR" sz="2300" dirty="0" smtClean="0">
                <a:solidFill>
                  <a:prstClr val="black"/>
                </a:solidFill>
              </a:rPr>
              <a:t> olanlar sorun alanlarına alınmalıdır. Örneğin Çocukların saçının uzun olması 20 yıl önce </a:t>
            </a:r>
            <a:r>
              <a:rPr lang="tr-TR" sz="2300" dirty="0" err="1" smtClean="0">
                <a:solidFill>
                  <a:prstClr val="black"/>
                </a:solidFill>
              </a:rPr>
              <a:t>ÖNEMLİydi</a:t>
            </a:r>
            <a:r>
              <a:rPr lang="tr-TR" sz="2300" dirty="0" smtClean="0">
                <a:solidFill>
                  <a:prstClr val="black"/>
                </a:solidFill>
              </a:rPr>
              <a:t> ve hedef alınabilirdi, bugün ise hiçbir öneme sahip değildir.</a:t>
            </a:r>
          </a:p>
          <a:p>
            <a:pPr marL="342900" lvl="0" indent="-342900">
              <a:spcBef>
                <a:spcPct val="20000"/>
              </a:spcBef>
              <a:buClr>
                <a:srgbClr val="3AFC0C"/>
              </a:buClr>
              <a:buFont typeface="Wingdings" pitchFamily="2" charset="2"/>
              <a:buChar char="ü"/>
            </a:pPr>
            <a:r>
              <a:rPr lang="tr-TR" sz="2300" dirty="0" smtClean="0">
                <a:solidFill>
                  <a:prstClr val="black"/>
                </a:solidFill>
              </a:rPr>
              <a:t> </a:t>
            </a:r>
            <a:r>
              <a:rPr lang="tr-TR" sz="2300" dirty="0" smtClean="0">
                <a:solidFill>
                  <a:schemeClr val="accent3">
                    <a:lumMod val="50000"/>
                  </a:schemeClr>
                </a:solidFill>
              </a:rPr>
              <a:t>Stratejik; </a:t>
            </a:r>
            <a:r>
              <a:rPr lang="tr-TR" sz="2300" dirty="0" smtClean="0">
                <a:solidFill>
                  <a:prstClr val="black"/>
                </a:solidFill>
              </a:rPr>
              <a:t>TUIK ve MEB stratejik planlarında yaklaşık aynı sayıda hedef vardır. Bu durum </a:t>
            </a:r>
            <a:r>
              <a:rPr lang="tr-TR" sz="2300" dirty="0" err="1" smtClean="0">
                <a:solidFill>
                  <a:prstClr val="black"/>
                </a:solidFill>
              </a:rPr>
              <a:t>TUIK’ın</a:t>
            </a:r>
            <a:r>
              <a:rPr lang="tr-TR" sz="2300" dirty="0" smtClean="0">
                <a:solidFill>
                  <a:prstClr val="black"/>
                </a:solidFill>
              </a:rPr>
              <a:t> daha küçük problemleri stratejik gördüğü ve hedeflediğini buna karşılık MEB’in sadece </a:t>
            </a:r>
            <a:r>
              <a:rPr lang="tr-TR" sz="2300" dirty="0" smtClean="0">
                <a:solidFill>
                  <a:srgbClr val="FF0000"/>
                </a:solidFill>
              </a:rPr>
              <a:t>önemli</a:t>
            </a:r>
            <a:r>
              <a:rPr lang="tr-TR" sz="2300" dirty="0" smtClean="0">
                <a:solidFill>
                  <a:prstClr val="black"/>
                </a:solidFill>
              </a:rPr>
              <a:t> gördüğü konuları hedeflediğini ortaya koymaktadır.</a:t>
            </a:r>
            <a:r>
              <a:rPr lang="tr-TR" sz="2300" dirty="0">
                <a:solidFill>
                  <a:prstClr val="black"/>
                </a:solidFill>
              </a:rPr>
              <a:t>			</a:t>
            </a:r>
            <a:endParaRPr lang="tr-TR" sz="2300" dirty="0" smtClean="0">
              <a:solidFill>
                <a:prstClr val="black"/>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323528" y="404664"/>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SSÖÖG-Z Kuralı</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
        <p:nvSpPr>
          <p:cNvPr id="3" name="2 Dikdörtgen"/>
          <p:cNvSpPr/>
          <p:nvPr/>
        </p:nvSpPr>
        <p:spPr>
          <a:xfrm>
            <a:off x="323528" y="1340768"/>
            <a:ext cx="8568952" cy="4875181"/>
          </a:xfrm>
          <a:prstGeom prst="rect">
            <a:avLst/>
          </a:prstGeom>
        </p:spPr>
        <p:txBody>
          <a:bodyPr wrap="square">
            <a:spAutoFit/>
          </a:bodyPr>
          <a:lstStyle/>
          <a:p>
            <a:pPr marL="342900" lvl="0" indent="-342900">
              <a:spcBef>
                <a:spcPct val="20000"/>
              </a:spcBef>
              <a:buClr>
                <a:srgbClr val="3AFC0C"/>
              </a:buClr>
              <a:buFont typeface="Wingdings" pitchFamily="2" charset="2"/>
              <a:buChar char="ü"/>
            </a:pPr>
            <a:r>
              <a:rPr lang="tr-TR" sz="2100" dirty="0">
                <a:solidFill>
                  <a:srgbClr val="EB1B0B"/>
                </a:solidFill>
              </a:rPr>
              <a:t> </a:t>
            </a:r>
            <a:r>
              <a:rPr lang="tr-TR" sz="2100" dirty="0" smtClean="0">
                <a:solidFill>
                  <a:srgbClr val="EB1B0B"/>
                </a:solidFill>
              </a:rPr>
              <a:t>Ö</a:t>
            </a:r>
            <a:r>
              <a:rPr lang="tr-TR" sz="2100" dirty="0" smtClean="0">
                <a:solidFill>
                  <a:prstClr val="black"/>
                </a:solidFill>
              </a:rPr>
              <a:t>lçülebilir</a:t>
            </a:r>
          </a:p>
          <a:p>
            <a:pPr marL="342900" lvl="0" indent="-342900">
              <a:spcBef>
                <a:spcPct val="20000"/>
              </a:spcBef>
              <a:buClr>
                <a:srgbClr val="3AFC0C"/>
              </a:buClr>
            </a:pPr>
            <a:r>
              <a:rPr lang="tr-TR" sz="2100" dirty="0">
                <a:solidFill>
                  <a:prstClr val="black"/>
                </a:solidFill>
              </a:rPr>
              <a:t>	</a:t>
            </a:r>
            <a:r>
              <a:rPr lang="tr-TR" sz="2100" dirty="0" smtClean="0">
                <a:solidFill>
                  <a:prstClr val="black"/>
                </a:solidFill>
              </a:rPr>
              <a:t>Amaçların aksine hedefler ölçülebilir nitelikte olmalıdır. Ölçülemeyen hedefin gerçekleşme düzeyi hakkında bir fikrimiz olamaz. İşin ne kadarının gerçekleştiğini de bilmeden geliştiremeyiz. Daha klasik söylemle </a:t>
            </a:r>
            <a:r>
              <a:rPr lang="tr-TR" sz="2100" b="1" i="1" dirty="0" smtClean="0">
                <a:solidFill>
                  <a:prstClr val="black"/>
                </a:solidFill>
              </a:rPr>
              <a:t>ölçemediğimiz bir şeyi geliştiremeyiz. </a:t>
            </a:r>
            <a:r>
              <a:rPr lang="tr-TR" sz="2100" dirty="0" smtClean="0">
                <a:solidFill>
                  <a:prstClr val="black"/>
                </a:solidFill>
              </a:rPr>
              <a:t>Ancak her hedef nicel bir yapıda olmayabilir. Bu durumda dolaylı bir ölçüm yaparız. Dolaylı ölçümün yolu da </a:t>
            </a:r>
            <a:r>
              <a:rPr lang="tr-TR" sz="2100" b="1" dirty="0" smtClean="0">
                <a:solidFill>
                  <a:prstClr val="black"/>
                </a:solidFill>
              </a:rPr>
              <a:t>performans göstergeleridir. </a:t>
            </a:r>
          </a:p>
          <a:p>
            <a:pPr marL="342900" lvl="0" indent="-342900">
              <a:spcBef>
                <a:spcPct val="20000"/>
              </a:spcBef>
              <a:buClr>
                <a:srgbClr val="3AFC0C"/>
              </a:buClr>
            </a:pPr>
            <a:r>
              <a:rPr lang="tr-TR" sz="2100" dirty="0" smtClean="0"/>
              <a:t>	</a:t>
            </a:r>
            <a:r>
              <a:rPr lang="tr-TR" sz="2100" b="1" dirty="0" smtClean="0"/>
              <a:t>SH: </a:t>
            </a:r>
            <a:r>
              <a:rPr lang="tr-TR" sz="2100" dirty="0" smtClean="0"/>
              <a:t>Plan dönemi sonuna kadar sınıfta kalma oranını % 8 azaltmak. </a:t>
            </a:r>
          </a:p>
          <a:p>
            <a:pPr marL="342900" lvl="0" indent="-342900">
              <a:spcBef>
                <a:spcPct val="20000"/>
              </a:spcBef>
              <a:buClr>
                <a:srgbClr val="3AFC0C"/>
              </a:buClr>
            </a:pPr>
            <a:r>
              <a:rPr lang="tr-TR" sz="2100" dirty="0" smtClean="0"/>
              <a:t>	</a:t>
            </a:r>
            <a:r>
              <a:rPr lang="tr-TR" sz="2100" b="1" dirty="0" smtClean="0"/>
              <a:t>PG: </a:t>
            </a:r>
            <a:r>
              <a:rPr lang="tr-TR" sz="2100" dirty="0">
                <a:solidFill>
                  <a:srgbClr val="FF0000"/>
                </a:solidFill>
              </a:rPr>
              <a:t>Toplumun öncelikli sorunlarına </a:t>
            </a:r>
            <a:r>
              <a:rPr lang="tr-TR" sz="2100" dirty="0"/>
              <a:t>yönelik araştırma/uygulama/eğitim faaliyetlerini </a:t>
            </a:r>
            <a:r>
              <a:rPr lang="tr-TR" sz="2100" dirty="0" smtClean="0"/>
              <a:t>desteklemek</a:t>
            </a:r>
          </a:p>
          <a:p>
            <a:pPr marL="342900" indent="-342900">
              <a:spcBef>
                <a:spcPct val="20000"/>
              </a:spcBef>
              <a:buClr>
                <a:srgbClr val="3AFC0C"/>
              </a:buClr>
            </a:pPr>
            <a:r>
              <a:rPr lang="tr-TR" sz="2100" dirty="0" smtClean="0"/>
              <a:t>	</a:t>
            </a:r>
            <a:r>
              <a:rPr lang="tr-TR" sz="2100" i="1" dirty="0" smtClean="0"/>
              <a:t>Toplumun öncelikli sorunlarının tespit edilmiş olması veya tespit edebilecek olması büyük önem arz eder.</a:t>
            </a:r>
            <a:endParaRPr lang="tr-TR" sz="2100"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79388" y="836712"/>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SSÖÖG-Z Kuralı</a:t>
            </a:r>
          </a:p>
        </p:txBody>
      </p:sp>
      <p:sp>
        <p:nvSpPr>
          <p:cNvPr id="3" name="2 Dikdörtgen"/>
          <p:cNvSpPr/>
          <p:nvPr/>
        </p:nvSpPr>
        <p:spPr>
          <a:xfrm>
            <a:off x="323528" y="1628800"/>
            <a:ext cx="8424936" cy="4093428"/>
          </a:xfrm>
          <a:prstGeom prst="rect">
            <a:avLst/>
          </a:prstGeom>
        </p:spPr>
        <p:txBody>
          <a:bodyPr wrap="square">
            <a:spAutoFit/>
          </a:bodyPr>
          <a:lstStyle/>
          <a:p>
            <a:pPr marL="342900" lvl="0" indent="-342900">
              <a:spcBef>
                <a:spcPct val="20000"/>
              </a:spcBef>
              <a:buClr>
                <a:srgbClr val="3AFC0C"/>
              </a:buClr>
              <a:buFont typeface="Wingdings" pitchFamily="2" charset="2"/>
              <a:buChar char="v"/>
            </a:pPr>
            <a:r>
              <a:rPr lang="tr-TR" sz="3000" dirty="0">
                <a:solidFill>
                  <a:srgbClr val="EB1B0B"/>
                </a:solidFill>
              </a:rPr>
              <a:t> </a:t>
            </a:r>
            <a:r>
              <a:rPr lang="tr-TR" sz="3000" dirty="0" smtClean="0">
                <a:solidFill>
                  <a:srgbClr val="EB1B0B"/>
                </a:solidFill>
              </a:rPr>
              <a:t>G</a:t>
            </a:r>
            <a:r>
              <a:rPr lang="tr-TR" sz="2500" dirty="0" smtClean="0">
                <a:solidFill>
                  <a:prstClr val="black"/>
                </a:solidFill>
              </a:rPr>
              <a:t>erçekleştirilebilir</a:t>
            </a:r>
          </a:p>
          <a:p>
            <a:pPr marL="342900" lvl="0" indent="-342900">
              <a:spcBef>
                <a:spcPct val="20000"/>
              </a:spcBef>
              <a:buClr>
                <a:srgbClr val="3AFC0C"/>
              </a:buClr>
            </a:pPr>
            <a:r>
              <a:rPr lang="tr-TR" sz="2500" dirty="0">
                <a:solidFill>
                  <a:prstClr val="black"/>
                </a:solidFill>
              </a:rPr>
              <a:t>	</a:t>
            </a:r>
            <a:r>
              <a:rPr lang="tr-TR" sz="2500" dirty="0" smtClean="0">
                <a:solidFill>
                  <a:prstClr val="black"/>
                </a:solidFill>
              </a:rPr>
              <a:t>Gerçekleştirilebilirlik özelliğini iki açıdan değerlendirmek gerekir. </a:t>
            </a:r>
            <a:r>
              <a:rPr lang="tr-TR" sz="2500" b="1" dirty="0" smtClean="0">
                <a:solidFill>
                  <a:prstClr val="black"/>
                </a:solidFill>
              </a:rPr>
              <a:t>İlk </a:t>
            </a:r>
            <a:r>
              <a:rPr lang="tr-TR" sz="2500" dirty="0" smtClean="0">
                <a:solidFill>
                  <a:prstClr val="black"/>
                </a:solidFill>
              </a:rPr>
              <a:t>olarak stratejik hedefin kurumun etki alanında bulunması gerekir. Örneğin yeni bir okul binası yaptırmak bir okul için gerçekleştirilebilir bir hedef olarak görülemez. </a:t>
            </a:r>
            <a:r>
              <a:rPr lang="tr-TR" sz="2500" b="1" dirty="0" smtClean="0">
                <a:solidFill>
                  <a:prstClr val="black"/>
                </a:solidFill>
              </a:rPr>
              <a:t>İkincisi</a:t>
            </a:r>
            <a:r>
              <a:rPr lang="tr-TR" sz="2500" dirty="0" smtClean="0">
                <a:solidFill>
                  <a:prstClr val="black"/>
                </a:solidFill>
              </a:rPr>
              <a:t> maliyet bakımından değerlendirilmelidir. Gerçekleştirilebilirlik ile </a:t>
            </a:r>
            <a:r>
              <a:rPr lang="tr-TR" sz="2500" dirty="0" err="1" smtClean="0">
                <a:solidFill>
                  <a:prstClr val="black"/>
                </a:solidFill>
              </a:rPr>
              <a:t>maliyetlendirme</a:t>
            </a:r>
            <a:r>
              <a:rPr lang="tr-TR" sz="2500" dirty="0" smtClean="0">
                <a:solidFill>
                  <a:prstClr val="black"/>
                </a:solidFill>
              </a:rPr>
              <a:t> arasında doğrudan bir ilişki vardır. Eğer hedeflerin </a:t>
            </a:r>
            <a:r>
              <a:rPr lang="tr-TR" sz="2500" dirty="0" err="1" smtClean="0">
                <a:solidFill>
                  <a:prstClr val="black"/>
                </a:solidFill>
              </a:rPr>
              <a:t>maliyetlendirilmesi</a:t>
            </a:r>
            <a:r>
              <a:rPr lang="tr-TR" sz="2500" dirty="0" smtClean="0">
                <a:solidFill>
                  <a:prstClr val="black"/>
                </a:solidFill>
              </a:rPr>
              <a:t> yapılmadıysa gerçekleştirilebilirlik bakımından değerlendirilmemiş demektir.</a:t>
            </a:r>
            <a:endParaRPr lang="tr-TR" sz="3000" dirty="0">
              <a:solidFill>
                <a:srgbClr val="EB1B0B"/>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1253</TotalTime>
  <Words>2091</Words>
  <Application>Microsoft Office PowerPoint</Application>
  <PresentationFormat>Ekran Gösterisi (4:3)</PresentationFormat>
  <Paragraphs>366</Paragraphs>
  <Slides>36</Slides>
  <Notes>6</Notes>
  <HiddenSlides>0</HiddenSlides>
  <MMClips>0</MMClips>
  <ScaleCrop>false</ScaleCrop>
  <HeadingPairs>
    <vt:vector size="4" baseType="variant">
      <vt:variant>
        <vt:lpstr>Tema</vt:lpstr>
      </vt:variant>
      <vt:variant>
        <vt:i4>1</vt:i4>
      </vt:variant>
      <vt:variant>
        <vt:lpstr>Slayt Başlıkları</vt:lpstr>
      </vt:variant>
      <vt:variant>
        <vt:i4>36</vt:i4>
      </vt:variant>
    </vt:vector>
  </HeadingPairs>
  <TitlesOfParts>
    <vt:vector size="37" baseType="lpstr">
      <vt:lpstr>Cumba</vt:lpstr>
      <vt:lpstr>Slayt 1</vt:lpstr>
      <vt:lpstr>Stratejik Hedefler</vt:lpstr>
      <vt:lpstr>Slayt 3</vt:lpstr>
      <vt:lpstr>SSÖÖG-Z Kuralı</vt:lpstr>
      <vt:lpstr>Slayt 5</vt:lpstr>
      <vt:lpstr>Slayt 6</vt:lpstr>
      <vt:lpstr>Slayt 7</vt:lpstr>
      <vt:lpstr>Slayt 8</vt:lpstr>
      <vt:lpstr>Slayt 9</vt:lpstr>
      <vt:lpstr>Slayt 10</vt:lpstr>
      <vt:lpstr>Slayt 11</vt:lpstr>
      <vt:lpstr>Slayt 12</vt:lpstr>
      <vt:lpstr>Slayt 13</vt:lpstr>
      <vt:lpstr>Slayt 14</vt:lpstr>
      <vt:lpstr>PERFORMANS GÖSTERGESİ</vt:lpstr>
      <vt:lpstr>Slayt 16</vt:lpstr>
      <vt:lpstr>Slayt 17</vt:lpstr>
      <vt:lpstr>Slayt 18</vt:lpstr>
      <vt:lpstr>Slayt 19</vt:lpstr>
      <vt:lpstr>Slayt 20</vt:lpstr>
      <vt:lpstr>Slayt 21</vt:lpstr>
      <vt:lpstr>Slayt 22</vt:lpstr>
      <vt:lpstr>Slayt 23</vt:lpstr>
      <vt:lpstr>ÖRNEK PERFORMANS GÖSTERGELERİ</vt:lpstr>
      <vt:lpstr>ÖRNEK PERFORMANS GÖSTERGELERİ</vt:lpstr>
      <vt:lpstr>PG Tespitinde Dikkat Edilmesi Gereken Hususlar</vt:lpstr>
      <vt:lpstr>PERFORMANS GÖSTERGE/HEDEF TABLOSU</vt:lpstr>
      <vt:lpstr>Slayt 28</vt:lpstr>
      <vt:lpstr>Slayt 29</vt:lpstr>
      <vt:lpstr>Slayt 30</vt:lpstr>
      <vt:lpstr>Slayt 31</vt:lpstr>
      <vt:lpstr>Slayt 32</vt:lpstr>
      <vt:lpstr>Slayt 33</vt:lpstr>
      <vt:lpstr>Slayt 34</vt:lpstr>
      <vt:lpstr>Slayt 35</vt:lpstr>
      <vt:lpstr>Slayt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Stratejik Hedefler</dc:title>
  <dc:creator>Yahya</dc:creator>
  <cp:lastModifiedBy>Yahya</cp:lastModifiedBy>
  <cp:revision>72</cp:revision>
  <dcterms:created xsi:type="dcterms:W3CDTF">2013-05-23T06:49:40Z</dcterms:created>
  <dcterms:modified xsi:type="dcterms:W3CDTF">2013-11-06T22:45:12Z</dcterms:modified>
</cp:coreProperties>
</file>