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s/slide147.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notesSlides/notesSlide13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124.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Default Extension="emf" ContentType="image/x-emf"/>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slides/slide108.xml" ContentType="application/vnd.openxmlformats-officedocument.presentationml.slide+xml"/>
  <Override PartName="/ppt/notesSlides/notesSlide118.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32.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65.xml" ContentType="application/vnd.openxmlformats-officedocument.presentationml.notesSlide+xml"/>
  <Override PartName="/ppt/notesSlides/notesSlide110.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30.xml" ContentType="application/vnd.openxmlformats-officedocument.presentationml.slide+xml"/>
  <Override PartName="/ppt/slides/slide149.xml" ContentType="application/vnd.openxmlformats-officedocument.presentationml.slide+xml"/>
  <Override PartName="/ppt/notesSlides/notesSlide32.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notesSlides/notesSlide10.xml" ContentType="application/vnd.openxmlformats-officedocument.presentationml.notes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99.xml" ContentType="application/vnd.openxmlformats-officedocument.presentationml.notesSlide+xml"/>
  <Override PartName="/ppt/notesSlides/notesSlide126.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notesSlides/notesSlide13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95.xml" ContentType="application/vnd.openxmlformats-officedocument.presentationml.notesSlide+xml"/>
  <Override PartName="/ppt/notesSlides/notesSlide122.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slides/slide139.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27.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notesSlides/notesSlide89.xml" ContentType="application/vnd.openxmlformats-officedocument.presentationml.notesSlide+xml"/>
  <Override PartName="/ppt/notesSlides/notesSlide116.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notesSlides/notesSlide134.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docProps/custom.xml" ContentType="application/vnd.openxmlformats-officedocument.custom-properties+xml"/>
  <Override PartName="/ppt/slides/slide129.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Default Extension="doc" ContentType="application/msword"/>
  <Override PartName="/ppt/notesSlides/notesSlide128.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notesSlides/notesSlide42.xml" ContentType="application/vnd.openxmlformats-officedocument.presentationml.notesSlide+xml"/>
  <Override PartName="/ppt/slides/slide148.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notesSlides/notesSlide125.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Default Extension="xls" ContentType="application/vnd.ms-exce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6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56"/>
  </p:notesMasterIdLst>
  <p:sldIdLst>
    <p:sldId id="256" r:id="rId2"/>
    <p:sldId id="257" r:id="rId3"/>
    <p:sldId id="259" r:id="rId4"/>
    <p:sldId id="260" r:id="rId5"/>
    <p:sldId id="261" r:id="rId6"/>
    <p:sldId id="262" r:id="rId7"/>
    <p:sldId id="263" r:id="rId8"/>
    <p:sldId id="264" r:id="rId9"/>
    <p:sldId id="265" r:id="rId10"/>
    <p:sldId id="266" r:id="rId11"/>
    <p:sldId id="269" r:id="rId12"/>
    <p:sldId id="268" r:id="rId13"/>
    <p:sldId id="270" r:id="rId14"/>
    <p:sldId id="271" r:id="rId15"/>
    <p:sldId id="272" r:id="rId16"/>
    <p:sldId id="273" r:id="rId17"/>
    <p:sldId id="274" r:id="rId18"/>
    <p:sldId id="275" r:id="rId19"/>
    <p:sldId id="278" r:id="rId20"/>
    <p:sldId id="279" r:id="rId21"/>
    <p:sldId id="280" r:id="rId22"/>
    <p:sldId id="281" r:id="rId23"/>
    <p:sldId id="317" r:id="rId24"/>
    <p:sldId id="282" r:id="rId25"/>
    <p:sldId id="286" r:id="rId26"/>
    <p:sldId id="283" r:id="rId27"/>
    <p:sldId id="284" r:id="rId28"/>
    <p:sldId id="288" r:id="rId29"/>
    <p:sldId id="295" r:id="rId30"/>
    <p:sldId id="301" r:id="rId31"/>
    <p:sldId id="307" r:id="rId32"/>
    <p:sldId id="318" r:id="rId33"/>
    <p:sldId id="319" r:id="rId34"/>
    <p:sldId id="320" r:id="rId35"/>
    <p:sldId id="321" r:id="rId36"/>
    <p:sldId id="330" r:id="rId37"/>
    <p:sldId id="326" r:id="rId38"/>
    <p:sldId id="350" r:id="rId39"/>
    <p:sldId id="327" r:id="rId40"/>
    <p:sldId id="331" r:id="rId41"/>
    <p:sldId id="332" r:id="rId42"/>
    <p:sldId id="333" r:id="rId43"/>
    <p:sldId id="335" r:id="rId44"/>
    <p:sldId id="336" r:id="rId45"/>
    <p:sldId id="337" r:id="rId46"/>
    <p:sldId id="338" r:id="rId47"/>
    <p:sldId id="342" r:id="rId48"/>
    <p:sldId id="344" r:id="rId49"/>
    <p:sldId id="501" r:id="rId50"/>
    <p:sldId id="502" r:id="rId51"/>
    <p:sldId id="503" r:id="rId52"/>
    <p:sldId id="345" r:id="rId53"/>
    <p:sldId id="351" r:id="rId54"/>
    <p:sldId id="346" r:id="rId55"/>
    <p:sldId id="348" r:id="rId56"/>
    <p:sldId id="349" r:id="rId57"/>
    <p:sldId id="347" r:id="rId58"/>
    <p:sldId id="358" r:id="rId59"/>
    <p:sldId id="360" r:id="rId60"/>
    <p:sldId id="361" r:id="rId61"/>
    <p:sldId id="362" r:id="rId62"/>
    <p:sldId id="363" r:id="rId63"/>
    <p:sldId id="486" r:id="rId64"/>
    <p:sldId id="370" r:id="rId65"/>
    <p:sldId id="371" r:id="rId66"/>
    <p:sldId id="373" r:id="rId67"/>
    <p:sldId id="374" r:id="rId68"/>
    <p:sldId id="375" r:id="rId69"/>
    <p:sldId id="376" r:id="rId70"/>
    <p:sldId id="377" r:id="rId71"/>
    <p:sldId id="378" r:id="rId72"/>
    <p:sldId id="379" r:id="rId73"/>
    <p:sldId id="380" r:id="rId74"/>
    <p:sldId id="384" r:id="rId75"/>
    <p:sldId id="385" r:id="rId76"/>
    <p:sldId id="386" r:id="rId77"/>
    <p:sldId id="387" r:id="rId78"/>
    <p:sldId id="388" r:id="rId79"/>
    <p:sldId id="389" r:id="rId80"/>
    <p:sldId id="390" r:id="rId81"/>
    <p:sldId id="391" r:id="rId82"/>
    <p:sldId id="392" r:id="rId83"/>
    <p:sldId id="393" r:id="rId84"/>
    <p:sldId id="394" r:id="rId85"/>
    <p:sldId id="395" r:id="rId86"/>
    <p:sldId id="396" r:id="rId87"/>
    <p:sldId id="397" r:id="rId88"/>
    <p:sldId id="398" r:id="rId89"/>
    <p:sldId id="399" r:id="rId90"/>
    <p:sldId id="504" r:id="rId91"/>
    <p:sldId id="505" r:id="rId92"/>
    <p:sldId id="506" r:id="rId93"/>
    <p:sldId id="507" r:id="rId94"/>
    <p:sldId id="508" r:id="rId95"/>
    <p:sldId id="510" r:id="rId96"/>
    <p:sldId id="511" r:id="rId97"/>
    <p:sldId id="400" r:id="rId98"/>
    <p:sldId id="401" r:id="rId99"/>
    <p:sldId id="405" r:id="rId100"/>
    <p:sldId id="402" r:id="rId101"/>
    <p:sldId id="404" r:id="rId102"/>
    <p:sldId id="406" r:id="rId103"/>
    <p:sldId id="408" r:id="rId104"/>
    <p:sldId id="409" r:id="rId105"/>
    <p:sldId id="410" r:id="rId106"/>
    <p:sldId id="407" r:id="rId107"/>
    <p:sldId id="412" r:id="rId108"/>
    <p:sldId id="413" r:id="rId109"/>
    <p:sldId id="411" r:id="rId110"/>
    <p:sldId id="415" r:id="rId111"/>
    <p:sldId id="414" r:id="rId112"/>
    <p:sldId id="416" r:id="rId113"/>
    <p:sldId id="417" r:id="rId114"/>
    <p:sldId id="418" r:id="rId115"/>
    <p:sldId id="419" r:id="rId116"/>
    <p:sldId id="420" r:id="rId117"/>
    <p:sldId id="421" r:id="rId118"/>
    <p:sldId id="424" r:id="rId119"/>
    <p:sldId id="422" r:id="rId120"/>
    <p:sldId id="423" r:id="rId121"/>
    <p:sldId id="425" r:id="rId122"/>
    <p:sldId id="437" r:id="rId123"/>
    <p:sldId id="485" r:id="rId124"/>
    <p:sldId id="526" r:id="rId125"/>
    <p:sldId id="527" r:id="rId126"/>
    <p:sldId id="528" r:id="rId127"/>
    <p:sldId id="529" r:id="rId128"/>
    <p:sldId id="530" r:id="rId129"/>
    <p:sldId id="531" r:id="rId130"/>
    <p:sldId id="532" r:id="rId131"/>
    <p:sldId id="533" r:id="rId132"/>
    <p:sldId id="534" r:id="rId133"/>
    <p:sldId id="535" r:id="rId134"/>
    <p:sldId id="536" r:id="rId135"/>
    <p:sldId id="537" r:id="rId136"/>
    <p:sldId id="538" r:id="rId137"/>
    <p:sldId id="539" r:id="rId138"/>
    <p:sldId id="540" r:id="rId139"/>
    <p:sldId id="541" r:id="rId140"/>
    <p:sldId id="542" r:id="rId141"/>
    <p:sldId id="543" r:id="rId142"/>
    <p:sldId id="544" r:id="rId143"/>
    <p:sldId id="545" r:id="rId144"/>
    <p:sldId id="546" r:id="rId145"/>
    <p:sldId id="547" r:id="rId146"/>
    <p:sldId id="548" r:id="rId147"/>
    <p:sldId id="549" r:id="rId148"/>
    <p:sldId id="550" r:id="rId149"/>
    <p:sldId id="551" r:id="rId150"/>
    <p:sldId id="552" r:id="rId151"/>
    <p:sldId id="553" r:id="rId152"/>
    <p:sldId id="554" r:id="rId153"/>
    <p:sldId id="555" r:id="rId154"/>
    <p:sldId id="556" r:id="rId155"/>
  </p:sldIdLst>
  <p:sldSz cx="10287000" cy="6858000" type="35mm"/>
  <p:notesSz cx="6858000" cy="9144000"/>
  <p:defaultTextStyle>
    <a:defPPr>
      <a:defRPr lang="tr-TR"/>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FF"/>
    <a:srgbClr val="FFFF00"/>
    <a:srgbClr val="FFFF66"/>
    <a:srgbClr val="FFFFCC"/>
    <a:srgbClr val="CCFFFF"/>
    <a:srgbClr val="FF0066"/>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776" y="-480"/>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27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a:defRPr sz="1200"/>
            </a:lvl1pPr>
          </a:lstStyle>
          <a:p>
            <a:endParaRPr lang="tr-TR"/>
          </a:p>
        </p:txBody>
      </p:sp>
      <p:sp>
        <p:nvSpPr>
          <p:cNvPr id="65539"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65540" name="Rectangle 4"/>
          <p:cNvSpPr>
            <a:spLocks noGrp="1" noRot="1" noChangeAspect="1"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a:effectLst/>
        </p:spPr>
      </p:sp>
      <p:sp>
        <p:nvSpPr>
          <p:cNvPr id="65541"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5542"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a:defRPr sz="1200"/>
            </a:lvl1pPr>
          </a:lstStyle>
          <a:p>
            <a:endParaRPr lang="tr-TR"/>
          </a:p>
        </p:txBody>
      </p:sp>
      <p:sp>
        <p:nvSpPr>
          <p:cNvPr id="65543"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6C32F731-1387-44CB-8EFD-AE9933190A9A}" type="slidenum">
              <a:rPr lang="tr-T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B905FE-41FA-4B47-82FA-C97DA2BE535D}" type="slidenum">
              <a:rPr lang="tr-TR"/>
              <a:pPr/>
              <a:t>1</a:t>
            </a:fld>
            <a:endParaRPr lang="tr-TR"/>
          </a:p>
        </p:txBody>
      </p:sp>
      <p:sp>
        <p:nvSpPr>
          <p:cNvPr id="539650" name="Rectangle 2"/>
          <p:cNvSpPr>
            <a:spLocks noGrp="1" noRot="1" noChangeAspect="1" noChangeArrowheads="1" noTextEdit="1"/>
          </p:cNvSpPr>
          <p:nvPr>
            <p:ph type="sldImg"/>
          </p:nvPr>
        </p:nvSpPr>
        <p:spPr>
          <a:ln/>
        </p:spPr>
      </p:sp>
      <p:sp>
        <p:nvSpPr>
          <p:cNvPr id="5396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32BF4-9D27-4AA0-9281-488F8C1B3442}" type="slidenum">
              <a:rPr lang="tr-TR"/>
              <a:pPr/>
              <a:t>10</a:t>
            </a:fld>
            <a:endParaRPr lang="tr-TR"/>
          </a:p>
        </p:txBody>
      </p:sp>
      <p:sp>
        <p:nvSpPr>
          <p:cNvPr id="548866" name="Rectangle 2"/>
          <p:cNvSpPr>
            <a:spLocks noGrp="1" noRot="1" noChangeAspect="1" noChangeArrowheads="1" noTextEdit="1"/>
          </p:cNvSpPr>
          <p:nvPr>
            <p:ph type="sldImg"/>
          </p:nvPr>
        </p:nvSpPr>
        <p:spPr>
          <a:ln/>
        </p:spPr>
      </p:sp>
      <p:sp>
        <p:nvSpPr>
          <p:cNvPr id="5488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BB6817-A8C1-4A0B-B12D-5846128E0401}" type="slidenum">
              <a:rPr lang="tr-TR"/>
              <a:pPr/>
              <a:t>100</a:t>
            </a:fld>
            <a:endParaRPr lang="tr-TR"/>
          </a:p>
        </p:txBody>
      </p:sp>
      <p:sp>
        <p:nvSpPr>
          <p:cNvPr id="325634" name="Rectangle 2"/>
          <p:cNvSpPr>
            <a:spLocks noGrp="1" noRot="1" noChangeAspect="1"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E1E80C-538C-48AC-A5C7-E4F1DDAC1A28}" type="slidenum">
              <a:rPr lang="tr-TR"/>
              <a:pPr/>
              <a:t>101</a:t>
            </a:fld>
            <a:endParaRPr lang="tr-TR"/>
          </a:p>
        </p:txBody>
      </p:sp>
      <p:sp>
        <p:nvSpPr>
          <p:cNvPr id="598018" name="Rectangle 2"/>
          <p:cNvSpPr>
            <a:spLocks noGrp="1" noRot="1" noChangeAspect="1" noChangeArrowheads="1" noTextEdit="1"/>
          </p:cNvSpPr>
          <p:nvPr>
            <p:ph type="sldImg"/>
          </p:nvPr>
        </p:nvSpPr>
        <p:spPr>
          <a:ln/>
        </p:spPr>
      </p:sp>
      <p:sp>
        <p:nvSpPr>
          <p:cNvPr id="5980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EC6A6A-7184-4F43-B935-D2BB9013BC51}" type="slidenum">
              <a:rPr lang="tr-TR"/>
              <a:pPr/>
              <a:t>102</a:t>
            </a:fld>
            <a:endParaRPr lang="tr-TR"/>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7D95C1-99B9-4A2F-99DE-7C623E2E8D59}" type="slidenum">
              <a:rPr lang="tr-TR"/>
              <a:pPr/>
              <a:t>103</a:t>
            </a:fld>
            <a:endParaRPr lang="tr-TR"/>
          </a:p>
        </p:txBody>
      </p:sp>
      <p:sp>
        <p:nvSpPr>
          <p:cNvPr id="337922" name="Rectangle 2"/>
          <p:cNvSpPr>
            <a:spLocks noGrp="1" noRot="1" noChangeAspect="1"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5D47C4-70BB-4D9E-B041-3A5EC45933F6}" type="slidenum">
              <a:rPr lang="tr-TR"/>
              <a:pPr/>
              <a:t>104</a:t>
            </a:fld>
            <a:endParaRPr lang="tr-TR"/>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DE5697-586E-42C6-B792-EB6FFD1C5D63}" type="slidenum">
              <a:rPr lang="tr-TR"/>
              <a:pPr/>
              <a:t>105</a:t>
            </a:fld>
            <a:endParaRPr lang="tr-TR"/>
          </a:p>
        </p:txBody>
      </p:sp>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8160BF-D5B0-437F-99BE-EB104F6B8647}" type="slidenum">
              <a:rPr lang="tr-TR"/>
              <a:pPr/>
              <a:t>106</a:t>
            </a:fld>
            <a:endParaRPr lang="tr-TR"/>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C9B6D-69B5-4078-9FE6-E08A19953C26}" type="slidenum">
              <a:rPr lang="tr-TR"/>
              <a:pPr/>
              <a:t>107</a:t>
            </a:fld>
            <a:endParaRPr lang="tr-TR"/>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8F4481-A03B-4ABE-9FFE-B7E14086C691}" type="slidenum">
              <a:rPr lang="tr-TR"/>
              <a:pPr/>
              <a:t>108</a:t>
            </a:fld>
            <a:endParaRPr lang="tr-TR"/>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5692E7-30E3-48EB-A712-4561C4E78B18}" type="slidenum">
              <a:rPr lang="tr-TR"/>
              <a:pPr/>
              <a:t>109</a:t>
            </a:fld>
            <a:endParaRPr lang="tr-TR"/>
          </a:p>
        </p:txBody>
      </p:sp>
      <p:sp>
        <p:nvSpPr>
          <p:cNvPr id="600066" name="Rectangle 2"/>
          <p:cNvSpPr>
            <a:spLocks noGrp="1" noRot="1" noChangeAspect="1" noChangeArrowheads="1" noTextEdit="1"/>
          </p:cNvSpPr>
          <p:nvPr>
            <p:ph type="sldImg"/>
          </p:nvPr>
        </p:nvSpPr>
        <p:spPr>
          <a:ln/>
        </p:spPr>
      </p:sp>
      <p:sp>
        <p:nvSpPr>
          <p:cNvPr id="6000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32CB8F-C663-490C-B924-64A59D0765FA}" type="slidenum">
              <a:rPr lang="tr-TR"/>
              <a:pPr/>
              <a:t>11</a:t>
            </a:fld>
            <a:endParaRPr lang="tr-TR"/>
          </a:p>
        </p:txBody>
      </p:sp>
      <p:sp>
        <p:nvSpPr>
          <p:cNvPr id="549890" name="Rectangle 2"/>
          <p:cNvSpPr>
            <a:spLocks noGrp="1" noRot="1" noChangeAspect="1" noChangeArrowheads="1" noTextEdit="1"/>
          </p:cNvSpPr>
          <p:nvPr>
            <p:ph type="sldImg"/>
          </p:nvPr>
        </p:nvSpPr>
        <p:spPr>
          <a:ln/>
        </p:spPr>
      </p:sp>
      <p:sp>
        <p:nvSpPr>
          <p:cNvPr id="54989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6646CF-0EA7-47BA-9A92-5C3741335BE5}" type="slidenum">
              <a:rPr lang="tr-TR"/>
              <a:pPr/>
              <a:t>110</a:t>
            </a:fld>
            <a:endParaRPr lang="tr-TR"/>
          </a:p>
        </p:txBody>
      </p:sp>
      <p:sp>
        <p:nvSpPr>
          <p:cNvPr id="601090" name="Rectangle 2"/>
          <p:cNvSpPr>
            <a:spLocks noGrp="1" noRot="1" noChangeAspect="1" noChangeArrowheads="1" noTextEdit="1"/>
          </p:cNvSpPr>
          <p:nvPr>
            <p:ph type="sldImg"/>
          </p:nvPr>
        </p:nvSpPr>
        <p:spPr>
          <a:ln/>
        </p:spPr>
      </p:sp>
      <p:sp>
        <p:nvSpPr>
          <p:cNvPr id="60109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B707F6-E4DA-4F96-B7AA-187DF3B8819A}" type="slidenum">
              <a:rPr lang="tr-TR"/>
              <a:pPr/>
              <a:t>111</a:t>
            </a:fld>
            <a:endParaRPr lang="tr-TR"/>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19E3B9-3DEA-420E-877A-DB2426D148A7}" type="slidenum">
              <a:rPr lang="tr-TR"/>
              <a:pPr/>
              <a:t>112</a:t>
            </a:fld>
            <a:endParaRPr lang="tr-TR"/>
          </a:p>
        </p:txBody>
      </p:sp>
      <p:sp>
        <p:nvSpPr>
          <p:cNvPr id="357378" name="Rectangle 2"/>
          <p:cNvSpPr>
            <a:spLocks noGrp="1" noRot="1" noChangeAspect="1"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31D05A-0EE3-4819-AA78-E82B3D337049}" type="slidenum">
              <a:rPr lang="tr-TR"/>
              <a:pPr/>
              <a:t>113</a:t>
            </a:fld>
            <a:endParaRPr lang="tr-TR"/>
          </a:p>
        </p:txBody>
      </p:sp>
      <p:sp>
        <p:nvSpPr>
          <p:cNvPr id="359426" name="Rectangle 2"/>
          <p:cNvSpPr>
            <a:spLocks noGrp="1" noRot="1" noChangeAspect="1"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0CF819-EBD0-415A-8802-392EBF30031C}" type="slidenum">
              <a:rPr lang="tr-TR"/>
              <a:pPr/>
              <a:t>114</a:t>
            </a:fld>
            <a:endParaRPr lang="tr-TR"/>
          </a:p>
        </p:txBody>
      </p:sp>
      <p:sp>
        <p:nvSpPr>
          <p:cNvPr id="361474" name="Rectangle 2"/>
          <p:cNvSpPr>
            <a:spLocks noGrp="1" noRot="1" noChangeAspect="1" noChangeArrowheads="1" noTextEdit="1"/>
          </p:cNvSpPr>
          <p:nvPr>
            <p:ph type="sldImg"/>
          </p:nvPr>
        </p:nvSpPr>
        <p:spPr>
          <a:ln/>
        </p:spPr>
      </p:sp>
      <p:sp>
        <p:nvSpPr>
          <p:cNvPr id="3614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D52533-A3D5-471A-96BD-492D2FB3E112}" type="slidenum">
              <a:rPr lang="tr-TR"/>
              <a:pPr/>
              <a:t>115</a:t>
            </a:fld>
            <a:endParaRPr lang="tr-TR"/>
          </a:p>
        </p:txBody>
      </p:sp>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B4824C-1816-4859-81B5-F0FAE212C072}" type="slidenum">
              <a:rPr lang="tr-TR"/>
              <a:pPr/>
              <a:t>116</a:t>
            </a:fld>
            <a:endParaRPr lang="tr-TR"/>
          </a:p>
        </p:txBody>
      </p:sp>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5F60AC-5BCB-4CBA-B5B4-A6AD9AEBF239}" type="slidenum">
              <a:rPr lang="tr-TR"/>
              <a:pPr/>
              <a:t>117</a:t>
            </a:fld>
            <a:endParaRPr lang="tr-TR"/>
          </a:p>
        </p:txBody>
      </p:sp>
      <p:sp>
        <p:nvSpPr>
          <p:cNvPr id="367618" name="Rectangle 2"/>
          <p:cNvSpPr>
            <a:spLocks noGrp="1" noRot="1" noChangeAspect="1" noChangeArrowheads="1" noTextEdit="1"/>
          </p:cNvSpPr>
          <p:nvPr>
            <p:ph type="sldImg"/>
          </p:nvPr>
        </p:nvSpPr>
        <p:spPr>
          <a:ln/>
        </p:spPr>
      </p:sp>
      <p:sp>
        <p:nvSpPr>
          <p:cNvPr id="3676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9284E-5617-4FF0-8B6D-C573EEB23C5D}" type="slidenum">
              <a:rPr lang="tr-TR"/>
              <a:pPr/>
              <a:t>118</a:t>
            </a:fld>
            <a:endParaRPr lang="tr-TR"/>
          </a:p>
        </p:txBody>
      </p:sp>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E89E6-F4F3-407D-AD3F-64697A4215B6}" type="slidenum">
              <a:rPr lang="tr-TR"/>
              <a:pPr/>
              <a:t>119</a:t>
            </a:fld>
            <a:endParaRPr lang="tr-TR"/>
          </a:p>
        </p:txBody>
      </p:sp>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BDB5D-632E-413C-AA8F-4861C6C23F59}" type="slidenum">
              <a:rPr lang="tr-TR"/>
              <a:pPr/>
              <a:t>12</a:t>
            </a:fld>
            <a:endParaRPr lang="tr-TR"/>
          </a:p>
        </p:txBody>
      </p:sp>
      <p:sp>
        <p:nvSpPr>
          <p:cNvPr id="550914" name="Rectangle 2"/>
          <p:cNvSpPr>
            <a:spLocks noGrp="1" noRot="1" noChangeAspect="1" noChangeArrowheads="1" noTextEdit="1"/>
          </p:cNvSpPr>
          <p:nvPr>
            <p:ph type="sldImg"/>
          </p:nvPr>
        </p:nvSpPr>
        <p:spPr>
          <a:ln/>
        </p:spPr>
      </p:sp>
      <p:sp>
        <p:nvSpPr>
          <p:cNvPr id="55091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29A9FA-2E0A-4539-99DA-EB67364220CC}" type="slidenum">
              <a:rPr lang="tr-TR"/>
              <a:pPr/>
              <a:t>120</a:t>
            </a:fld>
            <a:endParaRPr lang="tr-TR"/>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5A9BC-8D51-4910-B68A-389529DA856A}" type="slidenum">
              <a:rPr lang="tr-TR"/>
              <a:pPr/>
              <a:t>121</a:t>
            </a:fld>
            <a:endParaRPr lang="tr-TR"/>
          </a:p>
        </p:txBody>
      </p:sp>
      <p:sp>
        <p:nvSpPr>
          <p:cNvPr id="375810" name="Rectangle 2"/>
          <p:cNvSpPr>
            <a:spLocks noGrp="1" noRot="1" noChangeAspec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3CE807-9F86-4A6D-8C03-5C9E3024463E}" type="slidenum">
              <a:rPr lang="tr-TR"/>
              <a:pPr/>
              <a:t>122</a:t>
            </a:fld>
            <a:endParaRPr lang="tr-TR"/>
          </a:p>
        </p:txBody>
      </p:sp>
      <p:sp>
        <p:nvSpPr>
          <p:cNvPr id="400386" name="Rectangle 2"/>
          <p:cNvSpPr>
            <a:spLocks noGrp="1" noRot="1" noChangeAspect="1"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5C73C-6808-4104-8E15-4F87893F4ACA}" type="slidenum">
              <a:rPr lang="tr-TR"/>
              <a:pPr/>
              <a:t>123</a:t>
            </a:fld>
            <a:endParaRPr lang="tr-TR"/>
          </a:p>
        </p:txBody>
      </p:sp>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21046-8E46-4F5A-AB50-6590B21D71D9}" type="slidenum">
              <a:rPr lang="tr-TR"/>
              <a:pPr/>
              <a:t>124</a:t>
            </a:fld>
            <a:endParaRPr lang="tr-TR"/>
          </a:p>
        </p:txBody>
      </p:sp>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30EF2B-6211-4A34-9F33-6CE34083D4E5}" type="slidenum">
              <a:rPr lang="tr-TR"/>
              <a:pPr/>
              <a:t>142</a:t>
            </a:fld>
            <a:endParaRPr lang="tr-TR"/>
          </a:p>
        </p:txBody>
      </p:sp>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2B8F1D-8E74-4E22-ADCF-F97185A6678D}" type="slidenum">
              <a:rPr lang="tr-TR"/>
              <a:pPr/>
              <a:t>145</a:t>
            </a:fld>
            <a:endParaRPr lang="tr-TR"/>
          </a:p>
        </p:txBody>
      </p:sp>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9305E0-6998-497F-A021-E4EEAA9CD47F}" type="slidenum">
              <a:rPr lang="tr-TR"/>
              <a:pPr/>
              <a:t>146</a:t>
            </a:fld>
            <a:endParaRPr lang="tr-TR"/>
          </a:p>
        </p:txBody>
      </p:sp>
      <p:sp>
        <p:nvSpPr>
          <p:cNvPr id="630786" name="Rectangle 2"/>
          <p:cNvSpPr>
            <a:spLocks noGrp="1" noRot="1" noChangeAspect="1" noChangeArrowheads="1" noTextEdit="1"/>
          </p:cNvSpPr>
          <p:nvPr>
            <p:ph type="sldImg"/>
          </p:nvPr>
        </p:nvSpPr>
        <p:spPr>
          <a:ln/>
        </p:spPr>
      </p:sp>
      <p:sp>
        <p:nvSpPr>
          <p:cNvPr id="6307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0E9B15-5DF1-4480-865A-39DAFAB6EE21}" type="slidenum">
              <a:rPr lang="tr-TR"/>
              <a:pPr/>
              <a:t>147</a:t>
            </a:fld>
            <a:endParaRPr lang="tr-TR"/>
          </a:p>
        </p:txBody>
      </p:sp>
      <p:sp>
        <p:nvSpPr>
          <p:cNvPr id="632834" name="Rectangle 2"/>
          <p:cNvSpPr>
            <a:spLocks noGrp="1" noRot="1" noChangeAspect="1" noChangeArrowheads="1" noTextEdit="1"/>
          </p:cNvSpPr>
          <p:nvPr>
            <p:ph type="sldImg"/>
          </p:nvPr>
        </p:nvSpPr>
        <p:spPr>
          <a:ln/>
        </p:spPr>
      </p:sp>
      <p:sp>
        <p:nvSpPr>
          <p:cNvPr id="6328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AE78FA-56FD-46AB-AE99-E7B80DC460DA}" type="slidenum">
              <a:rPr lang="tr-TR"/>
              <a:pPr/>
              <a:t>148</a:t>
            </a:fld>
            <a:endParaRPr lang="tr-TR"/>
          </a:p>
        </p:txBody>
      </p:sp>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6A3D3E-289E-4E27-BE53-6D3D00643B08}" type="slidenum">
              <a:rPr lang="tr-TR"/>
              <a:pPr/>
              <a:t>13</a:t>
            </a:fld>
            <a:endParaRPr lang="tr-TR"/>
          </a:p>
        </p:txBody>
      </p:sp>
      <p:sp>
        <p:nvSpPr>
          <p:cNvPr id="551938" name="Rectangle 2"/>
          <p:cNvSpPr>
            <a:spLocks noGrp="1" noRot="1" noChangeAspect="1" noChangeArrowheads="1" noTextEdit="1"/>
          </p:cNvSpPr>
          <p:nvPr>
            <p:ph type="sldImg"/>
          </p:nvPr>
        </p:nvSpPr>
        <p:spPr>
          <a:ln/>
        </p:spPr>
      </p:sp>
      <p:sp>
        <p:nvSpPr>
          <p:cNvPr id="5519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ADB55-830D-49BC-8508-8540F29C0A99}" type="slidenum">
              <a:rPr lang="tr-TR"/>
              <a:pPr/>
              <a:t>149</a:t>
            </a:fld>
            <a:endParaRPr lang="tr-TR"/>
          </a:p>
        </p:txBody>
      </p:sp>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645870-514E-4D04-928E-341218B7EECE}" type="slidenum">
              <a:rPr lang="tr-TR"/>
              <a:pPr/>
              <a:t>150</a:t>
            </a:fld>
            <a:endParaRPr lang="tr-TR"/>
          </a:p>
        </p:txBody>
      </p:sp>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5A44CE-E0A3-482B-8339-1B64E7529E75}" type="slidenum">
              <a:rPr lang="tr-TR"/>
              <a:pPr/>
              <a:t>151</a:t>
            </a:fld>
            <a:endParaRPr lang="tr-TR"/>
          </a:p>
        </p:txBody>
      </p:sp>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55A27E-BE21-485E-B29D-B6F0BAB31FAA}" type="slidenum">
              <a:rPr lang="tr-TR"/>
              <a:pPr/>
              <a:t>152</a:t>
            </a:fld>
            <a:endParaRPr lang="tr-TR"/>
          </a:p>
        </p:txBody>
      </p:sp>
      <p:sp>
        <p:nvSpPr>
          <p:cNvPr id="643074" name="Rectangle 2"/>
          <p:cNvSpPr>
            <a:spLocks noGrp="1" noRot="1" noChangeAspect="1" noChangeArrowheads="1" noTextEdit="1"/>
          </p:cNvSpPr>
          <p:nvPr>
            <p:ph type="sldImg"/>
          </p:nvPr>
        </p:nvSpPr>
        <p:spPr>
          <a:ln/>
        </p:spPr>
      </p:sp>
      <p:sp>
        <p:nvSpPr>
          <p:cNvPr id="6430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2C2758-0DD3-42CD-990A-4C27CAA5BCE8}" type="slidenum">
              <a:rPr lang="tr-TR"/>
              <a:pPr/>
              <a:t>153</a:t>
            </a:fld>
            <a:endParaRPr lang="tr-TR"/>
          </a:p>
        </p:txBody>
      </p:sp>
      <p:sp>
        <p:nvSpPr>
          <p:cNvPr id="645122" name="Rectangle 2"/>
          <p:cNvSpPr>
            <a:spLocks noGrp="1" noRot="1" noChangeAspect="1" noChangeArrowheads="1" noTextEdit="1"/>
          </p:cNvSpPr>
          <p:nvPr>
            <p:ph type="sldImg"/>
          </p:nvPr>
        </p:nvSpPr>
        <p:spPr>
          <a:ln/>
        </p:spPr>
      </p:sp>
      <p:sp>
        <p:nvSpPr>
          <p:cNvPr id="6451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05B57B-4EE5-4DBD-B5B3-125B859FDB3F}" type="slidenum">
              <a:rPr lang="tr-TR"/>
              <a:pPr/>
              <a:t>154</a:t>
            </a:fld>
            <a:endParaRPr lang="tr-TR"/>
          </a:p>
        </p:txBody>
      </p:sp>
      <p:sp>
        <p:nvSpPr>
          <p:cNvPr id="647170" name="Rectangle 2"/>
          <p:cNvSpPr>
            <a:spLocks noGrp="1" noRot="1" noChangeAspect="1" noChangeArrowheads="1" noTextEdit="1"/>
          </p:cNvSpPr>
          <p:nvPr>
            <p:ph type="sldImg"/>
          </p:nvPr>
        </p:nvSpPr>
        <p:spPr>
          <a:ln/>
        </p:spPr>
      </p:sp>
      <p:sp>
        <p:nvSpPr>
          <p:cNvPr id="6471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F2A6CD-DC00-4788-805B-676895F57D38}" type="slidenum">
              <a:rPr lang="tr-TR"/>
              <a:pPr/>
              <a:t>14</a:t>
            </a:fld>
            <a:endParaRPr lang="tr-TR"/>
          </a:p>
        </p:txBody>
      </p:sp>
      <p:sp>
        <p:nvSpPr>
          <p:cNvPr id="552962" name="Rectangle 2"/>
          <p:cNvSpPr>
            <a:spLocks noGrp="1" noRot="1" noChangeAspect="1" noChangeArrowheads="1" noTextEdit="1"/>
          </p:cNvSpPr>
          <p:nvPr>
            <p:ph type="sldImg"/>
          </p:nvPr>
        </p:nvSpPr>
        <p:spPr>
          <a:ln/>
        </p:spPr>
      </p:sp>
      <p:sp>
        <p:nvSpPr>
          <p:cNvPr id="55296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BCC994-1505-48C2-93C8-764D2E038C59}" type="slidenum">
              <a:rPr lang="tr-TR"/>
              <a:pPr/>
              <a:t>15</a:t>
            </a:fld>
            <a:endParaRPr lang="tr-TR"/>
          </a:p>
        </p:txBody>
      </p:sp>
      <p:sp>
        <p:nvSpPr>
          <p:cNvPr id="553986" name="Rectangle 2"/>
          <p:cNvSpPr>
            <a:spLocks noGrp="1" noRot="1" noChangeAspect="1"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7D799B-A412-45A6-83A8-FB2FE96603BC}" type="slidenum">
              <a:rPr lang="tr-TR"/>
              <a:pPr/>
              <a:t>16</a:t>
            </a:fld>
            <a:endParaRPr lang="tr-TR"/>
          </a:p>
        </p:txBody>
      </p:sp>
      <p:sp>
        <p:nvSpPr>
          <p:cNvPr id="555010" name="Rectangle 2"/>
          <p:cNvSpPr>
            <a:spLocks noGrp="1" noRot="1" noChangeAspect="1" noChangeArrowheads="1" noTextEdit="1"/>
          </p:cNvSpPr>
          <p:nvPr>
            <p:ph type="sldImg"/>
          </p:nvPr>
        </p:nvSpPr>
        <p:spPr>
          <a:ln/>
        </p:spPr>
      </p:sp>
      <p:sp>
        <p:nvSpPr>
          <p:cNvPr id="55501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F7106-A220-4354-9DFF-E143C4B3E87D}" type="slidenum">
              <a:rPr lang="tr-TR"/>
              <a:pPr/>
              <a:t>17</a:t>
            </a:fld>
            <a:endParaRPr lang="tr-TR"/>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D2788-2ED6-4932-A28C-034271418246}" type="slidenum">
              <a:rPr lang="tr-TR"/>
              <a:pPr/>
              <a:t>18</a:t>
            </a:fld>
            <a:endParaRPr lang="tr-TR"/>
          </a:p>
        </p:txBody>
      </p:sp>
      <p:sp>
        <p:nvSpPr>
          <p:cNvPr id="557058" name="Rectangle 2"/>
          <p:cNvSpPr>
            <a:spLocks noGrp="1" noRot="1" noChangeAspect="1" noChangeArrowheads="1" noTextEdit="1"/>
          </p:cNvSpPr>
          <p:nvPr>
            <p:ph type="sldImg"/>
          </p:nvPr>
        </p:nvSpPr>
        <p:spPr>
          <a:ln/>
        </p:spPr>
      </p:sp>
      <p:sp>
        <p:nvSpPr>
          <p:cNvPr id="55705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1BDD88-3360-46CF-B07B-0CF6E17418B6}" type="slidenum">
              <a:rPr lang="tr-TR"/>
              <a:pPr/>
              <a:t>19</a:t>
            </a:fld>
            <a:endParaRPr lang="tr-TR"/>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CF7F2E-8071-4ECB-A13B-DA6CBE74000A}" type="slidenum">
              <a:rPr lang="tr-TR"/>
              <a:pPr/>
              <a:t>2</a:t>
            </a:fld>
            <a:endParaRPr lang="tr-TR"/>
          </a:p>
        </p:txBody>
      </p:sp>
      <p:sp>
        <p:nvSpPr>
          <p:cNvPr id="540674" name="Rectangle 2"/>
          <p:cNvSpPr>
            <a:spLocks noGrp="1" noRot="1" noChangeAspect="1" noChangeArrowheads="1" noTextEdit="1"/>
          </p:cNvSpPr>
          <p:nvPr>
            <p:ph type="sldImg"/>
          </p:nvPr>
        </p:nvSpPr>
        <p:spPr>
          <a:ln/>
        </p:spPr>
      </p:sp>
      <p:sp>
        <p:nvSpPr>
          <p:cNvPr id="5406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D6F681-5204-455A-829B-6342F7C6C142}" type="slidenum">
              <a:rPr lang="tr-TR"/>
              <a:pPr/>
              <a:t>20</a:t>
            </a:fld>
            <a:endParaRPr lang="tr-TR"/>
          </a:p>
        </p:txBody>
      </p:sp>
      <p:sp>
        <p:nvSpPr>
          <p:cNvPr id="559106" name="Rectangle 2"/>
          <p:cNvSpPr>
            <a:spLocks noGrp="1" noRot="1" noChangeAspect="1" noChangeArrowheads="1" noTextEdit="1"/>
          </p:cNvSpPr>
          <p:nvPr>
            <p:ph type="sldImg"/>
          </p:nvPr>
        </p:nvSpPr>
        <p:spPr>
          <a:ln/>
        </p:spPr>
      </p:sp>
      <p:sp>
        <p:nvSpPr>
          <p:cNvPr id="55910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BB7970-7ACB-43B7-A1DA-9ECA830A3E31}" type="slidenum">
              <a:rPr lang="tr-TR"/>
              <a:pPr/>
              <a:t>21</a:t>
            </a:fld>
            <a:endParaRPr lang="tr-TR"/>
          </a:p>
        </p:txBody>
      </p:sp>
      <p:sp>
        <p:nvSpPr>
          <p:cNvPr id="560130" name="Rectangle 2"/>
          <p:cNvSpPr>
            <a:spLocks noGrp="1" noRot="1" noChangeAspect="1" noChangeArrowheads="1" noTextEdit="1"/>
          </p:cNvSpPr>
          <p:nvPr>
            <p:ph type="sldImg"/>
          </p:nvPr>
        </p:nvSpPr>
        <p:spPr>
          <a:ln/>
        </p:spPr>
      </p:sp>
      <p:sp>
        <p:nvSpPr>
          <p:cNvPr id="56013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57E42E-6FD4-4B91-9358-1157036C9238}" type="slidenum">
              <a:rPr lang="tr-TR"/>
              <a:pPr/>
              <a:t>22</a:t>
            </a:fld>
            <a:endParaRPr lang="tr-TR"/>
          </a:p>
        </p:txBody>
      </p:sp>
      <p:sp>
        <p:nvSpPr>
          <p:cNvPr id="561154" name="Rectangle 2"/>
          <p:cNvSpPr>
            <a:spLocks noGrp="1" noRot="1" noChangeAspect="1" noChangeArrowheads="1" noTextEdit="1"/>
          </p:cNvSpPr>
          <p:nvPr>
            <p:ph type="sldImg"/>
          </p:nvPr>
        </p:nvSpPr>
        <p:spPr>
          <a:ln/>
        </p:spPr>
      </p:sp>
      <p:sp>
        <p:nvSpPr>
          <p:cNvPr id="56115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14C4B5-FB60-49E7-AA6C-4157B88E0485}" type="slidenum">
              <a:rPr lang="tr-TR"/>
              <a:pPr/>
              <a:t>23</a:t>
            </a:fld>
            <a:endParaRPr lang="tr-TR"/>
          </a:p>
        </p:txBody>
      </p:sp>
      <p:sp>
        <p:nvSpPr>
          <p:cNvPr id="562178" name="Rectangle 2"/>
          <p:cNvSpPr>
            <a:spLocks noGrp="1" noRot="1" noChangeAspect="1" noChangeArrowheads="1" noTextEdit="1"/>
          </p:cNvSpPr>
          <p:nvPr>
            <p:ph type="sldImg"/>
          </p:nvPr>
        </p:nvSpPr>
        <p:spPr>
          <a:ln/>
        </p:spPr>
      </p:sp>
      <p:sp>
        <p:nvSpPr>
          <p:cNvPr id="5621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F76FA5-355C-4500-A387-9A381024B92A}" type="slidenum">
              <a:rPr lang="tr-TR"/>
              <a:pPr/>
              <a:t>24</a:t>
            </a:fld>
            <a:endParaRPr lang="tr-TR"/>
          </a:p>
        </p:txBody>
      </p:sp>
      <p:sp>
        <p:nvSpPr>
          <p:cNvPr id="563202" name="Rectangle 2"/>
          <p:cNvSpPr>
            <a:spLocks noGrp="1" noRot="1" noChangeAspect="1" noChangeArrowheads="1" noTextEdit="1"/>
          </p:cNvSpPr>
          <p:nvPr>
            <p:ph type="sldImg"/>
          </p:nvPr>
        </p:nvSpPr>
        <p:spPr>
          <a:ln/>
        </p:spPr>
      </p:sp>
      <p:sp>
        <p:nvSpPr>
          <p:cNvPr id="56320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5F6EDB-E83C-4288-B612-DB5292BFA9B4}" type="slidenum">
              <a:rPr lang="tr-TR"/>
              <a:pPr/>
              <a:t>25</a:t>
            </a:fld>
            <a:endParaRPr lang="tr-TR"/>
          </a:p>
        </p:txBody>
      </p:sp>
      <p:sp>
        <p:nvSpPr>
          <p:cNvPr id="564226" name="Rectangle 2"/>
          <p:cNvSpPr>
            <a:spLocks noGrp="1" noRot="1" noChangeAspect="1" noChangeArrowheads="1" noTextEdit="1"/>
          </p:cNvSpPr>
          <p:nvPr>
            <p:ph type="sldImg"/>
          </p:nvPr>
        </p:nvSpPr>
        <p:spPr>
          <a:ln/>
        </p:spPr>
      </p:sp>
      <p:sp>
        <p:nvSpPr>
          <p:cNvPr id="5642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6AD830-60A3-4977-82DC-9DC616C76246}" type="slidenum">
              <a:rPr lang="tr-TR"/>
              <a:pPr/>
              <a:t>26</a:t>
            </a:fld>
            <a:endParaRPr lang="tr-TR"/>
          </a:p>
        </p:txBody>
      </p:sp>
      <p:sp>
        <p:nvSpPr>
          <p:cNvPr id="565250" name="Rectangle 2"/>
          <p:cNvSpPr>
            <a:spLocks noGrp="1" noRot="1" noChangeAspect="1" noChangeArrowheads="1" noTextEdit="1"/>
          </p:cNvSpPr>
          <p:nvPr>
            <p:ph type="sldImg"/>
          </p:nvPr>
        </p:nvSpPr>
        <p:spPr>
          <a:ln/>
        </p:spPr>
      </p:sp>
      <p:sp>
        <p:nvSpPr>
          <p:cNvPr id="5652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D06C1F-1B22-4EE6-973B-3004540BA77F}" type="slidenum">
              <a:rPr lang="tr-TR"/>
              <a:pPr/>
              <a:t>27</a:t>
            </a:fld>
            <a:endParaRPr lang="tr-TR"/>
          </a:p>
        </p:txBody>
      </p:sp>
      <p:sp>
        <p:nvSpPr>
          <p:cNvPr id="566274" name="Rectangle 2"/>
          <p:cNvSpPr>
            <a:spLocks noGrp="1" noRot="1" noChangeAspect="1" noChangeArrowheads="1" noTextEdit="1"/>
          </p:cNvSpPr>
          <p:nvPr>
            <p:ph type="sldImg"/>
          </p:nvPr>
        </p:nvSpPr>
        <p:spPr>
          <a:ln/>
        </p:spPr>
      </p:sp>
      <p:sp>
        <p:nvSpPr>
          <p:cNvPr id="5662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38C558-AD3B-47EA-81CB-D3F7BA8DB618}" type="slidenum">
              <a:rPr lang="tr-TR"/>
              <a:pPr/>
              <a:t>28</a:t>
            </a:fld>
            <a:endParaRPr lang="tr-TR"/>
          </a:p>
        </p:txBody>
      </p:sp>
      <p:sp>
        <p:nvSpPr>
          <p:cNvPr id="567298" name="Rectangle 2"/>
          <p:cNvSpPr>
            <a:spLocks noGrp="1" noRot="1" noChangeAspect="1" noChangeArrowheads="1" noTextEdit="1"/>
          </p:cNvSpPr>
          <p:nvPr>
            <p:ph type="sldImg"/>
          </p:nvPr>
        </p:nvSpPr>
        <p:spPr>
          <a:ln/>
        </p:spPr>
      </p:sp>
      <p:sp>
        <p:nvSpPr>
          <p:cNvPr id="56729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658903-299F-45F6-AC6D-0CD36BAB38BC}" type="slidenum">
              <a:rPr lang="tr-TR"/>
              <a:pPr/>
              <a:t>29</a:t>
            </a:fld>
            <a:endParaRPr lang="tr-T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B85977-FFA3-4095-AB72-9909E607C5D2}" type="slidenum">
              <a:rPr lang="tr-TR"/>
              <a:pPr/>
              <a:t>3</a:t>
            </a:fld>
            <a:endParaRPr lang="tr-TR"/>
          </a:p>
        </p:txBody>
      </p:sp>
      <p:sp>
        <p:nvSpPr>
          <p:cNvPr id="541698" name="Rectangle 2"/>
          <p:cNvSpPr>
            <a:spLocks noGrp="1" noRot="1" noChangeAspect="1" noChangeArrowheads="1" noTextEdit="1"/>
          </p:cNvSpPr>
          <p:nvPr>
            <p:ph type="sldImg"/>
          </p:nvPr>
        </p:nvSpPr>
        <p:spPr>
          <a:ln/>
        </p:spPr>
      </p:sp>
      <p:sp>
        <p:nvSpPr>
          <p:cNvPr id="54169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DFE2CA-4B20-4474-B812-A3B4138ECFD8}" type="slidenum">
              <a:rPr lang="tr-TR"/>
              <a:pPr/>
              <a:t>30</a:t>
            </a:fld>
            <a:endParaRPr lang="tr-T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8085DE-D51D-401E-9F26-999C9B58037C}" type="slidenum">
              <a:rPr lang="tr-TR"/>
              <a:pPr/>
              <a:t>31</a:t>
            </a:fld>
            <a:endParaRPr lang="tr-TR"/>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A1ED7F-B785-46CE-99CB-CCCBEEBF2700}" type="slidenum">
              <a:rPr lang="tr-TR"/>
              <a:pPr/>
              <a:t>32</a:t>
            </a:fld>
            <a:endParaRPr lang="tr-TR"/>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BB7AE-692F-4AD5-B3F8-DAA117169B81}" type="slidenum">
              <a:rPr lang="tr-TR"/>
              <a:pPr/>
              <a:t>33</a:t>
            </a:fld>
            <a:endParaRPr lang="tr-TR"/>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732C68-8A97-43F8-B846-69670A67DC51}" type="slidenum">
              <a:rPr lang="tr-TR"/>
              <a:pPr/>
              <a:t>34</a:t>
            </a:fld>
            <a:endParaRPr lang="tr-TR"/>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0F08EA-7014-465F-A1A9-87F54D4F9F54}" type="slidenum">
              <a:rPr lang="tr-TR"/>
              <a:pPr/>
              <a:t>35</a:t>
            </a:fld>
            <a:endParaRPr lang="tr-TR"/>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3F14CA-A2FC-4DCF-B135-AEE52C8A42C1}" type="slidenum">
              <a:rPr lang="tr-TR"/>
              <a:pPr/>
              <a:t>36</a:t>
            </a:fld>
            <a:endParaRPr lang="tr-TR"/>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D5EBA7-D426-4845-8EB6-1ECA1D1091A0}" type="slidenum">
              <a:rPr lang="tr-TR"/>
              <a:pPr/>
              <a:t>37</a:t>
            </a:fld>
            <a:endParaRPr lang="tr-TR"/>
          </a:p>
        </p:txBody>
      </p:sp>
      <p:sp>
        <p:nvSpPr>
          <p:cNvPr id="568322" name="Rectangle 2"/>
          <p:cNvSpPr>
            <a:spLocks noGrp="1" noRot="1" noChangeAspect="1" noChangeArrowheads="1" noTextEdit="1"/>
          </p:cNvSpPr>
          <p:nvPr>
            <p:ph type="sldImg"/>
          </p:nvPr>
        </p:nvSpPr>
        <p:spPr>
          <a:ln/>
        </p:spPr>
      </p:sp>
      <p:sp>
        <p:nvSpPr>
          <p:cNvPr id="5683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79C39E-F878-4C58-AB36-D800B496FBDB}" type="slidenum">
              <a:rPr lang="tr-TR"/>
              <a:pPr/>
              <a:t>38</a:t>
            </a:fld>
            <a:endParaRPr lang="tr-TR"/>
          </a:p>
        </p:txBody>
      </p:sp>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1EC35-808D-4207-9A22-6A54FA6B98F6}" type="slidenum">
              <a:rPr lang="tr-TR"/>
              <a:pPr/>
              <a:t>39</a:t>
            </a:fld>
            <a:endParaRPr lang="tr-TR"/>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32EDAF-A8BF-4B34-AE0C-7EB025056D29}" type="slidenum">
              <a:rPr lang="tr-TR"/>
              <a:pPr/>
              <a:t>4</a:t>
            </a:fld>
            <a:endParaRPr lang="tr-TR"/>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437D10-BC3C-4EB2-B6AB-9BD7D96D4CF0}" type="slidenum">
              <a:rPr lang="tr-TR"/>
              <a:pPr/>
              <a:t>40</a:t>
            </a:fld>
            <a:endParaRPr lang="tr-TR"/>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8E657-AB63-4689-9576-0CCD6C591122}" type="slidenum">
              <a:rPr lang="tr-TR"/>
              <a:pPr/>
              <a:t>41</a:t>
            </a:fld>
            <a:endParaRPr lang="tr-TR"/>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5D74D9-6689-45FC-B171-534A1ED0DA86}" type="slidenum">
              <a:rPr lang="tr-TR"/>
              <a:pPr/>
              <a:t>42</a:t>
            </a:fld>
            <a:endParaRPr lang="tr-TR"/>
          </a:p>
        </p:txBody>
      </p:sp>
      <p:sp>
        <p:nvSpPr>
          <p:cNvPr id="570370" name="Rectangle 2"/>
          <p:cNvSpPr>
            <a:spLocks noGrp="1" noRot="1" noChangeAspect="1" noChangeArrowheads="1" noTextEdit="1"/>
          </p:cNvSpPr>
          <p:nvPr>
            <p:ph type="sldImg"/>
          </p:nvPr>
        </p:nvSpPr>
        <p:spPr>
          <a:ln/>
        </p:spPr>
      </p:sp>
      <p:sp>
        <p:nvSpPr>
          <p:cNvPr id="5703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28D6C1-BBAD-4941-A820-F31A9810F293}" type="slidenum">
              <a:rPr lang="tr-TR"/>
              <a:pPr/>
              <a:t>43</a:t>
            </a:fld>
            <a:endParaRPr lang="tr-TR"/>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B80586-986F-4A1F-A3AC-FBAA55579E30}" type="slidenum">
              <a:rPr lang="tr-TR"/>
              <a:pPr/>
              <a:t>44</a:t>
            </a:fld>
            <a:endParaRPr lang="tr-TR"/>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CD903-0187-4C6E-9302-C527C389449F}" type="slidenum">
              <a:rPr lang="tr-TR"/>
              <a:pPr/>
              <a:t>45</a:t>
            </a:fld>
            <a:endParaRPr lang="tr-TR"/>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6B35CE-0FB1-472B-A315-EFF72038E1D8}" type="slidenum">
              <a:rPr lang="tr-TR"/>
              <a:pPr/>
              <a:t>46</a:t>
            </a:fld>
            <a:endParaRPr lang="tr-TR"/>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89E127-9B74-47F2-B196-16BEB088D773}" type="slidenum">
              <a:rPr lang="tr-TR"/>
              <a:pPr/>
              <a:t>47</a:t>
            </a:fld>
            <a:endParaRPr lang="tr-TR"/>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6153DD-2166-49AE-9DC5-C2B53D944715}" type="slidenum">
              <a:rPr lang="tr-TR"/>
              <a:pPr/>
              <a:t>48</a:t>
            </a:fld>
            <a:endParaRPr lang="tr-TR"/>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90F13-FF77-443E-A663-4A1AABDC98E1}" type="slidenum">
              <a:rPr lang="tr-TR"/>
              <a:pPr/>
              <a:t>49</a:t>
            </a:fld>
            <a:endParaRPr lang="tr-TR"/>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6E9199-41EC-4152-912D-0D983D21A600}" type="slidenum">
              <a:rPr lang="tr-TR"/>
              <a:pPr/>
              <a:t>5</a:t>
            </a:fld>
            <a:endParaRPr lang="tr-TR"/>
          </a:p>
        </p:txBody>
      </p:sp>
      <p:sp>
        <p:nvSpPr>
          <p:cNvPr id="543746" name="Rectangle 2"/>
          <p:cNvSpPr>
            <a:spLocks noGrp="1" noRot="1" noChangeAspect="1"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003C2E-DB43-4296-8DEE-29693498A978}" type="slidenum">
              <a:rPr lang="tr-TR"/>
              <a:pPr/>
              <a:t>50</a:t>
            </a:fld>
            <a:endParaRPr lang="tr-TR"/>
          </a:p>
        </p:txBody>
      </p:sp>
      <p:sp>
        <p:nvSpPr>
          <p:cNvPr id="513026" name="Rectangle 2"/>
          <p:cNvSpPr>
            <a:spLocks noGrp="1" noRot="1" noChangeAspect="1" noChangeArrowheads="1" noTextEdit="1"/>
          </p:cNvSpPr>
          <p:nvPr>
            <p:ph type="sldImg"/>
          </p:nvPr>
        </p:nvSpPr>
        <p:spPr>
          <a:ln/>
        </p:spPr>
      </p:sp>
      <p:sp>
        <p:nvSpPr>
          <p:cNvPr id="5130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6D6614-9614-4A08-92B0-B642C1938FA3}" type="slidenum">
              <a:rPr lang="tr-TR"/>
              <a:pPr/>
              <a:t>51</a:t>
            </a:fld>
            <a:endParaRPr lang="tr-TR"/>
          </a:p>
        </p:txBody>
      </p:sp>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DA85E4-BDEA-45B3-A14F-692AD7EA6708}" type="slidenum">
              <a:rPr lang="tr-TR"/>
              <a:pPr/>
              <a:t>52</a:t>
            </a:fld>
            <a:endParaRPr lang="tr-TR"/>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88C72-FA67-41B9-B419-0671FF6EFA1C}" type="slidenum">
              <a:rPr lang="tr-TR"/>
              <a:pPr/>
              <a:t>53</a:t>
            </a:fld>
            <a:endParaRPr lang="tr-TR"/>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579A0-5B5B-4E4E-9E68-C8D5E590EA15}" type="slidenum">
              <a:rPr lang="tr-TR"/>
              <a:pPr/>
              <a:t>54</a:t>
            </a:fld>
            <a:endParaRPr lang="tr-TR"/>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B0D32D-7C07-46C7-A3C3-2C2D937207B6}" type="slidenum">
              <a:rPr lang="tr-TR"/>
              <a:pPr/>
              <a:t>55</a:t>
            </a:fld>
            <a:endParaRPr lang="tr-TR"/>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A28526-799E-4E36-9E17-9F239747FB0C}" type="slidenum">
              <a:rPr lang="tr-TR"/>
              <a:pPr/>
              <a:t>56</a:t>
            </a:fld>
            <a:endParaRPr lang="tr-TR"/>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D8D315-6042-4E56-B949-FDDB68EF110D}" type="slidenum">
              <a:rPr lang="tr-TR"/>
              <a:pPr/>
              <a:t>57</a:t>
            </a:fld>
            <a:endParaRPr lang="tr-TR"/>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A9B4F3-4DAC-40C0-91BD-50BD97AB50F0}" type="slidenum">
              <a:rPr lang="tr-TR"/>
              <a:pPr/>
              <a:t>58</a:t>
            </a:fld>
            <a:endParaRPr lang="tr-TR"/>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7B53C3-507D-4B39-A8C8-27816DD219EC}" type="slidenum">
              <a:rPr lang="tr-TR"/>
              <a:pPr/>
              <a:t>59</a:t>
            </a:fld>
            <a:endParaRPr lang="tr-TR"/>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6C0B26-7343-4502-91D4-718C80F48144}" type="slidenum">
              <a:rPr lang="tr-TR"/>
              <a:pPr/>
              <a:t>6</a:t>
            </a:fld>
            <a:endParaRPr lang="tr-TR"/>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AA96C0-17FA-43CF-8ED4-1128EDABC389}" type="slidenum">
              <a:rPr lang="tr-TR"/>
              <a:pPr/>
              <a:t>60</a:t>
            </a:fld>
            <a:endParaRPr lang="tr-TR"/>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3F9021-0843-490F-B0AB-EA95D7CB7B97}" type="slidenum">
              <a:rPr lang="tr-TR"/>
              <a:pPr/>
              <a:t>61</a:t>
            </a:fld>
            <a:endParaRPr lang="tr-TR"/>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E93816-90C5-4A65-8F5E-8B2852764EFB}" type="slidenum">
              <a:rPr lang="tr-TR"/>
              <a:pPr/>
              <a:t>62</a:t>
            </a:fld>
            <a:endParaRPr lang="tr-TR"/>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FDF398-D7C8-4D6B-8586-F8D643B5962F}" type="slidenum">
              <a:rPr lang="tr-TR"/>
              <a:pPr/>
              <a:t>63</a:t>
            </a:fld>
            <a:endParaRPr lang="tr-TR"/>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3B3313-0639-4D0F-8B14-A257B4A1A114}" type="slidenum">
              <a:rPr lang="tr-TR"/>
              <a:pPr/>
              <a:t>64</a:t>
            </a:fld>
            <a:endParaRPr lang="tr-TR"/>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0AE7E4-0FC6-4C69-85CA-CEF6E5F426ED}" type="slidenum">
              <a:rPr lang="tr-TR"/>
              <a:pPr/>
              <a:t>65</a:t>
            </a:fld>
            <a:endParaRPr lang="tr-TR"/>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75E994-099D-4B0C-9FBE-73387DA15B89}" type="slidenum">
              <a:rPr lang="tr-TR"/>
              <a:pPr/>
              <a:t>66</a:t>
            </a:fld>
            <a:endParaRPr lang="tr-TR"/>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07EF51-C5B5-4520-A298-B3592209E933}" type="slidenum">
              <a:rPr lang="tr-TR"/>
              <a:pPr/>
              <a:t>67</a:t>
            </a:fld>
            <a:endParaRPr lang="tr-TR"/>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BFAF84-E1DE-4EBC-B70E-DD62E01C2A72}" type="slidenum">
              <a:rPr lang="tr-TR"/>
              <a:pPr/>
              <a:t>68</a:t>
            </a:fld>
            <a:endParaRPr lang="tr-TR"/>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19A1C5-EF90-40C0-A42B-34388FB0C18E}" type="slidenum">
              <a:rPr lang="tr-TR"/>
              <a:pPr/>
              <a:t>69</a:t>
            </a:fld>
            <a:endParaRPr lang="tr-TR"/>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42398B-5EB2-469D-AD77-45CBE90794E1}" type="slidenum">
              <a:rPr lang="tr-TR"/>
              <a:pPr/>
              <a:t>7</a:t>
            </a:fld>
            <a:endParaRPr lang="tr-TR"/>
          </a:p>
        </p:txBody>
      </p:sp>
      <p:sp>
        <p:nvSpPr>
          <p:cNvPr id="545794" name="Rectangle 2"/>
          <p:cNvSpPr>
            <a:spLocks noGrp="1" noRot="1" noChangeAspect="1" noChangeArrowheads="1" noTextEdit="1"/>
          </p:cNvSpPr>
          <p:nvPr>
            <p:ph type="sldImg"/>
          </p:nvPr>
        </p:nvSpPr>
        <p:spPr>
          <a:ln/>
        </p:spPr>
      </p:sp>
      <p:sp>
        <p:nvSpPr>
          <p:cNvPr id="54579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0BE3CE-C7F5-4719-8F20-50CB26941738}" type="slidenum">
              <a:rPr lang="tr-TR"/>
              <a:pPr/>
              <a:t>70</a:t>
            </a:fld>
            <a:endParaRPr lang="tr-TR"/>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6AF63B-92B3-42A8-8096-15C9EA573F88}" type="slidenum">
              <a:rPr lang="tr-TR"/>
              <a:pPr/>
              <a:t>71</a:t>
            </a:fld>
            <a:endParaRPr lang="tr-TR"/>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49927D-2986-43FB-A324-14F4B68620B9}" type="slidenum">
              <a:rPr lang="tr-TR"/>
              <a:pPr/>
              <a:t>72</a:t>
            </a:fld>
            <a:endParaRPr lang="tr-TR"/>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02BF92-F33E-459C-B573-9BFEF8F8891D}" type="slidenum">
              <a:rPr lang="tr-TR"/>
              <a:pPr/>
              <a:t>73</a:t>
            </a:fld>
            <a:endParaRPr lang="tr-TR"/>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97AA36-7E69-48EC-ACC7-18C27261484B}" type="slidenum">
              <a:rPr lang="tr-TR"/>
              <a:pPr/>
              <a:t>74</a:t>
            </a:fld>
            <a:endParaRPr lang="tr-TR"/>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51E62-865C-4DD3-914D-26E2B3588C08}" type="slidenum">
              <a:rPr lang="tr-TR"/>
              <a:pPr/>
              <a:t>75</a:t>
            </a:fld>
            <a:endParaRPr lang="tr-TR"/>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ED9BB7-B78D-48F0-AF7E-BC19DFD47CB1}" type="slidenum">
              <a:rPr lang="tr-TR"/>
              <a:pPr/>
              <a:t>76</a:t>
            </a:fld>
            <a:endParaRPr lang="tr-TR"/>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32329E-D3E3-4E70-A7D5-9F283692C9F6}" type="slidenum">
              <a:rPr lang="tr-TR"/>
              <a:pPr/>
              <a:t>77</a:t>
            </a:fld>
            <a:endParaRPr lang="tr-TR"/>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F789DE-171B-43D7-A56B-6C04D6C01B6E}" type="slidenum">
              <a:rPr lang="tr-TR"/>
              <a:pPr/>
              <a:t>78</a:t>
            </a:fld>
            <a:endParaRPr lang="tr-TR"/>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FD222-40C6-4B98-A73D-FCF586C3D8E0}" type="slidenum">
              <a:rPr lang="tr-TR"/>
              <a:pPr/>
              <a:t>79</a:t>
            </a:fld>
            <a:endParaRPr lang="tr-TR"/>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7F0820-E54D-4394-9F86-470DCAA8C251}" type="slidenum">
              <a:rPr lang="tr-TR"/>
              <a:pPr/>
              <a:t>8</a:t>
            </a:fld>
            <a:endParaRPr lang="tr-T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4786B6-9EC2-49F5-A65C-FD5CB68D995E}" type="slidenum">
              <a:rPr lang="tr-TR"/>
              <a:pPr/>
              <a:t>80</a:t>
            </a:fld>
            <a:endParaRPr lang="tr-TR"/>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49FC1-ADAB-48BC-A349-707F4E74DC1A}" type="slidenum">
              <a:rPr lang="tr-TR"/>
              <a:pPr/>
              <a:t>81</a:t>
            </a:fld>
            <a:endParaRPr lang="tr-TR"/>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54CC91-186E-48D2-8466-3EBA3E232CB6}" type="slidenum">
              <a:rPr lang="tr-TR"/>
              <a:pPr/>
              <a:t>82</a:t>
            </a:fld>
            <a:endParaRPr lang="tr-TR"/>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4A5913-64A6-4D7A-9EC6-BDD4E0C5FB39}" type="slidenum">
              <a:rPr lang="tr-TR"/>
              <a:pPr/>
              <a:t>83</a:t>
            </a:fld>
            <a:endParaRPr lang="tr-TR"/>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2500E7-9E9F-4FCC-90C3-3ADACE336BE6}" type="slidenum">
              <a:rPr lang="tr-TR"/>
              <a:pPr/>
              <a:t>84</a:t>
            </a:fld>
            <a:endParaRPr lang="tr-TR"/>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910486-A5B4-42C8-A4B5-97E32F557318}" type="slidenum">
              <a:rPr lang="tr-TR"/>
              <a:pPr/>
              <a:t>85</a:t>
            </a:fld>
            <a:endParaRPr lang="tr-TR"/>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6922B7-A8F0-4DFF-9818-A523920445A3}" type="slidenum">
              <a:rPr lang="tr-TR"/>
              <a:pPr/>
              <a:t>86</a:t>
            </a:fld>
            <a:endParaRPr lang="tr-TR"/>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946AA9-7C47-49FC-B4B0-A6B08247100B}" type="slidenum">
              <a:rPr lang="tr-TR"/>
              <a:pPr/>
              <a:t>87</a:t>
            </a:fld>
            <a:endParaRPr lang="tr-TR"/>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E0D898-EB4C-4D72-B398-D0059A9842F6}" type="slidenum">
              <a:rPr lang="tr-TR"/>
              <a:pPr/>
              <a:t>88</a:t>
            </a:fld>
            <a:endParaRPr lang="tr-T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F22FD6-5B8E-40A2-9B2A-EF80F9B9592A}" type="slidenum">
              <a:rPr lang="tr-TR"/>
              <a:pPr/>
              <a:t>89</a:t>
            </a:fld>
            <a:endParaRPr lang="tr-TR"/>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85570-E642-45F7-BAE8-72701CECA60C}" type="slidenum">
              <a:rPr lang="tr-TR"/>
              <a:pPr/>
              <a:t>9</a:t>
            </a:fld>
            <a:endParaRPr lang="tr-TR"/>
          </a:p>
        </p:txBody>
      </p:sp>
      <p:sp>
        <p:nvSpPr>
          <p:cNvPr id="547842" name="Rectangle 2"/>
          <p:cNvSpPr>
            <a:spLocks noGrp="1" noRot="1" noChangeAspect="1" noChangeArrowheads="1" noTextEdit="1"/>
          </p:cNvSpPr>
          <p:nvPr>
            <p:ph type="sldImg"/>
          </p:nvPr>
        </p:nvSpPr>
        <p:spPr>
          <a:ln/>
        </p:spPr>
      </p:sp>
      <p:sp>
        <p:nvSpPr>
          <p:cNvPr id="5478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821B9C-D813-4DE8-927B-57566C303B82}" type="slidenum">
              <a:rPr lang="tr-TR"/>
              <a:pPr/>
              <a:t>90</a:t>
            </a:fld>
            <a:endParaRPr lang="tr-TR"/>
          </a:p>
        </p:txBody>
      </p:sp>
      <p:sp>
        <p:nvSpPr>
          <p:cNvPr id="517122" name="Rectangle 2"/>
          <p:cNvSpPr>
            <a:spLocks noGrp="1" noRot="1" noChangeAspect="1" noChangeArrowheads="1" noTextEdit="1"/>
          </p:cNvSpPr>
          <p:nvPr>
            <p:ph type="sldImg"/>
          </p:nvPr>
        </p:nvSpPr>
        <p:spPr>
          <a:ln/>
        </p:spPr>
      </p:sp>
      <p:sp>
        <p:nvSpPr>
          <p:cNvPr id="5171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C3B749-0A97-452E-8E5D-B28353BC80A3}" type="slidenum">
              <a:rPr lang="tr-TR"/>
              <a:pPr/>
              <a:t>91</a:t>
            </a:fld>
            <a:endParaRPr lang="tr-TR"/>
          </a:p>
        </p:txBody>
      </p:sp>
      <p:sp>
        <p:nvSpPr>
          <p:cNvPr id="571394" name="Rectangle 2"/>
          <p:cNvSpPr>
            <a:spLocks noGrp="1" noRot="1" noChangeAspect="1" noChangeArrowheads="1" noTextEdit="1"/>
          </p:cNvSpPr>
          <p:nvPr>
            <p:ph type="sldImg"/>
          </p:nvPr>
        </p:nvSpPr>
        <p:spPr>
          <a:ln/>
        </p:spPr>
      </p:sp>
      <p:sp>
        <p:nvSpPr>
          <p:cNvPr id="57139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406A4-695B-4732-A7E6-6D57565C23F7}" type="slidenum">
              <a:rPr lang="tr-TR"/>
              <a:pPr/>
              <a:t>92</a:t>
            </a:fld>
            <a:endParaRPr lang="tr-TR"/>
          </a:p>
        </p:txBody>
      </p:sp>
      <p:sp>
        <p:nvSpPr>
          <p:cNvPr id="572418" name="Rectangle 2"/>
          <p:cNvSpPr>
            <a:spLocks noGrp="1" noRot="1" noChangeAspect="1" noChangeArrowheads="1" noTextEdit="1"/>
          </p:cNvSpPr>
          <p:nvPr>
            <p:ph type="sldImg"/>
          </p:nvPr>
        </p:nvSpPr>
        <p:spPr>
          <a:ln/>
        </p:spPr>
      </p:sp>
      <p:sp>
        <p:nvSpPr>
          <p:cNvPr id="57241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F23A04-2D2C-40DC-A809-983C6ACABD78}" type="slidenum">
              <a:rPr lang="tr-TR"/>
              <a:pPr/>
              <a:t>93</a:t>
            </a:fld>
            <a:endParaRPr lang="tr-TR"/>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96907-04BF-458D-ACD6-22264D7A9594}" type="slidenum">
              <a:rPr lang="tr-TR"/>
              <a:pPr/>
              <a:t>94</a:t>
            </a:fld>
            <a:endParaRPr lang="tr-TR"/>
          </a:p>
        </p:txBody>
      </p:sp>
      <p:sp>
        <p:nvSpPr>
          <p:cNvPr id="574466" name="Rectangle 2"/>
          <p:cNvSpPr>
            <a:spLocks noGrp="1" noRot="1" noChangeAspect="1"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3F3361-FB32-4A9A-AD7C-484186CE44D1}" type="slidenum">
              <a:rPr lang="tr-TR"/>
              <a:pPr/>
              <a:t>95</a:t>
            </a:fld>
            <a:endParaRPr lang="tr-TR"/>
          </a:p>
        </p:txBody>
      </p:sp>
      <p:sp>
        <p:nvSpPr>
          <p:cNvPr id="576514" name="Rectangle 2"/>
          <p:cNvSpPr>
            <a:spLocks noGrp="1" noRot="1" noChangeAspect="1" noChangeArrowheads="1" noTextEdit="1"/>
          </p:cNvSpPr>
          <p:nvPr>
            <p:ph type="sldImg"/>
          </p:nvPr>
        </p:nvSpPr>
        <p:spPr>
          <a:ln/>
        </p:spPr>
      </p:sp>
      <p:sp>
        <p:nvSpPr>
          <p:cNvPr id="57651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1D94-DFE5-4F33-B87D-39C5A31BDD19}" type="slidenum">
              <a:rPr lang="tr-TR"/>
              <a:pPr/>
              <a:t>96</a:t>
            </a:fld>
            <a:endParaRPr lang="tr-TR"/>
          </a:p>
        </p:txBody>
      </p:sp>
      <p:sp>
        <p:nvSpPr>
          <p:cNvPr id="577538" name="Rectangle 2"/>
          <p:cNvSpPr>
            <a:spLocks noGrp="1" noRot="1" noChangeAspect="1" noChangeArrowheads="1" noTextEdit="1"/>
          </p:cNvSpPr>
          <p:nvPr>
            <p:ph type="sldImg"/>
          </p:nvPr>
        </p:nvSpPr>
        <p:spPr>
          <a:ln/>
        </p:spPr>
      </p:sp>
      <p:sp>
        <p:nvSpPr>
          <p:cNvPr id="5775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B3C119-5B9E-4576-BF8A-5DCA8CD90FD3}" type="slidenum">
              <a:rPr lang="tr-TR"/>
              <a:pPr/>
              <a:t>97</a:t>
            </a:fld>
            <a:endParaRPr lang="tr-TR"/>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CC5B1-F9E7-4A3B-AB80-3DDA3926D3F1}" type="slidenum">
              <a:rPr lang="tr-TR"/>
              <a:pPr/>
              <a:t>98</a:t>
            </a:fld>
            <a:endParaRPr lang="tr-TR"/>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D1B610-1D4A-46C2-8461-5D73CC6B936F}" type="slidenum">
              <a:rPr lang="tr-TR"/>
              <a:pPr/>
              <a:t>99</a:t>
            </a:fld>
            <a:endParaRPr lang="tr-TR"/>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028700" y="685800"/>
            <a:ext cx="8686800" cy="1143000"/>
          </a:xfrm>
        </p:spPr>
        <p:txBody>
          <a:bodyPr/>
          <a:lstStyle>
            <a:lvl1pPr>
              <a:defRPr/>
            </a:lvl1pPr>
          </a:lstStyle>
          <a:p>
            <a:r>
              <a:rPr lang="tr-TR"/>
              <a:t>Asıl başlık biçemi için tıklatın</a:t>
            </a:r>
          </a:p>
        </p:txBody>
      </p:sp>
      <p:sp>
        <p:nvSpPr>
          <p:cNvPr id="14339" name="Rectangle 3"/>
          <p:cNvSpPr>
            <a:spLocks noGrp="1" noChangeArrowheads="1"/>
          </p:cNvSpPr>
          <p:nvPr>
            <p:ph type="subTitle" idx="1"/>
          </p:nvPr>
        </p:nvSpPr>
        <p:spPr>
          <a:xfrm>
            <a:off x="2400300" y="3886200"/>
            <a:ext cx="7200900" cy="1771650"/>
          </a:xfrm>
        </p:spPr>
        <p:txBody>
          <a:bodyPr/>
          <a:lstStyle>
            <a:lvl1pPr marL="0" indent="0">
              <a:buFont typeface="Monotype Sorts" pitchFamily="2" charset="2"/>
              <a:buNone/>
              <a:defRPr>
                <a:latin typeface="Arial Black" pitchFamily="34" charset="0"/>
              </a:defRPr>
            </a:lvl1pPr>
          </a:lstStyle>
          <a:p>
            <a:r>
              <a:rPr lang="tr-TR"/>
              <a:t>Asıl alt başlık biçemi için tıklatın</a:t>
            </a:r>
          </a:p>
        </p:txBody>
      </p:sp>
      <p:sp>
        <p:nvSpPr>
          <p:cNvPr id="14340" name="Rectangle 4"/>
          <p:cNvSpPr>
            <a:spLocks noGrp="1" noChangeArrowheads="1"/>
          </p:cNvSpPr>
          <p:nvPr>
            <p:ph type="dt" sz="half" idx="2"/>
          </p:nvPr>
        </p:nvSpPr>
        <p:spPr>
          <a:xfrm>
            <a:off x="800100" y="6229350"/>
            <a:ext cx="2171700" cy="514350"/>
          </a:xfrm>
        </p:spPr>
        <p:txBody>
          <a:bodyPr/>
          <a:lstStyle>
            <a:lvl1pPr>
              <a:defRPr>
                <a:solidFill>
                  <a:srgbClr val="5E574E"/>
                </a:solidFill>
              </a:defRPr>
            </a:lvl1pPr>
          </a:lstStyle>
          <a:p>
            <a:endParaRPr lang="tr-TR"/>
          </a:p>
        </p:txBody>
      </p:sp>
      <p:sp>
        <p:nvSpPr>
          <p:cNvPr id="14341" name="Rectangle 5"/>
          <p:cNvSpPr>
            <a:spLocks noGrp="1" noChangeArrowheads="1"/>
          </p:cNvSpPr>
          <p:nvPr>
            <p:ph type="ftr" sz="quarter" idx="3"/>
          </p:nvPr>
        </p:nvSpPr>
        <p:spPr>
          <a:xfrm>
            <a:off x="3543300" y="6229350"/>
            <a:ext cx="3200400" cy="514350"/>
          </a:xfrm>
        </p:spPr>
        <p:txBody>
          <a:bodyPr/>
          <a:lstStyle>
            <a:lvl1pPr>
              <a:defRPr>
                <a:solidFill>
                  <a:srgbClr val="5E574E"/>
                </a:solidFill>
              </a:defRPr>
            </a:lvl1pPr>
          </a:lstStyle>
          <a:p>
            <a:endParaRPr lang="tr-TR"/>
          </a:p>
        </p:txBody>
      </p:sp>
      <p:sp>
        <p:nvSpPr>
          <p:cNvPr id="14342" name="Rectangle 6"/>
          <p:cNvSpPr>
            <a:spLocks noGrp="1" noChangeArrowheads="1"/>
          </p:cNvSpPr>
          <p:nvPr>
            <p:ph type="sldNum" sz="quarter" idx="4"/>
          </p:nvPr>
        </p:nvSpPr>
        <p:spPr>
          <a:xfrm>
            <a:off x="7429500" y="6229350"/>
            <a:ext cx="2057400" cy="514350"/>
          </a:xfrm>
        </p:spPr>
        <p:txBody>
          <a:bodyPr/>
          <a:lstStyle>
            <a:lvl1pPr>
              <a:defRPr>
                <a:solidFill>
                  <a:srgbClr val="5E574E"/>
                </a:solidFill>
              </a:defRPr>
            </a:lvl1pPr>
          </a:lstStyle>
          <a:p>
            <a:fld id="{125447BD-28C3-4A07-AF5F-70C4C74FAF07}" type="slidenum">
              <a:rPr lang="tr-TR"/>
              <a:pPr/>
              <a:t>‹#›</a:t>
            </a:fld>
            <a:endParaRPr lang="tr-TR"/>
          </a:p>
        </p:txBody>
      </p:sp>
      <p:pic>
        <p:nvPicPr>
          <p:cNvPr id="14343" name="Picture 7" descr="paint"/>
          <p:cNvPicPr>
            <a:picLocks noChangeAspect="1" noChangeArrowheads="1"/>
          </p:cNvPicPr>
          <p:nvPr/>
        </p:nvPicPr>
        <p:blipFill>
          <a:blip r:embed="rId2" cstate="print">
            <a:clrChange>
              <a:clrFrom>
                <a:srgbClr val="C0C0C0"/>
              </a:clrFrom>
              <a:clrTo>
                <a:srgbClr val="C0C0C0">
                  <a:alpha val="0"/>
                </a:srgbClr>
              </a:clrTo>
            </a:clrChange>
          </a:blip>
          <a:srcRect/>
          <a:stretch>
            <a:fillRect/>
          </a:stretch>
        </p:blipFill>
        <p:spPr bwMode="auto">
          <a:xfrm>
            <a:off x="1028700" y="1828800"/>
            <a:ext cx="9258300" cy="3841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F06C7CC-14C0-4CA2-B5B9-95BBA15C0A20}"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400925" y="228600"/>
            <a:ext cx="2314575" cy="58293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28600"/>
            <a:ext cx="6791325" cy="58293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FAFFE52-B363-47F8-8639-AE44D0B6AC78}" type="slidenum">
              <a:rPr lang="tr-T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74395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514350" y="1885950"/>
            <a:ext cx="9201150" cy="4171950"/>
          </a:xfrm>
        </p:spPr>
        <p:txBody>
          <a:bodyPr/>
          <a:lstStyle/>
          <a:p>
            <a:endParaRPr lang="tr-TR"/>
          </a:p>
        </p:txBody>
      </p:sp>
      <p:sp>
        <p:nvSpPr>
          <p:cNvPr id="4" name="3 Veri Yer Tutucusu"/>
          <p:cNvSpPr>
            <a:spLocks noGrp="1"/>
          </p:cNvSpPr>
          <p:nvPr>
            <p:ph type="dt" sz="half" idx="10"/>
          </p:nvPr>
        </p:nvSpPr>
        <p:spPr>
          <a:xfrm>
            <a:off x="485775" y="6229350"/>
            <a:ext cx="2143125" cy="457200"/>
          </a:xfrm>
        </p:spPr>
        <p:txBody>
          <a:bodyPr/>
          <a:lstStyle>
            <a:lvl1pPr>
              <a:defRPr/>
            </a:lvl1pPr>
          </a:lstStyle>
          <a:p>
            <a:endParaRPr lang="tr-TR"/>
          </a:p>
        </p:txBody>
      </p:sp>
      <p:sp>
        <p:nvSpPr>
          <p:cNvPr id="5" name="4 Altbilgi Yer Tutucusu"/>
          <p:cNvSpPr>
            <a:spLocks noGrp="1"/>
          </p:cNvSpPr>
          <p:nvPr>
            <p:ph type="ftr" sz="quarter" idx="11"/>
          </p:nvPr>
        </p:nvSpPr>
        <p:spPr>
          <a:xfrm>
            <a:off x="3514725" y="6229350"/>
            <a:ext cx="3257550" cy="457200"/>
          </a:xfrm>
        </p:spPr>
        <p:txBody>
          <a:bodyPr/>
          <a:lstStyle>
            <a:lvl1pPr>
              <a:defRPr/>
            </a:lvl1pPr>
          </a:lstStyle>
          <a:p>
            <a:endParaRPr lang="tr-TR"/>
          </a:p>
        </p:txBody>
      </p:sp>
      <p:sp>
        <p:nvSpPr>
          <p:cNvPr id="6" name="5 Slayt Numarası Yer Tutucusu"/>
          <p:cNvSpPr>
            <a:spLocks noGrp="1"/>
          </p:cNvSpPr>
          <p:nvPr>
            <p:ph type="sldNum" sz="quarter" idx="12"/>
          </p:nvPr>
        </p:nvSpPr>
        <p:spPr>
          <a:xfrm>
            <a:off x="7572375" y="6229350"/>
            <a:ext cx="2143125" cy="457200"/>
          </a:xfrm>
        </p:spPr>
        <p:txBody>
          <a:bodyPr/>
          <a:lstStyle>
            <a:lvl1pPr>
              <a:defRPr/>
            </a:lvl1pPr>
          </a:lstStyle>
          <a:p>
            <a:fld id="{D5ECEE5B-A48E-49AF-B08E-932BD5BE496A}"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3CA3478A-5A9E-4553-A88C-F3B67F65F7C2}"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12800" y="4406900"/>
            <a:ext cx="874395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EAFA7C6B-03EC-4F1E-BD79-8D431B6047EE}"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14350" y="1885950"/>
            <a:ext cx="4524375"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191125" y="1885950"/>
            <a:ext cx="4524375"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106B841-454E-4120-B8A7-081D23A8063D}"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14350" y="274638"/>
            <a:ext cx="92583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14350" y="1535113"/>
            <a:ext cx="45450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514350" y="2174875"/>
            <a:ext cx="45450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FBAFF72E-4417-4209-9E56-D97C37B14231}"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BDBCB340-30D5-4590-97DB-730EAC3BBB01}"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5340D17-1C90-46A1-9DFC-8123A82AEF11}"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14350" y="273050"/>
            <a:ext cx="3384550"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022725" y="273050"/>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14350" y="1435100"/>
            <a:ext cx="3384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C211A7D-1F3C-426A-AE80-08096228FD56}"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16125" y="4800600"/>
            <a:ext cx="6172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A9998997-9E87-43AE-8267-C24FB50E9641}"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28600"/>
            <a:ext cx="874395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tr-TR" smtClean="0"/>
              <a:t>Asıl başlık biçemi için tıklatın</a:t>
            </a:r>
          </a:p>
        </p:txBody>
      </p:sp>
      <p:sp>
        <p:nvSpPr>
          <p:cNvPr id="13315" name="Rectangle 3"/>
          <p:cNvSpPr>
            <a:spLocks noGrp="1" noChangeArrowheads="1"/>
          </p:cNvSpPr>
          <p:nvPr>
            <p:ph type="body" idx="1"/>
          </p:nvPr>
        </p:nvSpPr>
        <p:spPr bwMode="auto">
          <a:xfrm>
            <a:off x="514350" y="1885950"/>
            <a:ext cx="9201150" cy="417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3316" name="Rectangle 4"/>
          <p:cNvSpPr>
            <a:spLocks noGrp="1" noChangeArrowheads="1"/>
          </p:cNvSpPr>
          <p:nvPr>
            <p:ph type="dt" sz="half" idx="2"/>
          </p:nvPr>
        </p:nvSpPr>
        <p:spPr bwMode="auto">
          <a:xfrm>
            <a:off x="485775" y="6229350"/>
            <a:ext cx="2143125"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spcBef>
                <a:spcPct val="50000"/>
              </a:spcBef>
              <a:defRPr sz="1400">
                <a:solidFill>
                  <a:schemeClr val="bg2"/>
                </a:solidFill>
                <a:latin typeface="Arial" pitchFamily="34" charset="0"/>
              </a:defRPr>
            </a:lvl1pPr>
          </a:lstStyle>
          <a:p>
            <a:endParaRPr lang="tr-TR"/>
          </a:p>
        </p:txBody>
      </p:sp>
      <p:sp>
        <p:nvSpPr>
          <p:cNvPr id="13317" name="Rectangle 5"/>
          <p:cNvSpPr>
            <a:spLocks noGrp="1" noChangeArrowheads="1"/>
          </p:cNvSpPr>
          <p:nvPr>
            <p:ph type="ftr" sz="quarter" idx="3"/>
          </p:nvPr>
        </p:nvSpPr>
        <p:spPr bwMode="auto">
          <a:xfrm>
            <a:off x="3514725" y="6229350"/>
            <a:ext cx="325755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Arial" pitchFamily="34" charset="0"/>
              </a:defRPr>
            </a:lvl1pPr>
          </a:lstStyle>
          <a:p>
            <a:endParaRPr lang="tr-TR"/>
          </a:p>
        </p:txBody>
      </p:sp>
      <p:sp>
        <p:nvSpPr>
          <p:cNvPr id="13318" name="Rectangle 6"/>
          <p:cNvSpPr>
            <a:spLocks noGrp="1" noChangeArrowheads="1"/>
          </p:cNvSpPr>
          <p:nvPr>
            <p:ph type="sldNum" sz="quarter" idx="4"/>
          </p:nvPr>
        </p:nvSpPr>
        <p:spPr bwMode="auto">
          <a:xfrm>
            <a:off x="7572375" y="6229350"/>
            <a:ext cx="2143125"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Arial" pitchFamily="34" charset="0"/>
              </a:defRPr>
            </a:lvl1pPr>
          </a:lstStyle>
          <a:p>
            <a:fld id="{FE8BFFF2-54AD-403D-A432-5BEEB600495A}" type="slidenum">
              <a:rPr lang="tr-TR"/>
              <a:pPr/>
              <a:t>‹#›</a:t>
            </a:fld>
            <a:endParaRPr lang="tr-TR"/>
          </a:p>
        </p:txBody>
      </p:sp>
      <p:pic>
        <p:nvPicPr>
          <p:cNvPr id="13319" name="Picture 7" descr="paint"/>
          <p:cNvPicPr>
            <a:picLocks noChangeAspect="1" noChangeArrowheads="1"/>
          </p:cNvPicPr>
          <p:nvPr/>
        </p:nvPicPr>
        <p:blipFill>
          <a:blip r:embed="rId14" cstate="print">
            <a:clrChange>
              <a:clrFrom>
                <a:srgbClr val="C0C0C0"/>
              </a:clrFrom>
              <a:clrTo>
                <a:srgbClr val="C0C0C0">
                  <a:alpha val="0"/>
                </a:srgbClr>
              </a:clrTo>
            </a:clrChange>
          </a:blip>
          <a:srcRect/>
          <a:stretch>
            <a:fillRect/>
          </a:stretch>
        </p:blipFill>
        <p:spPr bwMode="auto">
          <a:xfrm>
            <a:off x="1028700" y="1314450"/>
            <a:ext cx="9258300" cy="3841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eaLnBrk="0" fontAlgn="base" hangingPunct="0">
        <a:spcBef>
          <a:spcPct val="0"/>
        </a:spcBef>
        <a:spcAft>
          <a:spcPct val="0"/>
        </a:spcAft>
        <a:defRPr kumimoji="1" sz="3900">
          <a:solidFill>
            <a:schemeClr val="tx2"/>
          </a:solidFill>
          <a:latin typeface="+mj-lt"/>
          <a:ea typeface="+mj-ea"/>
          <a:cs typeface="+mj-cs"/>
        </a:defRPr>
      </a:lvl1pPr>
      <a:lvl2pPr algn="l" rtl="0" eaLnBrk="0" fontAlgn="base" hangingPunct="0">
        <a:spcBef>
          <a:spcPct val="0"/>
        </a:spcBef>
        <a:spcAft>
          <a:spcPct val="0"/>
        </a:spcAft>
        <a:defRPr kumimoji="1" sz="3900">
          <a:solidFill>
            <a:schemeClr val="tx2"/>
          </a:solidFill>
          <a:latin typeface="Arial Black" pitchFamily="34" charset="0"/>
        </a:defRPr>
      </a:lvl2pPr>
      <a:lvl3pPr algn="l" rtl="0" eaLnBrk="0" fontAlgn="base" hangingPunct="0">
        <a:spcBef>
          <a:spcPct val="0"/>
        </a:spcBef>
        <a:spcAft>
          <a:spcPct val="0"/>
        </a:spcAft>
        <a:defRPr kumimoji="1" sz="3900">
          <a:solidFill>
            <a:schemeClr val="tx2"/>
          </a:solidFill>
          <a:latin typeface="Arial Black" pitchFamily="34" charset="0"/>
        </a:defRPr>
      </a:lvl3pPr>
      <a:lvl4pPr algn="l" rtl="0" eaLnBrk="0" fontAlgn="base" hangingPunct="0">
        <a:spcBef>
          <a:spcPct val="0"/>
        </a:spcBef>
        <a:spcAft>
          <a:spcPct val="0"/>
        </a:spcAft>
        <a:defRPr kumimoji="1" sz="3900">
          <a:solidFill>
            <a:schemeClr val="tx2"/>
          </a:solidFill>
          <a:latin typeface="Arial Black" pitchFamily="34" charset="0"/>
        </a:defRPr>
      </a:lvl4pPr>
      <a:lvl5pPr algn="l" rtl="0" eaLnBrk="0" fontAlgn="base" hangingPunct="0">
        <a:spcBef>
          <a:spcPct val="0"/>
        </a:spcBef>
        <a:spcAft>
          <a:spcPct val="0"/>
        </a:spcAft>
        <a:defRPr kumimoji="1" sz="3900">
          <a:solidFill>
            <a:schemeClr val="tx2"/>
          </a:solidFill>
          <a:latin typeface="Arial Black" pitchFamily="34" charset="0"/>
        </a:defRPr>
      </a:lvl5pPr>
      <a:lvl6pPr marL="457200" algn="l" rtl="0" eaLnBrk="0" fontAlgn="base" hangingPunct="0">
        <a:spcBef>
          <a:spcPct val="0"/>
        </a:spcBef>
        <a:spcAft>
          <a:spcPct val="0"/>
        </a:spcAft>
        <a:defRPr kumimoji="1" sz="3900">
          <a:solidFill>
            <a:schemeClr val="tx2"/>
          </a:solidFill>
          <a:latin typeface="Arial Black" pitchFamily="34" charset="0"/>
        </a:defRPr>
      </a:lvl6pPr>
      <a:lvl7pPr marL="914400" algn="l" rtl="0" eaLnBrk="0" fontAlgn="base" hangingPunct="0">
        <a:spcBef>
          <a:spcPct val="0"/>
        </a:spcBef>
        <a:spcAft>
          <a:spcPct val="0"/>
        </a:spcAft>
        <a:defRPr kumimoji="1" sz="3900">
          <a:solidFill>
            <a:schemeClr val="tx2"/>
          </a:solidFill>
          <a:latin typeface="Arial Black" pitchFamily="34" charset="0"/>
        </a:defRPr>
      </a:lvl7pPr>
      <a:lvl8pPr marL="1371600" algn="l" rtl="0" eaLnBrk="0" fontAlgn="base" hangingPunct="0">
        <a:spcBef>
          <a:spcPct val="0"/>
        </a:spcBef>
        <a:spcAft>
          <a:spcPct val="0"/>
        </a:spcAft>
        <a:defRPr kumimoji="1" sz="3900">
          <a:solidFill>
            <a:schemeClr val="tx2"/>
          </a:solidFill>
          <a:latin typeface="Arial Black" pitchFamily="34" charset="0"/>
        </a:defRPr>
      </a:lvl8pPr>
      <a:lvl9pPr marL="1828800" algn="l" rtl="0" eaLnBrk="0" fontAlgn="base" hangingPunct="0">
        <a:spcBef>
          <a:spcPct val="0"/>
        </a:spcBef>
        <a:spcAft>
          <a:spcPct val="0"/>
        </a:spcAft>
        <a:defRPr kumimoji="1" sz="39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notesSlide" Target="../notesSlides/notesSlide10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Microsoft_Office_Word_97_-_2003_Belgesi4.doc"/><Relationship Id="rId4" Type="http://schemas.openxmlformats.org/officeDocument/2006/relationships/image" Target="../media/image2.jpeg"/></Relationships>
</file>

<file path=ppt/slides/_rels/slide10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notesSlide" Target="../notesSlides/notesSlide105.xml"/><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oleObject" Target="../embeddings/Microsoft_Office_Word_97_-_2003_Belgesi5.doc"/></Relationships>
</file>

<file path=ppt/slides/_rels/slide10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notesSlide" Target="../notesSlides/notesSlide10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Microsoft_Office_Word_97_-_2003_Belgesi6.doc"/><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10.xml.rels><?xml version="1.0" encoding="UTF-8" standalone="yes"?>
<Relationships xmlns="http://schemas.openxmlformats.org/package/2006/relationships"><Relationship Id="rId3" Type="http://schemas.openxmlformats.org/officeDocument/2006/relationships/notesSlide" Target="../notesSlides/notesSlide110.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Microsoft_Office_Word_97_-_2003_Belgesi7.doc"/><Relationship Id="rId4" Type="http://schemas.openxmlformats.org/officeDocument/2006/relationships/image" Target="../media/image2.jpeg"/></Relationships>
</file>

<file path=ppt/slides/_rels/slide1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notesSlide" Target="../notesSlides/notesSlide118.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Microsoft_Office_Word_97_-_2003_Belgesi8.doc"/></Relationships>
</file>

<file path=ppt/slides/_rels/slide1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notesSlide" Target="../notesSlides/notesSlide123.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Word_97_-_2003_Belgesi9.doc"/></Relationships>
</file>

<file path=ppt/slides/_rels/slide1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5.xml"/><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notesSlide" Target="../notesSlides/notesSlide127.xml"/><Relationship Id="rId2" Type="http://schemas.openxmlformats.org/officeDocument/2006/relationships/slideLayout" Target="../slideLayouts/slideLayout12.xml"/><Relationship Id="rId1" Type="http://schemas.openxmlformats.org/officeDocument/2006/relationships/vmlDrawing" Target="../drawings/vmlDrawing10.vml"/><Relationship Id="rId5" Type="http://schemas.openxmlformats.org/officeDocument/2006/relationships/oleObject" Target="../embeddings/Microsoft_Office_Word_97_-_2003_Belgesi10.doc"/><Relationship Id="rId4" Type="http://schemas.openxmlformats.org/officeDocument/2006/relationships/image" Target="../media/image2.jpeg"/></Relationships>
</file>

<file path=ppt/slides/_rels/slide1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notesSlide" Target="../notesSlides/notesSlide135.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Microsoft_Office_Word_97_-_2003_Belgesi11.doc"/></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oleObject" Target="../embeddings/Microsoft_Office_Word_97_-_2003_Belgesi1.doc"/><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Microsoft_Office_Word_97_-_2003_Belgesi2.doc"/><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__al__ma_Sayfas_3.xls"/></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00075" y="228600"/>
            <a:ext cx="9086850" cy="1143000"/>
          </a:xfrm>
          <a:solidFill>
            <a:srgbClr val="FFFF99"/>
          </a:solidFill>
        </p:spPr>
        <p:txBody>
          <a:bodyPr/>
          <a:lstStyle/>
          <a:p>
            <a:pPr algn="ctr"/>
            <a:r>
              <a:rPr lang="tr-TR">
                <a:latin typeface="Comic Sans MS" pitchFamily="66" charset="0"/>
              </a:rPr>
              <a:t>ÖLÇME VE </a:t>
            </a:r>
            <a:r>
              <a:rPr lang="tr-TR" b="1">
                <a:latin typeface="Comic Sans MS" pitchFamily="66" charset="0"/>
              </a:rPr>
              <a:t>DEĞERLENDİRME</a:t>
            </a:r>
            <a:endParaRPr lang="tr-TR"/>
          </a:p>
        </p:txBody>
      </p:sp>
      <p:sp>
        <p:nvSpPr>
          <p:cNvPr id="2051" name="Rectangle 3"/>
          <p:cNvSpPr>
            <a:spLocks noGrp="1" noChangeArrowheads="1"/>
          </p:cNvSpPr>
          <p:nvPr>
            <p:ph type="body" idx="1"/>
          </p:nvPr>
        </p:nvSpPr>
        <p:spPr>
          <a:xfrm>
            <a:off x="514350" y="1885950"/>
            <a:ext cx="9201150" cy="4351362"/>
          </a:xfrm>
          <a:solidFill>
            <a:srgbClr val="0000FF"/>
          </a:solidFill>
          <a:ln>
            <a:solidFill>
              <a:srgbClr val="FFFF66"/>
            </a:solidFill>
          </a:ln>
        </p:spPr>
        <p:txBody>
          <a:bodyPr/>
          <a:lstStyle/>
          <a:p>
            <a:pPr>
              <a:lnSpc>
                <a:spcPct val="75000"/>
              </a:lnSpc>
              <a:buFont typeface="Monotype Sorts" pitchFamily="2" charset="2"/>
              <a:buNone/>
            </a:pPr>
            <a:endParaRPr lang="tr-TR" dirty="0"/>
          </a:p>
          <a:p>
            <a:pPr algn="ctr">
              <a:lnSpc>
                <a:spcPct val="75000"/>
              </a:lnSpc>
              <a:buFont typeface="Monotype Sorts" pitchFamily="2" charset="2"/>
              <a:buNone/>
            </a:pPr>
            <a:r>
              <a:rPr lang="tr-TR" dirty="0">
                <a:solidFill>
                  <a:srgbClr val="FFFF00"/>
                </a:solidFill>
              </a:rPr>
              <a:t>Doç. Dr. Selahattin </a:t>
            </a:r>
            <a:r>
              <a:rPr lang="tr-TR" dirty="0" smtClean="0">
                <a:solidFill>
                  <a:srgbClr val="FFFF00"/>
                </a:solidFill>
              </a:rPr>
              <a:t>GELBAL</a:t>
            </a:r>
            <a:endParaRPr lang="tr-TR"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Sistem Şeması</a:t>
            </a:r>
            <a:endParaRPr lang="tr-TR"/>
          </a:p>
        </p:txBody>
      </p:sp>
      <p:sp>
        <p:nvSpPr>
          <p:cNvPr id="23555" name="Rectangle 3" descr="Gazete kağıdı"/>
          <p:cNvSpPr>
            <a:spLocks noGrp="1" noChangeArrowheads="1"/>
          </p:cNvSpPr>
          <p:nvPr>
            <p:ph type="body" idx="1"/>
          </p:nvPr>
        </p:nvSpPr>
        <p:spPr>
          <a:xfrm>
            <a:off x="428625" y="1905000"/>
            <a:ext cx="9201150" cy="4171950"/>
          </a:xfrm>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p:txBody>
      </p:sp>
      <p:sp>
        <p:nvSpPr>
          <p:cNvPr id="23557" name="Line 5"/>
          <p:cNvSpPr>
            <a:spLocks noChangeShapeType="1"/>
          </p:cNvSpPr>
          <p:nvPr/>
        </p:nvSpPr>
        <p:spPr bwMode="auto">
          <a:xfrm>
            <a:off x="1028700" y="3657600"/>
            <a:ext cx="1885950" cy="0"/>
          </a:xfrm>
          <a:prstGeom prst="line">
            <a:avLst/>
          </a:prstGeom>
          <a:noFill/>
          <a:ln w="38100">
            <a:solidFill>
              <a:srgbClr val="FF0000"/>
            </a:solidFill>
            <a:round/>
            <a:headEnd type="none" w="sm" len="sm"/>
            <a:tailEnd type="triangle" w="med" len="med"/>
          </a:ln>
          <a:effectLst/>
        </p:spPr>
        <p:txBody>
          <a:bodyPr wrap="none" anchor="ctr"/>
          <a:lstStyle/>
          <a:p>
            <a:endParaRPr lang="tr-TR"/>
          </a:p>
        </p:txBody>
      </p:sp>
      <p:sp>
        <p:nvSpPr>
          <p:cNvPr id="23561" name="Rectangle 9"/>
          <p:cNvSpPr>
            <a:spLocks noChangeArrowheads="1"/>
          </p:cNvSpPr>
          <p:nvPr/>
        </p:nvSpPr>
        <p:spPr bwMode="auto">
          <a:xfrm>
            <a:off x="3086100" y="3124200"/>
            <a:ext cx="3086100" cy="1143000"/>
          </a:xfrm>
          <a:prstGeom prst="rect">
            <a:avLst/>
          </a:prstGeom>
          <a:gradFill rotWithShape="0">
            <a:gsLst>
              <a:gs pos="0">
                <a:srgbClr val="FFFF66"/>
              </a:gs>
              <a:gs pos="100000">
                <a:srgbClr val="FFFF66">
                  <a:gamma/>
                  <a:shade val="46275"/>
                  <a:invGamma/>
                </a:srgbClr>
              </a:gs>
            </a:gsLst>
            <a:path path="rect">
              <a:fillToRect r="100000" b="100000"/>
            </a:path>
          </a:gradFill>
          <a:ln w="12700">
            <a:solidFill>
              <a:schemeClr val="tx1"/>
            </a:solidFill>
            <a:miter lim="800000"/>
            <a:headEnd type="none" w="sm" len="sm"/>
            <a:tailEnd type="none" w="sm" len="sm"/>
          </a:ln>
          <a:effectLst/>
        </p:spPr>
        <p:txBody>
          <a:bodyPr wrap="none" anchor="ctr"/>
          <a:lstStyle/>
          <a:p>
            <a:r>
              <a:rPr lang="tr-TR" b="1">
                <a:solidFill>
                  <a:srgbClr val="FF0000"/>
                </a:solidFill>
              </a:rPr>
              <a:t>Süreç</a:t>
            </a:r>
            <a:endParaRPr lang="tr-TR"/>
          </a:p>
        </p:txBody>
      </p:sp>
      <p:sp>
        <p:nvSpPr>
          <p:cNvPr id="23564" name="Line 12"/>
          <p:cNvSpPr>
            <a:spLocks noChangeShapeType="1"/>
          </p:cNvSpPr>
          <p:nvPr/>
        </p:nvSpPr>
        <p:spPr bwMode="auto">
          <a:xfrm>
            <a:off x="6172200" y="3657600"/>
            <a:ext cx="838200" cy="0"/>
          </a:xfrm>
          <a:prstGeom prst="line">
            <a:avLst/>
          </a:prstGeom>
          <a:noFill/>
          <a:ln w="38100">
            <a:solidFill>
              <a:srgbClr val="FF0000"/>
            </a:solidFill>
            <a:round/>
            <a:headEnd type="none" w="sm" len="sm"/>
            <a:tailEnd type="triangle" w="med" len="med"/>
          </a:ln>
          <a:effectLst/>
        </p:spPr>
        <p:txBody>
          <a:bodyPr wrap="none" anchor="ctr"/>
          <a:lstStyle/>
          <a:p>
            <a:endParaRPr lang="tr-TR"/>
          </a:p>
        </p:txBody>
      </p:sp>
      <p:sp>
        <p:nvSpPr>
          <p:cNvPr id="23565" name="Text Box 13"/>
          <p:cNvSpPr txBox="1">
            <a:spLocks noChangeArrowheads="1"/>
          </p:cNvSpPr>
          <p:nvPr/>
        </p:nvSpPr>
        <p:spPr bwMode="auto">
          <a:xfrm>
            <a:off x="1525588" y="3013075"/>
            <a:ext cx="1004887" cy="457200"/>
          </a:xfrm>
          <a:prstGeom prst="rect">
            <a:avLst/>
          </a:prstGeom>
          <a:noFill/>
          <a:ln w="12700">
            <a:noFill/>
            <a:miter lim="800000"/>
            <a:headEnd type="none" w="sm" len="sm"/>
            <a:tailEnd type="none" w="sm" len="sm"/>
          </a:ln>
          <a:effectLst/>
        </p:spPr>
        <p:txBody>
          <a:bodyPr wrap="none">
            <a:spAutoFit/>
          </a:bodyPr>
          <a:lstStyle/>
          <a:p>
            <a:pPr algn="l"/>
            <a:r>
              <a:rPr lang="tr-TR" b="1">
                <a:solidFill>
                  <a:srgbClr val="FF0000"/>
                </a:solidFill>
              </a:rPr>
              <a:t>Girdi</a:t>
            </a:r>
            <a:endParaRPr lang="tr-TR"/>
          </a:p>
        </p:txBody>
      </p:sp>
      <p:sp>
        <p:nvSpPr>
          <p:cNvPr id="23568" name="Text Box 16"/>
          <p:cNvSpPr txBox="1">
            <a:spLocks noChangeArrowheads="1"/>
          </p:cNvSpPr>
          <p:nvPr/>
        </p:nvSpPr>
        <p:spPr bwMode="auto">
          <a:xfrm>
            <a:off x="6497638" y="3089275"/>
            <a:ext cx="950912" cy="457200"/>
          </a:xfrm>
          <a:prstGeom prst="rect">
            <a:avLst/>
          </a:prstGeom>
          <a:noFill/>
          <a:ln w="12700">
            <a:noFill/>
            <a:miter lim="800000"/>
            <a:headEnd type="none" w="sm" len="sm"/>
            <a:tailEnd type="none" w="sm" len="sm"/>
          </a:ln>
          <a:effectLst/>
        </p:spPr>
        <p:txBody>
          <a:bodyPr wrap="none">
            <a:spAutoFit/>
          </a:bodyPr>
          <a:lstStyle/>
          <a:p>
            <a:pPr algn="l"/>
            <a:r>
              <a:rPr lang="tr-TR" b="1">
                <a:solidFill>
                  <a:srgbClr val="FF0000"/>
                </a:solidFill>
              </a:rPr>
              <a:t>Çıktı</a:t>
            </a:r>
            <a:endParaRPr lang="tr-TR"/>
          </a:p>
        </p:txBody>
      </p:sp>
      <p:sp>
        <p:nvSpPr>
          <p:cNvPr id="23569" name="Line 17"/>
          <p:cNvSpPr>
            <a:spLocks noChangeShapeType="1"/>
          </p:cNvSpPr>
          <p:nvPr/>
        </p:nvSpPr>
        <p:spPr bwMode="auto">
          <a:xfrm>
            <a:off x="6934200" y="3657600"/>
            <a:ext cx="0" cy="1295400"/>
          </a:xfrm>
          <a:prstGeom prst="line">
            <a:avLst/>
          </a:prstGeom>
          <a:noFill/>
          <a:ln w="38100">
            <a:solidFill>
              <a:srgbClr val="FF0000"/>
            </a:solidFill>
            <a:round/>
            <a:headEnd type="none" w="sm" len="sm"/>
            <a:tailEnd/>
          </a:ln>
          <a:effectLst/>
        </p:spPr>
        <p:txBody>
          <a:bodyPr wrap="none" anchor="ctr"/>
          <a:lstStyle/>
          <a:p>
            <a:endParaRPr lang="tr-TR"/>
          </a:p>
        </p:txBody>
      </p:sp>
      <p:sp>
        <p:nvSpPr>
          <p:cNvPr id="23570" name="Line 18"/>
          <p:cNvSpPr>
            <a:spLocks noChangeShapeType="1"/>
          </p:cNvSpPr>
          <p:nvPr/>
        </p:nvSpPr>
        <p:spPr bwMode="auto">
          <a:xfrm flipH="1">
            <a:off x="2057400" y="4953000"/>
            <a:ext cx="4886325" cy="0"/>
          </a:xfrm>
          <a:prstGeom prst="line">
            <a:avLst/>
          </a:prstGeom>
          <a:noFill/>
          <a:ln w="38100">
            <a:solidFill>
              <a:srgbClr val="FF0000"/>
            </a:solidFill>
            <a:round/>
            <a:headEnd/>
            <a:tailEnd/>
          </a:ln>
          <a:effectLst/>
        </p:spPr>
        <p:txBody>
          <a:bodyPr wrap="none" anchor="ctr"/>
          <a:lstStyle/>
          <a:p>
            <a:endParaRPr lang="tr-TR"/>
          </a:p>
        </p:txBody>
      </p:sp>
      <p:sp>
        <p:nvSpPr>
          <p:cNvPr id="23571" name="Line 19"/>
          <p:cNvSpPr>
            <a:spLocks noChangeShapeType="1"/>
          </p:cNvSpPr>
          <p:nvPr/>
        </p:nvSpPr>
        <p:spPr bwMode="auto">
          <a:xfrm flipV="1">
            <a:off x="2057400" y="3886200"/>
            <a:ext cx="0" cy="1066800"/>
          </a:xfrm>
          <a:prstGeom prst="line">
            <a:avLst/>
          </a:prstGeom>
          <a:noFill/>
          <a:ln w="38100">
            <a:solidFill>
              <a:srgbClr val="FF0000"/>
            </a:solidFill>
            <a:round/>
            <a:headEnd/>
            <a:tailEnd type="triangle" w="med" len="med"/>
          </a:ln>
          <a:effectLst/>
        </p:spPr>
        <p:txBody>
          <a:bodyPr wrap="none" anchor="ctr"/>
          <a:lstStyle/>
          <a:p>
            <a:endParaRPr lang="tr-TR"/>
          </a:p>
        </p:txBody>
      </p:sp>
      <p:sp>
        <p:nvSpPr>
          <p:cNvPr id="23572" name="Line 20"/>
          <p:cNvSpPr>
            <a:spLocks noChangeShapeType="1"/>
          </p:cNvSpPr>
          <p:nvPr/>
        </p:nvSpPr>
        <p:spPr bwMode="auto">
          <a:xfrm flipV="1">
            <a:off x="4343400" y="4419600"/>
            <a:ext cx="0" cy="533400"/>
          </a:xfrm>
          <a:prstGeom prst="line">
            <a:avLst/>
          </a:prstGeom>
          <a:noFill/>
          <a:ln w="38100">
            <a:solidFill>
              <a:srgbClr val="FF0000"/>
            </a:solidFill>
            <a:round/>
            <a:headEnd type="none" w="sm" len="sm"/>
            <a:tailEnd type="triangle" w="med" len="med"/>
          </a:ln>
          <a:effectLst/>
        </p:spPr>
        <p:txBody>
          <a:bodyPr wrap="none" anchor="ctr"/>
          <a:lstStyle/>
          <a:p>
            <a:endParaRPr lang="tr-TR"/>
          </a:p>
        </p:txBody>
      </p:sp>
      <p:sp>
        <p:nvSpPr>
          <p:cNvPr id="23575" name="Rectangle 23"/>
          <p:cNvSpPr>
            <a:spLocks noChangeArrowheads="1"/>
          </p:cNvSpPr>
          <p:nvPr/>
        </p:nvSpPr>
        <p:spPr bwMode="auto">
          <a:xfrm>
            <a:off x="7972425" y="2514600"/>
            <a:ext cx="1371600" cy="609600"/>
          </a:xfrm>
          <a:prstGeom prst="rect">
            <a:avLst/>
          </a:prstGeom>
          <a:solidFill>
            <a:srgbClr val="FFFFCC"/>
          </a:solidFill>
          <a:ln w="12700">
            <a:solidFill>
              <a:schemeClr val="tx1"/>
            </a:solidFill>
            <a:miter lim="800000"/>
            <a:headEnd type="none" w="sm" len="sm"/>
            <a:tailEnd type="none" w="sm" len="sm"/>
          </a:ln>
          <a:effectLst/>
        </p:spPr>
        <p:txBody>
          <a:bodyPr wrap="none" anchor="ctr"/>
          <a:lstStyle/>
          <a:p>
            <a:r>
              <a:rPr lang="tr-TR"/>
              <a:t>Hedefler</a:t>
            </a:r>
          </a:p>
        </p:txBody>
      </p:sp>
      <p:sp>
        <p:nvSpPr>
          <p:cNvPr id="23577" name="Line 25"/>
          <p:cNvSpPr>
            <a:spLocks noChangeShapeType="1"/>
          </p:cNvSpPr>
          <p:nvPr/>
        </p:nvSpPr>
        <p:spPr bwMode="auto">
          <a:xfrm flipV="1">
            <a:off x="7010400" y="3124200"/>
            <a:ext cx="1476375" cy="533400"/>
          </a:xfrm>
          <a:prstGeom prst="line">
            <a:avLst/>
          </a:prstGeom>
          <a:noFill/>
          <a:ln w="38100">
            <a:solidFill>
              <a:srgbClr val="FF3300"/>
            </a:solidFill>
            <a:round/>
            <a:headEnd type="none" w="sm" len="sm"/>
            <a:tailEnd type="triangle" w="sm" len="sm"/>
          </a:ln>
          <a:effectLst/>
        </p:spPr>
        <p:txBody>
          <a:bodyPr wrap="none" anchor="ctr"/>
          <a:lstStyle/>
          <a:p>
            <a:endParaRPr lang="tr-TR"/>
          </a:p>
        </p:txBody>
      </p:sp>
      <p:sp>
        <p:nvSpPr>
          <p:cNvPr id="23578" name="Line 26"/>
          <p:cNvSpPr>
            <a:spLocks noChangeShapeType="1"/>
          </p:cNvSpPr>
          <p:nvPr/>
        </p:nvSpPr>
        <p:spPr bwMode="auto">
          <a:xfrm>
            <a:off x="6934200" y="3657600"/>
            <a:ext cx="1895475" cy="990600"/>
          </a:xfrm>
          <a:prstGeom prst="line">
            <a:avLst/>
          </a:prstGeom>
          <a:noFill/>
          <a:ln w="38100">
            <a:solidFill>
              <a:srgbClr val="FF3300"/>
            </a:solidFill>
            <a:round/>
            <a:headEnd type="none" w="sm" len="sm"/>
            <a:tailEnd type="triangle" w="sm" len="sm"/>
          </a:ln>
          <a:effectLst/>
        </p:spPr>
        <p:txBody>
          <a:bodyPr wrap="none" anchor="ctr"/>
          <a:lstStyle/>
          <a:p>
            <a:endParaRPr lang="tr-TR"/>
          </a:p>
        </p:txBody>
      </p:sp>
      <p:sp>
        <p:nvSpPr>
          <p:cNvPr id="23579" name="Text Box 27"/>
          <p:cNvSpPr txBox="1">
            <a:spLocks noChangeArrowheads="1"/>
          </p:cNvSpPr>
          <p:nvPr/>
        </p:nvSpPr>
        <p:spPr bwMode="auto">
          <a:xfrm>
            <a:off x="8212138" y="3165475"/>
            <a:ext cx="1011237" cy="457200"/>
          </a:xfrm>
          <a:prstGeom prst="rect">
            <a:avLst/>
          </a:prstGeom>
          <a:noFill/>
          <a:ln w="12700">
            <a:noFill/>
            <a:miter lim="800000"/>
            <a:headEnd type="none" w="sm" len="sm"/>
            <a:tailEnd type="none" w="sm" len="sm"/>
          </a:ln>
          <a:effectLst/>
        </p:spPr>
        <p:txBody>
          <a:bodyPr wrap="none">
            <a:spAutoFit/>
          </a:bodyPr>
          <a:lstStyle/>
          <a:p>
            <a:pPr algn="l"/>
            <a:r>
              <a:rPr lang="tr-TR">
                <a:solidFill>
                  <a:srgbClr val="FF3300"/>
                </a:solidFill>
              </a:rPr>
              <a:t>Tutarlı</a:t>
            </a:r>
            <a:endParaRPr lang="tr-TR"/>
          </a:p>
        </p:txBody>
      </p:sp>
      <p:sp>
        <p:nvSpPr>
          <p:cNvPr id="23580" name="Text Box 28"/>
          <p:cNvSpPr txBox="1">
            <a:spLocks noChangeArrowheads="1"/>
          </p:cNvSpPr>
          <p:nvPr/>
        </p:nvSpPr>
        <p:spPr bwMode="auto">
          <a:xfrm>
            <a:off x="7629525" y="4495800"/>
            <a:ext cx="1695450" cy="457200"/>
          </a:xfrm>
          <a:prstGeom prst="rect">
            <a:avLst/>
          </a:prstGeom>
          <a:noFill/>
          <a:ln w="12700">
            <a:noFill/>
            <a:miter lim="800000"/>
            <a:headEnd type="none" w="sm" len="sm"/>
            <a:tailEnd type="none" w="sm" len="sm"/>
          </a:ln>
          <a:effectLst/>
        </p:spPr>
        <p:txBody>
          <a:bodyPr wrap="none">
            <a:spAutoFit/>
          </a:bodyPr>
          <a:lstStyle/>
          <a:p>
            <a:pPr algn="l"/>
            <a:r>
              <a:rPr lang="tr-TR">
                <a:solidFill>
                  <a:srgbClr val="FF3300"/>
                </a:solidFill>
              </a:rPr>
              <a:t>Tutarlı değil</a:t>
            </a:r>
            <a:endParaRPr lang="tr-TR"/>
          </a:p>
        </p:txBody>
      </p:sp>
      <p:sp>
        <p:nvSpPr>
          <p:cNvPr id="23582" name="Text Box 30"/>
          <p:cNvSpPr txBox="1">
            <a:spLocks noChangeArrowheads="1"/>
          </p:cNvSpPr>
          <p:nvPr/>
        </p:nvSpPr>
        <p:spPr bwMode="auto">
          <a:xfrm>
            <a:off x="4972050" y="4419600"/>
            <a:ext cx="1885950" cy="457200"/>
          </a:xfrm>
          <a:prstGeom prst="rect">
            <a:avLst/>
          </a:prstGeom>
          <a:noFill/>
          <a:ln w="12700">
            <a:noFill/>
            <a:miter lim="800000"/>
            <a:headEnd type="none" w="sm" len="sm"/>
            <a:tailEnd type="none" w="sm" len="sm"/>
          </a:ln>
          <a:effectLst/>
        </p:spPr>
        <p:txBody>
          <a:bodyPr>
            <a:spAutoFit/>
          </a:bodyPr>
          <a:lstStyle/>
          <a:p>
            <a:pPr algn="l">
              <a:spcBef>
                <a:spcPct val="50000"/>
              </a:spcBef>
            </a:pPr>
            <a:r>
              <a:rPr lang="tr-TR" b="1">
                <a:solidFill>
                  <a:srgbClr val="FF0000"/>
                </a:solidFill>
              </a:rPr>
              <a:t>Kontrol</a:t>
            </a: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7"/>
                                        </p:tgtEl>
                                        <p:attrNameLst>
                                          <p:attrName>style.visibility</p:attrName>
                                        </p:attrNameLst>
                                      </p:cBhvr>
                                      <p:to>
                                        <p:strVal val="visible"/>
                                      </p:to>
                                    </p:set>
                                    <p:anim calcmode="lin" valueType="num">
                                      <p:cBhvr additive="base">
                                        <p:cTn id="13" dur="500" fill="hold"/>
                                        <p:tgtEl>
                                          <p:spTgt spid="23557"/>
                                        </p:tgtEl>
                                        <p:attrNameLst>
                                          <p:attrName>ppt_x</p:attrName>
                                        </p:attrNameLst>
                                      </p:cBhvr>
                                      <p:tavLst>
                                        <p:tav tm="0">
                                          <p:val>
                                            <p:strVal val="0-#ppt_w/2"/>
                                          </p:val>
                                        </p:tav>
                                        <p:tav tm="100000">
                                          <p:val>
                                            <p:strVal val="#ppt_x"/>
                                          </p:val>
                                        </p:tav>
                                      </p:tavLst>
                                    </p:anim>
                                    <p:anim calcmode="lin" valueType="num">
                                      <p:cBhvr additive="base">
                                        <p:cTn id="14" dur="500" fill="hold"/>
                                        <p:tgtEl>
                                          <p:spTgt spid="235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65"/>
                                        </p:tgtEl>
                                        <p:attrNameLst>
                                          <p:attrName>style.visibility</p:attrName>
                                        </p:attrNameLst>
                                      </p:cBhvr>
                                      <p:to>
                                        <p:strVal val="visible"/>
                                      </p:to>
                                    </p:set>
                                    <p:anim calcmode="lin" valueType="num">
                                      <p:cBhvr additive="base">
                                        <p:cTn id="19" dur="500" fill="hold"/>
                                        <p:tgtEl>
                                          <p:spTgt spid="23565"/>
                                        </p:tgtEl>
                                        <p:attrNameLst>
                                          <p:attrName>ppt_x</p:attrName>
                                        </p:attrNameLst>
                                      </p:cBhvr>
                                      <p:tavLst>
                                        <p:tav tm="0">
                                          <p:val>
                                            <p:strVal val="0-#ppt_w/2"/>
                                          </p:val>
                                        </p:tav>
                                        <p:tav tm="100000">
                                          <p:val>
                                            <p:strVal val="#ppt_x"/>
                                          </p:val>
                                        </p:tav>
                                      </p:tavLst>
                                    </p:anim>
                                    <p:anim calcmode="lin" valueType="num">
                                      <p:cBhvr additive="base">
                                        <p:cTn id="20" dur="500" fill="hold"/>
                                        <p:tgtEl>
                                          <p:spTgt spid="2356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3561"/>
                                        </p:tgtEl>
                                        <p:attrNameLst>
                                          <p:attrName>style.visibility</p:attrName>
                                        </p:attrNameLst>
                                      </p:cBhvr>
                                      <p:to>
                                        <p:strVal val="visible"/>
                                      </p:to>
                                    </p:set>
                                    <p:anim calcmode="lin" valueType="num">
                                      <p:cBhvr additive="base">
                                        <p:cTn id="25" dur="500" fill="hold"/>
                                        <p:tgtEl>
                                          <p:spTgt spid="23561"/>
                                        </p:tgtEl>
                                        <p:attrNameLst>
                                          <p:attrName>ppt_x</p:attrName>
                                        </p:attrNameLst>
                                      </p:cBhvr>
                                      <p:tavLst>
                                        <p:tav tm="0">
                                          <p:val>
                                            <p:strVal val="#ppt_x"/>
                                          </p:val>
                                        </p:tav>
                                        <p:tav tm="100000">
                                          <p:val>
                                            <p:strVal val="#ppt_x"/>
                                          </p:val>
                                        </p:tav>
                                      </p:tavLst>
                                    </p:anim>
                                    <p:anim calcmode="lin" valueType="num">
                                      <p:cBhvr additive="base">
                                        <p:cTn id="26" dur="500" fill="hold"/>
                                        <p:tgtEl>
                                          <p:spTgt spid="2356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64"/>
                                        </p:tgtEl>
                                        <p:attrNameLst>
                                          <p:attrName>style.visibility</p:attrName>
                                        </p:attrNameLst>
                                      </p:cBhvr>
                                      <p:to>
                                        <p:strVal val="visible"/>
                                      </p:to>
                                    </p:set>
                                    <p:anim calcmode="lin" valueType="num">
                                      <p:cBhvr additive="base">
                                        <p:cTn id="31" dur="500" fill="hold"/>
                                        <p:tgtEl>
                                          <p:spTgt spid="23564"/>
                                        </p:tgtEl>
                                        <p:attrNameLst>
                                          <p:attrName>ppt_x</p:attrName>
                                        </p:attrNameLst>
                                      </p:cBhvr>
                                      <p:tavLst>
                                        <p:tav tm="0">
                                          <p:val>
                                            <p:strVal val="0-#ppt_w/2"/>
                                          </p:val>
                                        </p:tav>
                                        <p:tav tm="100000">
                                          <p:val>
                                            <p:strVal val="#ppt_x"/>
                                          </p:val>
                                        </p:tav>
                                      </p:tavLst>
                                    </p:anim>
                                    <p:anim calcmode="lin" valueType="num">
                                      <p:cBhvr additive="base">
                                        <p:cTn id="32" dur="500" fill="hold"/>
                                        <p:tgtEl>
                                          <p:spTgt spid="2356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68"/>
                                        </p:tgtEl>
                                        <p:attrNameLst>
                                          <p:attrName>style.visibility</p:attrName>
                                        </p:attrNameLst>
                                      </p:cBhvr>
                                      <p:to>
                                        <p:strVal val="visible"/>
                                      </p:to>
                                    </p:set>
                                    <p:anim calcmode="lin" valueType="num">
                                      <p:cBhvr additive="base">
                                        <p:cTn id="37" dur="500" fill="hold"/>
                                        <p:tgtEl>
                                          <p:spTgt spid="23568"/>
                                        </p:tgtEl>
                                        <p:attrNameLst>
                                          <p:attrName>ppt_x</p:attrName>
                                        </p:attrNameLst>
                                      </p:cBhvr>
                                      <p:tavLst>
                                        <p:tav tm="0">
                                          <p:val>
                                            <p:strVal val="0-#ppt_w/2"/>
                                          </p:val>
                                        </p:tav>
                                        <p:tav tm="100000">
                                          <p:val>
                                            <p:strVal val="#ppt_x"/>
                                          </p:val>
                                        </p:tav>
                                      </p:tavLst>
                                    </p:anim>
                                    <p:anim calcmode="lin" valueType="num">
                                      <p:cBhvr additive="base">
                                        <p:cTn id="38" dur="500" fill="hold"/>
                                        <p:tgtEl>
                                          <p:spTgt spid="2356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569"/>
                                        </p:tgtEl>
                                        <p:attrNameLst>
                                          <p:attrName>style.visibility</p:attrName>
                                        </p:attrNameLst>
                                      </p:cBhvr>
                                      <p:to>
                                        <p:strVal val="visible"/>
                                      </p:to>
                                    </p:set>
                                    <p:anim calcmode="lin" valueType="num">
                                      <p:cBhvr additive="base">
                                        <p:cTn id="43" dur="500" fill="hold"/>
                                        <p:tgtEl>
                                          <p:spTgt spid="23569"/>
                                        </p:tgtEl>
                                        <p:attrNameLst>
                                          <p:attrName>ppt_x</p:attrName>
                                        </p:attrNameLst>
                                      </p:cBhvr>
                                      <p:tavLst>
                                        <p:tav tm="0">
                                          <p:val>
                                            <p:strVal val="0-#ppt_w/2"/>
                                          </p:val>
                                        </p:tav>
                                        <p:tav tm="100000">
                                          <p:val>
                                            <p:strVal val="#ppt_x"/>
                                          </p:val>
                                        </p:tav>
                                      </p:tavLst>
                                    </p:anim>
                                    <p:anim calcmode="lin" valueType="num">
                                      <p:cBhvr additive="base">
                                        <p:cTn id="44" dur="500" fill="hold"/>
                                        <p:tgtEl>
                                          <p:spTgt spid="2356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3570"/>
                                        </p:tgtEl>
                                        <p:attrNameLst>
                                          <p:attrName>style.visibility</p:attrName>
                                        </p:attrNameLst>
                                      </p:cBhvr>
                                      <p:to>
                                        <p:strVal val="visible"/>
                                      </p:to>
                                    </p:set>
                                    <p:anim calcmode="lin" valueType="num">
                                      <p:cBhvr additive="base">
                                        <p:cTn id="49" dur="500" fill="hold"/>
                                        <p:tgtEl>
                                          <p:spTgt spid="23570"/>
                                        </p:tgtEl>
                                        <p:attrNameLst>
                                          <p:attrName>ppt_x</p:attrName>
                                        </p:attrNameLst>
                                      </p:cBhvr>
                                      <p:tavLst>
                                        <p:tav tm="0">
                                          <p:val>
                                            <p:strVal val="0-#ppt_w/2"/>
                                          </p:val>
                                        </p:tav>
                                        <p:tav tm="100000">
                                          <p:val>
                                            <p:strVal val="#ppt_x"/>
                                          </p:val>
                                        </p:tav>
                                      </p:tavLst>
                                    </p:anim>
                                    <p:anim calcmode="lin" valueType="num">
                                      <p:cBhvr additive="base">
                                        <p:cTn id="50" dur="500" fill="hold"/>
                                        <p:tgtEl>
                                          <p:spTgt spid="2357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3571"/>
                                        </p:tgtEl>
                                        <p:attrNameLst>
                                          <p:attrName>style.visibility</p:attrName>
                                        </p:attrNameLst>
                                      </p:cBhvr>
                                      <p:to>
                                        <p:strVal val="visible"/>
                                      </p:to>
                                    </p:set>
                                    <p:anim calcmode="lin" valueType="num">
                                      <p:cBhvr additive="base">
                                        <p:cTn id="55" dur="500" fill="hold"/>
                                        <p:tgtEl>
                                          <p:spTgt spid="23571"/>
                                        </p:tgtEl>
                                        <p:attrNameLst>
                                          <p:attrName>ppt_x</p:attrName>
                                        </p:attrNameLst>
                                      </p:cBhvr>
                                      <p:tavLst>
                                        <p:tav tm="0">
                                          <p:val>
                                            <p:strVal val="0-#ppt_w/2"/>
                                          </p:val>
                                        </p:tav>
                                        <p:tav tm="100000">
                                          <p:val>
                                            <p:strVal val="#ppt_x"/>
                                          </p:val>
                                        </p:tav>
                                      </p:tavLst>
                                    </p:anim>
                                    <p:anim calcmode="lin" valueType="num">
                                      <p:cBhvr additive="base">
                                        <p:cTn id="56" dur="500" fill="hold"/>
                                        <p:tgtEl>
                                          <p:spTgt spid="2357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3572"/>
                                        </p:tgtEl>
                                        <p:attrNameLst>
                                          <p:attrName>style.visibility</p:attrName>
                                        </p:attrNameLst>
                                      </p:cBhvr>
                                      <p:to>
                                        <p:strVal val="visible"/>
                                      </p:to>
                                    </p:set>
                                    <p:anim calcmode="lin" valueType="num">
                                      <p:cBhvr additive="base">
                                        <p:cTn id="61" dur="500" fill="hold"/>
                                        <p:tgtEl>
                                          <p:spTgt spid="23572"/>
                                        </p:tgtEl>
                                        <p:attrNameLst>
                                          <p:attrName>ppt_x</p:attrName>
                                        </p:attrNameLst>
                                      </p:cBhvr>
                                      <p:tavLst>
                                        <p:tav tm="0">
                                          <p:val>
                                            <p:strVal val="0-#ppt_w/2"/>
                                          </p:val>
                                        </p:tav>
                                        <p:tav tm="100000">
                                          <p:val>
                                            <p:strVal val="#ppt_x"/>
                                          </p:val>
                                        </p:tav>
                                      </p:tavLst>
                                    </p:anim>
                                    <p:anim calcmode="lin" valueType="num">
                                      <p:cBhvr additive="base">
                                        <p:cTn id="62" dur="500" fill="hold"/>
                                        <p:tgtEl>
                                          <p:spTgt spid="23572"/>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3582"/>
                                        </p:tgtEl>
                                        <p:attrNameLst>
                                          <p:attrName>style.visibility</p:attrName>
                                        </p:attrNameLst>
                                      </p:cBhvr>
                                      <p:to>
                                        <p:strVal val="visible"/>
                                      </p:to>
                                    </p:set>
                                    <p:anim calcmode="lin" valueType="num">
                                      <p:cBhvr additive="base">
                                        <p:cTn id="67" dur="500" fill="hold"/>
                                        <p:tgtEl>
                                          <p:spTgt spid="23582"/>
                                        </p:tgtEl>
                                        <p:attrNameLst>
                                          <p:attrName>ppt_x</p:attrName>
                                        </p:attrNameLst>
                                      </p:cBhvr>
                                      <p:tavLst>
                                        <p:tav tm="0">
                                          <p:val>
                                            <p:strVal val="0-#ppt_w/2"/>
                                          </p:val>
                                        </p:tav>
                                        <p:tav tm="100000">
                                          <p:val>
                                            <p:strVal val="#ppt_x"/>
                                          </p:val>
                                        </p:tav>
                                      </p:tavLst>
                                    </p:anim>
                                    <p:anim calcmode="lin" valueType="num">
                                      <p:cBhvr additive="base">
                                        <p:cTn id="68" dur="500" fill="hold"/>
                                        <p:tgtEl>
                                          <p:spTgt spid="23582"/>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3577"/>
                                        </p:tgtEl>
                                        <p:attrNameLst>
                                          <p:attrName>style.visibility</p:attrName>
                                        </p:attrNameLst>
                                      </p:cBhvr>
                                      <p:to>
                                        <p:strVal val="visible"/>
                                      </p:to>
                                    </p:set>
                                    <p:anim calcmode="lin" valueType="num">
                                      <p:cBhvr additive="base">
                                        <p:cTn id="73" dur="500" fill="hold"/>
                                        <p:tgtEl>
                                          <p:spTgt spid="23577"/>
                                        </p:tgtEl>
                                        <p:attrNameLst>
                                          <p:attrName>ppt_x</p:attrName>
                                        </p:attrNameLst>
                                      </p:cBhvr>
                                      <p:tavLst>
                                        <p:tav tm="0">
                                          <p:val>
                                            <p:strVal val="1+#ppt_w/2"/>
                                          </p:val>
                                        </p:tav>
                                        <p:tav tm="100000">
                                          <p:val>
                                            <p:strVal val="#ppt_x"/>
                                          </p:val>
                                        </p:tav>
                                      </p:tavLst>
                                    </p:anim>
                                    <p:anim calcmode="lin" valueType="num">
                                      <p:cBhvr additive="base">
                                        <p:cTn id="74" dur="500" fill="hold"/>
                                        <p:tgtEl>
                                          <p:spTgt spid="2357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23575"/>
                                        </p:tgtEl>
                                        <p:attrNameLst>
                                          <p:attrName>style.visibility</p:attrName>
                                        </p:attrNameLst>
                                      </p:cBhvr>
                                      <p:to>
                                        <p:strVal val="visible"/>
                                      </p:to>
                                    </p:set>
                                    <p:anim calcmode="lin" valueType="num">
                                      <p:cBhvr additive="base">
                                        <p:cTn id="79" dur="500" fill="hold"/>
                                        <p:tgtEl>
                                          <p:spTgt spid="23575"/>
                                        </p:tgtEl>
                                        <p:attrNameLst>
                                          <p:attrName>ppt_x</p:attrName>
                                        </p:attrNameLst>
                                      </p:cBhvr>
                                      <p:tavLst>
                                        <p:tav tm="0">
                                          <p:val>
                                            <p:strVal val="1+#ppt_w/2"/>
                                          </p:val>
                                        </p:tav>
                                        <p:tav tm="100000">
                                          <p:val>
                                            <p:strVal val="#ppt_x"/>
                                          </p:val>
                                        </p:tav>
                                      </p:tavLst>
                                    </p:anim>
                                    <p:anim calcmode="lin" valueType="num">
                                      <p:cBhvr additive="base">
                                        <p:cTn id="80" dur="500" fill="hold"/>
                                        <p:tgtEl>
                                          <p:spTgt spid="23575"/>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23579"/>
                                        </p:tgtEl>
                                        <p:attrNameLst>
                                          <p:attrName>style.visibility</p:attrName>
                                        </p:attrNameLst>
                                      </p:cBhvr>
                                      <p:to>
                                        <p:strVal val="visible"/>
                                      </p:to>
                                    </p:set>
                                    <p:anim calcmode="lin" valueType="num">
                                      <p:cBhvr additive="base">
                                        <p:cTn id="85" dur="500" fill="hold"/>
                                        <p:tgtEl>
                                          <p:spTgt spid="23579"/>
                                        </p:tgtEl>
                                        <p:attrNameLst>
                                          <p:attrName>ppt_x</p:attrName>
                                        </p:attrNameLst>
                                      </p:cBhvr>
                                      <p:tavLst>
                                        <p:tav tm="0">
                                          <p:val>
                                            <p:strVal val="1+#ppt_w/2"/>
                                          </p:val>
                                        </p:tav>
                                        <p:tav tm="100000">
                                          <p:val>
                                            <p:strVal val="#ppt_x"/>
                                          </p:val>
                                        </p:tav>
                                      </p:tavLst>
                                    </p:anim>
                                    <p:anim calcmode="lin" valueType="num">
                                      <p:cBhvr additive="base">
                                        <p:cTn id="86" dur="500" fill="hold"/>
                                        <p:tgtEl>
                                          <p:spTgt spid="23579"/>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6" fill="hold" grpId="0" nodeType="clickEffect">
                                  <p:stCondLst>
                                    <p:cond delay="0"/>
                                  </p:stCondLst>
                                  <p:childTnLst>
                                    <p:set>
                                      <p:cBhvr>
                                        <p:cTn id="90" dur="1" fill="hold">
                                          <p:stCondLst>
                                            <p:cond delay="0"/>
                                          </p:stCondLst>
                                        </p:cTn>
                                        <p:tgtEl>
                                          <p:spTgt spid="23578"/>
                                        </p:tgtEl>
                                        <p:attrNameLst>
                                          <p:attrName>style.visibility</p:attrName>
                                        </p:attrNameLst>
                                      </p:cBhvr>
                                      <p:to>
                                        <p:strVal val="visible"/>
                                      </p:to>
                                    </p:set>
                                    <p:anim calcmode="lin" valueType="num">
                                      <p:cBhvr additive="base">
                                        <p:cTn id="91" dur="500" fill="hold"/>
                                        <p:tgtEl>
                                          <p:spTgt spid="23578"/>
                                        </p:tgtEl>
                                        <p:attrNameLst>
                                          <p:attrName>ppt_x</p:attrName>
                                        </p:attrNameLst>
                                      </p:cBhvr>
                                      <p:tavLst>
                                        <p:tav tm="0">
                                          <p:val>
                                            <p:strVal val="1+#ppt_w/2"/>
                                          </p:val>
                                        </p:tav>
                                        <p:tav tm="100000">
                                          <p:val>
                                            <p:strVal val="#ppt_x"/>
                                          </p:val>
                                        </p:tav>
                                      </p:tavLst>
                                    </p:anim>
                                    <p:anim calcmode="lin" valueType="num">
                                      <p:cBhvr additive="base">
                                        <p:cTn id="92" dur="500" fill="hold"/>
                                        <p:tgtEl>
                                          <p:spTgt spid="2357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23580"/>
                                        </p:tgtEl>
                                        <p:attrNameLst>
                                          <p:attrName>style.visibility</p:attrName>
                                        </p:attrNameLst>
                                      </p:cBhvr>
                                      <p:to>
                                        <p:strVal val="visible"/>
                                      </p:to>
                                    </p:set>
                                    <p:anim calcmode="lin" valueType="num">
                                      <p:cBhvr additive="base">
                                        <p:cTn id="97" dur="500" fill="hold"/>
                                        <p:tgtEl>
                                          <p:spTgt spid="23580"/>
                                        </p:tgtEl>
                                        <p:attrNameLst>
                                          <p:attrName>ppt_x</p:attrName>
                                        </p:attrNameLst>
                                      </p:cBhvr>
                                      <p:tavLst>
                                        <p:tav tm="0">
                                          <p:val>
                                            <p:strVal val="1+#ppt_w/2"/>
                                          </p:val>
                                        </p:tav>
                                        <p:tav tm="100000">
                                          <p:val>
                                            <p:strVal val="#ppt_x"/>
                                          </p:val>
                                        </p:tav>
                                      </p:tavLst>
                                    </p:anim>
                                    <p:anim calcmode="lin" valueType="num">
                                      <p:cBhvr additive="base">
                                        <p:cTn id="98" dur="500" fill="hold"/>
                                        <p:tgtEl>
                                          <p:spTgt spid="23580"/>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nodePh="1">
                                  <p:stCondLst>
                                    <p:cond delay="0"/>
                                  </p:stCondLst>
                                  <p:endCondLst>
                                    <p:cond evt="begin" delay="0">
                                      <p:tn val="101"/>
                                    </p:cond>
                                  </p:endCondLst>
                                  <p:childTnLst>
                                    <p:set>
                                      <p:cBhvr>
                                        <p:cTn id="102" dur="1" fill="hold">
                                          <p:stCondLst>
                                            <p:cond delay="0"/>
                                          </p:stCondLst>
                                        </p:cTn>
                                        <p:tgtEl>
                                          <p:spTgt spid="23555">
                                            <p:txEl>
                                              <p:pRg st="0" end="0"/>
                                            </p:txEl>
                                          </p:spTgt>
                                        </p:tgtEl>
                                        <p:attrNameLst>
                                          <p:attrName>style.visibility</p:attrName>
                                        </p:attrNameLst>
                                      </p:cBhvr>
                                      <p:to>
                                        <p:strVal val="visible"/>
                                      </p:to>
                                    </p:set>
                                    <p:anim calcmode="lin" valueType="num">
                                      <p:cBhvr additive="base">
                                        <p:cTn id="103"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autoUpdateAnimBg="0"/>
      <p:bldP spid="23555" grpId="0" build="p" autoUpdateAnimBg="0"/>
      <p:bldP spid="23557" grpId="0" animBg="1"/>
      <p:bldP spid="23561" grpId="0" animBg="1" autoUpdateAnimBg="0"/>
      <p:bldP spid="23564" grpId="0" animBg="1"/>
      <p:bldP spid="23565" grpId="0" autoUpdateAnimBg="0"/>
      <p:bldP spid="23568" grpId="0" autoUpdateAnimBg="0"/>
      <p:bldP spid="23569" grpId="0" animBg="1"/>
      <p:bldP spid="23570" grpId="0" animBg="1"/>
      <p:bldP spid="23571" grpId="0" animBg="1"/>
      <p:bldP spid="23572" grpId="0" animBg="1"/>
      <p:bldP spid="23575" grpId="0" animBg="1" autoUpdateAnimBg="0"/>
      <p:bldP spid="23577" grpId="0" animBg="1"/>
      <p:bldP spid="23578" grpId="0" animBg="1"/>
      <p:bldP spid="23579" grpId="0" autoUpdateAnimBg="0"/>
      <p:bldP spid="23580" grpId="0" autoUpdateAnimBg="0"/>
      <p:bldP spid="23582"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461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Öz değerlendirme </a:t>
            </a:r>
            <a:r>
              <a:rPr kumimoji="0" lang="tr-TR" b="1">
                <a:solidFill>
                  <a:srgbClr val="FF0066"/>
                </a:solidFill>
                <a:latin typeface="Arial Narrow" pitchFamily="34" charset="0"/>
              </a:rPr>
              <a:t>(Devam):</a:t>
            </a:r>
            <a:endParaRPr kumimoji="0" lang="tr-TR" b="1">
              <a:solidFill>
                <a:srgbClr val="800000"/>
              </a:solidFill>
              <a:latin typeface="Arial Narrow" pitchFamily="34" charset="0"/>
            </a:endParaRPr>
          </a:p>
        </p:txBody>
      </p:sp>
      <p:sp>
        <p:nvSpPr>
          <p:cNvPr id="324611" name="Rectangle 3"/>
          <p:cNvSpPr>
            <a:spLocks noGrp="1" noChangeArrowheads="1"/>
          </p:cNvSpPr>
          <p:nvPr>
            <p:ph type="body" idx="1"/>
          </p:nvPr>
        </p:nvSpPr>
        <p:spPr>
          <a:xfrm>
            <a:off x="457200" y="1524000"/>
            <a:ext cx="9201150" cy="4953000"/>
          </a:xfrm>
          <a:solidFill>
            <a:srgbClr val="FFFFCC"/>
          </a:solidFill>
        </p:spPr>
        <p:txBody>
          <a:bodyPr/>
          <a:lstStyle/>
          <a:p>
            <a:r>
              <a:rPr kumimoji="0" lang="tr-TR">
                <a:solidFill>
                  <a:srgbClr val="0000FF"/>
                </a:solidFill>
                <a:latin typeface="Arial Narrow" pitchFamily="34" charset="0"/>
              </a:rPr>
              <a:t>Bu tür değerlendirmenin olumlu ve olumsuz yönleri vardır.</a:t>
            </a:r>
          </a:p>
          <a:p>
            <a:r>
              <a:rPr kumimoji="0" lang="tr-TR">
                <a:solidFill>
                  <a:srgbClr val="0000FF"/>
                </a:solidFill>
                <a:latin typeface="Arial Narrow" pitchFamily="34" charset="0"/>
              </a:rPr>
              <a:t>Genellikle kendi performanslarını değerlendirirken yanlılığın varlığı göz ardı edilmemelidir. </a:t>
            </a:r>
          </a:p>
          <a:p>
            <a:r>
              <a:rPr kumimoji="0" lang="tr-TR">
                <a:solidFill>
                  <a:srgbClr val="0000FF"/>
                </a:solidFill>
                <a:latin typeface="Arial Narrow" pitchFamily="34" charset="0"/>
              </a:rPr>
              <a:t>Başlangıçta kendini değerlendirme, öğrencilerin deneyimsizliği nedeniyle yanılgılara neden olabilir. </a:t>
            </a:r>
          </a:p>
          <a:p>
            <a:r>
              <a:rPr kumimoji="0" lang="tr-TR">
                <a:solidFill>
                  <a:srgbClr val="0000FF"/>
                </a:solidFill>
                <a:latin typeface="Arial Narrow" pitchFamily="34" charset="0"/>
              </a:rPr>
              <a:t>Yine de öğrenciler daha fazla deneyim kazandıkça aldıkları kararlar daha doğru olacaktır.</a:t>
            </a: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24611">
                                            <p:txEl>
                                              <p:pRg st="0" end="0"/>
                                            </p:txEl>
                                          </p:spTgt>
                                        </p:tgtEl>
                                        <p:attrNameLst>
                                          <p:attrName>style.visibility</p:attrName>
                                        </p:attrNameLst>
                                      </p:cBhvr>
                                      <p:to>
                                        <p:strVal val="visible"/>
                                      </p:to>
                                    </p:set>
                                    <p:anim calcmode="lin" valueType="num">
                                      <p:cBhvr additive="base">
                                        <p:cTn id="7" dur="500" fill="hold"/>
                                        <p:tgtEl>
                                          <p:spTgt spid="3246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246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24611">
                                            <p:txEl>
                                              <p:pRg st="1" end="1"/>
                                            </p:txEl>
                                          </p:spTgt>
                                        </p:tgtEl>
                                        <p:attrNameLst>
                                          <p:attrName>style.visibility</p:attrName>
                                        </p:attrNameLst>
                                      </p:cBhvr>
                                      <p:to>
                                        <p:strVal val="visible"/>
                                      </p:to>
                                    </p:set>
                                    <p:anim calcmode="lin" valueType="num">
                                      <p:cBhvr additive="base">
                                        <p:cTn id="13" dur="500" fill="hold"/>
                                        <p:tgtEl>
                                          <p:spTgt spid="3246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246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4611">
                                            <p:txEl>
                                              <p:pRg st="2" end="2"/>
                                            </p:txEl>
                                          </p:spTgt>
                                        </p:tgtEl>
                                        <p:attrNameLst>
                                          <p:attrName>style.visibility</p:attrName>
                                        </p:attrNameLst>
                                      </p:cBhvr>
                                      <p:to>
                                        <p:strVal val="visible"/>
                                      </p:to>
                                    </p:set>
                                    <p:anim calcmode="lin" valueType="num">
                                      <p:cBhvr additive="base">
                                        <p:cTn id="19" dur="500" fill="hold"/>
                                        <p:tgtEl>
                                          <p:spTgt spid="3246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246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24611">
                                            <p:txEl>
                                              <p:pRg st="3" end="3"/>
                                            </p:txEl>
                                          </p:spTgt>
                                        </p:tgtEl>
                                        <p:attrNameLst>
                                          <p:attrName>style.visibility</p:attrName>
                                        </p:attrNameLst>
                                      </p:cBhvr>
                                      <p:to>
                                        <p:strVal val="visible"/>
                                      </p:to>
                                    </p:set>
                                    <p:anim calcmode="lin" valueType="num">
                                      <p:cBhvr additive="base">
                                        <p:cTn id="25" dur="500" fill="hold"/>
                                        <p:tgtEl>
                                          <p:spTgt spid="3246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246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1"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descr="Beyaz mermer"/>
          <p:cNvSpPr>
            <a:spLocks noGrp="1" noChangeArrowheads="1"/>
          </p:cNvSpPr>
          <p:nvPr>
            <p:ph type="title"/>
          </p:nvPr>
        </p:nvSpPr>
        <p:spPr>
          <a:xfrm>
            <a:off x="457200" y="228600"/>
            <a:ext cx="9448800" cy="762000"/>
          </a:xfrm>
          <a:blipFill dpi="0" rotWithShape="0">
            <a:blip r:embed="rId4" cstate="print"/>
            <a:srcRect/>
            <a:tile tx="0" ty="0" sx="100000" sy="100000" flip="none" algn="tl"/>
          </a:blipFill>
        </p:spPr>
        <p:txBody>
          <a:bodyPr/>
          <a:lstStyle/>
          <a:p>
            <a:r>
              <a:rPr kumimoji="0" lang="tr-TR" b="1">
                <a:solidFill>
                  <a:srgbClr val="800000"/>
                </a:solidFill>
                <a:latin typeface="Arial Narrow" pitchFamily="34" charset="0"/>
              </a:rPr>
              <a:t>2. Öz değerlendirme </a:t>
            </a:r>
            <a:r>
              <a:rPr kumimoji="0" lang="tr-TR" b="1">
                <a:solidFill>
                  <a:srgbClr val="FF0066"/>
                </a:solidFill>
                <a:latin typeface="Arial Narrow" pitchFamily="34" charset="0"/>
              </a:rPr>
              <a:t>(Örnek):</a:t>
            </a:r>
            <a:endParaRPr kumimoji="0" lang="tr-TR" b="1">
              <a:solidFill>
                <a:srgbClr val="800000"/>
              </a:solidFill>
              <a:latin typeface="Arial Narrow" pitchFamily="34" charset="0"/>
            </a:endParaRPr>
          </a:p>
        </p:txBody>
      </p:sp>
      <p:graphicFrame>
        <p:nvGraphicFramePr>
          <p:cNvPr id="696320" name="Object 1024"/>
          <p:cNvGraphicFramePr>
            <a:graphicFrameLocks noChangeAspect="1"/>
          </p:cNvGraphicFramePr>
          <p:nvPr>
            <p:ph type="body" idx="1"/>
          </p:nvPr>
        </p:nvGraphicFramePr>
        <p:xfrm>
          <a:off x="381000" y="1071563"/>
          <a:ext cx="9563100" cy="6391275"/>
        </p:xfrm>
        <a:graphic>
          <a:graphicData uri="http://schemas.openxmlformats.org/presentationml/2006/ole">
            <p:oleObj spid="_x0000_s696320" name="Word Belgesi" r:id="rId5" imgW="9579600" imgH="6402240" progId="Word.Document.8">
              <p:embed/>
            </p:oleObj>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280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3. Gözlem Formları</a:t>
            </a:r>
            <a:endParaRPr kumimoji="0" lang="tr-TR" b="1">
              <a:solidFill>
                <a:srgbClr val="FF0066"/>
              </a:solidFill>
              <a:latin typeface="Arial Narrow" pitchFamily="34" charset="0"/>
            </a:endParaRPr>
          </a:p>
        </p:txBody>
      </p:sp>
      <p:sp>
        <p:nvSpPr>
          <p:cNvPr id="332803" name="Rectangle 3"/>
          <p:cNvSpPr>
            <a:spLocks noGrp="1" noChangeArrowheads="1"/>
          </p:cNvSpPr>
          <p:nvPr>
            <p:ph type="body" idx="1"/>
          </p:nvPr>
        </p:nvSpPr>
        <p:spPr>
          <a:xfrm>
            <a:off x="457200" y="1524000"/>
            <a:ext cx="9201150" cy="4953000"/>
          </a:xfrm>
          <a:solidFill>
            <a:srgbClr val="FFFFCC"/>
          </a:solidFill>
        </p:spPr>
        <p:txBody>
          <a:bodyPr/>
          <a:lstStyle/>
          <a:p>
            <a:pPr>
              <a:lnSpc>
                <a:spcPct val="90000"/>
              </a:lnSpc>
            </a:pPr>
            <a:endParaRPr lang="tr-TR" b="1">
              <a:solidFill>
                <a:srgbClr val="0000FF"/>
              </a:solidFill>
              <a:latin typeface="Arial Narrow" pitchFamily="34" charset="0"/>
            </a:endParaRPr>
          </a:p>
          <a:p>
            <a:r>
              <a:rPr lang="tr-TR" b="1">
                <a:solidFill>
                  <a:srgbClr val="0000FF"/>
                </a:solidFill>
                <a:latin typeface="Arial Narrow" pitchFamily="34" charset="0"/>
              </a:rPr>
              <a:t>Gözlemler:</a:t>
            </a:r>
            <a:r>
              <a:rPr lang="tr-TR">
                <a:solidFill>
                  <a:srgbClr val="0000FF"/>
                </a:solidFill>
                <a:latin typeface="Arial Narrow" pitchFamily="34" charset="0"/>
              </a:rPr>
              <a:t> Çıktılarının görülebildiği bazı alanlarda bu yöntem oldukça önemlidir. </a:t>
            </a:r>
          </a:p>
          <a:p>
            <a:r>
              <a:rPr lang="tr-TR">
                <a:solidFill>
                  <a:srgbClr val="0000FF"/>
                </a:solidFill>
                <a:latin typeface="Arial Narrow" pitchFamily="34" charset="0"/>
              </a:rPr>
              <a:t>Uygulamada hız ve zaman önemlidir. </a:t>
            </a:r>
          </a:p>
          <a:p>
            <a:r>
              <a:rPr lang="tr-TR">
                <a:solidFill>
                  <a:srgbClr val="0000FF"/>
                </a:solidFill>
                <a:latin typeface="Arial Narrow" pitchFamily="34" charset="0"/>
              </a:rPr>
              <a:t>Özellikle fen dersleri için uygundur. </a:t>
            </a:r>
          </a:p>
          <a:p>
            <a:r>
              <a:rPr lang="tr-TR">
                <a:solidFill>
                  <a:srgbClr val="0000FF"/>
                </a:solidFill>
                <a:latin typeface="Arial Narrow" pitchFamily="34" charset="0"/>
              </a:rPr>
              <a:t>Gözlemler, öğrenciler hakkında doğru ve çabuk bilgiler sağlar.</a:t>
            </a:r>
            <a:r>
              <a:rPr lang="tr-TR">
                <a:latin typeface="Arial Narrow" pitchFamily="34" charset="0"/>
              </a:rPr>
              <a:t> </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2803">
                                            <p:txEl>
                                              <p:pRg st="1" end="1"/>
                                            </p:txEl>
                                          </p:spTgt>
                                        </p:tgtEl>
                                        <p:attrNameLst>
                                          <p:attrName>style.visibility</p:attrName>
                                        </p:attrNameLst>
                                      </p:cBhvr>
                                      <p:to>
                                        <p:strVal val="visible"/>
                                      </p:to>
                                    </p:set>
                                    <p:anim calcmode="lin" valueType="num">
                                      <p:cBhvr additive="base">
                                        <p:cTn id="7" dur="500" fill="hold"/>
                                        <p:tgtEl>
                                          <p:spTgt spid="33280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28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2803">
                                            <p:txEl>
                                              <p:pRg st="2" end="2"/>
                                            </p:txEl>
                                          </p:spTgt>
                                        </p:tgtEl>
                                        <p:attrNameLst>
                                          <p:attrName>style.visibility</p:attrName>
                                        </p:attrNameLst>
                                      </p:cBhvr>
                                      <p:to>
                                        <p:strVal val="visible"/>
                                      </p:to>
                                    </p:set>
                                    <p:anim calcmode="lin" valueType="num">
                                      <p:cBhvr additive="base">
                                        <p:cTn id="13" dur="500" fill="hold"/>
                                        <p:tgtEl>
                                          <p:spTgt spid="33280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32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32803">
                                            <p:txEl>
                                              <p:pRg st="3" end="3"/>
                                            </p:txEl>
                                          </p:spTgt>
                                        </p:tgtEl>
                                        <p:attrNameLst>
                                          <p:attrName>style.visibility</p:attrName>
                                        </p:attrNameLst>
                                      </p:cBhvr>
                                      <p:to>
                                        <p:strVal val="visible"/>
                                      </p:to>
                                    </p:set>
                                    <p:anim calcmode="lin" valueType="num">
                                      <p:cBhvr additive="base">
                                        <p:cTn id="19" dur="500" fill="hold"/>
                                        <p:tgtEl>
                                          <p:spTgt spid="33280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28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32803">
                                            <p:txEl>
                                              <p:pRg st="4" end="4"/>
                                            </p:txEl>
                                          </p:spTgt>
                                        </p:tgtEl>
                                        <p:attrNameLst>
                                          <p:attrName>style.visibility</p:attrName>
                                        </p:attrNameLst>
                                      </p:cBhvr>
                                      <p:to>
                                        <p:strVal val="visible"/>
                                      </p:to>
                                    </p:set>
                                    <p:anim calcmode="lin" valueType="num">
                                      <p:cBhvr additive="base">
                                        <p:cTn id="25" dur="500" fill="hold"/>
                                        <p:tgtEl>
                                          <p:spTgt spid="33280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328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3"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689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3. Gözlem Formları </a:t>
            </a:r>
            <a:r>
              <a:rPr kumimoji="0" lang="tr-TR" b="1">
                <a:solidFill>
                  <a:srgbClr val="FF0066"/>
                </a:solidFill>
                <a:latin typeface="Arial Narrow" pitchFamily="34" charset="0"/>
              </a:rPr>
              <a:t>(Devam)</a:t>
            </a:r>
          </a:p>
        </p:txBody>
      </p:sp>
      <p:sp>
        <p:nvSpPr>
          <p:cNvPr id="336899" name="Rectangle 3"/>
          <p:cNvSpPr>
            <a:spLocks noGrp="1" noChangeArrowheads="1"/>
          </p:cNvSpPr>
          <p:nvPr>
            <p:ph type="body" idx="1"/>
          </p:nvPr>
        </p:nvSpPr>
        <p:spPr>
          <a:xfrm>
            <a:off x="457200" y="1524000"/>
            <a:ext cx="9201150" cy="4953000"/>
          </a:xfrm>
          <a:solidFill>
            <a:srgbClr val="FFFFCC"/>
          </a:solidFill>
        </p:spPr>
        <p:txBody>
          <a:bodyPr/>
          <a:lstStyle/>
          <a:p>
            <a:pPr>
              <a:lnSpc>
                <a:spcPct val="90000"/>
              </a:lnSpc>
            </a:pPr>
            <a:r>
              <a:rPr lang="tr-TR">
                <a:solidFill>
                  <a:srgbClr val="0000FF"/>
                </a:solidFill>
                <a:latin typeface="Arial Narrow" pitchFamily="34" charset="0"/>
              </a:rPr>
              <a:t>Öğretmen öğrencilerin: · </a:t>
            </a:r>
          </a:p>
          <a:p>
            <a:pPr lvl="1">
              <a:lnSpc>
                <a:spcPct val="90000"/>
              </a:lnSpc>
            </a:pPr>
            <a:r>
              <a:rPr lang="tr-TR" b="1">
                <a:solidFill>
                  <a:srgbClr val="0000FF"/>
                </a:solidFill>
                <a:latin typeface="Arial Narrow" pitchFamily="34" charset="0"/>
              </a:rPr>
              <a:t>soru ve önerilerine verilen cevaplarını,· </a:t>
            </a:r>
          </a:p>
          <a:p>
            <a:pPr lvl="1">
              <a:lnSpc>
                <a:spcPct val="90000"/>
              </a:lnSpc>
            </a:pPr>
            <a:r>
              <a:rPr lang="tr-TR" b="1">
                <a:solidFill>
                  <a:srgbClr val="0000FF"/>
                </a:solidFill>
                <a:latin typeface="Arial Narrow" pitchFamily="34" charset="0"/>
              </a:rPr>
              <a:t>tarihsel olaylar, kişiler, hareketlerle ilgili sınıf içi tartışmalarda katılımlarını,· </a:t>
            </a:r>
          </a:p>
          <a:p>
            <a:pPr lvl="1">
              <a:lnSpc>
                <a:spcPct val="90000"/>
              </a:lnSpc>
            </a:pPr>
            <a:r>
              <a:rPr lang="tr-TR" b="1">
                <a:solidFill>
                  <a:srgbClr val="0000FF"/>
                </a:solidFill>
                <a:latin typeface="Arial Narrow" pitchFamily="34" charset="0"/>
              </a:rPr>
              <a:t>grup çalışmalarında ve tartışmalarında katılımlarını,</a:t>
            </a:r>
          </a:p>
          <a:p>
            <a:pPr lvl="1">
              <a:lnSpc>
                <a:spcPct val="90000"/>
              </a:lnSpc>
            </a:pPr>
            <a:r>
              <a:rPr lang="tr-TR" b="1">
                <a:solidFill>
                  <a:srgbClr val="0000FF"/>
                </a:solidFill>
                <a:latin typeface="Arial Narrow" pitchFamily="34" charset="0"/>
              </a:rPr>
              <a:t> öğretmenin, öğrenmeyle ilgili yaptığı görevler ve materyallere öğrencinin gösterdiği tepkiyi, · </a:t>
            </a:r>
          </a:p>
          <a:p>
            <a:pPr lvl="1">
              <a:lnSpc>
                <a:spcPct val="90000"/>
              </a:lnSpc>
            </a:pPr>
            <a:r>
              <a:rPr lang="tr-TR" b="1">
                <a:solidFill>
                  <a:srgbClr val="0000FF"/>
                </a:solidFill>
                <a:latin typeface="Arial Narrow" pitchFamily="34" charset="0"/>
              </a:rPr>
              <a:t>tarihsel kanıtları kullanma yollarını gözlemler.</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6899">
                                            <p:txEl>
                                              <p:pRg st="0" end="0"/>
                                            </p:txEl>
                                          </p:spTgt>
                                        </p:tgtEl>
                                        <p:attrNameLst>
                                          <p:attrName>style.visibility</p:attrName>
                                        </p:attrNameLst>
                                      </p:cBhvr>
                                      <p:to>
                                        <p:strVal val="visible"/>
                                      </p:to>
                                    </p:set>
                                    <p:anim calcmode="lin" valueType="num">
                                      <p:cBhvr additive="base">
                                        <p:cTn id="7" dur="500" fill="hold"/>
                                        <p:tgtEl>
                                          <p:spTgt spid="3368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689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36899">
                                            <p:txEl>
                                              <p:pRg st="1" end="1"/>
                                            </p:txEl>
                                          </p:spTgt>
                                        </p:tgtEl>
                                        <p:attrNameLst>
                                          <p:attrName>style.visibility</p:attrName>
                                        </p:attrNameLst>
                                      </p:cBhvr>
                                      <p:to>
                                        <p:strVal val="visible"/>
                                      </p:to>
                                    </p:set>
                                    <p:anim calcmode="lin" valueType="num">
                                      <p:cBhvr additive="base">
                                        <p:cTn id="11" dur="500" fill="hold"/>
                                        <p:tgtEl>
                                          <p:spTgt spid="336899">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3689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6899">
                                            <p:txEl>
                                              <p:pRg st="2" end="2"/>
                                            </p:txEl>
                                          </p:spTgt>
                                        </p:tgtEl>
                                        <p:attrNameLst>
                                          <p:attrName>style.visibility</p:attrName>
                                        </p:attrNameLst>
                                      </p:cBhvr>
                                      <p:to>
                                        <p:strVal val="visible"/>
                                      </p:to>
                                    </p:set>
                                    <p:anim calcmode="lin" valueType="num">
                                      <p:cBhvr additive="base">
                                        <p:cTn id="15" dur="500" fill="hold"/>
                                        <p:tgtEl>
                                          <p:spTgt spid="336899">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3689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6899">
                                            <p:txEl>
                                              <p:pRg st="3" end="3"/>
                                            </p:txEl>
                                          </p:spTgt>
                                        </p:tgtEl>
                                        <p:attrNameLst>
                                          <p:attrName>style.visibility</p:attrName>
                                        </p:attrNameLst>
                                      </p:cBhvr>
                                      <p:to>
                                        <p:strVal val="visible"/>
                                      </p:to>
                                    </p:set>
                                    <p:anim calcmode="lin" valueType="num">
                                      <p:cBhvr additive="base">
                                        <p:cTn id="19" dur="500" fill="hold"/>
                                        <p:tgtEl>
                                          <p:spTgt spid="33689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689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36899">
                                            <p:txEl>
                                              <p:pRg st="4" end="4"/>
                                            </p:txEl>
                                          </p:spTgt>
                                        </p:tgtEl>
                                        <p:attrNameLst>
                                          <p:attrName>style.visibility</p:attrName>
                                        </p:attrNameLst>
                                      </p:cBhvr>
                                      <p:to>
                                        <p:strVal val="visible"/>
                                      </p:to>
                                    </p:set>
                                    <p:anim calcmode="lin" valueType="num">
                                      <p:cBhvr additive="base">
                                        <p:cTn id="23" dur="500" fill="hold"/>
                                        <p:tgtEl>
                                          <p:spTgt spid="336899">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3689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36899">
                                            <p:txEl>
                                              <p:pRg st="5" end="5"/>
                                            </p:txEl>
                                          </p:spTgt>
                                        </p:tgtEl>
                                        <p:attrNameLst>
                                          <p:attrName>style.visibility</p:attrName>
                                        </p:attrNameLst>
                                      </p:cBhvr>
                                      <p:to>
                                        <p:strVal val="visible"/>
                                      </p:to>
                                    </p:set>
                                    <p:anim calcmode="lin" valueType="num">
                                      <p:cBhvr additive="base">
                                        <p:cTn id="27" dur="500" fill="hold"/>
                                        <p:tgtEl>
                                          <p:spTgt spid="336899">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368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9"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94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3. Gözlem Formları </a:t>
            </a:r>
            <a:r>
              <a:rPr kumimoji="0" lang="tr-TR" b="1">
                <a:solidFill>
                  <a:srgbClr val="FF0066"/>
                </a:solidFill>
                <a:latin typeface="Arial Narrow" pitchFamily="34" charset="0"/>
              </a:rPr>
              <a:t>(Devam)</a:t>
            </a:r>
          </a:p>
        </p:txBody>
      </p:sp>
      <p:sp>
        <p:nvSpPr>
          <p:cNvPr id="338947" name="Rectangle 3"/>
          <p:cNvSpPr>
            <a:spLocks noGrp="1" noChangeArrowheads="1"/>
          </p:cNvSpPr>
          <p:nvPr>
            <p:ph type="body" idx="1"/>
          </p:nvPr>
        </p:nvSpPr>
        <p:spPr>
          <a:xfrm>
            <a:off x="457200" y="1524000"/>
            <a:ext cx="9201150" cy="4953000"/>
          </a:xfrm>
          <a:solidFill>
            <a:srgbClr val="FFFFCC"/>
          </a:solidFill>
        </p:spPr>
        <p:txBody>
          <a:bodyPr/>
          <a:lstStyle/>
          <a:p>
            <a:pPr>
              <a:lnSpc>
                <a:spcPct val="80000"/>
              </a:lnSpc>
            </a:pPr>
            <a:r>
              <a:rPr kumimoji="0" lang="tr-TR">
                <a:solidFill>
                  <a:srgbClr val="FF0066"/>
                </a:solidFill>
                <a:latin typeface="Arial Narrow" pitchFamily="34" charset="0"/>
              </a:rPr>
              <a:t>Aşağıdakiler öğretmenlere gözlem yapmada kolaylık sağlayacaktır.</a:t>
            </a:r>
            <a:endParaRPr kumimoji="0" lang="tr-TR">
              <a:latin typeface="Arial Narrow" pitchFamily="34" charset="0"/>
            </a:endParaRPr>
          </a:p>
          <a:p>
            <a:pPr>
              <a:lnSpc>
                <a:spcPct val="80000"/>
              </a:lnSpc>
              <a:buFont typeface="Monotype Sorts" pitchFamily="2" charset="2"/>
              <a:buNone/>
            </a:pPr>
            <a:r>
              <a:rPr kumimoji="0" lang="tr-TR">
                <a:solidFill>
                  <a:srgbClr val="0000FF"/>
                </a:solidFill>
                <a:latin typeface="Arial Narrow" pitchFamily="34" charset="0"/>
              </a:rPr>
              <a:t>	1. Ölçütleri koyarken bütün öğrenciler için aynı standartları kullanılması.</a:t>
            </a:r>
          </a:p>
          <a:p>
            <a:pPr>
              <a:lnSpc>
                <a:spcPct val="80000"/>
              </a:lnSpc>
              <a:buFont typeface="Monotype Sorts" pitchFamily="2" charset="2"/>
              <a:buNone/>
            </a:pPr>
            <a:r>
              <a:rPr kumimoji="0" lang="tr-TR">
                <a:solidFill>
                  <a:srgbClr val="0000FF"/>
                </a:solidFill>
                <a:latin typeface="Arial Narrow" pitchFamily="34" charset="0"/>
              </a:rPr>
              <a:t>	2. Her öğrencinin birkaç kez gözlemlenmesi.</a:t>
            </a:r>
          </a:p>
          <a:p>
            <a:pPr>
              <a:lnSpc>
                <a:spcPct val="80000"/>
              </a:lnSpc>
              <a:buFont typeface="Monotype Sorts" pitchFamily="2" charset="2"/>
              <a:buNone/>
            </a:pPr>
            <a:r>
              <a:rPr kumimoji="0" lang="tr-TR">
                <a:solidFill>
                  <a:srgbClr val="0000FF"/>
                </a:solidFill>
                <a:latin typeface="Arial Narrow" pitchFamily="34" charset="0"/>
              </a:rPr>
              <a:t>	3. Her öğrencinin değişik durumlarda ve farklı günlerde gözlemlenmesi.</a:t>
            </a:r>
          </a:p>
          <a:p>
            <a:pPr>
              <a:lnSpc>
                <a:spcPct val="80000"/>
              </a:lnSpc>
              <a:buFont typeface="Monotype Sorts" pitchFamily="2" charset="2"/>
              <a:buNone/>
            </a:pPr>
            <a:r>
              <a:rPr kumimoji="0" lang="tr-TR">
                <a:solidFill>
                  <a:srgbClr val="0000FF"/>
                </a:solidFill>
                <a:latin typeface="Arial Narrow" pitchFamily="34" charset="0"/>
              </a:rPr>
              <a:t>	4. Her öğrencinin değişik özellikler, beceriler ve davranışlara göre değerlendirilmesi.</a:t>
            </a:r>
          </a:p>
          <a:p>
            <a:pPr>
              <a:lnSpc>
                <a:spcPct val="80000"/>
              </a:lnSpc>
              <a:buFont typeface="Monotype Sorts" pitchFamily="2" charset="2"/>
              <a:buNone/>
            </a:pPr>
            <a:r>
              <a:rPr kumimoji="0" lang="tr-TR">
                <a:solidFill>
                  <a:srgbClr val="0000FF"/>
                </a:solidFill>
                <a:latin typeface="Arial Narrow" pitchFamily="34" charset="0"/>
              </a:rPr>
              <a:t>	5. Yapılan gözlem için değerlendirme mümkün olduğu kadar gözlemlenen zamanın kaydedilmesi.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8947">
                                            <p:txEl>
                                              <p:pRg st="0" end="0"/>
                                            </p:txEl>
                                          </p:spTgt>
                                        </p:tgtEl>
                                        <p:attrNameLst>
                                          <p:attrName>style.visibility</p:attrName>
                                        </p:attrNameLst>
                                      </p:cBhvr>
                                      <p:to>
                                        <p:strVal val="visible"/>
                                      </p:to>
                                    </p:set>
                                    <p:anim calcmode="lin" valueType="num">
                                      <p:cBhvr additive="base">
                                        <p:cTn id="7" dur="500" fill="hold"/>
                                        <p:tgtEl>
                                          <p:spTgt spid="3389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8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8947">
                                            <p:txEl>
                                              <p:pRg st="1" end="1"/>
                                            </p:txEl>
                                          </p:spTgt>
                                        </p:tgtEl>
                                        <p:attrNameLst>
                                          <p:attrName>style.visibility</p:attrName>
                                        </p:attrNameLst>
                                      </p:cBhvr>
                                      <p:to>
                                        <p:strVal val="visible"/>
                                      </p:to>
                                    </p:set>
                                    <p:anim calcmode="lin" valueType="num">
                                      <p:cBhvr additive="base">
                                        <p:cTn id="13" dur="500" fill="hold"/>
                                        <p:tgtEl>
                                          <p:spTgt spid="3389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389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38947">
                                            <p:txEl>
                                              <p:pRg st="2" end="2"/>
                                            </p:txEl>
                                          </p:spTgt>
                                        </p:tgtEl>
                                        <p:attrNameLst>
                                          <p:attrName>style.visibility</p:attrName>
                                        </p:attrNameLst>
                                      </p:cBhvr>
                                      <p:to>
                                        <p:strVal val="visible"/>
                                      </p:to>
                                    </p:set>
                                    <p:anim calcmode="lin" valueType="num">
                                      <p:cBhvr additive="base">
                                        <p:cTn id="19" dur="500" fill="hold"/>
                                        <p:tgtEl>
                                          <p:spTgt spid="3389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89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38947">
                                            <p:txEl>
                                              <p:pRg st="3" end="3"/>
                                            </p:txEl>
                                          </p:spTgt>
                                        </p:tgtEl>
                                        <p:attrNameLst>
                                          <p:attrName>style.visibility</p:attrName>
                                        </p:attrNameLst>
                                      </p:cBhvr>
                                      <p:to>
                                        <p:strVal val="visible"/>
                                      </p:to>
                                    </p:set>
                                    <p:anim calcmode="lin" valueType="num">
                                      <p:cBhvr additive="base">
                                        <p:cTn id="25" dur="500" fill="hold"/>
                                        <p:tgtEl>
                                          <p:spTgt spid="3389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389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38947">
                                            <p:txEl>
                                              <p:pRg st="4" end="4"/>
                                            </p:txEl>
                                          </p:spTgt>
                                        </p:tgtEl>
                                        <p:attrNameLst>
                                          <p:attrName>style.visibility</p:attrName>
                                        </p:attrNameLst>
                                      </p:cBhvr>
                                      <p:to>
                                        <p:strVal val="visible"/>
                                      </p:to>
                                    </p:set>
                                    <p:anim calcmode="lin" valueType="num">
                                      <p:cBhvr additive="base">
                                        <p:cTn id="31" dur="500" fill="hold"/>
                                        <p:tgtEl>
                                          <p:spTgt spid="33894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389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38947">
                                            <p:txEl>
                                              <p:pRg st="5" end="5"/>
                                            </p:txEl>
                                          </p:spTgt>
                                        </p:tgtEl>
                                        <p:attrNameLst>
                                          <p:attrName>style.visibility</p:attrName>
                                        </p:attrNameLst>
                                      </p:cBhvr>
                                      <p:to>
                                        <p:strVal val="visible"/>
                                      </p:to>
                                    </p:set>
                                    <p:anim calcmode="lin" valueType="num">
                                      <p:cBhvr additive="base">
                                        <p:cTn id="37" dur="500" fill="hold"/>
                                        <p:tgtEl>
                                          <p:spTgt spid="33894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389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7"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7344" name="Object 1024"/>
          <p:cNvGraphicFramePr>
            <a:graphicFrameLocks noChangeAspect="1"/>
          </p:cNvGraphicFramePr>
          <p:nvPr>
            <p:ph type="tbl" idx="1"/>
          </p:nvPr>
        </p:nvGraphicFramePr>
        <p:xfrm>
          <a:off x="933450" y="0"/>
          <a:ext cx="7793038" cy="7105650"/>
        </p:xfrm>
        <a:graphic>
          <a:graphicData uri="http://schemas.openxmlformats.org/presentationml/2006/ole">
            <p:oleObj spid="_x0000_s697344" name="Word Belgesi" r:id="rId4" imgW="8150760" imgH="7431120" progId="Word.Document.8">
              <p:embed/>
            </p:oleObj>
          </a:graphicData>
        </a:graphic>
      </p:graphicFrame>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4850" name="Rectangle 2" descr="Beyaz mermer"/>
          <p:cNvSpPr>
            <a:spLocks noGrp="1" noChangeArrowheads="1"/>
          </p:cNvSpPr>
          <p:nvPr>
            <p:ph type="title"/>
          </p:nvPr>
        </p:nvSpPr>
        <p:spPr>
          <a:xfrm>
            <a:off x="514350" y="228600"/>
            <a:ext cx="9172575" cy="8382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4. Performans değerlendirme çizelgeleri</a:t>
            </a:r>
          </a:p>
        </p:txBody>
      </p:sp>
      <p:sp>
        <p:nvSpPr>
          <p:cNvPr id="334851" name="Rectangle 3"/>
          <p:cNvSpPr>
            <a:spLocks noGrp="1" noChangeArrowheads="1"/>
          </p:cNvSpPr>
          <p:nvPr>
            <p:ph type="body" idx="1"/>
          </p:nvPr>
        </p:nvSpPr>
        <p:spPr>
          <a:xfrm>
            <a:off x="381000" y="1143000"/>
            <a:ext cx="9201150" cy="5334000"/>
          </a:xfrm>
          <a:solidFill>
            <a:srgbClr val="FFFFCC"/>
          </a:solidFill>
        </p:spPr>
        <p:txBody>
          <a:bodyPr/>
          <a:lstStyle/>
          <a:p>
            <a:pPr>
              <a:lnSpc>
                <a:spcPct val="90000"/>
              </a:lnSpc>
            </a:pPr>
            <a:r>
              <a:rPr kumimoji="0" lang="tr-TR" b="1">
                <a:solidFill>
                  <a:srgbClr val="0000FF"/>
                </a:solidFill>
                <a:latin typeface="Arial Narrow" pitchFamily="34" charset="0"/>
              </a:rPr>
              <a:t>Gözlem yönteminden çok fazla farklı olmamakla beraber öğrenci etkinliği, uygulamayı ve pisiko-motor becerileri (performansı) gerektirdiğinde performans değerlendirme ölçeği kullanılabilir.</a:t>
            </a:r>
          </a:p>
          <a:p>
            <a:pPr>
              <a:lnSpc>
                <a:spcPct val="90000"/>
              </a:lnSpc>
            </a:pPr>
            <a:r>
              <a:rPr kumimoji="0" lang="tr-TR" b="1">
                <a:solidFill>
                  <a:srgbClr val="FF0066"/>
                </a:solidFill>
                <a:latin typeface="Arial Narrow" pitchFamily="34" charset="0"/>
              </a:rPr>
              <a:t>Örnek:</a:t>
            </a:r>
            <a:r>
              <a:rPr kumimoji="0" lang="tr-TR" b="1">
                <a:solidFill>
                  <a:srgbClr val="0000FF"/>
                </a:solidFill>
                <a:latin typeface="Arial Narrow" pitchFamily="34" charset="0"/>
              </a:rPr>
              <a:t> deney düzeneği hazırlayabilme ve deneyi yapabilme, bir müzik aletini çalabilme becerisi, voleybolda servis atabilme becerisi gibi.</a:t>
            </a:r>
          </a:p>
          <a:p>
            <a:pPr>
              <a:lnSpc>
                <a:spcPct val="90000"/>
              </a:lnSpc>
            </a:pPr>
            <a:r>
              <a:rPr kumimoji="0" lang="tr-TR" b="1">
                <a:solidFill>
                  <a:srgbClr val="0000FF"/>
                </a:solidFill>
                <a:latin typeface="Arial Narrow" pitchFamily="34" charset="0"/>
              </a:rPr>
              <a:t>Performans değerlendirme ölçekleri iki farklı şekilde düzenlenebilir:</a:t>
            </a:r>
          </a:p>
          <a:p>
            <a:pPr>
              <a:lnSpc>
                <a:spcPct val="90000"/>
              </a:lnSpc>
            </a:pPr>
            <a:r>
              <a:rPr kumimoji="0" lang="tr-TR" b="1">
                <a:solidFill>
                  <a:srgbClr val="800000"/>
                </a:solidFill>
                <a:latin typeface="Arial Narrow" pitchFamily="34" charset="0"/>
              </a:rPr>
              <a:t>1) kontrol listeleri </a:t>
            </a:r>
          </a:p>
          <a:p>
            <a:pPr>
              <a:lnSpc>
                <a:spcPct val="90000"/>
              </a:lnSpc>
            </a:pPr>
            <a:r>
              <a:rPr kumimoji="0" lang="tr-TR" b="1">
                <a:solidFill>
                  <a:srgbClr val="800000"/>
                </a:solidFill>
                <a:latin typeface="Arial Narrow" pitchFamily="34" charset="0"/>
              </a:rPr>
              <a:t>2) dereceleme ölçekleri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4851">
                                            <p:txEl>
                                              <p:pRg st="0" end="0"/>
                                            </p:txEl>
                                          </p:spTgt>
                                        </p:tgtEl>
                                        <p:attrNameLst>
                                          <p:attrName>style.visibility</p:attrName>
                                        </p:attrNameLst>
                                      </p:cBhvr>
                                      <p:to>
                                        <p:strVal val="visible"/>
                                      </p:to>
                                    </p:set>
                                    <p:anim calcmode="lin" valueType="num">
                                      <p:cBhvr additive="base">
                                        <p:cTn id="7" dur="500" fill="hold"/>
                                        <p:tgtEl>
                                          <p:spTgt spid="3348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4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4851">
                                            <p:txEl>
                                              <p:pRg st="1" end="1"/>
                                            </p:txEl>
                                          </p:spTgt>
                                        </p:tgtEl>
                                        <p:attrNameLst>
                                          <p:attrName>style.visibility</p:attrName>
                                        </p:attrNameLst>
                                      </p:cBhvr>
                                      <p:to>
                                        <p:strVal val="visible"/>
                                      </p:to>
                                    </p:set>
                                    <p:anim calcmode="lin" valueType="num">
                                      <p:cBhvr additive="base">
                                        <p:cTn id="13" dur="500" fill="hold"/>
                                        <p:tgtEl>
                                          <p:spTgt spid="3348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34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34851">
                                            <p:txEl>
                                              <p:pRg st="2" end="2"/>
                                            </p:txEl>
                                          </p:spTgt>
                                        </p:tgtEl>
                                        <p:attrNameLst>
                                          <p:attrName>style.visibility</p:attrName>
                                        </p:attrNameLst>
                                      </p:cBhvr>
                                      <p:to>
                                        <p:strVal val="visible"/>
                                      </p:to>
                                    </p:set>
                                    <p:anim calcmode="lin" valueType="num">
                                      <p:cBhvr additive="base">
                                        <p:cTn id="19" dur="500" fill="hold"/>
                                        <p:tgtEl>
                                          <p:spTgt spid="3348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4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34851">
                                            <p:txEl>
                                              <p:pRg st="3" end="3"/>
                                            </p:txEl>
                                          </p:spTgt>
                                        </p:tgtEl>
                                        <p:attrNameLst>
                                          <p:attrName>style.visibility</p:attrName>
                                        </p:attrNameLst>
                                      </p:cBhvr>
                                      <p:to>
                                        <p:strVal val="visible"/>
                                      </p:to>
                                    </p:set>
                                    <p:anim calcmode="lin" valueType="num">
                                      <p:cBhvr additive="base">
                                        <p:cTn id="25" dur="500" fill="hold"/>
                                        <p:tgtEl>
                                          <p:spTgt spid="3348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348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34851">
                                            <p:txEl>
                                              <p:pRg st="4" end="4"/>
                                            </p:txEl>
                                          </p:spTgt>
                                        </p:tgtEl>
                                        <p:attrNameLst>
                                          <p:attrName>style.visibility</p:attrName>
                                        </p:attrNameLst>
                                      </p:cBhvr>
                                      <p:to>
                                        <p:strVal val="visible"/>
                                      </p:to>
                                    </p:set>
                                    <p:anim calcmode="lin" valueType="num">
                                      <p:cBhvr additive="base">
                                        <p:cTn id="31" dur="500" fill="hold"/>
                                        <p:tgtEl>
                                          <p:spTgt spid="3348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348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1" grpId="0" build="p"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descr="Beyaz mermer"/>
          <p:cNvSpPr>
            <a:spLocks noGrp="1" noChangeArrowheads="1"/>
          </p:cNvSpPr>
          <p:nvPr>
            <p:ph type="title"/>
          </p:nvPr>
        </p:nvSpPr>
        <p:spPr>
          <a:xfrm>
            <a:off x="514350" y="228600"/>
            <a:ext cx="9172575" cy="8382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4. Performans değerlendirme çizelgeleri</a:t>
            </a:r>
          </a:p>
        </p:txBody>
      </p:sp>
      <p:sp>
        <p:nvSpPr>
          <p:cNvPr id="346115" name="Rectangle 3"/>
          <p:cNvSpPr>
            <a:spLocks noGrp="1" noChangeArrowheads="1"/>
          </p:cNvSpPr>
          <p:nvPr>
            <p:ph type="body" idx="1"/>
          </p:nvPr>
        </p:nvSpPr>
        <p:spPr>
          <a:xfrm>
            <a:off x="381000" y="1143000"/>
            <a:ext cx="9201150" cy="5334000"/>
          </a:xfrm>
          <a:solidFill>
            <a:srgbClr val="FFFFCC"/>
          </a:solidFill>
        </p:spPr>
        <p:txBody>
          <a:bodyPr/>
          <a:lstStyle/>
          <a:p>
            <a:pPr>
              <a:lnSpc>
                <a:spcPct val="90000"/>
              </a:lnSpc>
            </a:pPr>
            <a:r>
              <a:rPr kumimoji="0" lang="tr-TR" b="1">
                <a:solidFill>
                  <a:srgbClr val="800000"/>
                </a:solidFill>
                <a:latin typeface="Arial Narrow" pitchFamily="34" charset="0"/>
              </a:rPr>
              <a:t>1) Kontrol Listeleri:</a:t>
            </a:r>
          </a:p>
          <a:p>
            <a:pPr>
              <a:lnSpc>
                <a:spcPct val="90000"/>
              </a:lnSpc>
            </a:pPr>
            <a:r>
              <a:rPr kumimoji="0" lang="tr-TR" b="1">
                <a:solidFill>
                  <a:srgbClr val="0000FF"/>
                </a:solidFill>
                <a:latin typeface="Arial Narrow" pitchFamily="34" charset="0"/>
              </a:rPr>
              <a:t>Öğrencinin performansa dayalı işlem basamakları ilk hareketten başlayarak son harekete kadar sıralanır.</a:t>
            </a:r>
          </a:p>
          <a:p>
            <a:pPr>
              <a:lnSpc>
                <a:spcPct val="90000"/>
              </a:lnSpc>
            </a:pPr>
            <a:r>
              <a:rPr kumimoji="0" lang="tr-TR" b="1">
                <a:solidFill>
                  <a:srgbClr val="0000FF"/>
                </a:solidFill>
                <a:latin typeface="Arial Narrow" pitchFamily="34" charset="0"/>
              </a:rPr>
              <a:t>Gösterilebilecek her hareketin karşısına “Gözlendi” ve “Gözlenemedi” kutuları konulur. Öğrencinin gözlenen davranışlarının sayısı performans göstergesi olarak alınır.</a:t>
            </a:r>
          </a:p>
          <a:p>
            <a:pPr>
              <a:lnSpc>
                <a:spcPct val="90000"/>
              </a:lnSpc>
            </a:pPr>
            <a:r>
              <a:rPr kumimoji="0" lang="tr-TR" b="1">
                <a:solidFill>
                  <a:srgbClr val="0000FF"/>
                </a:solidFill>
                <a:latin typeface="Arial Narrow" pitchFamily="34" charset="0"/>
              </a:rPr>
              <a:t>Bazen bir davranış tam olarak gösterilmeyebilir. Kısmi olarak gösterilebilir ise kontrol listesi dereceli olarak hazırlanabilir.</a:t>
            </a: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6115">
                                            <p:txEl>
                                              <p:pRg st="0" end="0"/>
                                            </p:txEl>
                                          </p:spTgt>
                                        </p:tgtEl>
                                        <p:attrNameLst>
                                          <p:attrName>style.visibility</p:attrName>
                                        </p:attrNameLst>
                                      </p:cBhvr>
                                      <p:to>
                                        <p:strVal val="visible"/>
                                      </p:to>
                                    </p:set>
                                    <p:anim calcmode="lin" valueType="num">
                                      <p:cBhvr additive="base">
                                        <p:cTn id="7" dur="500" fill="hold"/>
                                        <p:tgtEl>
                                          <p:spTgt spid="3461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6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46115">
                                            <p:txEl>
                                              <p:pRg st="1" end="1"/>
                                            </p:txEl>
                                          </p:spTgt>
                                        </p:tgtEl>
                                        <p:attrNameLst>
                                          <p:attrName>style.visibility</p:attrName>
                                        </p:attrNameLst>
                                      </p:cBhvr>
                                      <p:to>
                                        <p:strVal val="visible"/>
                                      </p:to>
                                    </p:set>
                                    <p:anim calcmode="lin" valueType="num">
                                      <p:cBhvr additive="base">
                                        <p:cTn id="13" dur="500" fill="hold"/>
                                        <p:tgtEl>
                                          <p:spTgt spid="3461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461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46115">
                                            <p:txEl>
                                              <p:pRg st="2" end="2"/>
                                            </p:txEl>
                                          </p:spTgt>
                                        </p:tgtEl>
                                        <p:attrNameLst>
                                          <p:attrName>style.visibility</p:attrName>
                                        </p:attrNameLst>
                                      </p:cBhvr>
                                      <p:to>
                                        <p:strVal val="visible"/>
                                      </p:to>
                                    </p:set>
                                    <p:anim calcmode="lin" valueType="num">
                                      <p:cBhvr additive="base">
                                        <p:cTn id="19" dur="500" fill="hold"/>
                                        <p:tgtEl>
                                          <p:spTgt spid="3461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461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46115">
                                            <p:txEl>
                                              <p:pRg st="3" end="3"/>
                                            </p:txEl>
                                          </p:spTgt>
                                        </p:tgtEl>
                                        <p:attrNameLst>
                                          <p:attrName>style.visibility</p:attrName>
                                        </p:attrNameLst>
                                      </p:cBhvr>
                                      <p:to>
                                        <p:strVal val="visible"/>
                                      </p:to>
                                    </p:set>
                                    <p:anim calcmode="lin" valueType="num">
                                      <p:cBhvr additive="base">
                                        <p:cTn id="25" dur="500" fill="hold"/>
                                        <p:tgtEl>
                                          <p:spTgt spid="3461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461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5"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62" name="Rectangle 2" descr="Beyaz mermer"/>
          <p:cNvSpPr>
            <a:spLocks noGrp="1" noChangeArrowheads="1"/>
          </p:cNvSpPr>
          <p:nvPr>
            <p:ph type="title"/>
          </p:nvPr>
        </p:nvSpPr>
        <p:spPr>
          <a:xfrm>
            <a:off x="514350" y="228600"/>
            <a:ext cx="9172575" cy="5334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Dereceleme Ölçekleri</a:t>
            </a:r>
          </a:p>
        </p:txBody>
      </p:sp>
      <p:sp>
        <p:nvSpPr>
          <p:cNvPr id="348163" name="Rectangle 3"/>
          <p:cNvSpPr>
            <a:spLocks noGrp="1" noChangeArrowheads="1"/>
          </p:cNvSpPr>
          <p:nvPr>
            <p:ph type="body" idx="1"/>
          </p:nvPr>
        </p:nvSpPr>
        <p:spPr>
          <a:xfrm>
            <a:off x="381000" y="762000"/>
            <a:ext cx="9201150" cy="5715000"/>
          </a:xfrm>
          <a:solidFill>
            <a:srgbClr val="FFFFCC"/>
          </a:solidFill>
        </p:spPr>
        <p:txBody>
          <a:bodyPr/>
          <a:lstStyle/>
          <a:p>
            <a:pPr>
              <a:lnSpc>
                <a:spcPct val="90000"/>
              </a:lnSpc>
            </a:pPr>
            <a:r>
              <a:rPr kumimoji="0" lang="tr-TR" b="1">
                <a:solidFill>
                  <a:srgbClr val="0000FF"/>
                </a:solidFill>
                <a:latin typeface="Arial Narrow" pitchFamily="34" charset="0"/>
              </a:rPr>
              <a:t>Bir önceki işlemde olduğu gibi performansa dayalı işlemler ilk baştan son aşamaya kadar listelenir. Her davranışın karşısına davranışın gösterilebilme düzeyi dereceli şekilde,</a:t>
            </a:r>
          </a:p>
          <a:p>
            <a:pPr>
              <a:lnSpc>
                <a:spcPct val="90000"/>
              </a:lnSpc>
            </a:pPr>
            <a:r>
              <a:rPr kumimoji="0" lang="tr-TR" sz="1600" b="1">
                <a:solidFill>
                  <a:srgbClr val="0000FF"/>
                </a:solidFill>
                <a:latin typeface="Arial Narrow" pitchFamily="34" charset="0"/>
              </a:rPr>
              <a:t>Tam gösterildi 	(3)</a:t>
            </a:r>
          </a:p>
          <a:p>
            <a:pPr>
              <a:lnSpc>
                <a:spcPct val="90000"/>
              </a:lnSpc>
            </a:pPr>
            <a:r>
              <a:rPr kumimoji="0" lang="tr-TR" sz="1600" b="1">
                <a:solidFill>
                  <a:srgbClr val="0000FF"/>
                </a:solidFill>
                <a:latin typeface="Arial Narrow" pitchFamily="34" charset="0"/>
              </a:rPr>
              <a:t>Kısmen gösterildi	(2)</a:t>
            </a:r>
          </a:p>
          <a:p>
            <a:pPr>
              <a:lnSpc>
                <a:spcPct val="90000"/>
              </a:lnSpc>
            </a:pPr>
            <a:r>
              <a:rPr kumimoji="0" lang="tr-TR" sz="1600" b="1">
                <a:solidFill>
                  <a:srgbClr val="0000FF"/>
                </a:solidFill>
                <a:latin typeface="Arial Narrow" pitchFamily="34" charset="0"/>
              </a:rPr>
              <a:t>Gösterilemedi 	(1)</a:t>
            </a:r>
          </a:p>
          <a:p>
            <a:pPr>
              <a:lnSpc>
                <a:spcPct val="90000"/>
              </a:lnSpc>
              <a:buFont typeface="Monotype Sorts" pitchFamily="2" charset="2"/>
              <a:buNone/>
            </a:pPr>
            <a:r>
              <a:rPr kumimoji="0" lang="tr-TR" b="1">
                <a:solidFill>
                  <a:srgbClr val="0000FF"/>
                </a:solidFill>
                <a:latin typeface="Arial Narrow" pitchFamily="34" charset="0"/>
              </a:rPr>
              <a:t>gibi üçlü veya</a:t>
            </a:r>
          </a:p>
          <a:p>
            <a:pPr>
              <a:lnSpc>
                <a:spcPct val="90000"/>
              </a:lnSpc>
            </a:pPr>
            <a:r>
              <a:rPr kumimoji="0" lang="tr-TR" sz="1600" b="1">
                <a:solidFill>
                  <a:srgbClr val="0000FF"/>
                </a:solidFill>
                <a:latin typeface="Arial Narrow" pitchFamily="34" charset="0"/>
              </a:rPr>
              <a:t>Tam gösterildi	(5)</a:t>
            </a:r>
          </a:p>
          <a:p>
            <a:pPr>
              <a:lnSpc>
                <a:spcPct val="90000"/>
              </a:lnSpc>
            </a:pPr>
            <a:r>
              <a:rPr kumimoji="0" lang="tr-TR" sz="1600" b="1">
                <a:solidFill>
                  <a:srgbClr val="0000FF"/>
                </a:solidFill>
                <a:latin typeface="Arial Narrow" pitchFamily="34" charset="0"/>
              </a:rPr>
              <a:t>Gösterildi	(4)</a:t>
            </a:r>
          </a:p>
          <a:p>
            <a:pPr>
              <a:lnSpc>
                <a:spcPct val="90000"/>
              </a:lnSpc>
            </a:pPr>
            <a:r>
              <a:rPr kumimoji="0" lang="tr-TR" sz="1600" b="1">
                <a:solidFill>
                  <a:srgbClr val="0000FF"/>
                </a:solidFill>
                <a:latin typeface="Arial Narrow" pitchFamily="34" charset="0"/>
              </a:rPr>
              <a:t>Kısmen gösterildi	(3)</a:t>
            </a:r>
          </a:p>
          <a:p>
            <a:pPr>
              <a:lnSpc>
                <a:spcPct val="90000"/>
              </a:lnSpc>
            </a:pPr>
            <a:r>
              <a:rPr kumimoji="0" lang="tr-TR" sz="1600" b="1">
                <a:solidFill>
                  <a:srgbClr val="0000FF"/>
                </a:solidFill>
                <a:latin typeface="Arial Narrow" pitchFamily="34" charset="0"/>
              </a:rPr>
              <a:t>Çok az gösterildi	(2)</a:t>
            </a:r>
          </a:p>
          <a:p>
            <a:pPr>
              <a:lnSpc>
                <a:spcPct val="90000"/>
              </a:lnSpc>
            </a:pPr>
            <a:r>
              <a:rPr kumimoji="0" lang="tr-TR" sz="1600" b="1">
                <a:solidFill>
                  <a:srgbClr val="0000FF"/>
                </a:solidFill>
                <a:latin typeface="Arial Narrow" pitchFamily="34" charset="0"/>
              </a:rPr>
              <a:t>Gösterilemedi 	(1)</a:t>
            </a:r>
          </a:p>
          <a:p>
            <a:pPr>
              <a:lnSpc>
                <a:spcPct val="80000"/>
              </a:lnSpc>
            </a:pPr>
            <a:r>
              <a:rPr kumimoji="0" lang="tr-TR" b="1">
                <a:solidFill>
                  <a:srgbClr val="0000FF"/>
                </a:solidFill>
                <a:latin typeface="Arial Narrow" pitchFamily="34" charset="0"/>
              </a:rPr>
              <a:t>gibi beşli derecelerle ifade edilebilir. Derecelere 3-2-1 veya 5-4-3-2-1 ağırlıkları verilerek sayısal ölçme sonuçları hesaplanabilir.</a:t>
            </a: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8163">
                                            <p:txEl>
                                              <p:pRg st="0" end="0"/>
                                            </p:txEl>
                                          </p:spTgt>
                                        </p:tgtEl>
                                        <p:attrNameLst>
                                          <p:attrName>style.visibility</p:attrName>
                                        </p:attrNameLst>
                                      </p:cBhvr>
                                      <p:to>
                                        <p:strVal val="visible"/>
                                      </p:to>
                                    </p:set>
                                    <p:anim calcmode="lin" valueType="num">
                                      <p:cBhvr additive="base">
                                        <p:cTn id="7" dur="500" fill="hold"/>
                                        <p:tgtEl>
                                          <p:spTgt spid="3481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8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48163">
                                            <p:txEl>
                                              <p:pRg st="1" end="1"/>
                                            </p:txEl>
                                          </p:spTgt>
                                        </p:tgtEl>
                                        <p:attrNameLst>
                                          <p:attrName>style.visibility</p:attrName>
                                        </p:attrNameLst>
                                      </p:cBhvr>
                                      <p:to>
                                        <p:strVal val="visible"/>
                                      </p:to>
                                    </p:set>
                                    <p:anim calcmode="lin" valueType="num">
                                      <p:cBhvr additive="base">
                                        <p:cTn id="13" dur="500" fill="hold"/>
                                        <p:tgtEl>
                                          <p:spTgt spid="3481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48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48163">
                                            <p:txEl>
                                              <p:pRg st="2" end="2"/>
                                            </p:txEl>
                                          </p:spTgt>
                                        </p:tgtEl>
                                        <p:attrNameLst>
                                          <p:attrName>style.visibility</p:attrName>
                                        </p:attrNameLst>
                                      </p:cBhvr>
                                      <p:to>
                                        <p:strVal val="visible"/>
                                      </p:to>
                                    </p:set>
                                    <p:anim calcmode="lin" valueType="num">
                                      <p:cBhvr additive="base">
                                        <p:cTn id="19" dur="500" fill="hold"/>
                                        <p:tgtEl>
                                          <p:spTgt spid="3481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48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48163">
                                            <p:txEl>
                                              <p:pRg st="3" end="3"/>
                                            </p:txEl>
                                          </p:spTgt>
                                        </p:tgtEl>
                                        <p:attrNameLst>
                                          <p:attrName>style.visibility</p:attrName>
                                        </p:attrNameLst>
                                      </p:cBhvr>
                                      <p:to>
                                        <p:strVal val="visible"/>
                                      </p:to>
                                    </p:set>
                                    <p:anim calcmode="lin" valueType="num">
                                      <p:cBhvr additive="base">
                                        <p:cTn id="25" dur="500" fill="hold"/>
                                        <p:tgtEl>
                                          <p:spTgt spid="34816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48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48163">
                                            <p:txEl>
                                              <p:pRg st="4" end="4"/>
                                            </p:txEl>
                                          </p:spTgt>
                                        </p:tgtEl>
                                        <p:attrNameLst>
                                          <p:attrName>style.visibility</p:attrName>
                                        </p:attrNameLst>
                                      </p:cBhvr>
                                      <p:to>
                                        <p:strVal val="visible"/>
                                      </p:to>
                                    </p:set>
                                    <p:anim calcmode="lin" valueType="num">
                                      <p:cBhvr additive="base">
                                        <p:cTn id="31" dur="500" fill="hold"/>
                                        <p:tgtEl>
                                          <p:spTgt spid="34816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48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48163">
                                            <p:txEl>
                                              <p:pRg st="5" end="5"/>
                                            </p:txEl>
                                          </p:spTgt>
                                        </p:tgtEl>
                                        <p:attrNameLst>
                                          <p:attrName>style.visibility</p:attrName>
                                        </p:attrNameLst>
                                      </p:cBhvr>
                                      <p:to>
                                        <p:strVal val="visible"/>
                                      </p:to>
                                    </p:set>
                                    <p:anim calcmode="lin" valueType="num">
                                      <p:cBhvr additive="base">
                                        <p:cTn id="37" dur="500" fill="hold"/>
                                        <p:tgtEl>
                                          <p:spTgt spid="34816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481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48163">
                                            <p:txEl>
                                              <p:pRg st="6" end="6"/>
                                            </p:txEl>
                                          </p:spTgt>
                                        </p:tgtEl>
                                        <p:attrNameLst>
                                          <p:attrName>style.visibility</p:attrName>
                                        </p:attrNameLst>
                                      </p:cBhvr>
                                      <p:to>
                                        <p:strVal val="visible"/>
                                      </p:to>
                                    </p:set>
                                    <p:anim calcmode="lin" valueType="num">
                                      <p:cBhvr additive="base">
                                        <p:cTn id="43" dur="500" fill="hold"/>
                                        <p:tgtEl>
                                          <p:spTgt spid="34816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481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48163">
                                            <p:txEl>
                                              <p:pRg st="7" end="7"/>
                                            </p:txEl>
                                          </p:spTgt>
                                        </p:tgtEl>
                                        <p:attrNameLst>
                                          <p:attrName>style.visibility</p:attrName>
                                        </p:attrNameLst>
                                      </p:cBhvr>
                                      <p:to>
                                        <p:strVal val="visible"/>
                                      </p:to>
                                    </p:set>
                                    <p:anim calcmode="lin" valueType="num">
                                      <p:cBhvr additive="base">
                                        <p:cTn id="49" dur="500" fill="hold"/>
                                        <p:tgtEl>
                                          <p:spTgt spid="34816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481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48163">
                                            <p:txEl>
                                              <p:pRg st="8" end="8"/>
                                            </p:txEl>
                                          </p:spTgt>
                                        </p:tgtEl>
                                        <p:attrNameLst>
                                          <p:attrName>style.visibility</p:attrName>
                                        </p:attrNameLst>
                                      </p:cBhvr>
                                      <p:to>
                                        <p:strVal val="visible"/>
                                      </p:to>
                                    </p:set>
                                    <p:anim calcmode="lin" valueType="num">
                                      <p:cBhvr additive="base">
                                        <p:cTn id="55" dur="500" fill="hold"/>
                                        <p:tgtEl>
                                          <p:spTgt spid="34816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481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48163">
                                            <p:txEl>
                                              <p:pRg st="9" end="9"/>
                                            </p:txEl>
                                          </p:spTgt>
                                        </p:tgtEl>
                                        <p:attrNameLst>
                                          <p:attrName>style.visibility</p:attrName>
                                        </p:attrNameLst>
                                      </p:cBhvr>
                                      <p:to>
                                        <p:strVal val="visible"/>
                                      </p:to>
                                    </p:set>
                                    <p:anim calcmode="lin" valueType="num">
                                      <p:cBhvr additive="base">
                                        <p:cTn id="61" dur="500" fill="hold"/>
                                        <p:tgtEl>
                                          <p:spTgt spid="34816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4816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48163">
                                            <p:txEl>
                                              <p:pRg st="10" end="10"/>
                                            </p:txEl>
                                          </p:spTgt>
                                        </p:tgtEl>
                                        <p:attrNameLst>
                                          <p:attrName>style.visibility</p:attrName>
                                        </p:attrNameLst>
                                      </p:cBhvr>
                                      <p:to>
                                        <p:strVal val="visible"/>
                                      </p:to>
                                    </p:set>
                                    <p:anim calcmode="lin" valueType="num">
                                      <p:cBhvr additive="base">
                                        <p:cTn id="67" dur="500" fill="hold"/>
                                        <p:tgtEl>
                                          <p:spTgt spid="34816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4816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3" grpId="0" build="p"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6" name="Rectangle 2" descr="Beyaz mermer"/>
          <p:cNvSpPr>
            <a:spLocks noGrp="1" noChangeArrowheads="1"/>
          </p:cNvSpPr>
          <p:nvPr>
            <p:ph type="title"/>
          </p:nvPr>
        </p:nvSpPr>
        <p:spPr>
          <a:blipFill dpi="0" rotWithShape="0">
            <a:blip r:embed="rId4" cstate="print"/>
            <a:srcRect/>
            <a:tile tx="0" ty="0" sx="100000" sy="100000" flip="none" algn="tl"/>
          </a:blipFill>
        </p:spPr>
        <p:txBody>
          <a:bodyPr/>
          <a:lstStyle/>
          <a:p>
            <a:pPr algn="ctr"/>
            <a:r>
              <a:rPr kumimoji="0" lang="tr-TR" b="1">
                <a:solidFill>
                  <a:srgbClr val="800000"/>
                </a:solidFill>
                <a:latin typeface="Arial Narrow" pitchFamily="34" charset="0"/>
              </a:rPr>
              <a:t>4. Performans değerlendirme çizelgeleri (Örnek:)</a:t>
            </a:r>
          </a:p>
        </p:txBody>
      </p:sp>
      <p:sp>
        <p:nvSpPr>
          <p:cNvPr id="344067" name="Rectangle 3"/>
          <p:cNvSpPr>
            <a:spLocks noGrp="1" noChangeArrowheads="1"/>
          </p:cNvSpPr>
          <p:nvPr>
            <p:ph type="body" idx="1"/>
          </p:nvPr>
        </p:nvSpPr>
        <p:spPr>
          <a:solidFill>
            <a:srgbClr val="FFFFCC"/>
          </a:solidFill>
        </p:spPr>
        <p:txBody>
          <a:bodyPr/>
          <a:lstStyle/>
          <a:p>
            <a:endParaRPr kumimoji="0" lang="tr-TR" b="1">
              <a:solidFill>
                <a:srgbClr val="800000"/>
              </a:solidFill>
              <a:latin typeface="Arial Narrow" pitchFamily="34" charset="0"/>
            </a:endParaRPr>
          </a:p>
          <a:p>
            <a:pPr>
              <a:lnSpc>
                <a:spcPct val="90000"/>
              </a:lnSpc>
              <a:buFont typeface="Monotype Sorts" pitchFamily="2" charset="2"/>
              <a:buNone/>
            </a:pPr>
            <a:endParaRPr kumimoji="0" lang="tr-TR" b="1">
              <a:solidFill>
                <a:srgbClr val="800000"/>
              </a:solidFill>
              <a:latin typeface="Arial Narrow" pitchFamily="34" charset="0"/>
            </a:endParaRPr>
          </a:p>
          <a:p>
            <a:pPr>
              <a:lnSpc>
                <a:spcPct val="90000"/>
              </a:lnSpc>
              <a:buFont typeface="Monotype Sorts" pitchFamily="2" charset="2"/>
              <a:buNone/>
            </a:pPr>
            <a:endParaRPr kumimoji="0" lang="tr-TR" b="1">
              <a:solidFill>
                <a:srgbClr val="800000"/>
              </a:solidFill>
              <a:latin typeface="Arial Narrow" pitchFamily="34" charset="0"/>
            </a:endParaRPr>
          </a:p>
        </p:txBody>
      </p:sp>
      <p:graphicFrame>
        <p:nvGraphicFramePr>
          <p:cNvPr id="698368" name="Object 1024"/>
          <p:cNvGraphicFramePr>
            <a:graphicFrameLocks noChangeAspect="1"/>
          </p:cNvGraphicFramePr>
          <p:nvPr/>
        </p:nvGraphicFramePr>
        <p:xfrm>
          <a:off x="1066800" y="1905000"/>
          <a:ext cx="8020050" cy="8724900"/>
        </p:xfrm>
        <a:graphic>
          <a:graphicData uri="http://schemas.openxmlformats.org/presentationml/2006/ole">
            <p:oleObj spid="_x0000_s698368" name="Word Belgesi" r:id="rId5" imgW="8027640" imgH="872496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nodePh="1">
                                  <p:stCondLst>
                                    <p:cond delay="0"/>
                                  </p:stCondLst>
                                  <p:endCondLst>
                                    <p:cond evt="begin" delay="0">
                                      <p:tn val="5"/>
                                    </p:cond>
                                  </p:endCondLst>
                                  <p:childTnLst>
                                    <p:set>
                                      <p:cBhvr>
                                        <p:cTn id="6" dur="1" fill="hold">
                                          <p:stCondLst>
                                            <p:cond delay="0"/>
                                          </p:stCondLst>
                                        </p:cTn>
                                        <p:tgtEl>
                                          <p:spTgt spid="344067">
                                            <p:txEl>
                                              <p:pRg st="0" end="0"/>
                                            </p:txEl>
                                          </p:spTgt>
                                        </p:tgtEl>
                                        <p:attrNameLst>
                                          <p:attrName>style.visibility</p:attrName>
                                        </p:attrNameLst>
                                      </p:cBhvr>
                                      <p:to>
                                        <p:strVal val="visible"/>
                                      </p:to>
                                    </p:set>
                                    <p:anim calcmode="lin" valueType="num">
                                      <p:cBhvr additive="base">
                                        <p:cTn id="7" dur="500" fill="hold"/>
                                        <p:tgtEl>
                                          <p:spTgt spid="3440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4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4000">
                <a:solidFill>
                  <a:srgbClr val="0000CC"/>
                </a:solidFill>
              </a:rPr>
              <a:t>Bir sistem örneği</a:t>
            </a:r>
            <a:r>
              <a:rPr lang="tr-TR" sz="2400">
                <a:solidFill>
                  <a:srgbClr val="0000CC"/>
                </a:solidFill>
              </a:rPr>
              <a:t>:</a:t>
            </a:r>
            <a:br>
              <a:rPr lang="tr-TR" sz="2400">
                <a:solidFill>
                  <a:srgbClr val="0000CC"/>
                </a:solidFill>
              </a:rPr>
            </a:br>
            <a:r>
              <a:rPr lang="tr-TR" sz="2400">
                <a:solidFill>
                  <a:srgbClr val="FF0000"/>
                </a:solidFill>
              </a:rPr>
              <a:t>Otomobil imal eden bir fabrika</a:t>
            </a:r>
            <a:endParaRPr lang="tr-TR"/>
          </a:p>
        </p:txBody>
      </p:sp>
      <p:sp>
        <p:nvSpPr>
          <p:cNvPr id="29699" name="Rectangle 3" descr="Gazete kağıdı"/>
          <p:cNvSpPr>
            <a:spLocks noGrp="1" noChangeArrowheads="1"/>
          </p:cNvSpPr>
          <p:nvPr>
            <p:ph type="body" idx="1"/>
          </p:nvPr>
        </p:nvSpPr>
        <p:spPr>
          <a:xfrm>
            <a:off x="571500" y="1905000"/>
            <a:ext cx="9201150" cy="4171950"/>
          </a:xfrm>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p:txBody>
      </p:sp>
      <p:sp>
        <p:nvSpPr>
          <p:cNvPr id="29700" name="Line 4"/>
          <p:cNvSpPr>
            <a:spLocks noChangeShapeType="1"/>
          </p:cNvSpPr>
          <p:nvPr/>
        </p:nvSpPr>
        <p:spPr bwMode="auto">
          <a:xfrm>
            <a:off x="1028700" y="3657600"/>
            <a:ext cx="1885950" cy="0"/>
          </a:xfrm>
          <a:prstGeom prst="line">
            <a:avLst/>
          </a:prstGeom>
          <a:noFill/>
          <a:ln w="38100">
            <a:solidFill>
              <a:srgbClr val="FF0000"/>
            </a:solidFill>
            <a:round/>
            <a:headEnd type="none" w="sm" len="sm"/>
            <a:tailEnd type="triangle" w="med" len="med"/>
          </a:ln>
          <a:effectLst/>
        </p:spPr>
        <p:txBody>
          <a:bodyPr wrap="none" anchor="ctr"/>
          <a:lstStyle/>
          <a:p>
            <a:endParaRPr lang="tr-TR"/>
          </a:p>
        </p:txBody>
      </p:sp>
      <p:sp>
        <p:nvSpPr>
          <p:cNvPr id="29701" name="Rectangle 5" descr="Parşömen"/>
          <p:cNvSpPr>
            <a:spLocks noChangeArrowheads="1"/>
          </p:cNvSpPr>
          <p:nvPr/>
        </p:nvSpPr>
        <p:spPr bwMode="auto">
          <a:xfrm>
            <a:off x="3086100" y="3124200"/>
            <a:ext cx="3086100" cy="1143000"/>
          </a:xfrm>
          <a:prstGeom prst="rect">
            <a:avLst/>
          </a:prstGeom>
          <a:blipFill dpi="0" rotWithShape="0">
            <a:blip r:embed="rId5" cstate="print"/>
            <a:srcRect/>
            <a:tile tx="0" ty="0" sx="100000" sy="100000" flip="none" algn="tl"/>
          </a:blipFill>
          <a:ln w="12700">
            <a:solidFill>
              <a:schemeClr val="tx1"/>
            </a:solidFill>
            <a:miter lim="800000"/>
            <a:headEnd type="none" w="sm" len="sm"/>
            <a:tailEnd type="none" w="sm" len="sm"/>
          </a:ln>
          <a:effectLst/>
        </p:spPr>
        <p:txBody>
          <a:bodyPr wrap="none" anchor="ctr"/>
          <a:lstStyle/>
          <a:p>
            <a:r>
              <a:rPr lang="tr-TR" b="1">
                <a:solidFill>
                  <a:srgbClr val="FF0000"/>
                </a:solidFill>
              </a:rPr>
              <a:t>Süreç</a:t>
            </a:r>
            <a:r>
              <a:rPr lang="tr-TR" sz="1600" b="1">
                <a:solidFill>
                  <a:srgbClr val="FF0000"/>
                </a:solidFill>
              </a:rPr>
              <a:t>:</a:t>
            </a:r>
            <a:r>
              <a:rPr lang="tr-TR" sz="1600" b="1">
                <a:solidFill>
                  <a:srgbClr val="0000CC"/>
                </a:solidFill>
              </a:rPr>
              <a:t>Otomobil parçala-</a:t>
            </a:r>
          </a:p>
          <a:p>
            <a:r>
              <a:rPr lang="tr-TR" sz="1600" b="1">
                <a:solidFill>
                  <a:srgbClr val="0000CC"/>
                </a:solidFill>
              </a:rPr>
              <a:t>rının birleştirildiği kısım</a:t>
            </a:r>
          </a:p>
          <a:p>
            <a:r>
              <a:rPr lang="tr-TR" sz="1600" b="1">
                <a:solidFill>
                  <a:srgbClr val="0000CC"/>
                </a:solidFill>
              </a:rPr>
              <a:t>(fabrika içinde olanlar)</a:t>
            </a:r>
            <a:endParaRPr lang="tr-TR"/>
          </a:p>
        </p:txBody>
      </p:sp>
      <p:sp>
        <p:nvSpPr>
          <p:cNvPr id="29702" name="Line 6"/>
          <p:cNvSpPr>
            <a:spLocks noChangeShapeType="1"/>
          </p:cNvSpPr>
          <p:nvPr/>
        </p:nvSpPr>
        <p:spPr bwMode="auto">
          <a:xfrm>
            <a:off x="6172200" y="3657600"/>
            <a:ext cx="1714500" cy="0"/>
          </a:xfrm>
          <a:prstGeom prst="line">
            <a:avLst/>
          </a:prstGeom>
          <a:noFill/>
          <a:ln w="38100">
            <a:solidFill>
              <a:srgbClr val="FF0000"/>
            </a:solidFill>
            <a:round/>
            <a:headEnd type="none" w="sm" len="sm"/>
            <a:tailEnd type="triangle" w="med" len="med"/>
          </a:ln>
          <a:effectLst/>
        </p:spPr>
        <p:txBody>
          <a:bodyPr wrap="none" anchor="ctr"/>
          <a:lstStyle/>
          <a:p>
            <a:endParaRPr lang="tr-TR"/>
          </a:p>
        </p:txBody>
      </p:sp>
      <p:sp>
        <p:nvSpPr>
          <p:cNvPr id="29703" name="Text Box 7"/>
          <p:cNvSpPr txBox="1">
            <a:spLocks noChangeArrowheads="1"/>
          </p:cNvSpPr>
          <p:nvPr/>
        </p:nvSpPr>
        <p:spPr bwMode="auto">
          <a:xfrm>
            <a:off x="771525" y="2057400"/>
            <a:ext cx="3013075" cy="946150"/>
          </a:xfrm>
          <a:prstGeom prst="rect">
            <a:avLst/>
          </a:prstGeom>
          <a:noFill/>
          <a:ln w="12700">
            <a:noFill/>
            <a:miter lim="800000"/>
            <a:headEnd type="none" w="sm" len="sm"/>
            <a:tailEnd type="none" w="sm" len="sm"/>
          </a:ln>
          <a:effectLst/>
        </p:spPr>
        <p:txBody>
          <a:bodyPr wrap="none">
            <a:spAutoFit/>
          </a:bodyPr>
          <a:lstStyle/>
          <a:p>
            <a:pPr algn="l"/>
            <a:r>
              <a:rPr lang="tr-TR" b="1">
                <a:solidFill>
                  <a:srgbClr val="FF0000"/>
                </a:solidFill>
              </a:rPr>
              <a:t>Girdi:</a:t>
            </a:r>
            <a:r>
              <a:rPr lang="tr-TR" sz="1600" b="1">
                <a:solidFill>
                  <a:srgbClr val="0000CC"/>
                </a:solidFill>
              </a:rPr>
              <a:t>Otomobil için </a:t>
            </a:r>
          </a:p>
          <a:p>
            <a:pPr algn="l"/>
            <a:r>
              <a:rPr lang="tr-TR" sz="1600" b="1">
                <a:solidFill>
                  <a:srgbClr val="0000CC"/>
                </a:solidFill>
              </a:rPr>
              <a:t>gerekli her şey (yedek parça,</a:t>
            </a:r>
          </a:p>
          <a:p>
            <a:pPr algn="l"/>
            <a:r>
              <a:rPr lang="tr-TR" sz="1600" b="1">
                <a:solidFill>
                  <a:srgbClr val="0000CC"/>
                </a:solidFill>
              </a:rPr>
              <a:t>çalışan, bina vb.</a:t>
            </a:r>
            <a:endParaRPr lang="tr-TR"/>
          </a:p>
        </p:txBody>
      </p:sp>
      <p:sp>
        <p:nvSpPr>
          <p:cNvPr id="29704" name="Text Box 8"/>
          <p:cNvSpPr txBox="1">
            <a:spLocks noChangeArrowheads="1"/>
          </p:cNvSpPr>
          <p:nvPr/>
        </p:nvSpPr>
        <p:spPr bwMode="auto">
          <a:xfrm>
            <a:off x="6515100" y="2667000"/>
            <a:ext cx="1138238" cy="701675"/>
          </a:xfrm>
          <a:prstGeom prst="rect">
            <a:avLst/>
          </a:prstGeom>
          <a:noFill/>
          <a:ln w="12700">
            <a:noFill/>
            <a:miter lim="800000"/>
            <a:headEnd type="none" w="sm" len="sm"/>
            <a:tailEnd type="none" w="sm" len="sm"/>
          </a:ln>
          <a:effectLst/>
        </p:spPr>
        <p:txBody>
          <a:bodyPr wrap="none">
            <a:spAutoFit/>
          </a:bodyPr>
          <a:lstStyle/>
          <a:p>
            <a:pPr algn="l"/>
            <a:r>
              <a:rPr lang="tr-TR" b="1">
                <a:solidFill>
                  <a:srgbClr val="FF0000"/>
                </a:solidFill>
              </a:rPr>
              <a:t>Çıktı:</a:t>
            </a:r>
          </a:p>
          <a:p>
            <a:pPr algn="l"/>
            <a:r>
              <a:rPr lang="tr-TR" sz="1600" b="1">
                <a:solidFill>
                  <a:srgbClr val="0000CC"/>
                </a:solidFill>
              </a:rPr>
              <a:t>Otomobil</a:t>
            </a:r>
            <a:endParaRPr lang="tr-TR"/>
          </a:p>
        </p:txBody>
      </p:sp>
      <p:sp>
        <p:nvSpPr>
          <p:cNvPr id="29705" name="Line 9"/>
          <p:cNvSpPr>
            <a:spLocks noChangeShapeType="1"/>
          </p:cNvSpPr>
          <p:nvPr/>
        </p:nvSpPr>
        <p:spPr bwMode="auto">
          <a:xfrm>
            <a:off x="6934200" y="3657600"/>
            <a:ext cx="0" cy="1295400"/>
          </a:xfrm>
          <a:prstGeom prst="line">
            <a:avLst/>
          </a:prstGeom>
          <a:noFill/>
          <a:ln w="38100">
            <a:solidFill>
              <a:srgbClr val="FF0000"/>
            </a:solidFill>
            <a:round/>
            <a:headEnd type="none" w="sm" len="sm"/>
            <a:tailEnd/>
          </a:ln>
          <a:effectLst/>
        </p:spPr>
        <p:txBody>
          <a:bodyPr wrap="none" anchor="ctr"/>
          <a:lstStyle/>
          <a:p>
            <a:endParaRPr lang="tr-TR"/>
          </a:p>
        </p:txBody>
      </p:sp>
      <p:sp>
        <p:nvSpPr>
          <p:cNvPr id="29706" name="Line 10"/>
          <p:cNvSpPr>
            <a:spLocks noChangeShapeType="1"/>
          </p:cNvSpPr>
          <p:nvPr/>
        </p:nvSpPr>
        <p:spPr bwMode="auto">
          <a:xfrm flipH="1">
            <a:off x="2057400" y="4953000"/>
            <a:ext cx="4886325" cy="0"/>
          </a:xfrm>
          <a:prstGeom prst="line">
            <a:avLst/>
          </a:prstGeom>
          <a:noFill/>
          <a:ln w="38100">
            <a:solidFill>
              <a:srgbClr val="FF0000"/>
            </a:solidFill>
            <a:round/>
            <a:headEnd/>
            <a:tailEnd/>
          </a:ln>
          <a:effectLst/>
        </p:spPr>
        <p:txBody>
          <a:bodyPr wrap="none" anchor="ctr"/>
          <a:lstStyle/>
          <a:p>
            <a:endParaRPr lang="tr-TR"/>
          </a:p>
        </p:txBody>
      </p:sp>
      <p:sp>
        <p:nvSpPr>
          <p:cNvPr id="29707" name="Line 11"/>
          <p:cNvSpPr>
            <a:spLocks noChangeShapeType="1"/>
          </p:cNvSpPr>
          <p:nvPr/>
        </p:nvSpPr>
        <p:spPr bwMode="auto">
          <a:xfrm flipV="1">
            <a:off x="2057400" y="3886200"/>
            <a:ext cx="0" cy="1066800"/>
          </a:xfrm>
          <a:prstGeom prst="line">
            <a:avLst/>
          </a:prstGeom>
          <a:noFill/>
          <a:ln w="38100">
            <a:solidFill>
              <a:srgbClr val="FF0000"/>
            </a:solidFill>
            <a:round/>
            <a:headEnd/>
            <a:tailEnd type="triangle" w="med" len="med"/>
          </a:ln>
          <a:effectLst/>
        </p:spPr>
        <p:txBody>
          <a:bodyPr wrap="none" anchor="ctr"/>
          <a:lstStyle/>
          <a:p>
            <a:endParaRPr lang="tr-TR"/>
          </a:p>
        </p:txBody>
      </p:sp>
      <p:sp>
        <p:nvSpPr>
          <p:cNvPr id="29708" name="Freeform 12"/>
          <p:cNvSpPr>
            <a:spLocks/>
          </p:cNvSpPr>
          <p:nvPr/>
        </p:nvSpPr>
        <p:spPr bwMode="auto">
          <a:xfrm>
            <a:off x="4343400" y="4476750"/>
            <a:ext cx="28575" cy="476250"/>
          </a:xfrm>
          <a:custGeom>
            <a:avLst/>
            <a:gdLst/>
            <a:ahLst/>
            <a:cxnLst>
              <a:cxn ang="0">
                <a:pos x="18" y="300"/>
              </a:cxn>
              <a:cxn ang="0">
                <a:pos x="12" y="48"/>
              </a:cxn>
              <a:cxn ang="0">
                <a:pos x="0" y="0"/>
              </a:cxn>
            </a:cxnLst>
            <a:rect l="0" t="0" r="r" b="b"/>
            <a:pathLst>
              <a:path w="18" h="300">
                <a:moveTo>
                  <a:pt x="18" y="300"/>
                </a:moveTo>
                <a:lnTo>
                  <a:pt x="12" y="48"/>
                </a:lnTo>
                <a:lnTo>
                  <a:pt x="0" y="0"/>
                </a:lnTo>
              </a:path>
            </a:pathLst>
          </a:custGeom>
          <a:noFill/>
          <a:ln w="38100">
            <a:solidFill>
              <a:srgbClr val="FF0000"/>
            </a:solidFill>
            <a:round/>
            <a:headEnd type="none" w="sm" len="sm"/>
            <a:tailEnd type="triangle" w="med" len="med"/>
          </a:ln>
          <a:effectLst/>
        </p:spPr>
        <p:txBody>
          <a:bodyPr wrap="none" anchor="ctr"/>
          <a:lstStyle/>
          <a:p>
            <a:endParaRPr lang="tr-TR"/>
          </a:p>
        </p:txBody>
      </p:sp>
      <p:sp>
        <p:nvSpPr>
          <p:cNvPr id="29709" name="Rectangle 13"/>
          <p:cNvSpPr>
            <a:spLocks noChangeArrowheads="1"/>
          </p:cNvSpPr>
          <p:nvPr/>
        </p:nvSpPr>
        <p:spPr bwMode="auto">
          <a:xfrm>
            <a:off x="6515100" y="2057400"/>
            <a:ext cx="3000375" cy="609600"/>
          </a:xfrm>
          <a:prstGeom prst="rect">
            <a:avLst/>
          </a:prstGeom>
          <a:solidFill>
            <a:srgbClr val="FFFFCC"/>
          </a:solidFill>
          <a:ln w="12700">
            <a:solidFill>
              <a:schemeClr val="tx1"/>
            </a:solidFill>
            <a:miter lim="800000"/>
            <a:headEnd type="none" w="sm" len="sm"/>
            <a:tailEnd type="none" w="sm" len="sm"/>
          </a:ln>
          <a:effectLst/>
        </p:spPr>
        <p:txBody>
          <a:bodyPr wrap="none" anchor="ctr"/>
          <a:lstStyle/>
          <a:p>
            <a:r>
              <a:rPr lang="tr-TR">
                <a:solidFill>
                  <a:srgbClr val="FF0000"/>
                </a:solidFill>
              </a:rPr>
              <a:t>Hedefler:</a:t>
            </a:r>
            <a:r>
              <a:rPr lang="tr-TR" sz="1600">
                <a:solidFill>
                  <a:srgbClr val="0000CC"/>
                </a:solidFill>
              </a:rPr>
              <a:t>İstendik </a:t>
            </a:r>
          </a:p>
          <a:p>
            <a:r>
              <a:rPr lang="tr-TR" sz="1600">
                <a:solidFill>
                  <a:srgbClr val="0000CC"/>
                </a:solidFill>
              </a:rPr>
              <a:t>özelliklere sahip olması vb.</a:t>
            </a:r>
            <a:endParaRPr lang="tr-TR"/>
          </a:p>
        </p:txBody>
      </p:sp>
      <p:sp>
        <p:nvSpPr>
          <p:cNvPr id="29710" name="Line 14"/>
          <p:cNvSpPr>
            <a:spLocks noChangeShapeType="1"/>
          </p:cNvSpPr>
          <p:nvPr/>
        </p:nvSpPr>
        <p:spPr bwMode="auto">
          <a:xfrm flipV="1">
            <a:off x="7800975" y="3124200"/>
            <a:ext cx="685800" cy="533400"/>
          </a:xfrm>
          <a:prstGeom prst="line">
            <a:avLst/>
          </a:prstGeom>
          <a:noFill/>
          <a:ln w="38100">
            <a:solidFill>
              <a:srgbClr val="FF3300"/>
            </a:solidFill>
            <a:round/>
            <a:headEnd type="none" w="sm" len="sm"/>
            <a:tailEnd type="triangle" w="sm" len="sm"/>
          </a:ln>
          <a:effectLst/>
        </p:spPr>
        <p:txBody>
          <a:bodyPr wrap="none" anchor="ctr"/>
          <a:lstStyle/>
          <a:p>
            <a:endParaRPr lang="tr-TR"/>
          </a:p>
        </p:txBody>
      </p:sp>
      <p:sp>
        <p:nvSpPr>
          <p:cNvPr id="29711" name="Line 15"/>
          <p:cNvSpPr>
            <a:spLocks noChangeShapeType="1"/>
          </p:cNvSpPr>
          <p:nvPr/>
        </p:nvSpPr>
        <p:spPr bwMode="auto">
          <a:xfrm>
            <a:off x="7886700" y="3657600"/>
            <a:ext cx="942975" cy="990600"/>
          </a:xfrm>
          <a:prstGeom prst="line">
            <a:avLst/>
          </a:prstGeom>
          <a:noFill/>
          <a:ln w="38100">
            <a:solidFill>
              <a:srgbClr val="FF3300"/>
            </a:solidFill>
            <a:round/>
            <a:headEnd type="none" w="sm" len="sm"/>
            <a:tailEnd type="triangle" w="sm" len="sm"/>
          </a:ln>
          <a:effectLst/>
        </p:spPr>
        <p:txBody>
          <a:bodyPr wrap="none" anchor="ctr"/>
          <a:lstStyle/>
          <a:p>
            <a:endParaRPr lang="tr-TR"/>
          </a:p>
        </p:txBody>
      </p:sp>
      <p:sp>
        <p:nvSpPr>
          <p:cNvPr id="29712" name="Text Box 16"/>
          <p:cNvSpPr txBox="1">
            <a:spLocks noChangeArrowheads="1"/>
          </p:cNvSpPr>
          <p:nvPr/>
        </p:nvSpPr>
        <p:spPr bwMode="auto">
          <a:xfrm>
            <a:off x="8212138" y="3165475"/>
            <a:ext cx="1597025" cy="701675"/>
          </a:xfrm>
          <a:prstGeom prst="rect">
            <a:avLst/>
          </a:prstGeom>
          <a:noFill/>
          <a:ln w="12700">
            <a:noFill/>
            <a:miter lim="800000"/>
            <a:headEnd type="none" w="sm" len="sm"/>
            <a:tailEnd type="none" w="sm" len="sm"/>
          </a:ln>
          <a:effectLst/>
        </p:spPr>
        <p:txBody>
          <a:bodyPr wrap="none">
            <a:spAutoFit/>
          </a:bodyPr>
          <a:lstStyle/>
          <a:p>
            <a:pPr algn="l"/>
            <a:r>
              <a:rPr lang="tr-TR">
                <a:solidFill>
                  <a:srgbClr val="FF0000"/>
                </a:solidFill>
              </a:rPr>
              <a:t>Tutarlı:</a:t>
            </a:r>
            <a:endParaRPr lang="tr-TR" sz="1600">
              <a:solidFill>
                <a:srgbClr val="0000CC"/>
              </a:solidFill>
            </a:endParaRPr>
          </a:p>
          <a:p>
            <a:pPr algn="l"/>
            <a:r>
              <a:rPr lang="tr-TR" sz="1600">
                <a:solidFill>
                  <a:srgbClr val="0000CC"/>
                </a:solidFill>
              </a:rPr>
              <a:t>Satılabilen oto.</a:t>
            </a:r>
            <a:endParaRPr lang="tr-TR"/>
          </a:p>
        </p:txBody>
      </p:sp>
      <p:sp>
        <p:nvSpPr>
          <p:cNvPr id="29713" name="Text Box 17"/>
          <p:cNvSpPr txBox="1">
            <a:spLocks noChangeArrowheads="1"/>
          </p:cNvSpPr>
          <p:nvPr/>
        </p:nvSpPr>
        <p:spPr bwMode="auto">
          <a:xfrm>
            <a:off x="7629525" y="4495800"/>
            <a:ext cx="2001838" cy="701675"/>
          </a:xfrm>
          <a:prstGeom prst="rect">
            <a:avLst/>
          </a:prstGeom>
          <a:noFill/>
          <a:ln w="12700">
            <a:noFill/>
            <a:miter lim="800000"/>
            <a:headEnd type="none" w="sm" len="sm"/>
            <a:tailEnd type="none" w="sm" len="sm"/>
          </a:ln>
          <a:effectLst/>
        </p:spPr>
        <p:txBody>
          <a:bodyPr wrap="none">
            <a:spAutoFit/>
          </a:bodyPr>
          <a:lstStyle/>
          <a:p>
            <a:pPr algn="l"/>
            <a:r>
              <a:rPr lang="tr-TR">
                <a:solidFill>
                  <a:srgbClr val="FF0000"/>
                </a:solidFill>
              </a:rPr>
              <a:t>Tutarlı değil:</a:t>
            </a:r>
            <a:endParaRPr lang="tr-TR" sz="1600">
              <a:solidFill>
                <a:srgbClr val="0000CC"/>
              </a:solidFill>
            </a:endParaRPr>
          </a:p>
          <a:p>
            <a:pPr algn="l"/>
            <a:r>
              <a:rPr lang="tr-TR" sz="1600">
                <a:solidFill>
                  <a:srgbClr val="0000CC"/>
                </a:solidFill>
              </a:rPr>
              <a:t>Problemli oto.</a:t>
            </a:r>
            <a:endParaRPr lang="tr-TR"/>
          </a:p>
        </p:txBody>
      </p:sp>
      <p:sp>
        <p:nvSpPr>
          <p:cNvPr id="29714" name="Text Box 18"/>
          <p:cNvSpPr txBox="1">
            <a:spLocks noChangeArrowheads="1"/>
          </p:cNvSpPr>
          <p:nvPr/>
        </p:nvSpPr>
        <p:spPr bwMode="auto">
          <a:xfrm>
            <a:off x="4629150" y="4267200"/>
            <a:ext cx="1971675" cy="701675"/>
          </a:xfrm>
          <a:prstGeom prst="rect">
            <a:avLst/>
          </a:prstGeom>
          <a:noFill/>
          <a:ln w="12700">
            <a:noFill/>
            <a:miter lim="800000"/>
            <a:headEnd type="none" w="sm" len="sm"/>
            <a:tailEnd type="none" w="sm" len="sm"/>
          </a:ln>
          <a:effectLst/>
        </p:spPr>
        <p:txBody>
          <a:bodyPr>
            <a:spAutoFit/>
          </a:bodyPr>
          <a:lstStyle/>
          <a:p>
            <a:pPr algn="l">
              <a:spcBef>
                <a:spcPct val="50000"/>
              </a:spcBef>
            </a:pPr>
            <a:r>
              <a:rPr lang="tr-TR">
                <a:solidFill>
                  <a:srgbClr val="FF0000"/>
                </a:solidFill>
              </a:rPr>
              <a:t>Kontrol:</a:t>
            </a:r>
            <a:r>
              <a:rPr lang="tr-TR" sz="1600">
                <a:solidFill>
                  <a:srgbClr val="0000CC"/>
                </a:solidFill>
              </a:rPr>
              <a:t>Test sürüşü</a:t>
            </a: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4306" name="Rectangle 2" descr="Beyaz mermer"/>
          <p:cNvSpPr>
            <a:spLocks noGrp="1" noChangeArrowheads="1"/>
          </p:cNvSpPr>
          <p:nvPr>
            <p:ph type="title"/>
          </p:nvPr>
        </p:nvSpPr>
        <p:spPr>
          <a:blipFill dpi="0" rotWithShape="0">
            <a:blip r:embed="rId4" cstate="print"/>
            <a:srcRect/>
            <a:tile tx="0" ty="0" sx="100000" sy="100000" flip="none" algn="tl"/>
          </a:blipFill>
        </p:spPr>
        <p:txBody>
          <a:bodyPr/>
          <a:lstStyle/>
          <a:p>
            <a:pPr algn="ctr"/>
            <a:r>
              <a:rPr kumimoji="0" lang="tr-TR" b="1">
                <a:solidFill>
                  <a:srgbClr val="800000"/>
                </a:solidFill>
                <a:latin typeface="Arial Narrow" pitchFamily="34" charset="0"/>
              </a:rPr>
              <a:t>4. Performans değerlendirme çizelgeleri (Örnek:)</a:t>
            </a:r>
          </a:p>
        </p:txBody>
      </p:sp>
      <p:sp>
        <p:nvSpPr>
          <p:cNvPr id="354307" name="Rectangle 3"/>
          <p:cNvSpPr>
            <a:spLocks noGrp="1" noChangeArrowheads="1"/>
          </p:cNvSpPr>
          <p:nvPr>
            <p:ph type="body" idx="1"/>
          </p:nvPr>
        </p:nvSpPr>
        <p:spPr>
          <a:solidFill>
            <a:srgbClr val="FFFFCC"/>
          </a:solidFill>
        </p:spPr>
        <p:txBody>
          <a:bodyPr/>
          <a:lstStyle/>
          <a:p>
            <a:endParaRPr kumimoji="0" lang="tr-TR" b="1">
              <a:solidFill>
                <a:srgbClr val="800000"/>
              </a:solidFill>
              <a:latin typeface="Arial Narrow" pitchFamily="34" charset="0"/>
            </a:endParaRPr>
          </a:p>
          <a:p>
            <a:pPr>
              <a:lnSpc>
                <a:spcPct val="90000"/>
              </a:lnSpc>
              <a:buFont typeface="Monotype Sorts" pitchFamily="2" charset="2"/>
              <a:buNone/>
            </a:pPr>
            <a:endParaRPr kumimoji="0" lang="tr-TR" b="1">
              <a:solidFill>
                <a:srgbClr val="800000"/>
              </a:solidFill>
              <a:latin typeface="Arial Narrow" pitchFamily="34" charset="0"/>
            </a:endParaRPr>
          </a:p>
          <a:p>
            <a:pPr>
              <a:lnSpc>
                <a:spcPct val="90000"/>
              </a:lnSpc>
              <a:buFont typeface="Monotype Sorts" pitchFamily="2" charset="2"/>
              <a:buNone/>
            </a:pPr>
            <a:endParaRPr kumimoji="0" lang="tr-TR" b="1">
              <a:solidFill>
                <a:srgbClr val="800000"/>
              </a:solidFill>
              <a:latin typeface="Arial Narrow" pitchFamily="34" charset="0"/>
            </a:endParaRPr>
          </a:p>
        </p:txBody>
      </p:sp>
      <p:graphicFrame>
        <p:nvGraphicFramePr>
          <p:cNvPr id="699392" name="Object 1024"/>
          <p:cNvGraphicFramePr>
            <a:graphicFrameLocks noChangeAspect="1"/>
          </p:cNvGraphicFramePr>
          <p:nvPr/>
        </p:nvGraphicFramePr>
        <p:xfrm>
          <a:off x="1066800" y="1905000"/>
          <a:ext cx="8020050" cy="8724900"/>
        </p:xfrm>
        <a:graphic>
          <a:graphicData uri="http://schemas.openxmlformats.org/presentationml/2006/ole">
            <p:oleObj spid="_x0000_s699392" name="Word Belgesi" r:id="rId5" imgW="8027640" imgH="872496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nodePh="1">
                                  <p:stCondLst>
                                    <p:cond delay="0"/>
                                  </p:stCondLst>
                                  <p:endCondLst>
                                    <p:cond evt="begin" delay="0">
                                      <p:tn val="5"/>
                                    </p:cond>
                                  </p:endCondLst>
                                  <p:childTnLst>
                                    <p:set>
                                      <p:cBhvr>
                                        <p:cTn id="6" dur="1" fill="hold">
                                          <p:stCondLst>
                                            <p:cond delay="0"/>
                                          </p:stCondLst>
                                        </p:cTn>
                                        <p:tgtEl>
                                          <p:spTgt spid="354307">
                                            <p:txEl>
                                              <p:pRg st="0" end="0"/>
                                            </p:txEl>
                                          </p:spTgt>
                                        </p:tgtEl>
                                        <p:attrNameLst>
                                          <p:attrName>style.visibility</p:attrName>
                                        </p:attrNameLst>
                                      </p:cBhvr>
                                      <p:to>
                                        <p:strVal val="visible"/>
                                      </p:to>
                                    </p:set>
                                    <p:anim calcmode="lin" valueType="num">
                                      <p:cBhvr additive="base">
                                        <p:cTn id="7" dur="500" fill="hold"/>
                                        <p:tgtEl>
                                          <p:spTgt spid="3543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54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07" grpId="0" build="p"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021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50211" name="Rectangle 3"/>
          <p:cNvSpPr>
            <a:spLocks noGrp="1" noChangeArrowheads="1"/>
          </p:cNvSpPr>
          <p:nvPr>
            <p:ph type="body" idx="1"/>
          </p:nvPr>
        </p:nvSpPr>
        <p:spPr>
          <a:xfrm>
            <a:off x="457200" y="1524000"/>
            <a:ext cx="9201150" cy="4953000"/>
          </a:xfrm>
          <a:solidFill>
            <a:srgbClr val="FFFFCC"/>
          </a:solidFill>
        </p:spPr>
        <p:txBody>
          <a:bodyPr/>
          <a:lstStyle/>
          <a:p>
            <a:r>
              <a:rPr kumimoji="0" lang="tr-TR" b="1">
                <a:solidFill>
                  <a:srgbClr val="800000"/>
                </a:solidFill>
                <a:latin typeface="Arial Narrow" pitchFamily="34" charset="0"/>
              </a:rPr>
              <a:t>1) Gösteri</a:t>
            </a:r>
          </a:p>
          <a:p>
            <a:r>
              <a:rPr kumimoji="0" lang="tr-TR" b="1">
                <a:solidFill>
                  <a:srgbClr val="800000"/>
                </a:solidFill>
                <a:latin typeface="Arial Narrow" pitchFamily="34" charset="0"/>
              </a:rPr>
              <a:t>2) </a:t>
            </a:r>
            <a:r>
              <a:rPr lang="tr-TR" b="1">
                <a:solidFill>
                  <a:srgbClr val="800000"/>
                </a:solidFill>
                <a:latin typeface="Arial Narrow" pitchFamily="34" charset="0"/>
              </a:rPr>
              <a:t>Anektodlar</a:t>
            </a:r>
            <a:endParaRPr kumimoji="0" lang="tr-TR" b="1">
              <a:solidFill>
                <a:srgbClr val="800000"/>
              </a:solidFill>
              <a:latin typeface="Arial Narrow" pitchFamily="34" charset="0"/>
            </a:endParaRPr>
          </a:p>
          <a:p>
            <a:pPr>
              <a:lnSpc>
                <a:spcPct val="90000"/>
              </a:lnSpc>
            </a:pPr>
            <a:r>
              <a:rPr kumimoji="0" lang="tr-TR" b="1">
                <a:solidFill>
                  <a:srgbClr val="800000"/>
                </a:solidFill>
                <a:latin typeface="Arial Narrow" pitchFamily="34" charset="0"/>
              </a:rPr>
              <a:t>3) </a:t>
            </a:r>
            <a:r>
              <a:rPr lang="tr-TR" b="1">
                <a:solidFill>
                  <a:srgbClr val="800000"/>
                </a:solidFill>
                <a:latin typeface="Arial Narrow" pitchFamily="34" charset="0"/>
              </a:rPr>
              <a:t>Tartışmalar</a:t>
            </a:r>
            <a:endParaRPr kumimoji="0" lang="tr-TR" b="1">
              <a:solidFill>
                <a:srgbClr val="800000"/>
              </a:solidFill>
              <a:latin typeface="Arial Narrow" pitchFamily="34" charset="0"/>
            </a:endParaRPr>
          </a:p>
          <a:p>
            <a:pPr>
              <a:lnSpc>
                <a:spcPct val="90000"/>
              </a:lnSpc>
            </a:pPr>
            <a:r>
              <a:rPr lang="tr-TR" b="1">
                <a:solidFill>
                  <a:srgbClr val="800000"/>
                </a:solidFill>
                <a:latin typeface="Arial Narrow" pitchFamily="34" charset="0"/>
              </a:rPr>
              <a:t>4) Sergiler</a:t>
            </a:r>
            <a:endParaRPr kumimoji="0" lang="tr-TR" b="1">
              <a:solidFill>
                <a:srgbClr val="800000"/>
              </a:solidFill>
              <a:latin typeface="Arial Narrow" pitchFamily="34" charset="0"/>
            </a:endParaRPr>
          </a:p>
          <a:p>
            <a:pPr>
              <a:lnSpc>
                <a:spcPct val="90000"/>
              </a:lnSpc>
            </a:pPr>
            <a:r>
              <a:rPr kumimoji="0" lang="tr-TR" b="1">
                <a:solidFill>
                  <a:srgbClr val="800000"/>
                </a:solidFill>
                <a:latin typeface="Arial Narrow" pitchFamily="34" charset="0"/>
              </a:rPr>
              <a:t>5) </a:t>
            </a:r>
            <a:r>
              <a:rPr lang="tr-TR" b="1">
                <a:solidFill>
                  <a:srgbClr val="800000"/>
                </a:solidFill>
                <a:latin typeface="Arial Narrow" pitchFamily="34" charset="0"/>
              </a:rPr>
              <a:t>Görüşme (Mülâkat), </a:t>
            </a:r>
          </a:p>
          <a:p>
            <a:pPr>
              <a:lnSpc>
                <a:spcPct val="90000"/>
              </a:lnSpc>
            </a:pPr>
            <a:r>
              <a:rPr lang="tr-TR" b="1">
                <a:solidFill>
                  <a:srgbClr val="800000"/>
                </a:solidFill>
                <a:latin typeface="Arial Narrow" pitchFamily="34" charset="0"/>
              </a:rPr>
              <a:t>6) </a:t>
            </a:r>
            <a:r>
              <a:rPr kumimoji="0" lang="tr-TR" b="1">
                <a:solidFill>
                  <a:srgbClr val="800000"/>
                </a:solidFill>
                <a:latin typeface="Arial Narrow" pitchFamily="34" charset="0"/>
              </a:rPr>
              <a:t>Projeler</a:t>
            </a:r>
          </a:p>
          <a:p>
            <a:pPr>
              <a:lnSpc>
                <a:spcPct val="90000"/>
              </a:lnSpc>
            </a:pPr>
            <a:r>
              <a:rPr kumimoji="0" lang="tr-TR" b="1">
                <a:solidFill>
                  <a:srgbClr val="800000"/>
                </a:solidFill>
                <a:latin typeface="Arial Narrow" pitchFamily="34" charset="0"/>
              </a:rPr>
              <a:t>7) Araştırma Kâğıtları </a:t>
            </a:r>
          </a:p>
          <a:p>
            <a:pPr>
              <a:lnSpc>
                <a:spcPct val="90000"/>
              </a:lnSpc>
            </a:pPr>
            <a:r>
              <a:rPr kumimoji="0" lang="tr-TR" b="1">
                <a:solidFill>
                  <a:srgbClr val="800000"/>
                </a:solidFill>
                <a:latin typeface="Arial Narrow" pitchFamily="34" charset="0"/>
              </a:rPr>
              <a:t>8)Tutum ölçekleri</a:t>
            </a:r>
          </a:p>
          <a:p>
            <a:pPr>
              <a:lnSpc>
                <a:spcPct val="90000"/>
              </a:lnSpc>
            </a:pPr>
            <a:r>
              <a:rPr kumimoji="0" lang="tr-TR" b="1">
                <a:solidFill>
                  <a:srgbClr val="800000"/>
                </a:solidFill>
                <a:latin typeface="Arial Narrow" pitchFamily="34" charset="0"/>
              </a:rPr>
              <a:t>9) Kavram haritaları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50211">
                                            <p:txEl>
                                              <p:pRg st="0" end="0"/>
                                            </p:txEl>
                                          </p:spTgt>
                                        </p:tgtEl>
                                        <p:attrNameLst>
                                          <p:attrName>style.visibility</p:attrName>
                                        </p:attrNameLst>
                                      </p:cBhvr>
                                      <p:to>
                                        <p:strVal val="visible"/>
                                      </p:to>
                                    </p:set>
                                    <p:anim calcmode="lin" valueType="num">
                                      <p:cBhvr additive="base">
                                        <p:cTn id="7" dur="500" fill="hold"/>
                                        <p:tgtEl>
                                          <p:spTgt spid="3502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502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50211">
                                            <p:txEl>
                                              <p:pRg st="1" end="1"/>
                                            </p:txEl>
                                          </p:spTgt>
                                        </p:tgtEl>
                                        <p:attrNameLst>
                                          <p:attrName>style.visibility</p:attrName>
                                        </p:attrNameLst>
                                      </p:cBhvr>
                                      <p:to>
                                        <p:strVal val="visible"/>
                                      </p:to>
                                    </p:set>
                                    <p:anim calcmode="lin" valueType="num">
                                      <p:cBhvr additive="base">
                                        <p:cTn id="13" dur="500" fill="hold"/>
                                        <p:tgtEl>
                                          <p:spTgt spid="3502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502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50211">
                                            <p:txEl>
                                              <p:pRg st="2" end="2"/>
                                            </p:txEl>
                                          </p:spTgt>
                                        </p:tgtEl>
                                        <p:attrNameLst>
                                          <p:attrName>style.visibility</p:attrName>
                                        </p:attrNameLst>
                                      </p:cBhvr>
                                      <p:to>
                                        <p:strVal val="visible"/>
                                      </p:to>
                                    </p:set>
                                    <p:anim calcmode="lin" valueType="num">
                                      <p:cBhvr additive="base">
                                        <p:cTn id="19" dur="500" fill="hold"/>
                                        <p:tgtEl>
                                          <p:spTgt spid="3502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502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50211">
                                            <p:txEl>
                                              <p:pRg st="3" end="3"/>
                                            </p:txEl>
                                          </p:spTgt>
                                        </p:tgtEl>
                                        <p:attrNameLst>
                                          <p:attrName>style.visibility</p:attrName>
                                        </p:attrNameLst>
                                      </p:cBhvr>
                                      <p:to>
                                        <p:strVal val="visible"/>
                                      </p:to>
                                    </p:set>
                                    <p:anim calcmode="lin" valueType="num">
                                      <p:cBhvr additive="base">
                                        <p:cTn id="25" dur="500" fill="hold"/>
                                        <p:tgtEl>
                                          <p:spTgt spid="3502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50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50211">
                                            <p:txEl>
                                              <p:pRg st="4" end="4"/>
                                            </p:txEl>
                                          </p:spTgt>
                                        </p:tgtEl>
                                        <p:attrNameLst>
                                          <p:attrName>style.visibility</p:attrName>
                                        </p:attrNameLst>
                                      </p:cBhvr>
                                      <p:to>
                                        <p:strVal val="visible"/>
                                      </p:to>
                                    </p:set>
                                    <p:anim calcmode="lin" valueType="num">
                                      <p:cBhvr additive="base">
                                        <p:cTn id="31" dur="500" fill="hold"/>
                                        <p:tgtEl>
                                          <p:spTgt spid="35021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502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50211">
                                            <p:txEl>
                                              <p:pRg st="5" end="5"/>
                                            </p:txEl>
                                          </p:spTgt>
                                        </p:tgtEl>
                                        <p:attrNameLst>
                                          <p:attrName>style.visibility</p:attrName>
                                        </p:attrNameLst>
                                      </p:cBhvr>
                                      <p:to>
                                        <p:strVal val="visible"/>
                                      </p:to>
                                    </p:set>
                                    <p:anim calcmode="lin" valueType="num">
                                      <p:cBhvr additive="base">
                                        <p:cTn id="37" dur="500" fill="hold"/>
                                        <p:tgtEl>
                                          <p:spTgt spid="35021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502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50211">
                                            <p:txEl>
                                              <p:pRg st="6" end="6"/>
                                            </p:txEl>
                                          </p:spTgt>
                                        </p:tgtEl>
                                        <p:attrNameLst>
                                          <p:attrName>style.visibility</p:attrName>
                                        </p:attrNameLst>
                                      </p:cBhvr>
                                      <p:to>
                                        <p:strVal val="visible"/>
                                      </p:to>
                                    </p:set>
                                    <p:anim calcmode="lin" valueType="num">
                                      <p:cBhvr additive="base">
                                        <p:cTn id="43" dur="500" fill="hold"/>
                                        <p:tgtEl>
                                          <p:spTgt spid="350211">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502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50211">
                                            <p:txEl>
                                              <p:pRg st="7" end="7"/>
                                            </p:txEl>
                                          </p:spTgt>
                                        </p:tgtEl>
                                        <p:attrNameLst>
                                          <p:attrName>style.visibility</p:attrName>
                                        </p:attrNameLst>
                                      </p:cBhvr>
                                      <p:to>
                                        <p:strVal val="visible"/>
                                      </p:to>
                                    </p:set>
                                    <p:anim calcmode="lin" valueType="num">
                                      <p:cBhvr additive="base">
                                        <p:cTn id="49" dur="500" fill="hold"/>
                                        <p:tgtEl>
                                          <p:spTgt spid="350211">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5021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50211">
                                            <p:txEl>
                                              <p:pRg st="8" end="8"/>
                                            </p:txEl>
                                          </p:spTgt>
                                        </p:tgtEl>
                                        <p:attrNameLst>
                                          <p:attrName>style.visibility</p:attrName>
                                        </p:attrNameLst>
                                      </p:cBhvr>
                                      <p:to>
                                        <p:strVal val="visible"/>
                                      </p:to>
                                    </p:set>
                                    <p:anim calcmode="lin" valueType="num">
                                      <p:cBhvr additive="base">
                                        <p:cTn id="55" dur="500" fill="hold"/>
                                        <p:tgtEl>
                                          <p:spTgt spid="350211">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5021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1" grpId="0" build="p"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63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56355" name="Rectangle 3"/>
          <p:cNvSpPr>
            <a:spLocks noGrp="1" noChangeArrowheads="1"/>
          </p:cNvSpPr>
          <p:nvPr>
            <p:ph type="body" idx="1"/>
          </p:nvPr>
        </p:nvSpPr>
        <p:spPr>
          <a:xfrm>
            <a:off x="457200" y="1524000"/>
            <a:ext cx="9201150" cy="4953000"/>
          </a:xfrm>
          <a:solidFill>
            <a:srgbClr val="FFFFCC"/>
          </a:solidFill>
        </p:spPr>
        <p:txBody>
          <a:bodyPr/>
          <a:lstStyle/>
          <a:p>
            <a:r>
              <a:rPr kumimoji="0" lang="tr-TR" b="1">
                <a:solidFill>
                  <a:srgbClr val="800000"/>
                </a:solidFill>
                <a:latin typeface="Arial Narrow" pitchFamily="34" charset="0"/>
              </a:rPr>
              <a:t>1) Gösteri:</a:t>
            </a:r>
            <a:r>
              <a:rPr kumimoji="0" lang="tr-TR">
                <a:latin typeface="Arial Narrow" pitchFamily="34" charset="0"/>
              </a:rPr>
              <a:t> </a:t>
            </a:r>
            <a:r>
              <a:rPr kumimoji="0" lang="tr-TR">
                <a:solidFill>
                  <a:srgbClr val="0000FF"/>
                </a:solidFill>
                <a:latin typeface="Arial Narrow" pitchFamily="34" charset="0"/>
              </a:rPr>
              <a:t>Öğrencilerin fiziksel beceri ya da yeteneklerini göstermelerini gerektiren durumları kapsar. </a:t>
            </a:r>
          </a:p>
          <a:p>
            <a:r>
              <a:rPr kumimoji="0" lang="tr-TR">
                <a:solidFill>
                  <a:srgbClr val="0000FF"/>
                </a:solidFill>
                <a:latin typeface="Arial Narrow" pitchFamily="34" charset="0"/>
              </a:rPr>
              <a:t>Değerlendirmeleri kontrol listeleri ya da dereceleme ölçekleriyle yapılabilir.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56355">
                                            <p:txEl>
                                              <p:pRg st="0" end="0"/>
                                            </p:txEl>
                                          </p:spTgt>
                                        </p:tgtEl>
                                        <p:attrNameLst>
                                          <p:attrName>style.visibility</p:attrName>
                                        </p:attrNameLst>
                                      </p:cBhvr>
                                      <p:to>
                                        <p:strVal val="visible"/>
                                      </p:to>
                                    </p:set>
                                    <p:anim calcmode="lin" valueType="num">
                                      <p:cBhvr additive="base">
                                        <p:cTn id="7" dur="500" fill="hold"/>
                                        <p:tgtEl>
                                          <p:spTgt spid="356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56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56355">
                                            <p:txEl>
                                              <p:pRg st="1" end="1"/>
                                            </p:txEl>
                                          </p:spTgt>
                                        </p:tgtEl>
                                        <p:attrNameLst>
                                          <p:attrName>style.visibility</p:attrName>
                                        </p:attrNameLst>
                                      </p:cBhvr>
                                      <p:to>
                                        <p:strVal val="visible"/>
                                      </p:to>
                                    </p:set>
                                    <p:anim calcmode="lin" valueType="num">
                                      <p:cBhvr additive="base">
                                        <p:cTn id="13" dur="500" fill="hold"/>
                                        <p:tgtEl>
                                          <p:spTgt spid="3563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5635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5" grpId="0" build="p"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0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58403" name="Rectangle 3"/>
          <p:cNvSpPr>
            <a:spLocks noGrp="1" noChangeArrowheads="1"/>
          </p:cNvSpPr>
          <p:nvPr>
            <p:ph type="body" idx="1"/>
          </p:nvPr>
        </p:nvSpPr>
        <p:spPr>
          <a:xfrm>
            <a:off x="457200" y="1524000"/>
            <a:ext cx="9201150" cy="4953000"/>
          </a:xfrm>
          <a:solidFill>
            <a:srgbClr val="FFFFCC"/>
          </a:solidFill>
        </p:spPr>
        <p:txBody>
          <a:bodyPr/>
          <a:lstStyle/>
          <a:p>
            <a:r>
              <a:rPr kumimoji="0" lang="tr-TR" b="1">
                <a:solidFill>
                  <a:srgbClr val="800000"/>
                </a:solidFill>
                <a:latin typeface="Arial Narrow" pitchFamily="34" charset="0"/>
              </a:rPr>
              <a:t>2) </a:t>
            </a:r>
            <a:r>
              <a:rPr lang="tr-TR" b="1">
                <a:solidFill>
                  <a:srgbClr val="800000"/>
                </a:solidFill>
                <a:latin typeface="Arial Narrow" pitchFamily="34" charset="0"/>
              </a:rPr>
              <a:t>Anektodlar:</a:t>
            </a:r>
            <a:r>
              <a:rPr kumimoji="0" lang="tr-TR">
                <a:solidFill>
                  <a:srgbClr val="0000FF"/>
                </a:solidFill>
                <a:latin typeface="Arial Narrow" pitchFamily="34" charset="0"/>
              </a:rPr>
              <a:t>Öğrencilerin problemleri için bilgi toplama yöntemlerinden biridir. Öğrencilerin davranışlarıyla ilgili kısaca yazılmış raporların kaydedilmeleriyle oluşturulurlar. Karar vermede diğer yöntemlerle birlikte kullanılırlar. Üst düzey beceriler ve duyuşsal alanla ilgili davranışların değerlendirilmesinde kullanılabilirler.</a:t>
            </a:r>
            <a:endParaRPr kumimoji="0" lang="tr-TR" b="1">
              <a:solidFill>
                <a:srgbClr val="800000"/>
              </a:solidFill>
              <a:latin typeface="Arial Narrow" pitchFamily="34" charset="0"/>
            </a:endParaRPr>
          </a:p>
          <a:p>
            <a:pPr>
              <a:lnSpc>
                <a:spcPct val="90000"/>
              </a:lnSpc>
            </a:pP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58403">
                                            <p:txEl>
                                              <p:pRg st="0" end="0"/>
                                            </p:txEl>
                                          </p:spTgt>
                                        </p:tgtEl>
                                        <p:attrNameLst>
                                          <p:attrName>style.visibility</p:attrName>
                                        </p:attrNameLst>
                                      </p:cBhvr>
                                      <p:to>
                                        <p:strVal val="visible"/>
                                      </p:to>
                                    </p:set>
                                    <p:anim calcmode="lin" valueType="num">
                                      <p:cBhvr additive="base">
                                        <p:cTn id="7" dur="500" fill="hold"/>
                                        <p:tgtEl>
                                          <p:spTgt spid="3584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5840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03" grpId="0" build="p"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60451" name="Rectangle 3"/>
          <p:cNvSpPr>
            <a:spLocks noGrp="1" noChangeArrowheads="1"/>
          </p:cNvSpPr>
          <p:nvPr>
            <p:ph type="body" idx="1"/>
          </p:nvPr>
        </p:nvSpPr>
        <p:spPr>
          <a:xfrm>
            <a:off x="457200" y="1524000"/>
            <a:ext cx="9201150" cy="4953000"/>
          </a:xfrm>
          <a:solidFill>
            <a:srgbClr val="FFFFCC"/>
          </a:solidFill>
        </p:spPr>
        <p:txBody>
          <a:bodyPr/>
          <a:lstStyle/>
          <a:p>
            <a:r>
              <a:rPr kumimoji="0" lang="tr-TR" b="1">
                <a:solidFill>
                  <a:srgbClr val="800000"/>
                </a:solidFill>
                <a:latin typeface="Arial Narrow" pitchFamily="34" charset="0"/>
              </a:rPr>
              <a:t>3) </a:t>
            </a:r>
            <a:r>
              <a:rPr lang="tr-TR" b="1">
                <a:solidFill>
                  <a:srgbClr val="800000"/>
                </a:solidFill>
                <a:latin typeface="Arial Narrow" pitchFamily="34" charset="0"/>
              </a:rPr>
              <a:t>Tartışmalar: </a:t>
            </a:r>
            <a:r>
              <a:rPr kumimoji="0" lang="tr-TR">
                <a:solidFill>
                  <a:srgbClr val="0000FF"/>
                </a:solidFill>
                <a:latin typeface="Arial Narrow" pitchFamily="34" charset="0"/>
              </a:rPr>
              <a:t>Eleştirel düşünme için en uygun yöntemdir. </a:t>
            </a:r>
          </a:p>
          <a:p>
            <a:r>
              <a:rPr kumimoji="0" lang="tr-TR">
                <a:solidFill>
                  <a:srgbClr val="0000FF"/>
                </a:solidFill>
                <a:latin typeface="Arial Narrow" pitchFamily="34" charset="0"/>
              </a:rPr>
              <a:t>Öğrencinin, değerlendirme ya da yordama yapması gereken bir konuda sözlü ya da yazılı tartışması istenebilir. </a:t>
            </a:r>
          </a:p>
          <a:p>
            <a:r>
              <a:rPr kumimoji="0" lang="tr-TR">
                <a:solidFill>
                  <a:srgbClr val="0000FF"/>
                </a:solidFill>
                <a:latin typeface="Arial Narrow" pitchFamily="34" charset="0"/>
              </a:rPr>
              <a:t>Açık uçlu maddelere çok benzerler.</a:t>
            </a:r>
          </a:p>
          <a:p>
            <a:r>
              <a:rPr kumimoji="0" lang="tr-TR">
                <a:solidFill>
                  <a:srgbClr val="0000FF"/>
                </a:solidFill>
                <a:latin typeface="Arial Narrow" pitchFamily="34" charset="0"/>
              </a:rPr>
              <a:t> Çoğu zaman tek bir doğru cevabı olmayabilir. </a:t>
            </a:r>
          </a:p>
          <a:p>
            <a:r>
              <a:rPr kumimoji="0" lang="tr-TR">
                <a:solidFill>
                  <a:srgbClr val="0000FF"/>
                </a:solidFill>
                <a:latin typeface="Arial Narrow" pitchFamily="34" charset="0"/>
              </a:rPr>
              <a:t>Puanlama, bu maddeler için sorun olabilir.</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0451">
                                            <p:txEl>
                                              <p:pRg st="0" end="0"/>
                                            </p:txEl>
                                          </p:spTgt>
                                        </p:tgtEl>
                                        <p:attrNameLst>
                                          <p:attrName>style.visibility</p:attrName>
                                        </p:attrNameLst>
                                      </p:cBhvr>
                                      <p:to>
                                        <p:strVal val="visible"/>
                                      </p:to>
                                    </p:set>
                                    <p:anim calcmode="lin" valueType="num">
                                      <p:cBhvr additive="base">
                                        <p:cTn id="7" dur="500" fill="hold"/>
                                        <p:tgtEl>
                                          <p:spTgt spid="3604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0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0451">
                                            <p:txEl>
                                              <p:pRg st="1" end="1"/>
                                            </p:txEl>
                                          </p:spTgt>
                                        </p:tgtEl>
                                        <p:attrNameLst>
                                          <p:attrName>style.visibility</p:attrName>
                                        </p:attrNameLst>
                                      </p:cBhvr>
                                      <p:to>
                                        <p:strVal val="visible"/>
                                      </p:to>
                                    </p:set>
                                    <p:anim calcmode="lin" valueType="num">
                                      <p:cBhvr additive="base">
                                        <p:cTn id="13" dur="500" fill="hold"/>
                                        <p:tgtEl>
                                          <p:spTgt spid="3604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0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0451">
                                            <p:txEl>
                                              <p:pRg st="2" end="2"/>
                                            </p:txEl>
                                          </p:spTgt>
                                        </p:tgtEl>
                                        <p:attrNameLst>
                                          <p:attrName>style.visibility</p:attrName>
                                        </p:attrNameLst>
                                      </p:cBhvr>
                                      <p:to>
                                        <p:strVal val="visible"/>
                                      </p:to>
                                    </p:set>
                                    <p:anim calcmode="lin" valueType="num">
                                      <p:cBhvr additive="base">
                                        <p:cTn id="19" dur="500" fill="hold"/>
                                        <p:tgtEl>
                                          <p:spTgt spid="3604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04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60451">
                                            <p:txEl>
                                              <p:pRg st="3" end="3"/>
                                            </p:txEl>
                                          </p:spTgt>
                                        </p:tgtEl>
                                        <p:attrNameLst>
                                          <p:attrName>style.visibility</p:attrName>
                                        </p:attrNameLst>
                                      </p:cBhvr>
                                      <p:to>
                                        <p:strVal val="visible"/>
                                      </p:to>
                                    </p:set>
                                    <p:anim calcmode="lin" valueType="num">
                                      <p:cBhvr additive="base">
                                        <p:cTn id="25" dur="500" fill="hold"/>
                                        <p:tgtEl>
                                          <p:spTgt spid="3604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604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60451">
                                            <p:txEl>
                                              <p:pRg st="4" end="4"/>
                                            </p:txEl>
                                          </p:spTgt>
                                        </p:tgtEl>
                                        <p:attrNameLst>
                                          <p:attrName>style.visibility</p:attrName>
                                        </p:attrNameLst>
                                      </p:cBhvr>
                                      <p:to>
                                        <p:strVal val="visible"/>
                                      </p:to>
                                    </p:set>
                                    <p:anim calcmode="lin" valueType="num">
                                      <p:cBhvr additive="base">
                                        <p:cTn id="31" dur="500" fill="hold"/>
                                        <p:tgtEl>
                                          <p:spTgt spid="3604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604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249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62499" name="Rectangle 3"/>
          <p:cNvSpPr>
            <a:spLocks noGrp="1" noChangeArrowheads="1"/>
          </p:cNvSpPr>
          <p:nvPr>
            <p:ph type="body" idx="1"/>
          </p:nvPr>
        </p:nvSpPr>
        <p:spPr>
          <a:xfrm>
            <a:off x="457200" y="1524000"/>
            <a:ext cx="9201150" cy="4953000"/>
          </a:xfrm>
          <a:solidFill>
            <a:srgbClr val="FFFFCC"/>
          </a:solidFill>
        </p:spPr>
        <p:txBody>
          <a:bodyPr/>
          <a:lstStyle/>
          <a:p>
            <a:r>
              <a:rPr lang="tr-TR" b="1">
                <a:solidFill>
                  <a:srgbClr val="800000"/>
                </a:solidFill>
                <a:latin typeface="Arial Narrow" pitchFamily="34" charset="0"/>
              </a:rPr>
              <a:t>4) Sergiler:</a:t>
            </a:r>
            <a:r>
              <a:rPr kumimoji="0" lang="tr-TR">
                <a:latin typeface="Arial Narrow" pitchFamily="34" charset="0"/>
              </a:rPr>
              <a:t> </a:t>
            </a:r>
            <a:r>
              <a:rPr kumimoji="0" lang="tr-TR" b="1">
                <a:solidFill>
                  <a:srgbClr val="0000FF"/>
                </a:solidFill>
                <a:latin typeface="Arial Narrow" pitchFamily="34" charset="0"/>
              </a:rPr>
              <a:t>Bu yöntem öğrencilerin yaratıcılıklarını ve sanatsal çalışmalarını sergileyebilecekleri kullanışlı bir yöntemdir. </a:t>
            </a:r>
          </a:p>
          <a:p>
            <a:r>
              <a:rPr kumimoji="0" lang="tr-TR" b="1">
                <a:solidFill>
                  <a:srgbClr val="0000FF"/>
                </a:solidFill>
                <a:latin typeface="Arial Narrow" pitchFamily="34" charset="0"/>
              </a:rPr>
              <a:t>Aynı zamanda üst düzey zihinsel becerilerin değerlendirilmesinde çok kullanışlıdır. </a:t>
            </a:r>
          </a:p>
          <a:p>
            <a:r>
              <a:rPr kumimoji="0" lang="tr-TR" b="1">
                <a:solidFill>
                  <a:srgbClr val="0000FF"/>
                </a:solidFill>
                <a:latin typeface="Arial Narrow" pitchFamily="34" charset="0"/>
              </a:rPr>
              <a:t>Kontrol listeleri ya da dereceleme ölçekleri kullanılarak bu tür çalışmalar değerlendirilebilir.</a:t>
            </a:r>
          </a:p>
          <a:p>
            <a:pPr>
              <a:lnSpc>
                <a:spcPct val="90000"/>
              </a:lnSpc>
            </a:pP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2499">
                                            <p:txEl>
                                              <p:pRg st="0" end="0"/>
                                            </p:txEl>
                                          </p:spTgt>
                                        </p:tgtEl>
                                        <p:attrNameLst>
                                          <p:attrName>style.visibility</p:attrName>
                                        </p:attrNameLst>
                                      </p:cBhvr>
                                      <p:to>
                                        <p:strVal val="visible"/>
                                      </p:to>
                                    </p:set>
                                    <p:anim calcmode="lin" valueType="num">
                                      <p:cBhvr additive="base">
                                        <p:cTn id="7" dur="500" fill="hold"/>
                                        <p:tgtEl>
                                          <p:spTgt spid="3624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2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2499">
                                            <p:txEl>
                                              <p:pRg st="1" end="1"/>
                                            </p:txEl>
                                          </p:spTgt>
                                        </p:tgtEl>
                                        <p:attrNameLst>
                                          <p:attrName>style.visibility</p:attrName>
                                        </p:attrNameLst>
                                      </p:cBhvr>
                                      <p:to>
                                        <p:strVal val="visible"/>
                                      </p:to>
                                    </p:set>
                                    <p:anim calcmode="lin" valueType="num">
                                      <p:cBhvr additive="base">
                                        <p:cTn id="13" dur="500" fill="hold"/>
                                        <p:tgtEl>
                                          <p:spTgt spid="3624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2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2499">
                                            <p:txEl>
                                              <p:pRg st="2" end="2"/>
                                            </p:txEl>
                                          </p:spTgt>
                                        </p:tgtEl>
                                        <p:attrNameLst>
                                          <p:attrName>style.visibility</p:attrName>
                                        </p:attrNameLst>
                                      </p:cBhvr>
                                      <p:to>
                                        <p:strVal val="visible"/>
                                      </p:to>
                                    </p:set>
                                    <p:anim calcmode="lin" valueType="num">
                                      <p:cBhvr additive="base">
                                        <p:cTn id="19" dur="500" fill="hold"/>
                                        <p:tgtEl>
                                          <p:spTgt spid="3624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24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499" grpId="0" build="p"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454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64547" name="Rectangle 3"/>
          <p:cNvSpPr>
            <a:spLocks noGrp="1" noChangeArrowheads="1"/>
          </p:cNvSpPr>
          <p:nvPr>
            <p:ph type="body" idx="1"/>
          </p:nvPr>
        </p:nvSpPr>
        <p:spPr>
          <a:xfrm>
            <a:off x="457200" y="1371600"/>
            <a:ext cx="9220200" cy="5257800"/>
          </a:xfrm>
          <a:solidFill>
            <a:srgbClr val="FFFFCC"/>
          </a:solidFill>
        </p:spPr>
        <p:txBody>
          <a:bodyPr/>
          <a:lstStyle/>
          <a:p>
            <a:pPr>
              <a:lnSpc>
                <a:spcPct val="80000"/>
              </a:lnSpc>
            </a:pPr>
            <a:r>
              <a:rPr kumimoji="0" lang="tr-TR" b="1">
                <a:solidFill>
                  <a:srgbClr val="800000"/>
                </a:solidFill>
                <a:latin typeface="Arial Narrow" pitchFamily="34" charset="0"/>
              </a:rPr>
              <a:t>5) </a:t>
            </a:r>
            <a:r>
              <a:rPr lang="tr-TR" b="1">
                <a:solidFill>
                  <a:srgbClr val="800000"/>
                </a:solidFill>
                <a:latin typeface="Arial Narrow" pitchFamily="34" charset="0"/>
              </a:rPr>
              <a:t>Görüşme (Mülâkat):</a:t>
            </a:r>
            <a:r>
              <a:rPr kumimoji="0" lang="tr-TR">
                <a:solidFill>
                  <a:srgbClr val="0000FF"/>
                </a:solidFill>
                <a:latin typeface="Arial Narrow" pitchFamily="34" charset="0"/>
              </a:rPr>
              <a:t>Çok kullanılan bir yöntem değildir. Öğrencilerle yapılan görüşmeler, öğrencilerin çalışmaları hakkında ve konuları nasıl anladıkları konusunda anlama düzeylerinin daha iyi değerlendirilmesine yardım eder.</a:t>
            </a:r>
          </a:p>
          <a:p>
            <a:pPr algn="just">
              <a:lnSpc>
                <a:spcPct val="80000"/>
              </a:lnSpc>
              <a:spcBef>
                <a:spcPts val="500"/>
              </a:spcBef>
              <a:spcAft>
                <a:spcPts val="500"/>
              </a:spcAft>
            </a:pPr>
            <a:r>
              <a:rPr lang="tr-TR">
                <a:solidFill>
                  <a:srgbClr val="FF0066"/>
                </a:solidFill>
                <a:latin typeface="Arial Narrow" pitchFamily="34" charset="0"/>
              </a:rPr>
              <a:t>Aşağıda bazı örnek görüşme soruları verilmiştir:</a:t>
            </a:r>
          </a:p>
          <a:p>
            <a:pPr algn="just">
              <a:lnSpc>
                <a:spcPct val="80000"/>
              </a:lnSpc>
              <a:spcBef>
                <a:spcPts val="500"/>
              </a:spcBef>
              <a:spcAft>
                <a:spcPts val="500"/>
              </a:spcAft>
            </a:pPr>
            <a:r>
              <a:rPr lang="tr-TR">
                <a:solidFill>
                  <a:srgbClr val="0000FF"/>
                </a:solidFill>
                <a:latin typeface="Arial Narrow" pitchFamily="34" charset="0"/>
              </a:rPr>
              <a:t>1. </a:t>
            </a:r>
            <a:r>
              <a:rPr lang="tr-TR" sz="3000" b="1">
                <a:solidFill>
                  <a:srgbClr val="0000FF"/>
                </a:solidFill>
                <a:latin typeface="Arial Narrow" pitchFamily="34" charset="0"/>
              </a:rPr>
              <a:t>Bir olayı değişik yolla açıklayabilir misin?</a:t>
            </a:r>
          </a:p>
          <a:p>
            <a:pPr algn="just">
              <a:lnSpc>
                <a:spcPct val="80000"/>
              </a:lnSpc>
              <a:spcBef>
                <a:spcPts val="500"/>
              </a:spcBef>
              <a:spcAft>
                <a:spcPts val="500"/>
              </a:spcAft>
            </a:pPr>
            <a:r>
              <a:rPr lang="tr-TR" sz="3000" b="1">
                <a:solidFill>
                  <a:srgbClr val="0000FF"/>
                </a:solidFill>
                <a:latin typeface="Arial Narrow" pitchFamily="34" charset="0"/>
              </a:rPr>
              <a:t>2. Bu etkinliği tekrar yapsaydın aynı sonuçları bulur muydun?</a:t>
            </a:r>
          </a:p>
          <a:p>
            <a:pPr algn="just">
              <a:lnSpc>
                <a:spcPct val="80000"/>
              </a:lnSpc>
              <a:spcBef>
                <a:spcPts val="500"/>
              </a:spcBef>
              <a:spcAft>
                <a:spcPts val="500"/>
              </a:spcAft>
            </a:pPr>
            <a:r>
              <a:rPr lang="tr-TR" sz="3000" b="1">
                <a:solidFill>
                  <a:srgbClr val="0000FF"/>
                </a:solidFill>
                <a:latin typeface="Arial Narrow" pitchFamily="34" charset="0"/>
              </a:rPr>
              <a:t>3. Bu etkinliği daha kolay yapmanın başka bir yolu var mıdır?</a:t>
            </a:r>
          </a:p>
          <a:p>
            <a:pPr>
              <a:lnSpc>
                <a:spcPct val="80000"/>
              </a:lnSpc>
            </a:pPr>
            <a:r>
              <a:rPr kumimoji="0" lang="tr-TR" sz="3000" b="1">
                <a:solidFill>
                  <a:srgbClr val="0000FF"/>
                </a:solidFill>
                <a:latin typeface="Arial Narrow" pitchFamily="34" charset="0"/>
              </a:rPr>
              <a:t>4. Bu konuyla ilgili “gerçek yaşamından” bir örnek verebilir misin?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4547">
                                            <p:txEl>
                                              <p:pRg st="0" end="0"/>
                                            </p:txEl>
                                          </p:spTgt>
                                        </p:tgtEl>
                                        <p:attrNameLst>
                                          <p:attrName>style.visibility</p:attrName>
                                        </p:attrNameLst>
                                      </p:cBhvr>
                                      <p:to>
                                        <p:strVal val="visible"/>
                                      </p:to>
                                    </p:set>
                                    <p:anim calcmode="lin" valueType="num">
                                      <p:cBhvr additive="base">
                                        <p:cTn id="7" dur="500" fill="hold"/>
                                        <p:tgtEl>
                                          <p:spTgt spid="3645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4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4547">
                                            <p:txEl>
                                              <p:pRg st="1" end="1"/>
                                            </p:txEl>
                                          </p:spTgt>
                                        </p:tgtEl>
                                        <p:attrNameLst>
                                          <p:attrName>style.visibility</p:attrName>
                                        </p:attrNameLst>
                                      </p:cBhvr>
                                      <p:to>
                                        <p:strVal val="visible"/>
                                      </p:to>
                                    </p:set>
                                    <p:anim calcmode="lin" valueType="num">
                                      <p:cBhvr additive="base">
                                        <p:cTn id="13" dur="500" fill="hold"/>
                                        <p:tgtEl>
                                          <p:spTgt spid="3645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45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4547">
                                            <p:txEl>
                                              <p:pRg st="2" end="2"/>
                                            </p:txEl>
                                          </p:spTgt>
                                        </p:tgtEl>
                                        <p:attrNameLst>
                                          <p:attrName>style.visibility</p:attrName>
                                        </p:attrNameLst>
                                      </p:cBhvr>
                                      <p:to>
                                        <p:strVal val="visible"/>
                                      </p:to>
                                    </p:set>
                                    <p:anim calcmode="lin" valueType="num">
                                      <p:cBhvr additive="base">
                                        <p:cTn id="19" dur="500" fill="hold"/>
                                        <p:tgtEl>
                                          <p:spTgt spid="3645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45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64547">
                                            <p:txEl>
                                              <p:pRg st="3" end="3"/>
                                            </p:txEl>
                                          </p:spTgt>
                                        </p:tgtEl>
                                        <p:attrNameLst>
                                          <p:attrName>style.visibility</p:attrName>
                                        </p:attrNameLst>
                                      </p:cBhvr>
                                      <p:to>
                                        <p:strVal val="visible"/>
                                      </p:to>
                                    </p:set>
                                    <p:anim calcmode="lin" valueType="num">
                                      <p:cBhvr additive="base">
                                        <p:cTn id="25" dur="500" fill="hold"/>
                                        <p:tgtEl>
                                          <p:spTgt spid="3645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645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64547">
                                            <p:txEl>
                                              <p:pRg st="4" end="4"/>
                                            </p:txEl>
                                          </p:spTgt>
                                        </p:tgtEl>
                                        <p:attrNameLst>
                                          <p:attrName>style.visibility</p:attrName>
                                        </p:attrNameLst>
                                      </p:cBhvr>
                                      <p:to>
                                        <p:strVal val="visible"/>
                                      </p:to>
                                    </p:set>
                                    <p:anim calcmode="lin" valueType="num">
                                      <p:cBhvr additive="base">
                                        <p:cTn id="31" dur="500" fill="hold"/>
                                        <p:tgtEl>
                                          <p:spTgt spid="36454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645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64547">
                                            <p:txEl>
                                              <p:pRg st="5" end="5"/>
                                            </p:txEl>
                                          </p:spTgt>
                                        </p:tgtEl>
                                        <p:attrNameLst>
                                          <p:attrName>style.visibility</p:attrName>
                                        </p:attrNameLst>
                                      </p:cBhvr>
                                      <p:to>
                                        <p:strVal val="visible"/>
                                      </p:to>
                                    </p:set>
                                    <p:anim calcmode="lin" valueType="num">
                                      <p:cBhvr additive="base">
                                        <p:cTn id="37" dur="500" fill="hold"/>
                                        <p:tgtEl>
                                          <p:spTgt spid="36454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645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7" grpId="0" build="p"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659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66595" name="Rectangle 3"/>
          <p:cNvSpPr>
            <a:spLocks noGrp="1" noChangeArrowheads="1"/>
          </p:cNvSpPr>
          <p:nvPr>
            <p:ph type="body" idx="1"/>
          </p:nvPr>
        </p:nvSpPr>
        <p:spPr>
          <a:xfrm>
            <a:off x="457200" y="1524000"/>
            <a:ext cx="9201150" cy="4953000"/>
          </a:xfrm>
          <a:solidFill>
            <a:srgbClr val="FFFFCC"/>
          </a:solidFill>
        </p:spPr>
        <p:txBody>
          <a:bodyPr/>
          <a:lstStyle/>
          <a:p>
            <a:r>
              <a:rPr lang="tr-TR" b="1">
                <a:solidFill>
                  <a:srgbClr val="800000"/>
                </a:solidFill>
                <a:latin typeface="Arial Narrow" pitchFamily="34" charset="0"/>
              </a:rPr>
              <a:t>6) </a:t>
            </a:r>
            <a:r>
              <a:rPr kumimoji="0" lang="tr-TR" b="1">
                <a:solidFill>
                  <a:srgbClr val="800000"/>
                </a:solidFill>
                <a:latin typeface="Arial Narrow" pitchFamily="34" charset="0"/>
              </a:rPr>
              <a:t>Projeler: </a:t>
            </a:r>
            <a:r>
              <a:rPr kumimoji="0" lang="tr-TR">
                <a:solidFill>
                  <a:srgbClr val="0000FF"/>
                </a:solidFill>
                <a:latin typeface="Arial Narrow" pitchFamily="34" charset="0"/>
              </a:rPr>
              <a:t>Projeler, öğrencilere bireysel ya da grup içinde önemli görevlerde sık sık fırsatlar sunar. </a:t>
            </a:r>
          </a:p>
          <a:p>
            <a:r>
              <a:rPr kumimoji="0" lang="tr-TR">
                <a:solidFill>
                  <a:srgbClr val="0000FF"/>
                </a:solidFill>
                <a:latin typeface="Arial Narrow" pitchFamily="34" charset="0"/>
              </a:rPr>
              <a:t>Projeler puanlama standartları ve ayrıntılı yönergeler gerektirir. </a:t>
            </a:r>
          </a:p>
          <a:p>
            <a:r>
              <a:rPr kumimoji="0" lang="tr-TR">
                <a:solidFill>
                  <a:srgbClr val="0000FF"/>
                </a:solidFill>
                <a:latin typeface="Arial Narrow" pitchFamily="34" charset="0"/>
              </a:rPr>
              <a:t>Ayrıca öğretmen ve öğrenciler için önemli sorumluluklar gerektirir.</a:t>
            </a:r>
            <a:r>
              <a:rPr kumimoji="0"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6595">
                                            <p:txEl>
                                              <p:pRg st="0" end="0"/>
                                            </p:txEl>
                                          </p:spTgt>
                                        </p:tgtEl>
                                        <p:attrNameLst>
                                          <p:attrName>style.visibility</p:attrName>
                                        </p:attrNameLst>
                                      </p:cBhvr>
                                      <p:to>
                                        <p:strVal val="visible"/>
                                      </p:to>
                                    </p:set>
                                    <p:anim calcmode="lin" valueType="num">
                                      <p:cBhvr additive="base">
                                        <p:cTn id="7" dur="500" fill="hold"/>
                                        <p:tgtEl>
                                          <p:spTgt spid="3665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6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6595">
                                            <p:txEl>
                                              <p:pRg st="1" end="1"/>
                                            </p:txEl>
                                          </p:spTgt>
                                        </p:tgtEl>
                                        <p:attrNameLst>
                                          <p:attrName>style.visibility</p:attrName>
                                        </p:attrNameLst>
                                      </p:cBhvr>
                                      <p:to>
                                        <p:strVal val="visible"/>
                                      </p:to>
                                    </p:set>
                                    <p:anim calcmode="lin" valueType="num">
                                      <p:cBhvr additive="base">
                                        <p:cTn id="13" dur="500" fill="hold"/>
                                        <p:tgtEl>
                                          <p:spTgt spid="3665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65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6595">
                                            <p:txEl>
                                              <p:pRg st="2" end="2"/>
                                            </p:txEl>
                                          </p:spTgt>
                                        </p:tgtEl>
                                        <p:attrNameLst>
                                          <p:attrName>style.visibility</p:attrName>
                                        </p:attrNameLst>
                                      </p:cBhvr>
                                      <p:to>
                                        <p:strVal val="visible"/>
                                      </p:to>
                                    </p:set>
                                    <p:anim calcmode="lin" valueType="num">
                                      <p:cBhvr additive="base">
                                        <p:cTn id="19" dur="500" fill="hold"/>
                                        <p:tgtEl>
                                          <p:spTgt spid="3665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65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5" grpId="0" build="p"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700416" name="Object 1024"/>
          <p:cNvGraphicFramePr>
            <a:graphicFrameLocks noChangeAspect="1"/>
          </p:cNvGraphicFramePr>
          <p:nvPr>
            <p:ph type="body" idx="1"/>
          </p:nvPr>
        </p:nvGraphicFramePr>
        <p:xfrm>
          <a:off x="1143000" y="3175"/>
          <a:ext cx="8153400" cy="6469063"/>
        </p:xfrm>
        <a:graphic>
          <a:graphicData uri="http://schemas.openxmlformats.org/presentationml/2006/ole">
            <p:oleObj spid="_x0000_s700416" name="Word Belgesi" r:id="rId4" imgW="8508960" imgH="675108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00416"/>
                                        </p:tgtEl>
                                        <p:attrNameLst>
                                          <p:attrName>style.visibility</p:attrName>
                                        </p:attrNameLst>
                                      </p:cBhvr>
                                      <p:to>
                                        <p:strVal val="visible"/>
                                      </p:to>
                                    </p:set>
                                    <p:anim calcmode="lin" valueType="num">
                                      <p:cBhvr additive="base">
                                        <p:cTn id="7" dur="500" fill="hold"/>
                                        <p:tgtEl>
                                          <p:spTgt spid="700416"/>
                                        </p:tgtEl>
                                        <p:attrNameLst>
                                          <p:attrName>ppt_x</p:attrName>
                                        </p:attrNameLst>
                                      </p:cBhvr>
                                      <p:tavLst>
                                        <p:tav tm="0">
                                          <p:val>
                                            <p:strVal val="1+#ppt_w/2"/>
                                          </p:val>
                                        </p:tav>
                                        <p:tav tm="100000">
                                          <p:val>
                                            <p:strVal val="#ppt_x"/>
                                          </p:val>
                                        </p:tav>
                                      </p:tavLst>
                                    </p:anim>
                                    <p:anim calcmode="lin" valueType="num">
                                      <p:cBhvr additive="base">
                                        <p:cTn id="8" dur="500" fill="hold"/>
                                        <p:tgtEl>
                                          <p:spTgt spid="7004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4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68643" name="Rectangle 3"/>
          <p:cNvSpPr>
            <a:spLocks noGrp="1" noChangeArrowheads="1"/>
          </p:cNvSpPr>
          <p:nvPr>
            <p:ph type="body" idx="1"/>
          </p:nvPr>
        </p:nvSpPr>
        <p:spPr>
          <a:xfrm>
            <a:off x="457200" y="1524000"/>
            <a:ext cx="9201150" cy="4953000"/>
          </a:xfrm>
          <a:solidFill>
            <a:srgbClr val="FFFFCC"/>
          </a:solidFill>
        </p:spPr>
        <p:txBody>
          <a:bodyPr/>
          <a:lstStyle/>
          <a:p>
            <a:r>
              <a:rPr kumimoji="0" lang="tr-TR" b="1">
                <a:solidFill>
                  <a:srgbClr val="800000"/>
                </a:solidFill>
                <a:latin typeface="Arial Narrow" pitchFamily="34" charset="0"/>
              </a:rPr>
              <a:t>7) Araştırma Kâğıtları </a:t>
            </a:r>
            <a:r>
              <a:rPr lang="tr-TR" b="1">
                <a:solidFill>
                  <a:srgbClr val="800000"/>
                </a:solidFill>
                <a:latin typeface="Arial Narrow" pitchFamily="34" charset="0"/>
              </a:rPr>
              <a:t>: </a:t>
            </a:r>
            <a:r>
              <a:rPr lang="tr-TR">
                <a:solidFill>
                  <a:srgbClr val="0000FF"/>
                </a:solidFill>
                <a:latin typeface="Arial Narrow" pitchFamily="34" charset="0"/>
              </a:rPr>
              <a:t>Araştırma kâğıtları eğitimin her kademesinde kullanılır. </a:t>
            </a:r>
          </a:p>
          <a:p>
            <a:r>
              <a:rPr lang="tr-TR">
                <a:solidFill>
                  <a:srgbClr val="0000FF"/>
                </a:solidFill>
                <a:latin typeface="Arial Narrow" pitchFamily="34" charset="0"/>
              </a:rPr>
              <a:t>Bir performans değerlendirme maddesi olarak oldukça uygundur.</a:t>
            </a:r>
          </a:p>
          <a:p>
            <a:pPr algn="just">
              <a:spcBef>
                <a:spcPts val="500"/>
              </a:spcBef>
              <a:spcAft>
                <a:spcPts val="500"/>
              </a:spcAft>
            </a:pPr>
            <a:r>
              <a:rPr lang="tr-TR">
                <a:solidFill>
                  <a:srgbClr val="FF0066"/>
                </a:solidFill>
                <a:latin typeface="Arial Narrow" pitchFamily="34" charset="0"/>
              </a:rPr>
              <a:t>Örnek:</a:t>
            </a:r>
            <a:r>
              <a:rPr lang="tr-TR">
                <a:solidFill>
                  <a:srgbClr val="0000FF"/>
                </a:solidFill>
                <a:latin typeface="Arial Narrow" pitchFamily="34" charset="0"/>
              </a:rPr>
              <a:t> Aşağıdaki konulardan biriyle ilgili bir araştırma kağıdı yazınız.</a:t>
            </a:r>
          </a:p>
          <a:p>
            <a:pPr algn="just">
              <a:spcBef>
                <a:spcPts val="500"/>
              </a:spcBef>
              <a:spcAft>
                <a:spcPts val="500"/>
              </a:spcAft>
            </a:pPr>
            <a:r>
              <a:rPr lang="tr-TR">
                <a:solidFill>
                  <a:srgbClr val="0000FF"/>
                </a:solidFill>
                <a:latin typeface="Arial Narrow" pitchFamily="34" charset="0"/>
              </a:rPr>
              <a:t>Cep telefonlarının güvenirliği. Cep telefonları nasıl çalışır? Cep telefonlarının tarihi.</a:t>
            </a:r>
          </a:p>
          <a:p>
            <a:pPr algn="just">
              <a:spcBef>
                <a:spcPts val="500"/>
              </a:spcBef>
              <a:spcAft>
                <a:spcPts val="500"/>
              </a:spcAft>
            </a:pPr>
            <a:endParaRPr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8643">
                                            <p:txEl>
                                              <p:pRg st="0" end="0"/>
                                            </p:txEl>
                                          </p:spTgt>
                                        </p:tgtEl>
                                        <p:attrNameLst>
                                          <p:attrName>style.visibility</p:attrName>
                                        </p:attrNameLst>
                                      </p:cBhvr>
                                      <p:to>
                                        <p:strVal val="visible"/>
                                      </p:to>
                                    </p:set>
                                    <p:anim calcmode="lin" valueType="num">
                                      <p:cBhvr additive="base">
                                        <p:cTn id="7" dur="500" fill="hold"/>
                                        <p:tgtEl>
                                          <p:spTgt spid="3686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86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8643">
                                            <p:txEl>
                                              <p:pRg st="1" end="1"/>
                                            </p:txEl>
                                          </p:spTgt>
                                        </p:tgtEl>
                                        <p:attrNameLst>
                                          <p:attrName>style.visibility</p:attrName>
                                        </p:attrNameLst>
                                      </p:cBhvr>
                                      <p:to>
                                        <p:strVal val="visible"/>
                                      </p:to>
                                    </p:set>
                                    <p:anim calcmode="lin" valueType="num">
                                      <p:cBhvr additive="base">
                                        <p:cTn id="13" dur="500" fill="hold"/>
                                        <p:tgtEl>
                                          <p:spTgt spid="3686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86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8643">
                                            <p:txEl>
                                              <p:pRg st="2" end="2"/>
                                            </p:txEl>
                                          </p:spTgt>
                                        </p:tgtEl>
                                        <p:attrNameLst>
                                          <p:attrName>style.visibility</p:attrName>
                                        </p:attrNameLst>
                                      </p:cBhvr>
                                      <p:to>
                                        <p:strVal val="visible"/>
                                      </p:to>
                                    </p:set>
                                    <p:anim calcmode="lin" valueType="num">
                                      <p:cBhvr additive="base">
                                        <p:cTn id="19" dur="500" fill="hold"/>
                                        <p:tgtEl>
                                          <p:spTgt spid="36864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86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68643">
                                            <p:txEl>
                                              <p:pRg st="3" end="3"/>
                                            </p:txEl>
                                          </p:spTgt>
                                        </p:tgtEl>
                                        <p:attrNameLst>
                                          <p:attrName>style.visibility</p:attrName>
                                        </p:attrNameLst>
                                      </p:cBhvr>
                                      <p:to>
                                        <p:strVal val="visible"/>
                                      </p:to>
                                    </p:set>
                                    <p:anim calcmode="lin" valueType="num">
                                      <p:cBhvr additive="base">
                                        <p:cTn id="25" dur="500" fill="hold"/>
                                        <p:tgtEl>
                                          <p:spTgt spid="36864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686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descr="Pembe dokulu kağıt"/>
          <p:cNvSpPr>
            <a:spLocks noGrp="1" noChangeArrowheads="1"/>
          </p:cNvSpPr>
          <p:nvPr>
            <p:ph type="ctrTitle"/>
          </p:nvPr>
        </p:nvSpPr>
        <p:spPr>
          <a:xfrm>
            <a:off x="857250" y="304800"/>
            <a:ext cx="8686800" cy="5943600"/>
          </a:xfrm>
          <a:blipFill dpi="0" rotWithShape="0">
            <a:blip r:embed="rId3" cstate="print"/>
            <a:srcRect/>
            <a:tile tx="0" ty="0" sx="100000" sy="100000" flip="none" algn="tl"/>
          </a:blipFill>
        </p:spPr>
        <p:txBody>
          <a:bodyPr/>
          <a:lstStyle/>
          <a:p>
            <a:pPr algn="ctr">
              <a:lnSpc>
                <a:spcPct val="70000"/>
              </a:lnSpc>
            </a:pPr>
            <a:r>
              <a:rPr lang="tr-TR"/>
              <a:t/>
            </a:r>
            <a:br>
              <a:rPr lang="tr-TR"/>
            </a:br>
            <a:r>
              <a:rPr lang="tr-TR"/>
              <a:t/>
            </a:r>
            <a:br>
              <a:rPr lang="tr-TR"/>
            </a:br>
            <a:r>
              <a:rPr lang="tr-TR"/>
              <a:t> </a:t>
            </a:r>
            <a:r>
              <a:rPr lang="tr-TR">
                <a:solidFill>
                  <a:srgbClr val="FF0000"/>
                </a:solidFill>
              </a:rPr>
              <a:t>Eğitim bir sistem midir?</a:t>
            </a:r>
            <a:r>
              <a:rPr lang="tr-TR"/>
              <a:t> </a:t>
            </a:r>
            <a:br>
              <a:rPr lang="tr-TR"/>
            </a:br>
            <a:r>
              <a:rPr lang="tr-TR"/>
              <a:t/>
            </a:r>
            <a:br>
              <a:rPr lang="tr-TR"/>
            </a:br>
            <a:r>
              <a:rPr lang="tr-TR"/>
              <a:t/>
            </a:r>
            <a:br>
              <a:rPr lang="tr-TR"/>
            </a:br>
            <a:r>
              <a:rPr lang="tr-TR"/>
              <a:t/>
            </a:r>
            <a:br>
              <a:rPr lang="tr-TR"/>
            </a:br>
            <a:r>
              <a:rPr lang="tr-TR"/>
              <a:t/>
            </a:r>
            <a:br>
              <a:rPr lang="tr-TR"/>
            </a:br>
            <a:r>
              <a:rPr lang="tr-TR"/>
              <a:t/>
            </a:r>
            <a:br>
              <a:rPr lang="tr-TR"/>
            </a:br>
            <a:r>
              <a:rPr lang="tr-TR"/>
              <a:t/>
            </a:r>
            <a:br>
              <a:rPr lang="tr-TR"/>
            </a:br>
            <a:endParaRPr lang="tr-T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069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kumimoji="0" lang="tr-TR" b="1">
                <a:solidFill>
                  <a:srgbClr val="800000"/>
                </a:solidFill>
                <a:latin typeface="Arial Narrow" pitchFamily="34" charset="0"/>
              </a:rPr>
              <a:t>6. Diğer Yöntemler</a:t>
            </a:r>
          </a:p>
        </p:txBody>
      </p:sp>
      <p:sp>
        <p:nvSpPr>
          <p:cNvPr id="370691" name="Rectangle 3"/>
          <p:cNvSpPr>
            <a:spLocks noGrp="1" noChangeArrowheads="1"/>
          </p:cNvSpPr>
          <p:nvPr>
            <p:ph type="body" idx="1"/>
          </p:nvPr>
        </p:nvSpPr>
        <p:spPr>
          <a:xfrm>
            <a:off x="457200" y="1524000"/>
            <a:ext cx="9201150" cy="4953000"/>
          </a:xfrm>
          <a:solidFill>
            <a:srgbClr val="FFFFCC"/>
          </a:solidFill>
        </p:spPr>
        <p:txBody>
          <a:bodyPr/>
          <a:lstStyle/>
          <a:p>
            <a:r>
              <a:rPr kumimoji="0" lang="tr-TR" b="1">
                <a:solidFill>
                  <a:srgbClr val="800000"/>
                </a:solidFill>
                <a:latin typeface="Arial Narrow" pitchFamily="34" charset="0"/>
              </a:rPr>
              <a:t>8)Tutum:</a:t>
            </a:r>
            <a:endParaRPr kumimoji="0" lang="tr-TR">
              <a:latin typeface="Arial Narrow" pitchFamily="34" charset="0"/>
            </a:endParaRPr>
          </a:p>
          <a:p>
            <a:pPr algn="just"/>
            <a:r>
              <a:rPr kumimoji="0" lang="tr-TR">
                <a:solidFill>
                  <a:srgbClr val="0000FF"/>
                </a:solidFill>
                <a:latin typeface="Arial Narrow" pitchFamily="34" charset="0"/>
              </a:rPr>
              <a:t>Bir kimsenin herhangi bir olaya, eşya veya insan grubuna karşı olumlu ya da olumsuz davranış gösterme eğilimine </a:t>
            </a:r>
            <a:r>
              <a:rPr kumimoji="0" lang="tr-TR">
                <a:solidFill>
                  <a:srgbClr val="FF0066"/>
                </a:solidFill>
                <a:latin typeface="Arial Narrow" pitchFamily="34" charset="0"/>
              </a:rPr>
              <a:t>tutum</a:t>
            </a:r>
            <a:r>
              <a:rPr kumimoji="0" lang="tr-TR">
                <a:solidFill>
                  <a:srgbClr val="0000FF"/>
                </a:solidFill>
                <a:latin typeface="Arial Narrow" pitchFamily="34" charset="0"/>
              </a:rPr>
              <a:t> denir.</a:t>
            </a:r>
            <a:r>
              <a:rPr kumimoji="0" lang="tr-TR">
                <a:latin typeface="Arial Narrow" pitchFamily="34" charset="0"/>
              </a:rPr>
              <a:t> </a:t>
            </a:r>
          </a:p>
          <a:p>
            <a:pPr algn="just"/>
            <a:r>
              <a:rPr kumimoji="0" lang="tr-TR">
                <a:solidFill>
                  <a:srgbClr val="0000FF"/>
                </a:solidFill>
                <a:latin typeface="Arial Narrow" pitchFamily="34" charset="0"/>
              </a:rPr>
              <a:t>Bireyin bir objeye karşı her zaman istekli oluşu, </a:t>
            </a:r>
            <a:r>
              <a:rPr kumimoji="0" lang="tr-TR">
                <a:latin typeface="Arial Narrow" pitchFamily="34" charset="0"/>
              </a:rPr>
              <a:t>olumlu</a:t>
            </a:r>
            <a:r>
              <a:rPr kumimoji="0" lang="tr-TR">
                <a:solidFill>
                  <a:srgbClr val="0000FF"/>
                </a:solidFill>
                <a:latin typeface="Arial Narrow" pitchFamily="34" charset="0"/>
              </a:rPr>
              <a:t> tutumunun gösterirken; isteksiz hal ve davranışları </a:t>
            </a:r>
            <a:r>
              <a:rPr kumimoji="0" lang="tr-TR">
                <a:solidFill>
                  <a:srgbClr val="FF0066"/>
                </a:solidFill>
                <a:latin typeface="Arial Narrow" pitchFamily="34" charset="0"/>
              </a:rPr>
              <a:t>olumsuz</a:t>
            </a:r>
            <a:r>
              <a:rPr kumimoji="0" lang="tr-TR">
                <a:latin typeface="Arial Narrow" pitchFamily="34" charset="0"/>
              </a:rPr>
              <a:t> </a:t>
            </a:r>
            <a:r>
              <a:rPr kumimoji="0" lang="tr-TR">
                <a:solidFill>
                  <a:srgbClr val="0000FF"/>
                </a:solidFill>
                <a:latin typeface="Arial Narrow" pitchFamily="34" charset="0"/>
              </a:rPr>
              <a:t>tutumunu gösterir.</a:t>
            </a:r>
            <a:r>
              <a:rPr kumimoji="0" lang="tr-TR">
                <a:latin typeface="Arial Narrow" pitchFamily="34" charset="0"/>
              </a:rPr>
              <a:t> </a:t>
            </a:r>
          </a:p>
          <a:p>
            <a:pPr algn="just"/>
            <a:r>
              <a:rPr kumimoji="0" lang="tr-TR">
                <a:solidFill>
                  <a:srgbClr val="0000FF"/>
                </a:solidFill>
                <a:latin typeface="Arial Narrow" pitchFamily="34" charset="0"/>
              </a:rPr>
              <a:t>Bireylerin bir objeye karşı tutumları, </a:t>
            </a:r>
            <a:r>
              <a:rPr kumimoji="0" lang="tr-TR">
                <a:solidFill>
                  <a:srgbClr val="FF0066"/>
                </a:solidFill>
                <a:latin typeface="Arial Narrow" pitchFamily="34" charset="0"/>
              </a:rPr>
              <a:t>en olumludan en olumsuza</a:t>
            </a:r>
            <a:r>
              <a:rPr kumimoji="0" lang="tr-TR">
                <a:solidFill>
                  <a:srgbClr val="0000FF"/>
                </a:solidFill>
                <a:latin typeface="Arial Narrow" pitchFamily="34" charset="0"/>
              </a:rPr>
              <a:t> doğru bir derce içerisindedir. </a:t>
            </a:r>
            <a:endParaRPr kumimoji="0" lang="tr-TR" b="1">
              <a:solidFill>
                <a:srgbClr val="0000FF"/>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70691">
                                            <p:txEl>
                                              <p:pRg st="0" end="0"/>
                                            </p:txEl>
                                          </p:spTgt>
                                        </p:tgtEl>
                                        <p:attrNameLst>
                                          <p:attrName>style.visibility</p:attrName>
                                        </p:attrNameLst>
                                      </p:cBhvr>
                                      <p:to>
                                        <p:strVal val="visible"/>
                                      </p:to>
                                    </p:set>
                                    <p:anim calcmode="lin" valueType="num">
                                      <p:cBhvr additive="base">
                                        <p:cTn id="7" dur="500" fill="hold"/>
                                        <p:tgtEl>
                                          <p:spTgt spid="3706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70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70691">
                                            <p:txEl>
                                              <p:pRg st="1" end="1"/>
                                            </p:txEl>
                                          </p:spTgt>
                                        </p:tgtEl>
                                        <p:attrNameLst>
                                          <p:attrName>style.visibility</p:attrName>
                                        </p:attrNameLst>
                                      </p:cBhvr>
                                      <p:to>
                                        <p:strVal val="visible"/>
                                      </p:to>
                                    </p:set>
                                    <p:anim calcmode="lin" valueType="num">
                                      <p:cBhvr additive="base">
                                        <p:cTn id="13" dur="500" fill="hold"/>
                                        <p:tgtEl>
                                          <p:spTgt spid="3706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706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70691">
                                            <p:txEl>
                                              <p:pRg st="2" end="2"/>
                                            </p:txEl>
                                          </p:spTgt>
                                        </p:tgtEl>
                                        <p:attrNameLst>
                                          <p:attrName>style.visibility</p:attrName>
                                        </p:attrNameLst>
                                      </p:cBhvr>
                                      <p:to>
                                        <p:strVal val="visible"/>
                                      </p:to>
                                    </p:set>
                                    <p:anim calcmode="lin" valueType="num">
                                      <p:cBhvr additive="base">
                                        <p:cTn id="19" dur="500" fill="hold"/>
                                        <p:tgtEl>
                                          <p:spTgt spid="3706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706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70691">
                                            <p:txEl>
                                              <p:pRg st="3" end="3"/>
                                            </p:txEl>
                                          </p:spTgt>
                                        </p:tgtEl>
                                        <p:attrNameLst>
                                          <p:attrName>style.visibility</p:attrName>
                                        </p:attrNameLst>
                                      </p:cBhvr>
                                      <p:to>
                                        <p:strVal val="visible"/>
                                      </p:to>
                                    </p:set>
                                    <p:anim calcmode="lin" valueType="num">
                                      <p:cBhvr additive="base">
                                        <p:cTn id="25" dur="500" fill="hold"/>
                                        <p:tgtEl>
                                          <p:spTgt spid="37069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706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1" grpId="0" build="p"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478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Tutum Ölçekleri</a:t>
            </a:r>
          </a:p>
        </p:txBody>
      </p:sp>
      <p:sp>
        <p:nvSpPr>
          <p:cNvPr id="374787" name="Rectangle 3"/>
          <p:cNvSpPr>
            <a:spLocks noGrp="1" noChangeArrowheads="1"/>
          </p:cNvSpPr>
          <p:nvPr>
            <p:ph type="body" idx="1"/>
          </p:nvPr>
        </p:nvSpPr>
        <p:spPr>
          <a:xfrm>
            <a:off x="457200" y="1524000"/>
            <a:ext cx="9201150" cy="4953000"/>
          </a:xfrm>
          <a:solidFill>
            <a:srgbClr val="FFFFCC"/>
          </a:solidFill>
        </p:spPr>
        <p:txBody>
          <a:bodyPr/>
          <a:lstStyle/>
          <a:p>
            <a:pPr algn="just"/>
            <a:r>
              <a:rPr kumimoji="0" lang="tr-TR" b="1">
                <a:solidFill>
                  <a:srgbClr val="800000"/>
                </a:solidFill>
                <a:latin typeface="Arial Narrow" pitchFamily="34" charset="0"/>
              </a:rPr>
              <a:t>Tutumun Bileşenleri (Boyutları):</a:t>
            </a:r>
            <a:endParaRPr kumimoji="0" lang="tr-TR" b="1">
              <a:latin typeface="Arial Narrow" pitchFamily="34" charset="0"/>
            </a:endParaRPr>
          </a:p>
          <a:p>
            <a:pPr algn="just"/>
            <a:r>
              <a:rPr kumimoji="0" lang="tr-TR">
                <a:solidFill>
                  <a:srgbClr val="800000"/>
                </a:solidFill>
                <a:latin typeface="Arial Narrow" pitchFamily="34" charset="0"/>
              </a:rPr>
              <a:t>1. Duyuşsal bileşen,</a:t>
            </a:r>
            <a:r>
              <a:rPr kumimoji="0" lang="tr-TR">
                <a:latin typeface="Arial Narrow" pitchFamily="34" charset="0"/>
              </a:rPr>
              <a:t> </a:t>
            </a:r>
            <a:r>
              <a:rPr kumimoji="0" lang="tr-TR">
                <a:solidFill>
                  <a:srgbClr val="0000FF"/>
                </a:solidFill>
                <a:latin typeface="Arial Narrow" pitchFamily="34" charset="0"/>
              </a:rPr>
              <a:t>bir objeye karşı devamlı hissedilen duygudur.</a:t>
            </a:r>
          </a:p>
          <a:p>
            <a:pPr algn="just"/>
            <a:r>
              <a:rPr kumimoji="0" lang="tr-TR">
                <a:solidFill>
                  <a:srgbClr val="800000"/>
                </a:solidFill>
                <a:latin typeface="Arial Narrow" pitchFamily="34" charset="0"/>
              </a:rPr>
              <a:t>2. Bilişsel bileşen,</a:t>
            </a:r>
            <a:r>
              <a:rPr kumimoji="0" lang="tr-TR">
                <a:latin typeface="Arial Narrow" pitchFamily="34" charset="0"/>
              </a:rPr>
              <a:t> </a:t>
            </a:r>
            <a:r>
              <a:rPr kumimoji="0" lang="tr-TR">
                <a:solidFill>
                  <a:srgbClr val="0000FF"/>
                </a:solidFill>
                <a:latin typeface="Arial Narrow" pitchFamily="34" charset="0"/>
              </a:rPr>
              <a:t>bireyin nesneye karşı oluşturduğu bilgi düzeyidir.</a:t>
            </a:r>
          </a:p>
          <a:p>
            <a:pPr algn="just"/>
            <a:r>
              <a:rPr kumimoji="0" lang="tr-TR">
                <a:solidFill>
                  <a:srgbClr val="800000"/>
                </a:solidFill>
                <a:latin typeface="Arial Narrow" pitchFamily="34" charset="0"/>
              </a:rPr>
              <a:t>3. Davranışsal bileşen,</a:t>
            </a:r>
            <a:r>
              <a:rPr kumimoji="0" lang="tr-TR">
                <a:latin typeface="Arial Narrow" pitchFamily="34" charset="0"/>
              </a:rPr>
              <a:t> </a:t>
            </a:r>
            <a:r>
              <a:rPr kumimoji="0" lang="tr-TR">
                <a:solidFill>
                  <a:srgbClr val="0000FF"/>
                </a:solidFill>
                <a:latin typeface="Arial Narrow" pitchFamily="34" charset="0"/>
              </a:rPr>
              <a:t>bireyin duygu ve kanıya uygun olarak hareket etme eğilimidir.</a:t>
            </a: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74787">
                                            <p:txEl>
                                              <p:pRg st="0" end="0"/>
                                            </p:txEl>
                                          </p:spTgt>
                                        </p:tgtEl>
                                        <p:attrNameLst>
                                          <p:attrName>style.visibility</p:attrName>
                                        </p:attrNameLst>
                                      </p:cBhvr>
                                      <p:to>
                                        <p:strVal val="visible"/>
                                      </p:to>
                                    </p:set>
                                    <p:anim calcmode="lin" valueType="num">
                                      <p:cBhvr additive="base">
                                        <p:cTn id="7" dur="500" fill="hold"/>
                                        <p:tgtEl>
                                          <p:spTgt spid="3747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74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74787">
                                            <p:txEl>
                                              <p:pRg st="1" end="1"/>
                                            </p:txEl>
                                          </p:spTgt>
                                        </p:tgtEl>
                                        <p:attrNameLst>
                                          <p:attrName>style.visibility</p:attrName>
                                        </p:attrNameLst>
                                      </p:cBhvr>
                                      <p:to>
                                        <p:strVal val="visible"/>
                                      </p:to>
                                    </p:set>
                                    <p:anim calcmode="lin" valueType="num">
                                      <p:cBhvr additive="base">
                                        <p:cTn id="13" dur="500" fill="hold"/>
                                        <p:tgtEl>
                                          <p:spTgt spid="3747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74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74787">
                                            <p:txEl>
                                              <p:pRg st="2" end="2"/>
                                            </p:txEl>
                                          </p:spTgt>
                                        </p:tgtEl>
                                        <p:attrNameLst>
                                          <p:attrName>style.visibility</p:attrName>
                                        </p:attrNameLst>
                                      </p:cBhvr>
                                      <p:to>
                                        <p:strVal val="visible"/>
                                      </p:to>
                                    </p:set>
                                    <p:anim calcmode="lin" valueType="num">
                                      <p:cBhvr additive="base">
                                        <p:cTn id="19" dur="500" fill="hold"/>
                                        <p:tgtEl>
                                          <p:spTgt spid="3747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747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74787">
                                            <p:txEl>
                                              <p:pRg st="3" end="3"/>
                                            </p:txEl>
                                          </p:spTgt>
                                        </p:tgtEl>
                                        <p:attrNameLst>
                                          <p:attrName>style.visibility</p:attrName>
                                        </p:attrNameLst>
                                      </p:cBhvr>
                                      <p:to>
                                        <p:strVal val="visible"/>
                                      </p:to>
                                    </p:set>
                                    <p:anim calcmode="lin" valueType="num">
                                      <p:cBhvr additive="base">
                                        <p:cTn id="25" dur="500" fill="hold"/>
                                        <p:tgtEl>
                                          <p:spTgt spid="37478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747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7" grpId="0" build="p"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62" name="Rectangle 2" descr="Beyaz mermer"/>
          <p:cNvSpPr>
            <a:spLocks noGrp="1" noChangeArrowheads="1"/>
          </p:cNvSpPr>
          <p:nvPr>
            <p:ph type="title"/>
          </p:nvPr>
        </p:nvSpPr>
        <p:spPr>
          <a:xfrm>
            <a:off x="514350" y="228600"/>
            <a:ext cx="9172575" cy="10668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Likert Tipi Tutum Ölçeği Geliştirme Aşamaları:</a:t>
            </a:r>
          </a:p>
        </p:txBody>
      </p:sp>
      <p:sp>
        <p:nvSpPr>
          <p:cNvPr id="399363" name="Rectangle 3"/>
          <p:cNvSpPr>
            <a:spLocks noGrp="1" noChangeArrowheads="1"/>
          </p:cNvSpPr>
          <p:nvPr>
            <p:ph type="body" idx="1"/>
          </p:nvPr>
        </p:nvSpPr>
        <p:spPr>
          <a:xfrm>
            <a:off x="457200" y="1828800"/>
            <a:ext cx="9296400" cy="4572000"/>
          </a:xfrm>
          <a:solidFill>
            <a:srgbClr val="FFFFCC"/>
          </a:solidFill>
        </p:spPr>
        <p:txBody>
          <a:bodyPr/>
          <a:lstStyle/>
          <a:p>
            <a:pPr algn="just">
              <a:lnSpc>
                <a:spcPct val="90000"/>
              </a:lnSpc>
            </a:pPr>
            <a:r>
              <a:rPr kumimoji="0" lang="tr-TR" b="1">
                <a:solidFill>
                  <a:srgbClr val="800000"/>
                </a:solidFill>
                <a:latin typeface="Arial Narrow" pitchFamily="34" charset="0"/>
              </a:rPr>
              <a:t>4. Ön deneme formunun oluşturulması (devam):</a:t>
            </a:r>
            <a:r>
              <a:rPr kumimoji="0" lang="tr-TR" b="1">
                <a:latin typeface="Arial Narrow" pitchFamily="34" charset="0"/>
              </a:rPr>
              <a:t> </a:t>
            </a:r>
          </a:p>
          <a:p>
            <a:pPr algn="just">
              <a:lnSpc>
                <a:spcPct val="90000"/>
              </a:lnSpc>
            </a:pPr>
            <a:r>
              <a:rPr kumimoji="0" lang="tr-TR">
                <a:solidFill>
                  <a:srgbClr val="0000FF"/>
                </a:solidFill>
                <a:latin typeface="Arial Narrow" pitchFamily="34" charset="0"/>
              </a:rPr>
              <a:t>Yazılan tutum cümlelerine  bireylerin verecekleri cevaplar daha çok tutum cümlelerinin ifade tarzına bağlı olmakla birlikte, Likert Tipi Beşli Dereceleme Ölçeklerinde aşağıdaki gibidir.</a:t>
            </a:r>
          </a:p>
          <a:p>
            <a:pPr lvl="2" algn="just">
              <a:lnSpc>
                <a:spcPct val="90000"/>
              </a:lnSpc>
            </a:pPr>
            <a:r>
              <a:rPr kumimoji="0" lang="tr-TR" b="1">
                <a:solidFill>
                  <a:srgbClr val="800000"/>
                </a:solidFill>
                <a:latin typeface="Arial Narrow" pitchFamily="34" charset="0"/>
              </a:rPr>
              <a:t>Tamamen Katılıyorum</a:t>
            </a:r>
          </a:p>
          <a:p>
            <a:pPr lvl="2" algn="just">
              <a:lnSpc>
                <a:spcPct val="90000"/>
              </a:lnSpc>
            </a:pPr>
            <a:r>
              <a:rPr kumimoji="0" lang="tr-TR" b="1">
                <a:solidFill>
                  <a:srgbClr val="800000"/>
                </a:solidFill>
                <a:latin typeface="Arial Narrow" pitchFamily="34" charset="0"/>
              </a:rPr>
              <a:t>Katılıyorum</a:t>
            </a:r>
          </a:p>
          <a:p>
            <a:pPr lvl="2" algn="just">
              <a:lnSpc>
                <a:spcPct val="90000"/>
              </a:lnSpc>
            </a:pPr>
            <a:r>
              <a:rPr kumimoji="0" lang="tr-TR" b="1">
                <a:solidFill>
                  <a:srgbClr val="800000"/>
                </a:solidFill>
                <a:latin typeface="Arial Narrow" pitchFamily="34" charset="0"/>
              </a:rPr>
              <a:t>Kararsızım</a:t>
            </a:r>
          </a:p>
          <a:p>
            <a:pPr lvl="2" algn="just">
              <a:lnSpc>
                <a:spcPct val="90000"/>
              </a:lnSpc>
            </a:pPr>
            <a:r>
              <a:rPr kumimoji="0" lang="tr-TR" b="1">
                <a:solidFill>
                  <a:srgbClr val="800000"/>
                </a:solidFill>
                <a:latin typeface="Arial Narrow" pitchFamily="34" charset="0"/>
              </a:rPr>
              <a:t>Katılmıyorum</a:t>
            </a:r>
          </a:p>
          <a:p>
            <a:pPr lvl="2" algn="just">
              <a:lnSpc>
                <a:spcPct val="90000"/>
              </a:lnSpc>
            </a:pPr>
            <a:r>
              <a:rPr kumimoji="0" lang="tr-TR" b="1">
                <a:solidFill>
                  <a:srgbClr val="800000"/>
                </a:solidFill>
                <a:latin typeface="Arial Narrow" pitchFamily="34" charset="0"/>
              </a:rPr>
              <a:t>Kesinlikle Katılmıyorum</a:t>
            </a:r>
            <a:endParaRPr kumimoji="0" lang="tr-TR">
              <a:latin typeface="Arial Narrow" pitchFamily="34" charset="0"/>
            </a:endParaRPr>
          </a:p>
          <a:p>
            <a:pPr algn="just"/>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99363">
                                            <p:txEl>
                                              <p:pRg st="0" end="0"/>
                                            </p:txEl>
                                          </p:spTgt>
                                        </p:tgtEl>
                                        <p:attrNameLst>
                                          <p:attrName>style.visibility</p:attrName>
                                        </p:attrNameLst>
                                      </p:cBhvr>
                                      <p:to>
                                        <p:strVal val="visible"/>
                                      </p:to>
                                    </p:set>
                                    <p:anim calcmode="lin" valueType="num">
                                      <p:cBhvr additive="base">
                                        <p:cTn id="7" dur="500" fill="hold"/>
                                        <p:tgtEl>
                                          <p:spTgt spid="399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99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99363">
                                            <p:txEl>
                                              <p:pRg st="1" end="1"/>
                                            </p:txEl>
                                          </p:spTgt>
                                        </p:tgtEl>
                                        <p:attrNameLst>
                                          <p:attrName>style.visibility</p:attrName>
                                        </p:attrNameLst>
                                      </p:cBhvr>
                                      <p:to>
                                        <p:strVal val="visible"/>
                                      </p:to>
                                    </p:set>
                                    <p:anim calcmode="lin" valueType="num">
                                      <p:cBhvr additive="base">
                                        <p:cTn id="13" dur="500" fill="hold"/>
                                        <p:tgtEl>
                                          <p:spTgt spid="399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9936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99363">
                                            <p:txEl>
                                              <p:pRg st="2" end="2"/>
                                            </p:txEl>
                                          </p:spTgt>
                                        </p:tgtEl>
                                        <p:attrNameLst>
                                          <p:attrName>style.visibility</p:attrName>
                                        </p:attrNameLst>
                                      </p:cBhvr>
                                      <p:to>
                                        <p:strVal val="visible"/>
                                      </p:to>
                                    </p:set>
                                    <p:anim calcmode="lin" valueType="num">
                                      <p:cBhvr additive="base">
                                        <p:cTn id="17" dur="500" fill="hold"/>
                                        <p:tgtEl>
                                          <p:spTgt spid="39936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9936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99363">
                                            <p:txEl>
                                              <p:pRg st="3" end="3"/>
                                            </p:txEl>
                                          </p:spTgt>
                                        </p:tgtEl>
                                        <p:attrNameLst>
                                          <p:attrName>style.visibility</p:attrName>
                                        </p:attrNameLst>
                                      </p:cBhvr>
                                      <p:to>
                                        <p:strVal val="visible"/>
                                      </p:to>
                                    </p:set>
                                    <p:anim calcmode="lin" valueType="num">
                                      <p:cBhvr additive="base">
                                        <p:cTn id="21" dur="500" fill="hold"/>
                                        <p:tgtEl>
                                          <p:spTgt spid="39936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9936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99363">
                                            <p:txEl>
                                              <p:pRg st="4" end="4"/>
                                            </p:txEl>
                                          </p:spTgt>
                                        </p:tgtEl>
                                        <p:attrNameLst>
                                          <p:attrName>style.visibility</p:attrName>
                                        </p:attrNameLst>
                                      </p:cBhvr>
                                      <p:to>
                                        <p:strVal val="visible"/>
                                      </p:to>
                                    </p:set>
                                    <p:anim calcmode="lin" valueType="num">
                                      <p:cBhvr additive="base">
                                        <p:cTn id="25" dur="500" fill="hold"/>
                                        <p:tgtEl>
                                          <p:spTgt spid="39936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9936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99363">
                                            <p:txEl>
                                              <p:pRg st="5" end="5"/>
                                            </p:txEl>
                                          </p:spTgt>
                                        </p:tgtEl>
                                        <p:attrNameLst>
                                          <p:attrName>style.visibility</p:attrName>
                                        </p:attrNameLst>
                                      </p:cBhvr>
                                      <p:to>
                                        <p:strVal val="visible"/>
                                      </p:to>
                                    </p:set>
                                    <p:anim calcmode="lin" valueType="num">
                                      <p:cBhvr additive="base">
                                        <p:cTn id="29" dur="500" fill="hold"/>
                                        <p:tgtEl>
                                          <p:spTgt spid="39936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9936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99363">
                                            <p:txEl>
                                              <p:pRg st="6" end="6"/>
                                            </p:txEl>
                                          </p:spTgt>
                                        </p:tgtEl>
                                        <p:attrNameLst>
                                          <p:attrName>style.visibility</p:attrName>
                                        </p:attrNameLst>
                                      </p:cBhvr>
                                      <p:to>
                                        <p:strVal val="visible"/>
                                      </p:to>
                                    </p:set>
                                    <p:anim calcmode="lin" valueType="num">
                                      <p:cBhvr additive="base">
                                        <p:cTn id="33" dur="500" fill="hold"/>
                                        <p:tgtEl>
                                          <p:spTgt spid="39936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9936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63" grpId="0" build="p"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701440" name="Object 0"/>
          <p:cNvGraphicFramePr>
            <a:graphicFrameLocks noChangeAspect="1"/>
          </p:cNvGraphicFramePr>
          <p:nvPr>
            <p:ph type="body" idx="1"/>
          </p:nvPr>
        </p:nvGraphicFramePr>
        <p:xfrm>
          <a:off x="1219200" y="762000"/>
          <a:ext cx="8016875" cy="5848350"/>
        </p:xfrm>
        <a:graphic>
          <a:graphicData uri="http://schemas.openxmlformats.org/presentationml/2006/ole">
            <p:oleObj spid="_x0000_s701440" name="Word Belgesi" r:id="rId4" imgW="11080080" imgH="808344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01440"/>
                                        </p:tgtEl>
                                        <p:attrNameLst>
                                          <p:attrName>style.visibility</p:attrName>
                                        </p:attrNameLst>
                                      </p:cBhvr>
                                      <p:to>
                                        <p:strVal val="visible"/>
                                      </p:to>
                                    </p:set>
                                    <p:anim calcmode="lin" valueType="num">
                                      <p:cBhvr additive="base">
                                        <p:cTn id="7" dur="500" fill="hold"/>
                                        <p:tgtEl>
                                          <p:spTgt spid="701440"/>
                                        </p:tgtEl>
                                        <p:attrNameLst>
                                          <p:attrName>ppt_x</p:attrName>
                                        </p:attrNameLst>
                                      </p:cBhvr>
                                      <p:tavLst>
                                        <p:tav tm="0">
                                          <p:val>
                                            <p:strVal val="1+#ppt_w/2"/>
                                          </p:val>
                                        </p:tav>
                                        <p:tav tm="100000">
                                          <p:val>
                                            <p:strVal val="#ppt_x"/>
                                          </p:val>
                                        </p:tav>
                                      </p:tavLst>
                                    </p:anim>
                                    <p:anim calcmode="lin" valueType="num">
                                      <p:cBhvr additive="base">
                                        <p:cTn id="8" dur="500" fill="hold"/>
                                        <p:tgtEl>
                                          <p:spTgt spid="7014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6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b="1">
                <a:solidFill>
                  <a:srgbClr val="800000"/>
                </a:solidFill>
                <a:latin typeface="Arial Narrow" pitchFamily="34" charset="0"/>
              </a:rPr>
              <a:t>6. Diğer Yöntemler</a:t>
            </a:r>
          </a:p>
        </p:txBody>
      </p:sp>
      <p:sp>
        <p:nvSpPr>
          <p:cNvPr id="604163" name="Rectangle 3"/>
          <p:cNvSpPr>
            <a:spLocks noGrp="1" noChangeArrowheads="1"/>
          </p:cNvSpPr>
          <p:nvPr>
            <p:ph type="body" idx="1"/>
          </p:nvPr>
        </p:nvSpPr>
        <p:spPr>
          <a:xfrm>
            <a:off x="457200" y="1524000"/>
            <a:ext cx="9201150" cy="4953000"/>
          </a:xfrm>
          <a:solidFill>
            <a:srgbClr val="FFFFCC"/>
          </a:solidFill>
        </p:spPr>
        <p:txBody>
          <a:bodyPr/>
          <a:lstStyle/>
          <a:p>
            <a:pPr marL="609600" indent="-609600"/>
            <a:endParaRPr lang="tr-TR" b="1">
              <a:solidFill>
                <a:srgbClr val="800000"/>
              </a:solidFill>
              <a:latin typeface="Arial Narrow" pitchFamily="34" charset="0"/>
            </a:endParaRPr>
          </a:p>
          <a:p>
            <a:pPr marL="609600" indent="-609600"/>
            <a:endParaRPr lang="tr-TR" b="1">
              <a:solidFill>
                <a:srgbClr val="800000"/>
              </a:solidFill>
              <a:latin typeface="Arial Narrow" pitchFamily="34" charset="0"/>
            </a:endParaRPr>
          </a:p>
          <a:p>
            <a:pPr marL="609600" indent="-609600"/>
            <a:endParaRPr lang="tr-TR" b="1">
              <a:solidFill>
                <a:srgbClr val="800000"/>
              </a:solidFill>
              <a:latin typeface="Arial Narrow" pitchFamily="34" charset="0"/>
            </a:endParaRPr>
          </a:p>
          <a:p>
            <a:pPr marL="609600" indent="-609600"/>
            <a:r>
              <a:rPr lang="tr-TR" b="1">
                <a:solidFill>
                  <a:srgbClr val="800000"/>
                </a:solidFill>
                <a:latin typeface="Arial Narrow" pitchFamily="34" charset="0"/>
              </a:rPr>
              <a:t>1) Portfolyo Değerlendirme </a:t>
            </a:r>
          </a:p>
          <a:p>
            <a:pPr marL="609600" indent="-609600"/>
            <a:r>
              <a:rPr lang="tr-TR" b="1">
                <a:solidFill>
                  <a:srgbClr val="800000"/>
                </a:solidFill>
                <a:latin typeface="Arial Narrow" pitchFamily="34" charset="0"/>
              </a:rPr>
              <a:t>(Bireysel Gelişim Dosyaları)</a:t>
            </a:r>
            <a:endParaRPr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04163">
                                            <p:txEl>
                                              <p:pRg st="3" end="3"/>
                                            </p:txEl>
                                          </p:spTgt>
                                        </p:tgtEl>
                                        <p:attrNameLst>
                                          <p:attrName>style.visibility</p:attrName>
                                        </p:attrNameLst>
                                      </p:cBhvr>
                                      <p:to>
                                        <p:strVal val="visible"/>
                                      </p:to>
                                    </p:set>
                                    <p:anim calcmode="lin" valueType="num">
                                      <p:cBhvr additive="base">
                                        <p:cTn id="7" dur="500" fill="hold"/>
                                        <p:tgtEl>
                                          <p:spTgt spid="604163">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04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04163">
                                            <p:txEl>
                                              <p:pRg st="4" end="4"/>
                                            </p:txEl>
                                          </p:spTgt>
                                        </p:tgtEl>
                                        <p:attrNameLst>
                                          <p:attrName>style.visibility</p:attrName>
                                        </p:attrNameLst>
                                      </p:cBhvr>
                                      <p:to>
                                        <p:strVal val="visible"/>
                                      </p:to>
                                    </p:set>
                                    <p:anim calcmode="lin" valueType="num">
                                      <p:cBhvr additive="base">
                                        <p:cTn id="13" dur="500" fill="hold"/>
                                        <p:tgtEl>
                                          <p:spTgt spid="604163">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041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3" grpId="0" build="p" autoUpdateAnimBg="0"/>
    </p:bld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6210" name="AutoShape 2"/>
          <p:cNvSpPr>
            <a:spLocks noChangeArrowheads="1"/>
          </p:cNvSpPr>
          <p:nvPr/>
        </p:nvSpPr>
        <p:spPr bwMode="auto">
          <a:xfrm>
            <a:off x="6686550" y="3429000"/>
            <a:ext cx="3343275" cy="23622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6211" name="AutoShape 3"/>
          <p:cNvSpPr>
            <a:spLocks noChangeArrowheads="1"/>
          </p:cNvSpPr>
          <p:nvPr/>
        </p:nvSpPr>
        <p:spPr bwMode="auto">
          <a:xfrm>
            <a:off x="4008438" y="3810000"/>
            <a:ext cx="2506662" cy="2514600"/>
          </a:xfrm>
          <a:prstGeom prst="foldedCorner">
            <a:avLst>
              <a:gd name="adj" fmla="val 16667"/>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6212" name="AutoShape 4"/>
          <p:cNvSpPr>
            <a:spLocks noChangeArrowheads="1"/>
          </p:cNvSpPr>
          <p:nvPr/>
        </p:nvSpPr>
        <p:spPr bwMode="auto">
          <a:xfrm>
            <a:off x="514350" y="3429000"/>
            <a:ext cx="3343275" cy="34290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6213" name="Oval 5"/>
          <p:cNvSpPr>
            <a:spLocks noChangeArrowheads="1"/>
          </p:cNvSpPr>
          <p:nvPr/>
        </p:nvSpPr>
        <p:spPr bwMode="auto">
          <a:xfrm>
            <a:off x="1628775" y="620713"/>
            <a:ext cx="7159625" cy="1131887"/>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6214" name="Rectangle 6"/>
          <p:cNvSpPr>
            <a:spLocks noGrp="1" noChangeArrowheads="1"/>
          </p:cNvSpPr>
          <p:nvPr>
            <p:ph type="title"/>
          </p:nvPr>
        </p:nvSpPr>
        <p:spPr>
          <a:xfrm>
            <a:off x="687388" y="549275"/>
            <a:ext cx="9258300" cy="1079525"/>
          </a:xfrm>
        </p:spPr>
        <p:txBody>
          <a:bodyPr/>
          <a:lstStyle/>
          <a:p>
            <a:pPr algn="ctr"/>
            <a:r>
              <a:rPr lang="tr-TR" dirty="0">
                <a:solidFill>
                  <a:srgbClr val="A50021"/>
                </a:solidFill>
                <a:latin typeface="Tahoma" pitchFamily="34" charset="0"/>
              </a:rPr>
              <a:t>ÖĞRENCİYİ TANIMAK</a:t>
            </a:r>
            <a:endParaRPr lang="en-US" dirty="0">
              <a:solidFill>
                <a:srgbClr val="A50021"/>
              </a:solidFill>
              <a:latin typeface="Tahoma" pitchFamily="34" charset="0"/>
            </a:endParaRPr>
          </a:p>
        </p:txBody>
      </p:sp>
      <p:sp>
        <p:nvSpPr>
          <p:cNvPr id="606215" name="Line 7"/>
          <p:cNvSpPr>
            <a:spLocks noChangeShapeType="1"/>
          </p:cNvSpPr>
          <p:nvPr/>
        </p:nvSpPr>
        <p:spPr bwMode="auto">
          <a:xfrm>
            <a:off x="5143500" y="1752600"/>
            <a:ext cx="0" cy="1066800"/>
          </a:xfrm>
          <a:prstGeom prst="line">
            <a:avLst/>
          </a:prstGeom>
          <a:noFill/>
          <a:ln w="28575">
            <a:solidFill>
              <a:schemeClr val="tx1"/>
            </a:solidFill>
            <a:round/>
            <a:headEnd/>
            <a:tailEnd type="triangle" w="med" len="med"/>
          </a:ln>
          <a:effectLst/>
        </p:spPr>
        <p:txBody>
          <a:bodyPr anchor="ctr"/>
          <a:lstStyle/>
          <a:p>
            <a:endParaRPr lang="tr-TR"/>
          </a:p>
        </p:txBody>
      </p:sp>
      <p:sp>
        <p:nvSpPr>
          <p:cNvPr id="606216" name="Text Box 8"/>
          <p:cNvSpPr txBox="1">
            <a:spLocks noChangeArrowheads="1"/>
          </p:cNvSpPr>
          <p:nvPr/>
        </p:nvSpPr>
        <p:spPr bwMode="auto">
          <a:xfrm>
            <a:off x="514350" y="2606675"/>
            <a:ext cx="2736850" cy="822325"/>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Hangi Özellikleri </a:t>
            </a:r>
          </a:p>
          <a:p>
            <a:pPr eaLnBrk="1" hangingPunct="1"/>
            <a:r>
              <a:rPr lang="tr-TR">
                <a:solidFill>
                  <a:srgbClr val="A50021"/>
                </a:solidFill>
                <a:latin typeface="Tahoma" pitchFamily="34" charset="0"/>
              </a:rPr>
              <a:t>Tanınacak?</a:t>
            </a:r>
            <a:endParaRPr lang="en-US">
              <a:solidFill>
                <a:srgbClr val="A50021"/>
              </a:solidFill>
              <a:latin typeface="Tahoma" pitchFamily="34" charset="0"/>
            </a:endParaRPr>
          </a:p>
        </p:txBody>
      </p:sp>
      <p:sp>
        <p:nvSpPr>
          <p:cNvPr id="606217" name="Text Box 9"/>
          <p:cNvSpPr txBox="1">
            <a:spLocks noChangeArrowheads="1"/>
          </p:cNvSpPr>
          <p:nvPr/>
        </p:nvSpPr>
        <p:spPr bwMode="auto">
          <a:xfrm>
            <a:off x="4202113" y="3017838"/>
            <a:ext cx="1882775" cy="822325"/>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Kim</a:t>
            </a:r>
          </a:p>
          <a:p>
            <a:pPr eaLnBrk="1" hangingPunct="1"/>
            <a:r>
              <a:rPr lang="tr-TR">
                <a:solidFill>
                  <a:srgbClr val="A50021"/>
                </a:solidFill>
                <a:latin typeface="Tahoma" pitchFamily="34" charset="0"/>
              </a:rPr>
              <a:t>Tanıyacak?</a:t>
            </a:r>
            <a:endParaRPr lang="en-US">
              <a:solidFill>
                <a:srgbClr val="A50021"/>
              </a:solidFill>
              <a:latin typeface="Tahoma" pitchFamily="34" charset="0"/>
            </a:endParaRPr>
          </a:p>
        </p:txBody>
      </p:sp>
      <p:sp>
        <p:nvSpPr>
          <p:cNvPr id="606218" name="Text Box 10"/>
          <p:cNvSpPr txBox="1">
            <a:spLocks noChangeArrowheads="1"/>
          </p:cNvSpPr>
          <p:nvPr/>
        </p:nvSpPr>
        <p:spPr bwMode="auto">
          <a:xfrm>
            <a:off x="6943725" y="2606675"/>
            <a:ext cx="1901825" cy="822325"/>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Nerede </a:t>
            </a:r>
          </a:p>
          <a:p>
            <a:pPr eaLnBrk="1" hangingPunct="1"/>
            <a:r>
              <a:rPr lang="tr-TR">
                <a:solidFill>
                  <a:srgbClr val="A50021"/>
                </a:solidFill>
                <a:latin typeface="Tahoma" pitchFamily="34" charset="0"/>
              </a:rPr>
              <a:t>Tanınacak?</a:t>
            </a:r>
            <a:endParaRPr lang="en-US">
              <a:solidFill>
                <a:srgbClr val="A50021"/>
              </a:solidFill>
              <a:latin typeface="Tahoma" pitchFamily="34" charset="0"/>
            </a:endParaRPr>
          </a:p>
        </p:txBody>
      </p:sp>
      <p:sp>
        <p:nvSpPr>
          <p:cNvPr id="606219" name="Line 11"/>
          <p:cNvSpPr>
            <a:spLocks noChangeShapeType="1"/>
          </p:cNvSpPr>
          <p:nvPr/>
        </p:nvSpPr>
        <p:spPr bwMode="auto">
          <a:xfrm flipH="1">
            <a:off x="2143125" y="1600200"/>
            <a:ext cx="1114425" cy="990600"/>
          </a:xfrm>
          <a:prstGeom prst="line">
            <a:avLst/>
          </a:prstGeom>
          <a:noFill/>
          <a:ln w="28575">
            <a:solidFill>
              <a:schemeClr val="tx1"/>
            </a:solidFill>
            <a:round/>
            <a:headEnd/>
            <a:tailEnd type="triangle" w="med" len="med"/>
          </a:ln>
          <a:effectLst/>
        </p:spPr>
        <p:txBody>
          <a:bodyPr anchor="ctr"/>
          <a:lstStyle/>
          <a:p>
            <a:endParaRPr lang="tr-TR"/>
          </a:p>
        </p:txBody>
      </p:sp>
      <p:sp>
        <p:nvSpPr>
          <p:cNvPr id="606220" name="Line 12"/>
          <p:cNvSpPr>
            <a:spLocks noChangeShapeType="1"/>
          </p:cNvSpPr>
          <p:nvPr/>
        </p:nvSpPr>
        <p:spPr bwMode="auto">
          <a:xfrm>
            <a:off x="6943725" y="1676400"/>
            <a:ext cx="1028700" cy="914400"/>
          </a:xfrm>
          <a:prstGeom prst="line">
            <a:avLst/>
          </a:prstGeom>
          <a:noFill/>
          <a:ln w="28575">
            <a:solidFill>
              <a:schemeClr val="tx1"/>
            </a:solidFill>
            <a:round/>
            <a:headEnd/>
            <a:tailEnd type="triangle" w="med" len="med"/>
          </a:ln>
          <a:effectLst/>
        </p:spPr>
        <p:txBody>
          <a:bodyPr anchor="ctr"/>
          <a:lstStyle/>
          <a:p>
            <a:endParaRPr lang="tr-TR"/>
          </a:p>
        </p:txBody>
      </p:sp>
      <p:sp>
        <p:nvSpPr>
          <p:cNvPr id="606221" name="Text Box 13"/>
          <p:cNvSpPr txBox="1">
            <a:spLocks noChangeArrowheads="1"/>
          </p:cNvSpPr>
          <p:nvPr/>
        </p:nvSpPr>
        <p:spPr bwMode="auto">
          <a:xfrm>
            <a:off x="600075" y="3429000"/>
            <a:ext cx="3052763" cy="4108450"/>
          </a:xfrm>
          <a:prstGeom prst="rect">
            <a:avLst/>
          </a:prstGeom>
          <a:noFill/>
          <a:ln w="28575">
            <a:noFill/>
            <a:miter lim="800000"/>
            <a:headEnd/>
            <a:tailEnd/>
          </a:ln>
          <a:effectLst/>
        </p:spPr>
        <p:txBody>
          <a:bodyPr wrap="none">
            <a:spAutoFit/>
          </a:bodyPr>
          <a:lstStyle/>
          <a:p>
            <a:pPr algn="l" defTabSz="288925" eaLnBrk="1" hangingPunct="1">
              <a:buFontTx/>
              <a:buBlip>
                <a:blip r:embed="rId2"/>
              </a:buBlip>
            </a:pPr>
            <a:r>
              <a:rPr lang="tr-TR">
                <a:latin typeface="Tahoma" pitchFamily="34" charset="0"/>
              </a:rPr>
              <a:t> özgeçmişi</a:t>
            </a:r>
          </a:p>
          <a:p>
            <a:pPr algn="l" defTabSz="288925" eaLnBrk="1" hangingPunct="1">
              <a:buFontTx/>
              <a:buBlip>
                <a:blip r:embed="rId2"/>
              </a:buBlip>
            </a:pPr>
            <a:r>
              <a:rPr lang="tr-TR">
                <a:latin typeface="Tahoma" pitchFamily="34" charset="0"/>
              </a:rPr>
              <a:t> fiziksel özellikleri</a:t>
            </a:r>
          </a:p>
          <a:p>
            <a:pPr algn="l" defTabSz="288925" eaLnBrk="1" hangingPunct="1">
              <a:buFontTx/>
              <a:buBlip>
                <a:blip r:embed="rId2"/>
              </a:buBlip>
            </a:pPr>
            <a:r>
              <a:rPr lang="tr-TR">
                <a:latin typeface="Tahoma" pitchFamily="34" charset="0"/>
              </a:rPr>
              <a:t> sağlık durumu</a:t>
            </a:r>
          </a:p>
          <a:p>
            <a:pPr algn="l" defTabSz="288925" eaLnBrk="1" hangingPunct="1">
              <a:buFontTx/>
              <a:buBlip>
                <a:blip r:embed="rId2"/>
              </a:buBlip>
            </a:pPr>
            <a:r>
              <a:rPr lang="tr-TR">
                <a:latin typeface="Tahoma" pitchFamily="34" charset="0"/>
              </a:rPr>
              <a:t> ilgileri</a:t>
            </a:r>
          </a:p>
          <a:p>
            <a:pPr algn="l" defTabSz="288925" eaLnBrk="1" hangingPunct="1">
              <a:buFontTx/>
              <a:buBlip>
                <a:blip r:embed="rId2"/>
              </a:buBlip>
            </a:pPr>
            <a:r>
              <a:rPr lang="tr-TR">
                <a:latin typeface="Tahoma" pitchFamily="34" charset="0"/>
              </a:rPr>
              <a:t> tutumları</a:t>
            </a:r>
          </a:p>
          <a:p>
            <a:pPr algn="l" defTabSz="288925" eaLnBrk="1" hangingPunct="1">
              <a:buFontTx/>
              <a:buBlip>
                <a:blip r:embed="rId2"/>
              </a:buBlip>
            </a:pPr>
            <a:r>
              <a:rPr lang="tr-TR">
                <a:latin typeface="Tahoma" pitchFamily="34" charset="0"/>
              </a:rPr>
              <a:t> becerileri</a:t>
            </a:r>
          </a:p>
          <a:p>
            <a:pPr algn="l" defTabSz="288925" eaLnBrk="1" hangingPunct="1">
              <a:buFontTx/>
              <a:buBlip>
                <a:blip r:embed="rId2"/>
              </a:buBlip>
            </a:pPr>
            <a:r>
              <a:rPr lang="tr-TR">
                <a:latin typeface="Tahoma" pitchFamily="34" charset="0"/>
              </a:rPr>
              <a:t> yetenekleri</a:t>
            </a:r>
          </a:p>
          <a:p>
            <a:pPr algn="l" defTabSz="288925" eaLnBrk="1" hangingPunct="1">
              <a:buFontTx/>
              <a:buBlip>
                <a:blip r:embed="rId2"/>
              </a:buBlip>
            </a:pPr>
            <a:r>
              <a:rPr lang="tr-TR">
                <a:latin typeface="Tahoma" pitchFamily="34" charset="0"/>
              </a:rPr>
              <a:t> öğrenme biçimi</a:t>
            </a:r>
          </a:p>
          <a:p>
            <a:pPr algn="l" defTabSz="288925" eaLnBrk="1" hangingPunct="1">
              <a:buFontTx/>
              <a:buBlip>
                <a:blip r:embed="rId2"/>
              </a:buBlip>
            </a:pPr>
            <a:r>
              <a:rPr lang="tr-TR">
                <a:latin typeface="Tahoma" pitchFamily="34" charset="0"/>
              </a:rPr>
              <a:t> sosyal özellikleri</a:t>
            </a:r>
          </a:p>
          <a:p>
            <a:pPr algn="l" defTabSz="288925" eaLnBrk="1" hangingPunct="1">
              <a:buFontTx/>
              <a:buBlip>
                <a:blip r:embed="rId2"/>
              </a:buBlip>
            </a:pPr>
            <a:endParaRPr lang="tr-TR">
              <a:latin typeface="Tahoma" pitchFamily="34" charset="0"/>
            </a:endParaRPr>
          </a:p>
          <a:p>
            <a:pPr algn="l" defTabSz="288925" eaLnBrk="1" hangingPunct="1">
              <a:buFontTx/>
              <a:buBlip>
                <a:blip r:embed="rId2"/>
              </a:buBlip>
            </a:pPr>
            <a:endParaRPr lang="en-US">
              <a:latin typeface="Tahoma" pitchFamily="34" charset="0"/>
            </a:endParaRPr>
          </a:p>
        </p:txBody>
      </p:sp>
      <p:sp>
        <p:nvSpPr>
          <p:cNvPr id="606222" name="Text Box 14"/>
          <p:cNvSpPr txBox="1">
            <a:spLocks noChangeArrowheads="1"/>
          </p:cNvSpPr>
          <p:nvPr/>
        </p:nvSpPr>
        <p:spPr bwMode="auto">
          <a:xfrm>
            <a:off x="4138613" y="3810000"/>
            <a:ext cx="2195512" cy="2647950"/>
          </a:xfrm>
          <a:prstGeom prst="rect">
            <a:avLst/>
          </a:prstGeom>
          <a:noFill/>
          <a:ln w="28575">
            <a:noFill/>
            <a:miter lim="800000"/>
            <a:headEnd/>
            <a:tailEnd/>
          </a:ln>
          <a:effectLst/>
        </p:spPr>
        <p:txBody>
          <a:bodyPr>
            <a:spAutoFit/>
          </a:bodyPr>
          <a:lstStyle/>
          <a:p>
            <a:pPr marL="196850" indent="-196850" algn="l" eaLnBrk="1" hangingPunct="1">
              <a:buFontTx/>
              <a:buBlip>
                <a:blip r:embed="rId2"/>
              </a:buBlip>
            </a:pPr>
            <a:r>
              <a:rPr lang="tr-TR">
                <a:latin typeface="Tahoma" pitchFamily="34" charset="0"/>
              </a:rPr>
              <a:t> öğretmeni</a:t>
            </a:r>
          </a:p>
          <a:p>
            <a:pPr marL="196850" indent="-196850" algn="l" eaLnBrk="1" hangingPunct="1">
              <a:buFontTx/>
              <a:buBlip>
                <a:blip r:embed="rId2"/>
              </a:buBlip>
            </a:pPr>
            <a:r>
              <a:rPr lang="tr-TR">
                <a:latin typeface="Tahoma" pitchFamily="34" charset="0"/>
              </a:rPr>
              <a:t> arkadaşları</a:t>
            </a:r>
          </a:p>
          <a:p>
            <a:pPr marL="196850" indent="-196850" algn="l" eaLnBrk="1" hangingPunct="1">
              <a:buFontTx/>
              <a:buBlip>
                <a:blip r:embed="rId2"/>
              </a:buBlip>
            </a:pPr>
            <a:r>
              <a:rPr lang="tr-TR">
                <a:latin typeface="Tahoma" pitchFamily="34" charset="0"/>
              </a:rPr>
              <a:t> ailesi</a:t>
            </a:r>
          </a:p>
          <a:p>
            <a:pPr marL="196850" indent="-196850" algn="l" eaLnBrk="1" hangingPunct="1">
              <a:buFontTx/>
              <a:buBlip>
                <a:blip r:embed="rId2"/>
              </a:buBlip>
            </a:pPr>
            <a:r>
              <a:rPr lang="tr-TR">
                <a:latin typeface="Tahoma" pitchFamily="34" charset="0"/>
              </a:rPr>
              <a:t> iletişimde  olduğu diğer kişiler</a:t>
            </a:r>
          </a:p>
          <a:p>
            <a:pPr marL="196850" indent="-196850" algn="l" eaLnBrk="1" hangingPunct="1">
              <a:buFontTx/>
              <a:buBlip>
                <a:blip r:embed="rId2"/>
              </a:buBlip>
            </a:pPr>
            <a:endParaRPr lang="en-US">
              <a:latin typeface="Tahoma" pitchFamily="34" charset="0"/>
            </a:endParaRPr>
          </a:p>
        </p:txBody>
      </p:sp>
      <p:sp>
        <p:nvSpPr>
          <p:cNvPr id="606223" name="Text Box 15"/>
          <p:cNvSpPr txBox="1">
            <a:spLocks noChangeArrowheads="1"/>
          </p:cNvSpPr>
          <p:nvPr/>
        </p:nvSpPr>
        <p:spPr bwMode="auto">
          <a:xfrm>
            <a:off x="6858000" y="3429000"/>
            <a:ext cx="2933700" cy="2282825"/>
          </a:xfrm>
          <a:prstGeom prst="rect">
            <a:avLst/>
          </a:prstGeom>
          <a:noFill/>
          <a:ln w="28575">
            <a:noFill/>
            <a:miter lim="800000"/>
            <a:headEnd/>
            <a:tailEnd/>
          </a:ln>
          <a:effectLst/>
        </p:spPr>
        <p:txBody>
          <a:bodyPr wrap="none">
            <a:spAutoFit/>
          </a:bodyPr>
          <a:lstStyle/>
          <a:p>
            <a:pPr algn="l" eaLnBrk="1" hangingPunct="1">
              <a:buFontTx/>
              <a:buBlip>
                <a:blip r:embed="rId2"/>
              </a:buBlip>
            </a:pPr>
            <a:r>
              <a:rPr lang="tr-TR">
                <a:latin typeface="Tahoma" pitchFamily="34" charset="0"/>
              </a:rPr>
              <a:t> okulda</a:t>
            </a:r>
          </a:p>
          <a:p>
            <a:pPr algn="l" eaLnBrk="1" hangingPunct="1">
              <a:buFontTx/>
              <a:buBlip>
                <a:blip r:embed="rId2"/>
              </a:buBlip>
            </a:pPr>
            <a:r>
              <a:rPr lang="tr-TR">
                <a:latin typeface="Tahoma" pitchFamily="34" charset="0"/>
              </a:rPr>
              <a:t> aile ortamında</a:t>
            </a:r>
          </a:p>
          <a:p>
            <a:pPr algn="l" eaLnBrk="1" hangingPunct="1">
              <a:buFontTx/>
              <a:buBlip>
                <a:blip r:embed="rId2"/>
              </a:buBlip>
            </a:pPr>
            <a:r>
              <a:rPr lang="tr-TR">
                <a:latin typeface="Tahoma" pitchFamily="34" charset="0"/>
              </a:rPr>
              <a:t> oyun ortamında</a:t>
            </a:r>
          </a:p>
          <a:p>
            <a:pPr algn="l" eaLnBrk="1" hangingPunct="1">
              <a:buFontTx/>
              <a:buBlip>
                <a:blip r:embed="rId2"/>
              </a:buBlip>
            </a:pPr>
            <a:r>
              <a:rPr lang="tr-TR">
                <a:latin typeface="Tahoma" pitchFamily="34" charset="0"/>
              </a:rPr>
              <a:t> dış çevrede </a:t>
            </a:r>
          </a:p>
          <a:p>
            <a:pPr algn="l" eaLnBrk="1" hangingPunct="1"/>
            <a:r>
              <a:rPr lang="tr-TR">
                <a:latin typeface="Tahoma" pitchFamily="34" charset="0"/>
              </a:rPr>
              <a:t>  (sokak, bahçe, </a:t>
            </a:r>
          </a:p>
          <a:p>
            <a:pPr algn="l" eaLnBrk="1" hangingPunct="1"/>
            <a:r>
              <a:rPr lang="tr-TR">
                <a:latin typeface="Tahoma" pitchFamily="34" charset="0"/>
              </a:rPr>
              <a:t>    park vb)</a:t>
            </a:r>
            <a:endParaRPr lang="en-US">
              <a:latin typeface="Tahoma"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6216"/>
                                        </p:tgtEl>
                                        <p:attrNameLst>
                                          <p:attrName>style.visibility</p:attrName>
                                        </p:attrNameLst>
                                      </p:cBhvr>
                                      <p:to>
                                        <p:strVal val="visible"/>
                                      </p:to>
                                    </p:set>
                                    <p:anim calcmode="lin" valueType="num">
                                      <p:cBhvr additive="base">
                                        <p:cTn id="7" dur="500" fill="hold"/>
                                        <p:tgtEl>
                                          <p:spTgt spid="606216"/>
                                        </p:tgtEl>
                                        <p:attrNameLst>
                                          <p:attrName>ppt_x</p:attrName>
                                        </p:attrNameLst>
                                      </p:cBhvr>
                                      <p:tavLst>
                                        <p:tav tm="0">
                                          <p:val>
                                            <p:strVal val="0-#ppt_w/2"/>
                                          </p:val>
                                        </p:tav>
                                        <p:tav tm="100000">
                                          <p:val>
                                            <p:strVal val="#ppt_x"/>
                                          </p:val>
                                        </p:tav>
                                      </p:tavLst>
                                    </p:anim>
                                    <p:anim calcmode="lin" valueType="num">
                                      <p:cBhvr additive="base">
                                        <p:cTn id="8" dur="500" fill="hold"/>
                                        <p:tgtEl>
                                          <p:spTgt spid="6062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6212"/>
                                        </p:tgtEl>
                                        <p:attrNameLst>
                                          <p:attrName>style.visibility</p:attrName>
                                        </p:attrNameLst>
                                      </p:cBhvr>
                                      <p:to>
                                        <p:strVal val="visible"/>
                                      </p:to>
                                    </p:set>
                                    <p:anim calcmode="lin" valueType="num">
                                      <p:cBhvr additive="base">
                                        <p:cTn id="13" dur="500" fill="hold"/>
                                        <p:tgtEl>
                                          <p:spTgt spid="606212"/>
                                        </p:tgtEl>
                                        <p:attrNameLst>
                                          <p:attrName>ppt_x</p:attrName>
                                        </p:attrNameLst>
                                      </p:cBhvr>
                                      <p:tavLst>
                                        <p:tav tm="0">
                                          <p:val>
                                            <p:strVal val="0-#ppt_w/2"/>
                                          </p:val>
                                        </p:tav>
                                        <p:tav tm="100000">
                                          <p:val>
                                            <p:strVal val="#ppt_x"/>
                                          </p:val>
                                        </p:tav>
                                      </p:tavLst>
                                    </p:anim>
                                    <p:anim calcmode="lin" valueType="num">
                                      <p:cBhvr additive="base">
                                        <p:cTn id="14" dur="500" fill="hold"/>
                                        <p:tgtEl>
                                          <p:spTgt spid="60621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6221"/>
                                        </p:tgtEl>
                                        <p:attrNameLst>
                                          <p:attrName>style.visibility</p:attrName>
                                        </p:attrNameLst>
                                      </p:cBhvr>
                                      <p:to>
                                        <p:strVal val="visible"/>
                                      </p:to>
                                    </p:set>
                                    <p:anim calcmode="lin" valueType="num">
                                      <p:cBhvr additive="base">
                                        <p:cTn id="19" dur="500" fill="hold"/>
                                        <p:tgtEl>
                                          <p:spTgt spid="606221"/>
                                        </p:tgtEl>
                                        <p:attrNameLst>
                                          <p:attrName>ppt_x</p:attrName>
                                        </p:attrNameLst>
                                      </p:cBhvr>
                                      <p:tavLst>
                                        <p:tav tm="0">
                                          <p:val>
                                            <p:strVal val="0-#ppt_w/2"/>
                                          </p:val>
                                        </p:tav>
                                        <p:tav tm="100000">
                                          <p:val>
                                            <p:strVal val="#ppt_x"/>
                                          </p:val>
                                        </p:tav>
                                      </p:tavLst>
                                    </p:anim>
                                    <p:anim calcmode="lin" valueType="num">
                                      <p:cBhvr additive="base">
                                        <p:cTn id="20" dur="500" fill="hold"/>
                                        <p:tgtEl>
                                          <p:spTgt spid="60622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06217"/>
                                        </p:tgtEl>
                                        <p:attrNameLst>
                                          <p:attrName>style.visibility</p:attrName>
                                        </p:attrNameLst>
                                      </p:cBhvr>
                                      <p:to>
                                        <p:strVal val="visible"/>
                                      </p:to>
                                    </p:set>
                                    <p:anim calcmode="lin" valueType="num">
                                      <p:cBhvr additive="base">
                                        <p:cTn id="25" dur="500" fill="hold"/>
                                        <p:tgtEl>
                                          <p:spTgt spid="606217"/>
                                        </p:tgtEl>
                                        <p:attrNameLst>
                                          <p:attrName>ppt_x</p:attrName>
                                        </p:attrNameLst>
                                      </p:cBhvr>
                                      <p:tavLst>
                                        <p:tav tm="0">
                                          <p:val>
                                            <p:strVal val="0-#ppt_w/2"/>
                                          </p:val>
                                        </p:tav>
                                        <p:tav tm="100000">
                                          <p:val>
                                            <p:strVal val="#ppt_x"/>
                                          </p:val>
                                        </p:tav>
                                      </p:tavLst>
                                    </p:anim>
                                    <p:anim calcmode="lin" valueType="num">
                                      <p:cBhvr additive="base">
                                        <p:cTn id="26" dur="500" fill="hold"/>
                                        <p:tgtEl>
                                          <p:spTgt spid="60621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06211"/>
                                        </p:tgtEl>
                                        <p:attrNameLst>
                                          <p:attrName>style.visibility</p:attrName>
                                        </p:attrNameLst>
                                      </p:cBhvr>
                                      <p:to>
                                        <p:strVal val="visible"/>
                                      </p:to>
                                    </p:set>
                                    <p:anim calcmode="lin" valueType="num">
                                      <p:cBhvr additive="base">
                                        <p:cTn id="31" dur="500" fill="hold"/>
                                        <p:tgtEl>
                                          <p:spTgt spid="606211"/>
                                        </p:tgtEl>
                                        <p:attrNameLst>
                                          <p:attrName>ppt_x</p:attrName>
                                        </p:attrNameLst>
                                      </p:cBhvr>
                                      <p:tavLst>
                                        <p:tav tm="0">
                                          <p:val>
                                            <p:strVal val="0-#ppt_w/2"/>
                                          </p:val>
                                        </p:tav>
                                        <p:tav tm="100000">
                                          <p:val>
                                            <p:strVal val="#ppt_x"/>
                                          </p:val>
                                        </p:tav>
                                      </p:tavLst>
                                    </p:anim>
                                    <p:anim calcmode="lin" valueType="num">
                                      <p:cBhvr additive="base">
                                        <p:cTn id="32" dur="500" fill="hold"/>
                                        <p:tgtEl>
                                          <p:spTgt spid="60621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06222"/>
                                        </p:tgtEl>
                                        <p:attrNameLst>
                                          <p:attrName>style.visibility</p:attrName>
                                        </p:attrNameLst>
                                      </p:cBhvr>
                                      <p:to>
                                        <p:strVal val="visible"/>
                                      </p:to>
                                    </p:set>
                                    <p:anim calcmode="lin" valueType="num">
                                      <p:cBhvr additive="base">
                                        <p:cTn id="37" dur="500" fill="hold"/>
                                        <p:tgtEl>
                                          <p:spTgt spid="606222"/>
                                        </p:tgtEl>
                                        <p:attrNameLst>
                                          <p:attrName>ppt_x</p:attrName>
                                        </p:attrNameLst>
                                      </p:cBhvr>
                                      <p:tavLst>
                                        <p:tav tm="0">
                                          <p:val>
                                            <p:strVal val="0-#ppt_w/2"/>
                                          </p:val>
                                        </p:tav>
                                        <p:tav tm="100000">
                                          <p:val>
                                            <p:strVal val="#ppt_x"/>
                                          </p:val>
                                        </p:tav>
                                      </p:tavLst>
                                    </p:anim>
                                    <p:anim calcmode="lin" valueType="num">
                                      <p:cBhvr additive="base">
                                        <p:cTn id="38" dur="500" fill="hold"/>
                                        <p:tgtEl>
                                          <p:spTgt spid="6062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06218"/>
                                        </p:tgtEl>
                                        <p:attrNameLst>
                                          <p:attrName>style.visibility</p:attrName>
                                        </p:attrNameLst>
                                      </p:cBhvr>
                                      <p:to>
                                        <p:strVal val="visible"/>
                                      </p:to>
                                    </p:set>
                                    <p:anim calcmode="lin" valueType="num">
                                      <p:cBhvr additive="base">
                                        <p:cTn id="43" dur="500" fill="hold"/>
                                        <p:tgtEl>
                                          <p:spTgt spid="606218"/>
                                        </p:tgtEl>
                                        <p:attrNameLst>
                                          <p:attrName>ppt_x</p:attrName>
                                        </p:attrNameLst>
                                      </p:cBhvr>
                                      <p:tavLst>
                                        <p:tav tm="0">
                                          <p:val>
                                            <p:strVal val="0-#ppt_w/2"/>
                                          </p:val>
                                        </p:tav>
                                        <p:tav tm="100000">
                                          <p:val>
                                            <p:strVal val="#ppt_x"/>
                                          </p:val>
                                        </p:tav>
                                      </p:tavLst>
                                    </p:anim>
                                    <p:anim calcmode="lin" valueType="num">
                                      <p:cBhvr additive="base">
                                        <p:cTn id="44" dur="500" fill="hold"/>
                                        <p:tgtEl>
                                          <p:spTgt spid="60621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06210"/>
                                        </p:tgtEl>
                                        <p:attrNameLst>
                                          <p:attrName>style.visibility</p:attrName>
                                        </p:attrNameLst>
                                      </p:cBhvr>
                                      <p:to>
                                        <p:strVal val="visible"/>
                                      </p:to>
                                    </p:set>
                                    <p:anim calcmode="lin" valueType="num">
                                      <p:cBhvr additive="base">
                                        <p:cTn id="49" dur="500" fill="hold"/>
                                        <p:tgtEl>
                                          <p:spTgt spid="606210"/>
                                        </p:tgtEl>
                                        <p:attrNameLst>
                                          <p:attrName>ppt_x</p:attrName>
                                        </p:attrNameLst>
                                      </p:cBhvr>
                                      <p:tavLst>
                                        <p:tav tm="0">
                                          <p:val>
                                            <p:strVal val="0-#ppt_w/2"/>
                                          </p:val>
                                        </p:tav>
                                        <p:tav tm="100000">
                                          <p:val>
                                            <p:strVal val="#ppt_x"/>
                                          </p:val>
                                        </p:tav>
                                      </p:tavLst>
                                    </p:anim>
                                    <p:anim calcmode="lin" valueType="num">
                                      <p:cBhvr additive="base">
                                        <p:cTn id="50" dur="500" fill="hold"/>
                                        <p:tgtEl>
                                          <p:spTgt spid="60621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06223"/>
                                        </p:tgtEl>
                                        <p:attrNameLst>
                                          <p:attrName>style.visibility</p:attrName>
                                        </p:attrNameLst>
                                      </p:cBhvr>
                                      <p:to>
                                        <p:strVal val="visible"/>
                                      </p:to>
                                    </p:set>
                                    <p:anim calcmode="lin" valueType="num">
                                      <p:cBhvr additive="base">
                                        <p:cTn id="55" dur="500" fill="hold"/>
                                        <p:tgtEl>
                                          <p:spTgt spid="606223"/>
                                        </p:tgtEl>
                                        <p:attrNameLst>
                                          <p:attrName>ppt_x</p:attrName>
                                        </p:attrNameLst>
                                      </p:cBhvr>
                                      <p:tavLst>
                                        <p:tav tm="0">
                                          <p:val>
                                            <p:strVal val="0-#ppt_w/2"/>
                                          </p:val>
                                        </p:tav>
                                        <p:tav tm="100000">
                                          <p:val>
                                            <p:strVal val="#ppt_x"/>
                                          </p:val>
                                        </p:tav>
                                      </p:tavLst>
                                    </p:anim>
                                    <p:anim calcmode="lin" valueType="num">
                                      <p:cBhvr additive="base">
                                        <p:cTn id="56" dur="500" fill="hold"/>
                                        <p:tgtEl>
                                          <p:spTgt spid="6062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210" grpId="0" animBg="1"/>
      <p:bldP spid="606211" grpId="0" animBg="1"/>
      <p:bldP spid="606212" grpId="0" animBg="1"/>
      <p:bldP spid="606216" grpId="0" autoUpdateAnimBg="0"/>
      <p:bldP spid="606217" grpId="0" autoUpdateAnimBg="0"/>
      <p:bldP spid="606218" grpId="0" autoUpdateAnimBg="0"/>
      <p:bldP spid="606221" grpId="0" autoUpdateAnimBg="0"/>
      <p:bldP spid="606222" grpId="0" autoUpdateAnimBg="0"/>
      <p:bldP spid="606223" grpId="0" autoUpdateAnimBg="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AutoShape 2"/>
          <p:cNvSpPr>
            <a:spLocks noChangeArrowheads="1"/>
          </p:cNvSpPr>
          <p:nvPr/>
        </p:nvSpPr>
        <p:spPr bwMode="auto">
          <a:xfrm>
            <a:off x="1757363" y="3200400"/>
            <a:ext cx="6772275" cy="26670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7235" name="Oval 3"/>
          <p:cNvSpPr>
            <a:spLocks noChangeArrowheads="1"/>
          </p:cNvSpPr>
          <p:nvPr/>
        </p:nvSpPr>
        <p:spPr bwMode="auto">
          <a:xfrm>
            <a:off x="1543050" y="533400"/>
            <a:ext cx="7200900" cy="16002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7236" name="Rectangle 4"/>
          <p:cNvSpPr>
            <a:spLocks noGrp="1" noChangeArrowheads="1"/>
          </p:cNvSpPr>
          <p:nvPr>
            <p:ph type="title"/>
          </p:nvPr>
        </p:nvSpPr>
        <p:spPr>
          <a:xfrm>
            <a:off x="771525" y="620688"/>
            <a:ext cx="8743950" cy="1152128"/>
          </a:xfrm>
        </p:spPr>
        <p:txBody>
          <a:bodyPr/>
          <a:lstStyle/>
          <a:p>
            <a:pPr algn="ctr"/>
            <a:r>
              <a:rPr lang="tr-TR" dirty="0">
                <a:solidFill>
                  <a:srgbClr val="A50021"/>
                </a:solidFill>
                <a:latin typeface="Tahoma" pitchFamily="34" charset="0"/>
              </a:rPr>
              <a:t>NASIL TANIYACAĞIZ?</a:t>
            </a:r>
            <a:endParaRPr lang="en-US" dirty="0">
              <a:solidFill>
                <a:srgbClr val="A50021"/>
              </a:solidFill>
              <a:latin typeface="Tahoma" pitchFamily="34" charset="0"/>
            </a:endParaRPr>
          </a:p>
        </p:txBody>
      </p:sp>
      <p:sp>
        <p:nvSpPr>
          <p:cNvPr id="607237" name="Text Box 5"/>
          <p:cNvSpPr txBox="1">
            <a:spLocks noChangeArrowheads="1"/>
          </p:cNvSpPr>
          <p:nvPr/>
        </p:nvSpPr>
        <p:spPr bwMode="auto">
          <a:xfrm>
            <a:off x="1755775" y="3413125"/>
            <a:ext cx="6775450" cy="1981200"/>
          </a:xfrm>
          <a:prstGeom prst="rect">
            <a:avLst/>
          </a:prstGeom>
          <a:noFill/>
          <a:ln w="28575">
            <a:noFill/>
            <a:miter lim="800000"/>
            <a:headEnd/>
            <a:tailEnd/>
          </a:ln>
          <a:effectLst/>
        </p:spPr>
        <p:txBody>
          <a:bodyPr>
            <a:spAutoFit/>
          </a:bodyPr>
          <a:lstStyle/>
          <a:p>
            <a:pPr eaLnBrk="1" hangingPunct="1"/>
            <a:r>
              <a:rPr lang="tr-TR" sz="4000">
                <a:latin typeface="Tahoma" pitchFamily="34" charset="0"/>
              </a:rPr>
              <a:t>Çok Yönlü Değerlendirme </a:t>
            </a:r>
          </a:p>
          <a:p>
            <a:pPr eaLnBrk="1" hangingPunct="1"/>
            <a:r>
              <a:rPr lang="tr-TR" sz="4000">
                <a:latin typeface="Tahoma" pitchFamily="34" charset="0"/>
              </a:rPr>
              <a:t>Aracı Olan </a:t>
            </a:r>
          </a:p>
          <a:p>
            <a:pPr eaLnBrk="1" hangingPunct="1"/>
            <a:r>
              <a:rPr lang="tr-TR" sz="4400" b="1">
                <a:solidFill>
                  <a:srgbClr val="CC0000"/>
                </a:solidFill>
                <a:effectLst>
                  <a:outerShdw blurRad="38100" dist="38100" dir="2700000" algn="tl">
                    <a:srgbClr val="C0C0C0"/>
                  </a:outerShdw>
                </a:effectLst>
                <a:latin typeface="Tahoma" pitchFamily="34" charset="0"/>
              </a:rPr>
              <a:t>PORTFOLYOLAR</a:t>
            </a:r>
            <a:r>
              <a:rPr lang="tr-TR" sz="4000">
                <a:latin typeface="Tahoma" pitchFamily="34" charset="0"/>
              </a:rPr>
              <a:t> ile</a:t>
            </a:r>
            <a:endParaRPr lang="en-US" sz="4000">
              <a:latin typeface="Tahoma" pitchFamily="34" charset="0"/>
            </a:endParaRPr>
          </a:p>
        </p:txBody>
      </p:sp>
      <p:sp>
        <p:nvSpPr>
          <p:cNvPr id="607238" name="Line 6"/>
          <p:cNvSpPr>
            <a:spLocks noChangeShapeType="1"/>
          </p:cNvSpPr>
          <p:nvPr/>
        </p:nvSpPr>
        <p:spPr bwMode="auto">
          <a:xfrm>
            <a:off x="5143500" y="2133600"/>
            <a:ext cx="0" cy="10668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7237"/>
                                        </p:tgtEl>
                                        <p:attrNameLst>
                                          <p:attrName>style.visibility</p:attrName>
                                        </p:attrNameLst>
                                      </p:cBhvr>
                                      <p:to>
                                        <p:strVal val="visible"/>
                                      </p:to>
                                    </p:set>
                                    <p:anim calcmode="lin" valueType="num">
                                      <p:cBhvr additive="base">
                                        <p:cTn id="7" dur="500" fill="hold"/>
                                        <p:tgtEl>
                                          <p:spTgt spid="607237"/>
                                        </p:tgtEl>
                                        <p:attrNameLst>
                                          <p:attrName>ppt_x</p:attrName>
                                        </p:attrNameLst>
                                      </p:cBhvr>
                                      <p:tavLst>
                                        <p:tav tm="0">
                                          <p:val>
                                            <p:strVal val="0-#ppt_w/2"/>
                                          </p:val>
                                        </p:tav>
                                        <p:tav tm="100000">
                                          <p:val>
                                            <p:strVal val="#ppt_x"/>
                                          </p:val>
                                        </p:tav>
                                      </p:tavLst>
                                    </p:anim>
                                    <p:anim calcmode="lin" valueType="num">
                                      <p:cBhvr additive="base">
                                        <p:cTn id="8" dur="500" fill="hold"/>
                                        <p:tgtEl>
                                          <p:spTgt spid="6072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7237" grpId="0" autoUpdateAnimBg="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AutoShape 2"/>
          <p:cNvSpPr>
            <a:spLocks noChangeArrowheads="1"/>
          </p:cNvSpPr>
          <p:nvPr/>
        </p:nvSpPr>
        <p:spPr bwMode="auto">
          <a:xfrm>
            <a:off x="4714875" y="2438400"/>
            <a:ext cx="5400675" cy="44196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8259" name="AutoShape 3"/>
          <p:cNvSpPr>
            <a:spLocks noChangeArrowheads="1"/>
          </p:cNvSpPr>
          <p:nvPr/>
        </p:nvSpPr>
        <p:spPr bwMode="auto">
          <a:xfrm>
            <a:off x="257175" y="2438400"/>
            <a:ext cx="4286250" cy="44196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pPr eaLnBrk="1" hangingPunct="1"/>
            <a:endParaRPr lang="tr-TR" sz="4000">
              <a:solidFill>
                <a:srgbClr val="A50021"/>
              </a:solidFill>
              <a:latin typeface="Tahoma" pitchFamily="34" charset="0"/>
            </a:endParaRPr>
          </a:p>
        </p:txBody>
      </p:sp>
      <p:sp>
        <p:nvSpPr>
          <p:cNvPr id="608260" name="Oval 4"/>
          <p:cNvSpPr>
            <a:spLocks noChangeArrowheads="1"/>
          </p:cNvSpPr>
          <p:nvPr/>
        </p:nvSpPr>
        <p:spPr bwMode="auto">
          <a:xfrm>
            <a:off x="2828925" y="533400"/>
            <a:ext cx="4629150" cy="11430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8261" name="Rectangle 5"/>
          <p:cNvSpPr>
            <a:spLocks noGrp="1" noChangeArrowheads="1"/>
          </p:cNvSpPr>
          <p:nvPr>
            <p:ph type="title"/>
          </p:nvPr>
        </p:nvSpPr>
        <p:spPr>
          <a:xfrm>
            <a:off x="771525" y="457200"/>
            <a:ext cx="8743950" cy="1143000"/>
          </a:xfrm>
        </p:spPr>
        <p:txBody>
          <a:bodyPr/>
          <a:lstStyle/>
          <a:p>
            <a:pPr algn="ctr"/>
            <a:r>
              <a:rPr lang="tr-TR" dirty="0">
                <a:solidFill>
                  <a:srgbClr val="A50021"/>
                </a:solidFill>
                <a:latin typeface="Tahoma" pitchFamily="34" charset="0"/>
              </a:rPr>
              <a:t>PORTFOLYO</a:t>
            </a:r>
            <a:endParaRPr lang="en-US" dirty="0">
              <a:solidFill>
                <a:srgbClr val="A50021"/>
              </a:solidFill>
              <a:latin typeface="Tahoma" pitchFamily="34" charset="0"/>
            </a:endParaRPr>
          </a:p>
        </p:txBody>
      </p:sp>
      <p:sp>
        <p:nvSpPr>
          <p:cNvPr id="608262" name="Line 6"/>
          <p:cNvSpPr>
            <a:spLocks noChangeShapeType="1"/>
          </p:cNvSpPr>
          <p:nvPr/>
        </p:nvSpPr>
        <p:spPr bwMode="auto">
          <a:xfrm flipH="1">
            <a:off x="3257550" y="1600200"/>
            <a:ext cx="942975" cy="838200"/>
          </a:xfrm>
          <a:prstGeom prst="line">
            <a:avLst/>
          </a:prstGeom>
          <a:noFill/>
          <a:ln w="28575">
            <a:solidFill>
              <a:schemeClr val="tx1"/>
            </a:solidFill>
            <a:round/>
            <a:headEnd/>
            <a:tailEnd type="triangle" w="med" len="med"/>
          </a:ln>
          <a:effectLst/>
        </p:spPr>
        <p:txBody>
          <a:bodyPr anchor="ctr"/>
          <a:lstStyle/>
          <a:p>
            <a:endParaRPr lang="tr-TR"/>
          </a:p>
        </p:txBody>
      </p:sp>
      <p:sp>
        <p:nvSpPr>
          <p:cNvPr id="608263" name="Text Box 7"/>
          <p:cNvSpPr txBox="1">
            <a:spLocks noChangeArrowheads="1"/>
          </p:cNvSpPr>
          <p:nvPr/>
        </p:nvSpPr>
        <p:spPr bwMode="auto">
          <a:xfrm>
            <a:off x="600075" y="2438400"/>
            <a:ext cx="2395538" cy="579438"/>
          </a:xfrm>
          <a:prstGeom prst="rect">
            <a:avLst/>
          </a:prstGeom>
          <a:noFill/>
          <a:ln w="28575">
            <a:noFill/>
            <a:miter lim="800000"/>
            <a:headEnd/>
            <a:tailEnd/>
          </a:ln>
          <a:effectLst/>
        </p:spPr>
        <p:txBody>
          <a:bodyPr>
            <a:spAutoFit/>
          </a:bodyPr>
          <a:lstStyle/>
          <a:p>
            <a:pPr algn="l" eaLnBrk="1" hangingPunct="1"/>
            <a:r>
              <a:rPr lang="tr-TR" sz="3200">
                <a:solidFill>
                  <a:srgbClr val="A50021"/>
                </a:solidFill>
                <a:latin typeface="Tahoma" pitchFamily="34" charset="0"/>
              </a:rPr>
              <a:t>NEDİR?</a:t>
            </a:r>
            <a:endParaRPr lang="en-US" sz="3200">
              <a:solidFill>
                <a:srgbClr val="A50021"/>
              </a:solidFill>
              <a:latin typeface="Tahoma" pitchFamily="34" charset="0"/>
            </a:endParaRPr>
          </a:p>
        </p:txBody>
      </p:sp>
      <p:sp>
        <p:nvSpPr>
          <p:cNvPr id="608264" name="Text Box 8"/>
          <p:cNvSpPr txBox="1">
            <a:spLocks noChangeArrowheads="1"/>
          </p:cNvSpPr>
          <p:nvPr/>
        </p:nvSpPr>
        <p:spPr bwMode="auto">
          <a:xfrm>
            <a:off x="342900" y="3124200"/>
            <a:ext cx="4286250" cy="3378200"/>
          </a:xfrm>
          <a:prstGeom prst="rect">
            <a:avLst/>
          </a:prstGeom>
          <a:noFill/>
          <a:ln w="28575">
            <a:noFill/>
            <a:miter lim="800000"/>
            <a:headEnd/>
            <a:tailEnd/>
          </a:ln>
          <a:effectLst/>
        </p:spPr>
        <p:txBody>
          <a:bodyPr>
            <a:spAutoFit/>
          </a:bodyPr>
          <a:lstStyle/>
          <a:p>
            <a:pPr algn="l" eaLnBrk="1" hangingPunct="1"/>
            <a:r>
              <a:rPr lang="tr-TR">
                <a:latin typeface="Tahoma" pitchFamily="34" charset="0"/>
              </a:rPr>
              <a:t>Öğrencinin bir bütün  </a:t>
            </a:r>
          </a:p>
          <a:p>
            <a:pPr algn="l" eaLnBrk="1" hangingPunct="1"/>
            <a:r>
              <a:rPr lang="tr-TR">
                <a:latin typeface="Tahoma" pitchFamily="34" charset="0"/>
              </a:rPr>
              <a:t>olarak gelişim ve öğrenme süreci ile ürünlerini gösteren, aynı zamanda </a:t>
            </a:r>
          </a:p>
          <a:p>
            <a:pPr algn="l" eaLnBrk="1" hangingPunct="1"/>
            <a:r>
              <a:rPr lang="tr-TR">
                <a:latin typeface="Tahoma" pitchFamily="34" charset="0"/>
              </a:rPr>
              <a:t>değerlendirilmesini de sağlayan </a:t>
            </a:r>
            <a:r>
              <a:rPr lang="tr-TR" b="1">
                <a:effectLst>
                  <a:outerShdw blurRad="38100" dist="38100" dir="2700000" algn="tl">
                    <a:srgbClr val="C0C0C0"/>
                  </a:outerShdw>
                </a:effectLst>
                <a:latin typeface="Tahoma" pitchFamily="34" charset="0"/>
              </a:rPr>
              <a:t>sistemli</a:t>
            </a:r>
            <a:endParaRPr lang="tr-TR">
              <a:latin typeface="Tahoma" pitchFamily="34" charset="0"/>
            </a:endParaRPr>
          </a:p>
          <a:p>
            <a:pPr algn="l" eaLnBrk="1" hangingPunct="1"/>
            <a:r>
              <a:rPr lang="tr-TR" b="1">
                <a:effectLst>
                  <a:outerShdw blurRad="38100" dist="38100" dir="2700000" algn="tl">
                    <a:srgbClr val="C0C0C0"/>
                  </a:outerShdw>
                </a:effectLst>
                <a:latin typeface="Tahoma" pitchFamily="34" charset="0"/>
              </a:rPr>
              <a:t>ve amaçlı</a:t>
            </a:r>
            <a:r>
              <a:rPr lang="tr-TR">
                <a:latin typeface="Tahoma" pitchFamily="34" charset="0"/>
              </a:rPr>
              <a:t> olarak</a:t>
            </a:r>
          </a:p>
          <a:p>
            <a:pPr algn="l" eaLnBrk="1" hangingPunct="1"/>
            <a:r>
              <a:rPr lang="tr-TR">
                <a:latin typeface="Tahoma" pitchFamily="34" charset="0"/>
              </a:rPr>
              <a:t>oluşturulmuş </a:t>
            </a:r>
          </a:p>
          <a:p>
            <a:pPr algn="l" eaLnBrk="1" hangingPunct="1"/>
            <a:r>
              <a:rPr lang="tr-TR" b="1">
                <a:effectLst>
                  <a:outerShdw blurRad="38100" dist="38100" dir="2700000" algn="tl">
                    <a:srgbClr val="C0C0C0"/>
                  </a:outerShdw>
                </a:effectLst>
                <a:latin typeface="Tahoma" pitchFamily="34" charset="0"/>
              </a:rPr>
              <a:t>gelişim dosyalarıdır</a:t>
            </a:r>
            <a:r>
              <a:rPr lang="tr-TR">
                <a:latin typeface="Tahoma" pitchFamily="34" charset="0"/>
              </a:rPr>
              <a:t>.</a:t>
            </a:r>
            <a:endParaRPr lang="en-US">
              <a:latin typeface="Tahoma" pitchFamily="34" charset="0"/>
            </a:endParaRPr>
          </a:p>
        </p:txBody>
      </p:sp>
      <p:sp>
        <p:nvSpPr>
          <p:cNvPr id="608265" name="Text Box 9"/>
          <p:cNvSpPr txBox="1">
            <a:spLocks noChangeArrowheads="1"/>
          </p:cNvSpPr>
          <p:nvPr/>
        </p:nvSpPr>
        <p:spPr bwMode="auto">
          <a:xfrm>
            <a:off x="5143500" y="2438400"/>
            <a:ext cx="3595688" cy="579438"/>
          </a:xfrm>
          <a:prstGeom prst="rect">
            <a:avLst/>
          </a:prstGeom>
          <a:noFill/>
          <a:ln w="28575">
            <a:noFill/>
            <a:miter lim="800000"/>
            <a:headEnd/>
            <a:tailEnd/>
          </a:ln>
          <a:effectLst/>
        </p:spPr>
        <p:txBody>
          <a:bodyPr>
            <a:spAutoFit/>
          </a:bodyPr>
          <a:lstStyle/>
          <a:p>
            <a:pPr eaLnBrk="1" hangingPunct="1"/>
            <a:r>
              <a:rPr lang="tr-TR" sz="3200">
                <a:solidFill>
                  <a:srgbClr val="A50021"/>
                </a:solidFill>
                <a:latin typeface="Tahoma" pitchFamily="34" charset="0"/>
              </a:rPr>
              <a:t>NE DEĞİLDİR?</a:t>
            </a:r>
            <a:endParaRPr lang="en-US" sz="3200">
              <a:solidFill>
                <a:srgbClr val="A50021"/>
              </a:solidFill>
              <a:latin typeface="Tahoma" pitchFamily="34" charset="0"/>
            </a:endParaRPr>
          </a:p>
        </p:txBody>
      </p:sp>
      <p:sp>
        <p:nvSpPr>
          <p:cNvPr id="608266" name="Text Box 10"/>
          <p:cNvSpPr txBox="1">
            <a:spLocks noChangeArrowheads="1"/>
          </p:cNvSpPr>
          <p:nvPr/>
        </p:nvSpPr>
        <p:spPr bwMode="auto">
          <a:xfrm>
            <a:off x="4884738" y="2774950"/>
            <a:ext cx="5718175" cy="3805238"/>
          </a:xfrm>
          <a:prstGeom prst="rect">
            <a:avLst/>
          </a:prstGeom>
          <a:noFill/>
          <a:ln w="28575">
            <a:noFill/>
            <a:miter lim="800000"/>
            <a:headEnd/>
            <a:tailEnd/>
          </a:ln>
          <a:effectLst/>
        </p:spPr>
        <p:txBody>
          <a:bodyPr wrap="none">
            <a:spAutoFit/>
          </a:bodyPr>
          <a:lstStyle/>
          <a:p>
            <a:pPr algn="l" eaLnBrk="1" hangingPunct="1">
              <a:buFontTx/>
              <a:buBlip>
                <a:blip r:embed="rId2"/>
              </a:buBlip>
            </a:pPr>
            <a:r>
              <a:rPr lang="tr-TR">
                <a:latin typeface="Tahoma" pitchFamily="34" charset="0"/>
              </a:rPr>
              <a:t> </a:t>
            </a:r>
            <a:r>
              <a:rPr lang="tr-TR">
                <a:latin typeface="Arial" pitchFamily="34" charset="0"/>
              </a:rPr>
              <a:t>Öğrencinin</a:t>
            </a:r>
            <a:r>
              <a:rPr lang="tr-TR" sz="2800">
                <a:latin typeface="Arial" pitchFamily="34" charset="0"/>
              </a:rPr>
              <a:t> </a:t>
            </a:r>
            <a:r>
              <a:rPr lang="tr-TR">
                <a:latin typeface="Tahoma" pitchFamily="34" charset="0"/>
              </a:rPr>
              <a:t>yaptığı çalışmaların </a:t>
            </a:r>
          </a:p>
          <a:p>
            <a:pPr algn="l" eaLnBrk="1" hangingPunct="1"/>
            <a:r>
              <a:rPr lang="tr-TR">
                <a:latin typeface="Tahoma" pitchFamily="34" charset="0"/>
              </a:rPr>
              <a:t>   bir araya getirildiği herhangi bir </a:t>
            </a:r>
          </a:p>
          <a:p>
            <a:pPr algn="l" eaLnBrk="1" hangingPunct="1"/>
            <a:r>
              <a:rPr lang="tr-TR">
                <a:latin typeface="Tahoma" pitchFamily="34" charset="0"/>
              </a:rPr>
              <a:t>   çalışma dosyası </a:t>
            </a:r>
            <a:r>
              <a:rPr lang="tr-TR" b="1">
                <a:effectLst>
                  <a:outerShdw blurRad="38100" dist="38100" dir="2700000" algn="tl">
                    <a:srgbClr val="C0C0C0"/>
                  </a:outerShdw>
                </a:effectLst>
                <a:latin typeface="Tahoma" pitchFamily="34" charset="0"/>
              </a:rPr>
              <a:t>değildir.</a:t>
            </a:r>
          </a:p>
          <a:p>
            <a:pPr algn="l" eaLnBrk="1" hangingPunct="1">
              <a:buFontTx/>
              <a:buBlip>
                <a:blip r:embed="rId2"/>
              </a:buBlip>
            </a:pPr>
            <a:r>
              <a:rPr lang="tr-TR">
                <a:latin typeface="Tahoma" pitchFamily="34" charset="0"/>
              </a:rPr>
              <a:t> </a:t>
            </a:r>
            <a:r>
              <a:rPr lang="tr-TR">
                <a:latin typeface="Arial" pitchFamily="34" charset="0"/>
              </a:rPr>
              <a:t>Öğrenciyi </a:t>
            </a:r>
            <a:r>
              <a:rPr lang="tr-TR">
                <a:latin typeface="Tahoma" pitchFamily="34" charset="0"/>
              </a:rPr>
              <a:t>başarılı/başarısız olarak </a:t>
            </a:r>
          </a:p>
          <a:p>
            <a:pPr algn="l" eaLnBrk="1" hangingPunct="1"/>
            <a:r>
              <a:rPr lang="tr-TR">
                <a:latin typeface="Tahoma" pitchFamily="34" charset="0"/>
              </a:rPr>
              <a:t>   sınıflandırmayı sağlayan</a:t>
            </a:r>
          </a:p>
          <a:p>
            <a:pPr algn="l" eaLnBrk="1" hangingPunct="1"/>
            <a:r>
              <a:rPr lang="tr-TR">
                <a:latin typeface="Tahoma" pitchFamily="34" charset="0"/>
              </a:rPr>
              <a:t>   bir araç </a:t>
            </a:r>
            <a:r>
              <a:rPr lang="tr-TR" b="1">
                <a:effectLst>
                  <a:outerShdw blurRad="38100" dist="38100" dir="2700000" algn="tl">
                    <a:srgbClr val="C0C0C0"/>
                  </a:outerShdw>
                </a:effectLst>
                <a:latin typeface="Tahoma" pitchFamily="34" charset="0"/>
              </a:rPr>
              <a:t>değildir</a:t>
            </a:r>
            <a:r>
              <a:rPr lang="tr-TR">
                <a:latin typeface="Tahoma" pitchFamily="34" charset="0"/>
              </a:rPr>
              <a:t>.</a:t>
            </a:r>
          </a:p>
          <a:p>
            <a:pPr algn="l" eaLnBrk="1" hangingPunct="1">
              <a:buFontTx/>
              <a:buBlip>
                <a:blip r:embed="rId2"/>
              </a:buBlip>
            </a:pPr>
            <a:r>
              <a:rPr lang="tr-TR">
                <a:latin typeface="Tahoma" pitchFamily="34" charset="0"/>
              </a:rPr>
              <a:t> </a:t>
            </a:r>
            <a:r>
              <a:rPr lang="tr-TR">
                <a:latin typeface="Arial" pitchFamily="34" charset="0"/>
              </a:rPr>
              <a:t>Öğrencilerin</a:t>
            </a:r>
            <a:r>
              <a:rPr lang="tr-TR" sz="1800">
                <a:latin typeface="Arial" pitchFamily="34" charset="0"/>
              </a:rPr>
              <a:t> </a:t>
            </a:r>
            <a:r>
              <a:rPr lang="tr-TR">
                <a:latin typeface="Tahoma" pitchFamily="34" charset="0"/>
              </a:rPr>
              <a:t>özelliklerini birbirleri </a:t>
            </a:r>
          </a:p>
          <a:p>
            <a:pPr algn="l" eaLnBrk="1" hangingPunct="1"/>
            <a:r>
              <a:rPr lang="tr-TR">
                <a:latin typeface="Tahoma" pitchFamily="34" charset="0"/>
              </a:rPr>
              <a:t>   ile karşılaştırmak amacıyla </a:t>
            </a:r>
          </a:p>
          <a:p>
            <a:pPr algn="l" eaLnBrk="1" hangingPunct="1"/>
            <a:r>
              <a:rPr lang="tr-TR">
                <a:latin typeface="Tahoma" pitchFamily="34" charset="0"/>
              </a:rPr>
              <a:t>   oluşturulmuş araçlar </a:t>
            </a:r>
            <a:r>
              <a:rPr lang="tr-TR" b="1">
                <a:effectLst>
                  <a:outerShdw blurRad="38100" dist="38100" dir="2700000" algn="tl">
                    <a:srgbClr val="C0C0C0"/>
                  </a:outerShdw>
                </a:effectLst>
                <a:latin typeface="Tahoma" pitchFamily="34" charset="0"/>
              </a:rPr>
              <a:t>değildir</a:t>
            </a:r>
            <a:r>
              <a:rPr lang="tr-TR">
                <a:latin typeface="Tahoma" pitchFamily="34" charset="0"/>
              </a:rPr>
              <a:t>.</a:t>
            </a:r>
          </a:p>
          <a:p>
            <a:pPr algn="l" eaLnBrk="1" hangingPunct="1"/>
            <a:endParaRPr lang="en-US">
              <a:latin typeface="Tahoma" pitchFamily="34" charset="0"/>
            </a:endParaRPr>
          </a:p>
        </p:txBody>
      </p:sp>
      <p:sp>
        <p:nvSpPr>
          <p:cNvPr id="608267" name="Line 11"/>
          <p:cNvSpPr>
            <a:spLocks noChangeShapeType="1"/>
          </p:cNvSpPr>
          <p:nvPr/>
        </p:nvSpPr>
        <p:spPr bwMode="auto">
          <a:xfrm rot="16200000" flipH="1">
            <a:off x="6310313" y="1547812"/>
            <a:ext cx="838200" cy="942975"/>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8262"/>
                                        </p:tgtEl>
                                        <p:attrNameLst>
                                          <p:attrName>style.visibility</p:attrName>
                                        </p:attrNameLst>
                                      </p:cBhvr>
                                      <p:to>
                                        <p:strVal val="visible"/>
                                      </p:to>
                                    </p:set>
                                    <p:anim calcmode="lin" valueType="num">
                                      <p:cBhvr additive="base">
                                        <p:cTn id="7" dur="500" fill="hold"/>
                                        <p:tgtEl>
                                          <p:spTgt spid="608262"/>
                                        </p:tgtEl>
                                        <p:attrNameLst>
                                          <p:attrName>ppt_x</p:attrName>
                                        </p:attrNameLst>
                                      </p:cBhvr>
                                      <p:tavLst>
                                        <p:tav tm="0">
                                          <p:val>
                                            <p:strVal val="0-#ppt_w/2"/>
                                          </p:val>
                                        </p:tav>
                                        <p:tav tm="100000">
                                          <p:val>
                                            <p:strVal val="#ppt_x"/>
                                          </p:val>
                                        </p:tav>
                                      </p:tavLst>
                                    </p:anim>
                                    <p:anim calcmode="lin" valueType="num">
                                      <p:cBhvr additive="base">
                                        <p:cTn id="8" dur="500" fill="hold"/>
                                        <p:tgtEl>
                                          <p:spTgt spid="6082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8263"/>
                                        </p:tgtEl>
                                        <p:attrNameLst>
                                          <p:attrName>style.visibility</p:attrName>
                                        </p:attrNameLst>
                                      </p:cBhvr>
                                      <p:to>
                                        <p:strVal val="visible"/>
                                      </p:to>
                                    </p:set>
                                    <p:anim calcmode="lin" valueType="num">
                                      <p:cBhvr additive="base">
                                        <p:cTn id="13" dur="500" fill="hold"/>
                                        <p:tgtEl>
                                          <p:spTgt spid="608263"/>
                                        </p:tgtEl>
                                        <p:attrNameLst>
                                          <p:attrName>ppt_x</p:attrName>
                                        </p:attrNameLst>
                                      </p:cBhvr>
                                      <p:tavLst>
                                        <p:tav tm="0">
                                          <p:val>
                                            <p:strVal val="0-#ppt_w/2"/>
                                          </p:val>
                                        </p:tav>
                                        <p:tav tm="100000">
                                          <p:val>
                                            <p:strVal val="#ppt_x"/>
                                          </p:val>
                                        </p:tav>
                                      </p:tavLst>
                                    </p:anim>
                                    <p:anim calcmode="lin" valueType="num">
                                      <p:cBhvr additive="base">
                                        <p:cTn id="14" dur="500" fill="hold"/>
                                        <p:tgtEl>
                                          <p:spTgt spid="60826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8259"/>
                                        </p:tgtEl>
                                        <p:attrNameLst>
                                          <p:attrName>style.visibility</p:attrName>
                                        </p:attrNameLst>
                                      </p:cBhvr>
                                      <p:to>
                                        <p:strVal val="visible"/>
                                      </p:to>
                                    </p:set>
                                    <p:anim calcmode="lin" valueType="num">
                                      <p:cBhvr additive="base">
                                        <p:cTn id="19" dur="500" fill="hold"/>
                                        <p:tgtEl>
                                          <p:spTgt spid="608259"/>
                                        </p:tgtEl>
                                        <p:attrNameLst>
                                          <p:attrName>ppt_x</p:attrName>
                                        </p:attrNameLst>
                                      </p:cBhvr>
                                      <p:tavLst>
                                        <p:tav tm="0">
                                          <p:val>
                                            <p:strVal val="0-#ppt_w/2"/>
                                          </p:val>
                                        </p:tav>
                                        <p:tav tm="100000">
                                          <p:val>
                                            <p:strVal val="#ppt_x"/>
                                          </p:val>
                                        </p:tav>
                                      </p:tavLst>
                                    </p:anim>
                                    <p:anim calcmode="lin" valueType="num">
                                      <p:cBhvr additive="base">
                                        <p:cTn id="20" dur="500" fill="hold"/>
                                        <p:tgtEl>
                                          <p:spTgt spid="60825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08264"/>
                                        </p:tgtEl>
                                        <p:attrNameLst>
                                          <p:attrName>style.visibility</p:attrName>
                                        </p:attrNameLst>
                                      </p:cBhvr>
                                      <p:to>
                                        <p:strVal val="visible"/>
                                      </p:to>
                                    </p:set>
                                    <p:anim calcmode="lin" valueType="num">
                                      <p:cBhvr additive="base">
                                        <p:cTn id="25" dur="500" fill="hold"/>
                                        <p:tgtEl>
                                          <p:spTgt spid="608264"/>
                                        </p:tgtEl>
                                        <p:attrNameLst>
                                          <p:attrName>ppt_x</p:attrName>
                                        </p:attrNameLst>
                                      </p:cBhvr>
                                      <p:tavLst>
                                        <p:tav tm="0">
                                          <p:val>
                                            <p:strVal val="0-#ppt_w/2"/>
                                          </p:val>
                                        </p:tav>
                                        <p:tav tm="100000">
                                          <p:val>
                                            <p:strVal val="#ppt_x"/>
                                          </p:val>
                                        </p:tav>
                                      </p:tavLst>
                                    </p:anim>
                                    <p:anim calcmode="lin" valueType="num">
                                      <p:cBhvr additive="base">
                                        <p:cTn id="26" dur="500" fill="hold"/>
                                        <p:tgtEl>
                                          <p:spTgt spid="60826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08267"/>
                                        </p:tgtEl>
                                        <p:attrNameLst>
                                          <p:attrName>style.visibility</p:attrName>
                                        </p:attrNameLst>
                                      </p:cBhvr>
                                      <p:to>
                                        <p:strVal val="visible"/>
                                      </p:to>
                                    </p:set>
                                    <p:anim calcmode="lin" valueType="num">
                                      <p:cBhvr additive="base">
                                        <p:cTn id="31" dur="500" fill="hold"/>
                                        <p:tgtEl>
                                          <p:spTgt spid="608267"/>
                                        </p:tgtEl>
                                        <p:attrNameLst>
                                          <p:attrName>ppt_x</p:attrName>
                                        </p:attrNameLst>
                                      </p:cBhvr>
                                      <p:tavLst>
                                        <p:tav tm="0">
                                          <p:val>
                                            <p:strVal val="0-#ppt_w/2"/>
                                          </p:val>
                                        </p:tav>
                                        <p:tav tm="100000">
                                          <p:val>
                                            <p:strVal val="#ppt_x"/>
                                          </p:val>
                                        </p:tav>
                                      </p:tavLst>
                                    </p:anim>
                                    <p:anim calcmode="lin" valueType="num">
                                      <p:cBhvr additive="base">
                                        <p:cTn id="32" dur="500" fill="hold"/>
                                        <p:tgtEl>
                                          <p:spTgt spid="60826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08265"/>
                                        </p:tgtEl>
                                        <p:attrNameLst>
                                          <p:attrName>style.visibility</p:attrName>
                                        </p:attrNameLst>
                                      </p:cBhvr>
                                      <p:to>
                                        <p:strVal val="visible"/>
                                      </p:to>
                                    </p:set>
                                    <p:anim calcmode="lin" valueType="num">
                                      <p:cBhvr additive="base">
                                        <p:cTn id="37" dur="500" fill="hold"/>
                                        <p:tgtEl>
                                          <p:spTgt spid="608265"/>
                                        </p:tgtEl>
                                        <p:attrNameLst>
                                          <p:attrName>ppt_x</p:attrName>
                                        </p:attrNameLst>
                                      </p:cBhvr>
                                      <p:tavLst>
                                        <p:tav tm="0">
                                          <p:val>
                                            <p:strVal val="0-#ppt_w/2"/>
                                          </p:val>
                                        </p:tav>
                                        <p:tav tm="100000">
                                          <p:val>
                                            <p:strVal val="#ppt_x"/>
                                          </p:val>
                                        </p:tav>
                                      </p:tavLst>
                                    </p:anim>
                                    <p:anim calcmode="lin" valueType="num">
                                      <p:cBhvr additive="base">
                                        <p:cTn id="38" dur="500" fill="hold"/>
                                        <p:tgtEl>
                                          <p:spTgt spid="60826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08258"/>
                                        </p:tgtEl>
                                        <p:attrNameLst>
                                          <p:attrName>style.visibility</p:attrName>
                                        </p:attrNameLst>
                                      </p:cBhvr>
                                      <p:to>
                                        <p:strVal val="visible"/>
                                      </p:to>
                                    </p:set>
                                    <p:anim calcmode="lin" valueType="num">
                                      <p:cBhvr additive="base">
                                        <p:cTn id="43" dur="500" fill="hold"/>
                                        <p:tgtEl>
                                          <p:spTgt spid="608258"/>
                                        </p:tgtEl>
                                        <p:attrNameLst>
                                          <p:attrName>ppt_x</p:attrName>
                                        </p:attrNameLst>
                                      </p:cBhvr>
                                      <p:tavLst>
                                        <p:tav tm="0">
                                          <p:val>
                                            <p:strVal val="0-#ppt_w/2"/>
                                          </p:val>
                                        </p:tav>
                                        <p:tav tm="100000">
                                          <p:val>
                                            <p:strVal val="#ppt_x"/>
                                          </p:val>
                                        </p:tav>
                                      </p:tavLst>
                                    </p:anim>
                                    <p:anim calcmode="lin" valueType="num">
                                      <p:cBhvr additive="base">
                                        <p:cTn id="44" dur="500" fill="hold"/>
                                        <p:tgtEl>
                                          <p:spTgt spid="60825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08266"/>
                                        </p:tgtEl>
                                        <p:attrNameLst>
                                          <p:attrName>style.visibility</p:attrName>
                                        </p:attrNameLst>
                                      </p:cBhvr>
                                      <p:to>
                                        <p:strVal val="visible"/>
                                      </p:to>
                                    </p:set>
                                    <p:anim calcmode="lin" valueType="num">
                                      <p:cBhvr additive="base">
                                        <p:cTn id="49" dur="500" fill="hold"/>
                                        <p:tgtEl>
                                          <p:spTgt spid="608266"/>
                                        </p:tgtEl>
                                        <p:attrNameLst>
                                          <p:attrName>ppt_x</p:attrName>
                                        </p:attrNameLst>
                                      </p:cBhvr>
                                      <p:tavLst>
                                        <p:tav tm="0">
                                          <p:val>
                                            <p:strVal val="0-#ppt_w/2"/>
                                          </p:val>
                                        </p:tav>
                                        <p:tav tm="100000">
                                          <p:val>
                                            <p:strVal val="#ppt_x"/>
                                          </p:val>
                                        </p:tav>
                                      </p:tavLst>
                                    </p:anim>
                                    <p:anim calcmode="lin" valueType="num">
                                      <p:cBhvr additive="base">
                                        <p:cTn id="50" dur="500" fill="hold"/>
                                        <p:tgtEl>
                                          <p:spTgt spid="608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8258" grpId="0" animBg="1"/>
      <p:bldP spid="608259" grpId="0" animBg="1" autoUpdateAnimBg="0"/>
      <p:bldP spid="608262" grpId="0" animBg="1"/>
      <p:bldP spid="608263" grpId="0" autoUpdateAnimBg="0"/>
      <p:bldP spid="608264" grpId="0" autoUpdateAnimBg="0"/>
      <p:bldP spid="608265" grpId="0" autoUpdateAnimBg="0"/>
      <p:bldP spid="608266" grpId="0" autoUpdateAnimBg="0"/>
      <p:bldP spid="608267"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Oval 2"/>
          <p:cNvSpPr>
            <a:spLocks noChangeArrowheads="1"/>
          </p:cNvSpPr>
          <p:nvPr/>
        </p:nvSpPr>
        <p:spPr bwMode="auto">
          <a:xfrm>
            <a:off x="3000375" y="2476500"/>
            <a:ext cx="4286250" cy="17526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09283" name="Rectangle 3"/>
          <p:cNvSpPr>
            <a:spLocks noGrp="1" noChangeArrowheads="1"/>
          </p:cNvSpPr>
          <p:nvPr>
            <p:ph type="title"/>
          </p:nvPr>
        </p:nvSpPr>
        <p:spPr>
          <a:xfrm>
            <a:off x="2700338" y="2781300"/>
            <a:ext cx="4886325" cy="1143000"/>
          </a:xfrm>
        </p:spPr>
        <p:txBody>
          <a:bodyPr/>
          <a:lstStyle/>
          <a:p>
            <a:pPr algn="ctr"/>
            <a:r>
              <a:rPr lang="tr-TR" dirty="0">
                <a:solidFill>
                  <a:srgbClr val="CC0000"/>
                </a:solidFill>
                <a:latin typeface="Tahoma" pitchFamily="34" charset="0"/>
              </a:rPr>
              <a:t>PORTFOLYO SİSTEMİ</a:t>
            </a:r>
            <a:endParaRPr lang="en-US" dirty="0">
              <a:solidFill>
                <a:srgbClr val="CC0000"/>
              </a:solidFill>
              <a:latin typeface="Tahoma" pitchFamily="34" charset="0"/>
            </a:endParaRPr>
          </a:p>
        </p:txBody>
      </p:sp>
      <p:sp>
        <p:nvSpPr>
          <p:cNvPr id="609284" name="Text Box 4"/>
          <p:cNvSpPr txBox="1">
            <a:spLocks noChangeArrowheads="1"/>
          </p:cNvSpPr>
          <p:nvPr/>
        </p:nvSpPr>
        <p:spPr bwMode="auto">
          <a:xfrm>
            <a:off x="942974" y="838200"/>
            <a:ext cx="2904381" cy="830997"/>
          </a:xfrm>
          <a:prstGeom prst="rect">
            <a:avLst/>
          </a:prstGeom>
          <a:noFill/>
          <a:ln w="28575">
            <a:noFill/>
            <a:miter lim="800000"/>
            <a:headEnd/>
            <a:tailEnd/>
          </a:ln>
          <a:effectLst/>
        </p:spPr>
        <p:txBody>
          <a:bodyPr wrap="square">
            <a:spAutoFit/>
          </a:bodyPr>
          <a:lstStyle/>
          <a:p>
            <a:pPr algn="l" eaLnBrk="1" hangingPunct="1"/>
            <a:r>
              <a:rPr lang="tr-TR" b="1" dirty="0">
                <a:solidFill>
                  <a:srgbClr val="9900FF"/>
                </a:solidFill>
                <a:latin typeface="Tahoma" pitchFamily="34" charset="0"/>
              </a:rPr>
              <a:t>Değerlendirme </a:t>
            </a:r>
          </a:p>
          <a:p>
            <a:pPr algn="l" eaLnBrk="1" hangingPunct="1"/>
            <a:r>
              <a:rPr lang="tr-TR" b="1" dirty="0">
                <a:solidFill>
                  <a:srgbClr val="9900FF"/>
                </a:solidFill>
                <a:latin typeface="Tahoma" pitchFamily="34" charset="0"/>
              </a:rPr>
              <a:t>nasıl yapılacak?</a:t>
            </a:r>
            <a:endParaRPr lang="en-US" b="1" dirty="0">
              <a:solidFill>
                <a:srgbClr val="9900FF"/>
              </a:solidFill>
              <a:latin typeface="Tahoma" pitchFamily="34" charset="0"/>
            </a:endParaRPr>
          </a:p>
        </p:txBody>
      </p:sp>
      <p:sp>
        <p:nvSpPr>
          <p:cNvPr id="609285" name="Rectangle 5"/>
          <p:cNvSpPr>
            <a:spLocks noChangeArrowheads="1"/>
          </p:cNvSpPr>
          <p:nvPr/>
        </p:nvSpPr>
        <p:spPr bwMode="auto">
          <a:xfrm>
            <a:off x="6943725" y="914400"/>
            <a:ext cx="2401619" cy="830997"/>
          </a:xfrm>
          <a:prstGeom prst="rect">
            <a:avLst/>
          </a:prstGeom>
          <a:noFill/>
          <a:ln w="28575">
            <a:noFill/>
            <a:miter lim="800000"/>
            <a:headEnd/>
            <a:tailEnd/>
          </a:ln>
          <a:effectLst/>
        </p:spPr>
        <p:txBody>
          <a:bodyPr wrap="none">
            <a:spAutoFit/>
          </a:bodyPr>
          <a:lstStyle/>
          <a:p>
            <a:pPr algn="l" eaLnBrk="1" hangingPunct="1"/>
            <a:r>
              <a:rPr lang="tr-TR" b="1" dirty="0">
                <a:solidFill>
                  <a:schemeClr val="tx1">
                    <a:lumMod val="95000"/>
                    <a:lumOff val="5000"/>
                  </a:schemeClr>
                </a:solidFill>
                <a:latin typeface="Tahoma" pitchFamily="34" charset="0"/>
              </a:rPr>
              <a:t>Hangi ürünler </a:t>
            </a:r>
          </a:p>
          <a:p>
            <a:pPr algn="l" eaLnBrk="1" hangingPunct="1"/>
            <a:r>
              <a:rPr lang="tr-TR" b="1" dirty="0">
                <a:solidFill>
                  <a:schemeClr val="tx1">
                    <a:lumMod val="95000"/>
                    <a:lumOff val="5000"/>
                  </a:schemeClr>
                </a:solidFill>
                <a:latin typeface="Tahoma" pitchFamily="34" charset="0"/>
              </a:rPr>
              <a:t>toplanacak?</a:t>
            </a:r>
            <a:endParaRPr lang="en-US" b="1" dirty="0">
              <a:solidFill>
                <a:schemeClr val="tx1">
                  <a:lumMod val="95000"/>
                  <a:lumOff val="5000"/>
                </a:schemeClr>
              </a:solidFill>
              <a:latin typeface="Tahoma" pitchFamily="34" charset="0"/>
            </a:endParaRPr>
          </a:p>
        </p:txBody>
      </p:sp>
      <p:sp>
        <p:nvSpPr>
          <p:cNvPr id="609286" name="Rectangle 6"/>
          <p:cNvSpPr>
            <a:spLocks noChangeArrowheads="1"/>
          </p:cNvSpPr>
          <p:nvPr/>
        </p:nvSpPr>
        <p:spPr bwMode="auto">
          <a:xfrm>
            <a:off x="6429375" y="5105400"/>
            <a:ext cx="2914650" cy="1200329"/>
          </a:xfrm>
          <a:prstGeom prst="rect">
            <a:avLst/>
          </a:prstGeom>
          <a:noFill/>
          <a:ln w="28575">
            <a:noFill/>
            <a:miter lim="800000"/>
            <a:headEnd/>
            <a:tailEnd/>
          </a:ln>
          <a:effectLst/>
        </p:spPr>
        <p:txBody>
          <a:bodyPr>
            <a:spAutoFit/>
          </a:bodyPr>
          <a:lstStyle/>
          <a:p>
            <a:pPr algn="l" eaLnBrk="1" hangingPunct="1"/>
            <a:r>
              <a:rPr lang="tr-TR" b="1" dirty="0">
                <a:solidFill>
                  <a:srgbClr val="FF0066"/>
                </a:solidFill>
                <a:latin typeface="Tahoma" pitchFamily="34" charset="0"/>
              </a:rPr>
              <a:t>Toplanan ürünler </a:t>
            </a:r>
            <a:r>
              <a:rPr lang="tr-TR" b="1" dirty="0" err="1">
                <a:solidFill>
                  <a:srgbClr val="FF0066"/>
                </a:solidFill>
                <a:latin typeface="Tahoma" pitchFamily="34" charset="0"/>
              </a:rPr>
              <a:t>portfolyoda</a:t>
            </a:r>
            <a:r>
              <a:rPr lang="tr-TR" b="1" dirty="0">
                <a:solidFill>
                  <a:srgbClr val="FF0066"/>
                </a:solidFill>
                <a:latin typeface="Tahoma" pitchFamily="34" charset="0"/>
              </a:rPr>
              <a:t> </a:t>
            </a:r>
          </a:p>
          <a:p>
            <a:pPr algn="l" eaLnBrk="1" hangingPunct="1"/>
            <a:r>
              <a:rPr lang="tr-TR" b="1" dirty="0">
                <a:solidFill>
                  <a:srgbClr val="FF0066"/>
                </a:solidFill>
                <a:latin typeface="Tahoma" pitchFamily="34" charset="0"/>
              </a:rPr>
              <a:t>nasıl yer alacak?</a:t>
            </a:r>
          </a:p>
        </p:txBody>
      </p:sp>
      <p:sp>
        <p:nvSpPr>
          <p:cNvPr id="609287" name="Rectangle 7"/>
          <p:cNvSpPr>
            <a:spLocks noChangeArrowheads="1"/>
          </p:cNvSpPr>
          <p:nvPr/>
        </p:nvSpPr>
        <p:spPr bwMode="auto">
          <a:xfrm>
            <a:off x="1114425" y="5181600"/>
            <a:ext cx="2513830" cy="830997"/>
          </a:xfrm>
          <a:prstGeom prst="rect">
            <a:avLst/>
          </a:prstGeom>
          <a:noFill/>
          <a:ln w="28575">
            <a:noFill/>
            <a:miter lim="800000"/>
            <a:headEnd/>
            <a:tailEnd/>
          </a:ln>
          <a:effectLst/>
        </p:spPr>
        <p:txBody>
          <a:bodyPr wrap="none">
            <a:spAutoFit/>
          </a:bodyPr>
          <a:lstStyle/>
          <a:p>
            <a:pPr algn="l" eaLnBrk="1" hangingPunct="1"/>
            <a:r>
              <a:rPr lang="tr-TR" b="1" dirty="0" err="1">
                <a:solidFill>
                  <a:srgbClr val="327125"/>
                </a:solidFill>
                <a:latin typeface="Tahoma" pitchFamily="34" charset="0"/>
              </a:rPr>
              <a:t>Portfolyo</a:t>
            </a:r>
            <a:r>
              <a:rPr lang="tr-TR" b="1" dirty="0">
                <a:solidFill>
                  <a:srgbClr val="327125"/>
                </a:solidFill>
                <a:latin typeface="Tahoma" pitchFamily="34" charset="0"/>
              </a:rPr>
              <a:t> nasıl </a:t>
            </a:r>
          </a:p>
          <a:p>
            <a:pPr algn="l" eaLnBrk="1" hangingPunct="1"/>
            <a:r>
              <a:rPr lang="tr-TR" b="1" dirty="0">
                <a:solidFill>
                  <a:srgbClr val="327125"/>
                </a:solidFill>
                <a:latin typeface="Tahoma" pitchFamily="34" charset="0"/>
              </a:rPr>
              <a:t>düzenlenecek?</a:t>
            </a:r>
            <a:endParaRPr lang="en-US" b="1" dirty="0">
              <a:solidFill>
                <a:srgbClr val="327125"/>
              </a:solidFill>
              <a:latin typeface="Tahoma" pitchFamily="34" charset="0"/>
            </a:endParaRPr>
          </a:p>
        </p:txBody>
      </p:sp>
      <p:sp>
        <p:nvSpPr>
          <p:cNvPr id="609288" name="Line 8"/>
          <p:cNvSpPr>
            <a:spLocks noChangeShapeType="1"/>
          </p:cNvSpPr>
          <p:nvPr/>
        </p:nvSpPr>
        <p:spPr bwMode="auto">
          <a:xfrm flipV="1">
            <a:off x="6429375" y="1752600"/>
            <a:ext cx="1028700" cy="914400"/>
          </a:xfrm>
          <a:prstGeom prst="line">
            <a:avLst/>
          </a:prstGeom>
          <a:noFill/>
          <a:ln w="28575">
            <a:solidFill>
              <a:schemeClr val="tx1"/>
            </a:solidFill>
            <a:round/>
            <a:headEnd/>
            <a:tailEnd type="triangle" w="med" len="med"/>
          </a:ln>
          <a:effectLst/>
        </p:spPr>
        <p:txBody>
          <a:bodyPr anchor="ctr"/>
          <a:lstStyle/>
          <a:p>
            <a:endParaRPr lang="tr-TR"/>
          </a:p>
        </p:txBody>
      </p:sp>
      <p:sp>
        <p:nvSpPr>
          <p:cNvPr id="609289" name="Line 9"/>
          <p:cNvSpPr>
            <a:spLocks noChangeShapeType="1"/>
          </p:cNvSpPr>
          <p:nvPr/>
        </p:nvSpPr>
        <p:spPr bwMode="auto">
          <a:xfrm rot="16200000" flipV="1">
            <a:off x="2886075" y="1695450"/>
            <a:ext cx="914400" cy="1028700"/>
          </a:xfrm>
          <a:prstGeom prst="line">
            <a:avLst/>
          </a:prstGeom>
          <a:noFill/>
          <a:ln w="28575">
            <a:solidFill>
              <a:schemeClr val="tx1"/>
            </a:solidFill>
            <a:round/>
            <a:headEnd/>
            <a:tailEnd type="triangle" w="med" len="med"/>
          </a:ln>
          <a:effectLst/>
        </p:spPr>
        <p:txBody>
          <a:bodyPr anchor="ctr"/>
          <a:lstStyle/>
          <a:p>
            <a:endParaRPr lang="tr-TR"/>
          </a:p>
        </p:txBody>
      </p:sp>
      <p:sp>
        <p:nvSpPr>
          <p:cNvPr id="609290" name="Line 10"/>
          <p:cNvSpPr>
            <a:spLocks noChangeShapeType="1"/>
          </p:cNvSpPr>
          <p:nvPr/>
        </p:nvSpPr>
        <p:spPr bwMode="auto">
          <a:xfrm rot="5400000" flipV="1">
            <a:off x="6315075" y="4057650"/>
            <a:ext cx="914400" cy="1028700"/>
          </a:xfrm>
          <a:prstGeom prst="line">
            <a:avLst/>
          </a:prstGeom>
          <a:noFill/>
          <a:ln w="28575">
            <a:solidFill>
              <a:schemeClr val="tx1"/>
            </a:solidFill>
            <a:round/>
            <a:headEnd/>
            <a:tailEnd type="triangle" w="med" len="med"/>
          </a:ln>
          <a:effectLst/>
        </p:spPr>
        <p:txBody>
          <a:bodyPr anchor="ctr"/>
          <a:lstStyle/>
          <a:p>
            <a:endParaRPr lang="tr-TR"/>
          </a:p>
        </p:txBody>
      </p:sp>
      <p:sp>
        <p:nvSpPr>
          <p:cNvPr id="609291" name="Line 11"/>
          <p:cNvSpPr>
            <a:spLocks noChangeShapeType="1"/>
          </p:cNvSpPr>
          <p:nvPr/>
        </p:nvSpPr>
        <p:spPr bwMode="auto">
          <a:xfrm rot="-5400000" flipH="1" flipV="1">
            <a:off x="3143250" y="4057650"/>
            <a:ext cx="914400" cy="10287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9285"/>
                                        </p:tgtEl>
                                        <p:attrNameLst>
                                          <p:attrName>style.visibility</p:attrName>
                                        </p:attrNameLst>
                                      </p:cBhvr>
                                      <p:to>
                                        <p:strVal val="visible"/>
                                      </p:to>
                                    </p:set>
                                    <p:anim calcmode="lin" valueType="num">
                                      <p:cBhvr additive="base">
                                        <p:cTn id="7" dur="500" fill="hold"/>
                                        <p:tgtEl>
                                          <p:spTgt spid="609285"/>
                                        </p:tgtEl>
                                        <p:attrNameLst>
                                          <p:attrName>ppt_x</p:attrName>
                                        </p:attrNameLst>
                                      </p:cBhvr>
                                      <p:tavLst>
                                        <p:tav tm="0">
                                          <p:val>
                                            <p:strVal val="0-#ppt_w/2"/>
                                          </p:val>
                                        </p:tav>
                                        <p:tav tm="100000">
                                          <p:val>
                                            <p:strVal val="#ppt_x"/>
                                          </p:val>
                                        </p:tav>
                                      </p:tavLst>
                                    </p:anim>
                                    <p:anim calcmode="lin" valueType="num">
                                      <p:cBhvr additive="base">
                                        <p:cTn id="8" dur="500" fill="hold"/>
                                        <p:tgtEl>
                                          <p:spTgt spid="60928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9286"/>
                                        </p:tgtEl>
                                        <p:attrNameLst>
                                          <p:attrName>style.visibility</p:attrName>
                                        </p:attrNameLst>
                                      </p:cBhvr>
                                      <p:to>
                                        <p:strVal val="visible"/>
                                      </p:to>
                                    </p:set>
                                    <p:anim calcmode="lin" valueType="num">
                                      <p:cBhvr additive="base">
                                        <p:cTn id="13" dur="500" fill="hold"/>
                                        <p:tgtEl>
                                          <p:spTgt spid="609286"/>
                                        </p:tgtEl>
                                        <p:attrNameLst>
                                          <p:attrName>ppt_x</p:attrName>
                                        </p:attrNameLst>
                                      </p:cBhvr>
                                      <p:tavLst>
                                        <p:tav tm="0">
                                          <p:val>
                                            <p:strVal val="0-#ppt_w/2"/>
                                          </p:val>
                                        </p:tav>
                                        <p:tav tm="100000">
                                          <p:val>
                                            <p:strVal val="#ppt_x"/>
                                          </p:val>
                                        </p:tav>
                                      </p:tavLst>
                                    </p:anim>
                                    <p:anim calcmode="lin" valueType="num">
                                      <p:cBhvr additive="base">
                                        <p:cTn id="14" dur="500" fill="hold"/>
                                        <p:tgtEl>
                                          <p:spTgt spid="60928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9287"/>
                                        </p:tgtEl>
                                        <p:attrNameLst>
                                          <p:attrName>style.visibility</p:attrName>
                                        </p:attrNameLst>
                                      </p:cBhvr>
                                      <p:to>
                                        <p:strVal val="visible"/>
                                      </p:to>
                                    </p:set>
                                    <p:anim calcmode="lin" valueType="num">
                                      <p:cBhvr additive="base">
                                        <p:cTn id="19" dur="500" fill="hold"/>
                                        <p:tgtEl>
                                          <p:spTgt spid="609287"/>
                                        </p:tgtEl>
                                        <p:attrNameLst>
                                          <p:attrName>ppt_x</p:attrName>
                                        </p:attrNameLst>
                                      </p:cBhvr>
                                      <p:tavLst>
                                        <p:tav tm="0">
                                          <p:val>
                                            <p:strVal val="0-#ppt_w/2"/>
                                          </p:val>
                                        </p:tav>
                                        <p:tav tm="100000">
                                          <p:val>
                                            <p:strVal val="#ppt_x"/>
                                          </p:val>
                                        </p:tav>
                                      </p:tavLst>
                                    </p:anim>
                                    <p:anim calcmode="lin" valueType="num">
                                      <p:cBhvr additive="base">
                                        <p:cTn id="20" dur="500" fill="hold"/>
                                        <p:tgtEl>
                                          <p:spTgt spid="60928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09284"/>
                                        </p:tgtEl>
                                        <p:attrNameLst>
                                          <p:attrName>style.visibility</p:attrName>
                                        </p:attrNameLst>
                                      </p:cBhvr>
                                      <p:to>
                                        <p:strVal val="visible"/>
                                      </p:to>
                                    </p:set>
                                    <p:anim calcmode="lin" valueType="num">
                                      <p:cBhvr additive="base">
                                        <p:cTn id="25" dur="500" fill="hold"/>
                                        <p:tgtEl>
                                          <p:spTgt spid="609284"/>
                                        </p:tgtEl>
                                        <p:attrNameLst>
                                          <p:attrName>ppt_x</p:attrName>
                                        </p:attrNameLst>
                                      </p:cBhvr>
                                      <p:tavLst>
                                        <p:tav tm="0">
                                          <p:val>
                                            <p:strVal val="0-#ppt_w/2"/>
                                          </p:val>
                                        </p:tav>
                                        <p:tav tm="100000">
                                          <p:val>
                                            <p:strVal val="#ppt_x"/>
                                          </p:val>
                                        </p:tav>
                                      </p:tavLst>
                                    </p:anim>
                                    <p:anim calcmode="lin" valueType="num">
                                      <p:cBhvr additive="base">
                                        <p:cTn id="26" dur="500" fill="hold"/>
                                        <p:tgtEl>
                                          <p:spTgt spid="6092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9284" grpId="0" autoUpdateAnimBg="0"/>
      <p:bldP spid="609285" grpId="0" autoUpdateAnimBg="0"/>
      <p:bldP spid="609286" grpId="0" autoUpdateAnimBg="0"/>
      <p:bldP spid="609287" grpId="0" autoUpdateAnimBg="0"/>
    </p:bld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a:xfrm>
            <a:off x="771525" y="152400"/>
            <a:ext cx="8743950" cy="1143000"/>
          </a:xfrm>
        </p:spPr>
        <p:txBody>
          <a:bodyPr/>
          <a:lstStyle/>
          <a:p>
            <a:r>
              <a:rPr lang="tr-TR">
                <a:solidFill>
                  <a:srgbClr val="A50021"/>
                </a:solidFill>
                <a:latin typeface="Tahoma" pitchFamily="34" charset="0"/>
              </a:rPr>
              <a:t>PORTFOLYONUN İÇERİĞİ</a:t>
            </a:r>
            <a:endParaRPr lang="en-US">
              <a:solidFill>
                <a:srgbClr val="A50021"/>
              </a:solidFill>
              <a:latin typeface="Tahoma" pitchFamily="34" charset="0"/>
            </a:endParaRPr>
          </a:p>
        </p:txBody>
      </p:sp>
      <p:sp>
        <p:nvSpPr>
          <p:cNvPr id="610307" name="AutoShape 3"/>
          <p:cNvSpPr>
            <a:spLocks noChangeArrowheads="1"/>
          </p:cNvSpPr>
          <p:nvPr/>
        </p:nvSpPr>
        <p:spPr bwMode="auto">
          <a:xfrm flipH="1">
            <a:off x="685800" y="1981200"/>
            <a:ext cx="7972425" cy="4648200"/>
          </a:xfrm>
          <a:prstGeom prst="parallelogram">
            <a:avLst>
              <a:gd name="adj" fmla="val 32001"/>
            </a:avLst>
          </a:prstGeom>
          <a:solidFill>
            <a:srgbClr val="CCFFFF">
              <a:alpha val="50000"/>
            </a:srgbClr>
          </a:solidFill>
          <a:ln w="28575">
            <a:solidFill>
              <a:schemeClr val="tx1"/>
            </a:solidFill>
            <a:miter lim="800000"/>
            <a:headEnd/>
            <a:tailEnd/>
          </a:ln>
          <a:effectLst/>
        </p:spPr>
        <p:txBody>
          <a:bodyPr wrap="none" anchor="ctr"/>
          <a:lstStyle/>
          <a:p>
            <a:pPr algn="l" eaLnBrk="1" hangingPunct="1"/>
            <a:endParaRPr lang="tr-TR" sz="4000">
              <a:solidFill>
                <a:srgbClr val="A50021"/>
              </a:solidFill>
              <a:latin typeface="Tahoma" pitchFamily="34" charset="0"/>
            </a:endParaRPr>
          </a:p>
        </p:txBody>
      </p:sp>
      <p:grpSp>
        <p:nvGrpSpPr>
          <p:cNvPr id="610308" name="Group 4"/>
          <p:cNvGrpSpPr>
            <a:grpSpLocks/>
          </p:cNvGrpSpPr>
          <p:nvPr/>
        </p:nvGrpSpPr>
        <p:grpSpPr bwMode="auto">
          <a:xfrm>
            <a:off x="1285875" y="1143000"/>
            <a:ext cx="7372350" cy="5410200"/>
            <a:chOff x="720" y="864"/>
            <a:chExt cx="4128" cy="3120"/>
          </a:xfrm>
        </p:grpSpPr>
        <p:sp>
          <p:nvSpPr>
            <p:cNvPr id="610309" name="Line 5"/>
            <p:cNvSpPr>
              <a:spLocks noChangeShapeType="1"/>
            </p:cNvSpPr>
            <p:nvPr/>
          </p:nvSpPr>
          <p:spPr bwMode="auto">
            <a:xfrm flipV="1">
              <a:off x="4848" y="1056"/>
              <a:ext cx="0" cy="2928"/>
            </a:xfrm>
            <a:prstGeom prst="line">
              <a:avLst/>
            </a:prstGeom>
            <a:noFill/>
            <a:ln w="28575">
              <a:solidFill>
                <a:schemeClr val="tx1"/>
              </a:solidFill>
              <a:round/>
              <a:headEnd/>
              <a:tailEnd/>
            </a:ln>
            <a:effectLst/>
          </p:spPr>
          <p:txBody>
            <a:bodyPr anchor="ctr"/>
            <a:lstStyle/>
            <a:p>
              <a:endParaRPr lang="tr-TR"/>
            </a:p>
          </p:txBody>
        </p:sp>
        <p:sp>
          <p:nvSpPr>
            <p:cNvPr id="610310" name="Line 6"/>
            <p:cNvSpPr>
              <a:spLocks noChangeShapeType="1"/>
            </p:cNvSpPr>
            <p:nvPr/>
          </p:nvSpPr>
          <p:spPr bwMode="auto">
            <a:xfrm flipH="1">
              <a:off x="1776" y="1056"/>
              <a:ext cx="3072" cy="0"/>
            </a:xfrm>
            <a:prstGeom prst="line">
              <a:avLst/>
            </a:prstGeom>
            <a:noFill/>
            <a:ln w="28575">
              <a:solidFill>
                <a:schemeClr val="tx1"/>
              </a:solidFill>
              <a:round/>
              <a:headEnd/>
              <a:tailEnd/>
            </a:ln>
            <a:effectLst/>
          </p:spPr>
          <p:txBody>
            <a:bodyPr anchor="ctr"/>
            <a:lstStyle/>
            <a:p>
              <a:endParaRPr lang="tr-TR"/>
            </a:p>
          </p:txBody>
        </p:sp>
        <p:sp>
          <p:nvSpPr>
            <p:cNvPr id="610311" name="Line 7"/>
            <p:cNvSpPr>
              <a:spLocks noChangeShapeType="1"/>
            </p:cNvSpPr>
            <p:nvPr/>
          </p:nvSpPr>
          <p:spPr bwMode="auto">
            <a:xfrm flipV="1">
              <a:off x="720" y="864"/>
              <a:ext cx="0" cy="480"/>
            </a:xfrm>
            <a:prstGeom prst="line">
              <a:avLst/>
            </a:prstGeom>
            <a:noFill/>
            <a:ln w="28575">
              <a:solidFill>
                <a:schemeClr val="tx1"/>
              </a:solidFill>
              <a:round/>
              <a:headEnd/>
              <a:tailEnd/>
            </a:ln>
            <a:effectLst/>
          </p:spPr>
          <p:txBody>
            <a:bodyPr anchor="ctr"/>
            <a:lstStyle/>
            <a:p>
              <a:endParaRPr lang="tr-TR"/>
            </a:p>
          </p:txBody>
        </p:sp>
        <p:sp>
          <p:nvSpPr>
            <p:cNvPr id="610312" name="Line 8"/>
            <p:cNvSpPr>
              <a:spLocks noChangeShapeType="1"/>
            </p:cNvSpPr>
            <p:nvPr/>
          </p:nvSpPr>
          <p:spPr bwMode="auto">
            <a:xfrm>
              <a:off x="720" y="864"/>
              <a:ext cx="864" cy="0"/>
            </a:xfrm>
            <a:prstGeom prst="line">
              <a:avLst/>
            </a:prstGeom>
            <a:noFill/>
            <a:ln w="28575">
              <a:solidFill>
                <a:schemeClr val="tx1"/>
              </a:solidFill>
              <a:round/>
              <a:headEnd/>
              <a:tailEnd/>
            </a:ln>
            <a:effectLst/>
          </p:spPr>
          <p:txBody>
            <a:bodyPr anchor="ctr"/>
            <a:lstStyle/>
            <a:p>
              <a:endParaRPr lang="tr-TR"/>
            </a:p>
          </p:txBody>
        </p:sp>
        <p:sp>
          <p:nvSpPr>
            <p:cNvPr id="610313" name="Line 9"/>
            <p:cNvSpPr>
              <a:spLocks noChangeShapeType="1"/>
            </p:cNvSpPr>
            <p:nvPr/>
          </p:nvSpPr>
          <p:spPr bwMode="auto">
            <a:xfrm flipH="1" flipV="1">
              <a:off x="1584" y="864"/>
              <a:ext cx="192" cy="192"/>
            </a:xfrm>
            <a:prstGeom prst="line">
              <a:avLst/>
            </a:prstGeom>
            <a:noFill/>
            <a:ln w="28575">
              <a:solidFill>
                <a:schemeClr val="tx1"/>
              </a:solidFill>
              <a:round/>
              <a:headEnd/>
              <a:tailEnd/>
            </a:ln>
            <a:effectLst/>
          </p:spPr>
          <p:txBody>
            <a:bodyPr anchor="ctr"/>
            <a:lstStyle/>
            <a:p>
              <a:endParaRPr lang="tr-TR"/>
            </a:p>
          </p:txBody>
        </p:sp>
      </p:grpSp>
      <p:sp>
        <p:nvSpPr>
          <p:cNvPr id="610314" name="Text Box 10"/>
          <p:cNvSpPr txBox="1">
            <a:spLocks noChangeArrowheads="1"/>
          </p:cNvSpPr>
          <p:nvPr/>
        </p:nvSpPr>
        <p:spPr bwMode="auto">
          <a:xfrm>
            <a:off x="771525" y="1676400"/>
            <a:ext cx="8143875" cy="5203825"/>
          </a:xfrm>
          <a:prstGeom prst="rect">
            <a:avLst/>
          </a:prstGeom>
          <a:noFill/>
          <a:ln w="28575">
            <a:noFill/>
            <a:miter lim="800000"/>
            <a:headEnd/>
            <a:tailEnd/>
          </a:ln>
          <a:effectLst/>
        </p:spPr>
        <p:txBody>
          <a:bodyPr>
            <a:spAutoFit/>
          </a:bodyPr>
          <a:lstStyle/>
          <a:p>
            <a:pPr marL="377825" indent="-377825" algn="l" eaLnBrk="1" hangingPunct="1"/>
            <a:endParaRPr lang="tr-TR">
              <a:solidFill>
                <a:srgbClr val="A50021"/>
              </a:solidFill>
              <a:latin typeface="Tahoma" pitchFamily="34" charset="0"/>
            </a:endParaRPr>
          </a:p>
          <a:p>
            <a:pPr marL="377825" indent="-377825" algn="l" eaLnBrk="1" hangingPunct="1"/>
            <a:r>
              <a:rPr lang="tr-TR">
                <a:solidFill>
                  <a:srgbClr val="A50021"/>
                </a:solidFill>
                <a:latin typeface="Tahoma" pitchFamily="34" charset="0"/>
              </a:rPr>
              <a:t> </a:t>
            </a:r>
            <a:r>
              <a:rPr lang="tr-TR">
                <a:latin typeface="Tahoma" pitchFamily="34" charset="0"/>
              </a:rPr>
              <a:t>Öğretmen kayıtları (gözlemler, anektod </a:t>
            </a:r>
          </a:p>
          <a:p>
            <a:pPr marL="377825" indent="-377825" algn="l" eaLnBrk="1" hangingPunct="1"/>
            <a:r>
              <a:rPr lang="tr-TR">
                <a:latin typeface="Tahoma" pitchFamily="34" charset="0"/>
              </a:rPr>
              <a:t>   kayıtları)</a:t>
            </a:r>
          </a:p>
          <a:p>
            <a:pPr marL="377825" indent="-377825" algn="l" eaLnBrk="1" hangingPunct="1"/>
            <a:r>
              <a:rPr lang="tr-TR">
                <a:latin typeface="Tahoma" pitchFamily="34" charset="0"/>
              </a:rPr>
              <a:t>   Gelişim testlerinin sonuçları</a:t>
            </a:r>
          </a:p>
          <a:p>
            <a:pPr marL="377825" indent="-377825" algn="l" eaLnBrk="1" hangingPunct="1"/>
            <a:r>
              <a:rPr lang="tr-TR">
                <a:latin typeface="Tahoma" pitchFamily="34" charset="0"/>
              </a:rPr>
              <a:t> 	</a:t>
            </a:r>
            <a:r>
              <a:rPr lang="tr-TR">
                <a:latin typeface="Arial" pitchFamily="34" charset="0"/>
              </a:rPr>
              <a:t>Öğrencinin</a:t>
            </a:r>
            <a:r>
              <a:rPr lang="tr-TR" sz="1800">
                <a:latin typeface="Arial" pitchFamily="34" charset="0"/>
              </a:rPr>
              <a:t> </a:t>
            </a:r>
            <a:r>
              <a:rPr lang="tr-TR">
                <a:latin typeface="Tahoma" pitchFamily="34" charset="0"/>
              </a:rPr>
              <a:t>çalışmaları</a:t>
            </a:r>
          </a:p>
          <a:p>
            <a:pPr marL="377825" indent="-377825" algn="l" eaLnBrk="1" hangingPunct="1"/>
            <a:r>
              <a:rPr lang="tr-TR">
                <a:latin typeface="Tahoma" pitchFamily="34" charset="0"/>
              </a:rPr>
              <a:t> 	 </a:t>
            </a:r>
            <a:r>
              <a:rPr lang="tr-TR">
                <a:latin typeface="Arial" pitchFamily="34" charset="0"/>
              </a:rPr>
              <a:t>Öğrencinin</a:t>
            </a:r>
            <a:r>
              <a:rPr lang="tr-TR" sz="1800">
                <a:latin typeface="Arial" pitchFamily="34" charset="0"/>
              </a:rPr>
              <a:t> </a:t>
            </a:r>
            <a:r>
              <a:rPr lang="tr-TR">
                <a:latin typeface="Tahoma" pitchFamily="34" charset="0"/>
              </a:rPr>
              <a:t>sözel ve psiko-motor becerilerini</a:t>
            </a:r>
          </a:p>
          <a:p>
            <a:pPr marL="377825" indent="-377825" algn="l" eaLnBrk="1" hangingPunct="1"/>
            <a:r>
              <a:rPr lang="tr-TR">
                <a:latin typeface="Tahoma" pitchFamily="34" charset="0"/>
              </a:rPr>
              <a:t>        	gösteren teyp ve video kayıtları</a:t>
            </a:r>
            <a:endParaRPr lang="en-US">
              <a:latin typeface="Tahoma" pitchFamily="34" charset="0"/>
            </a:endParaRPr>
          </a:p>
          <a:p>
            <a:pPr marL="377825" indent="-377825" algn="l" eaLnBrk="1" hangingPunct="1"/>
            <a:r>
              <a:rPr lang="tr-TR">
                <a:latin typeface="Tahoma" pitchFamily="34" charset="0"/>
              </a:rPr>
              <a:t> 	   </a:t>
            </a:r>
            <a:r>
              <a:rPr lang="tr-TR">
                <a:latin typeface="Arial" pitchFamily="34" charset="0"/>
              </a:rPr>
              <a:t>Öğrencinin</a:t>
            </a:r>
            <a:r>
              <a:rPr lang="tr-TR">
                <a:latin typeface="Tahoma" pitchFamily="34" charset="0"/>
              </a:rPr>
              <a:t> kendi çalışmaları hakkındaki</a:t>
            </a:r>
          </a:p>
          <a:p>
            <a:pPr marL="377825" indent="-377825" algn="l" eaLnBrk="1" hangingPunct="1"/>
            <a:r>
              <a:rPr lang="tr-TR">
                <a:latin typeface="Tahoma" pitchFamily="34" charset="0"/>
              </a:rPr>
              <a:t>         düşünceleri, günlükler</a:t>
            </a:r>
          </a:p>
          <a:p>
            <a:pPr marL="377825" indent="-377825" algn="l" eaLnBrk="1" hangingPunct="1"/>
            <a:r>
              <a:rPr lang="tr-TR">
                <a:latin typeface="Tahoma" pitchFamily="34" charset="0"/>
              </a:rPr>
              <a:t>          Öğrenciye yazılan mektuplar</a:t>
            </a:r>
          </a:p>
          <a:p>
            <a:pPr marL="377825" indent="-377825" algn="l" eaLnBrk="1" hangingPunct="1"/>
            <a:r>
              <a:rPr lang="tr-TR">
                <a:latin typeface="Tahoma" pitchFamily="34" charset="0"/>
              </a:rPr>
              <a:t>           Öğrencinin yazdığı mektuplar</a:t>
            </a:r>
          </a:p>
          <a:p>
            <a:pPr marL="377825" indent="-377825" algn="l" eaLnBrk="1" hangingPunct="1"/>
            <a:r>
              <a:rPr lang="tr-TR">
                <a:latin typeface="Tahoma" pitchFamily="34" charset="0"/>
              </a:rPr>
              <a:t>            Öğretmenin aileye ve diğer öğretmenlere</a:t>
            </a:r>
          </a:p>
          <a:p>
            <a:pPr marL="377825" indent="-377825" algn="l" eaLnBrk="1" hangingPunct="1"/>
            <a:r>
              <a:rPr lang="tr-TR">
                <a:latin typeface="Tahoma" pitchFamily="34" charset="0"/>
              </a:rPr>
              <a:t>             yazdığı mektuplar</a:t>
            </a:r>
          </a:p>
          <a:p>
            <a:pPr marL="377825" indent="-377825" algn="l" eaLnBrk="1" hangingPunct="1"/>
            <a:r>
              <a:rPr lang="tr-TR">
                <a:solidFill>
                  <a:srgbClr val="A50021"/>
                </a:solidFill>
                <a:latin typeface="Tahoma" pitchFamily="34" charset="0"/>
              </a:rPr>
              <a:t>            </a:t>
            </a:r>
            <a:endParaRPr lang="en-US">
              <a:solidFill>
                <a:srgbClr val="A50021"/>
              </a:solidFill>
              <a:latin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2400">
                <a:solidFill>
                  <a:srgbClr val="FF0000"/>
                </a:solidFill>
              </a:rPr>
              <a:t>Eğitim bir sistem midir?</a:t>
            </a:r>
            <a:endParaRPr lang="tr-TR"/>
          </a:p>
        </p:txBody>
      </p:sp>
      <p:sp>
        <p:nvSpPr>
          <p:cNvPr id="33795"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r>
              <a:rPr lang="tr-TR" b="1">
                <a:solidFill>
                  <a:srgbClr val="0000CC"/>
                </a:solidFill>
                <a:latin typeface="Arial Narrow" pitchFamily="34" charset="0"/>
              </a:rPr>
              <a:t>Evet eğitim bir sistemdir. </a:t>
            </a:r>
            <a:r>
              <a:rPr lang="tr-TR" b="1">
                <a:solidFill>
                  <a:srgbClr val="000066"/>
                </a:solidFill>
                <a:latin typeface="Arial Narrow" pitchFamily="34" charset="0"/>
              </a:rPr>
              <a:t>Çünkü,</a:t>
            </a:r>
          </a:p>
          <a:p>
            <a:r>
              <a:rPr lang="tr-TR" b="1">
                <a:solidFill>
                  <a:srgbClr val="FF0066"/>
                </a:solidFill>
                <a:latin typeface="Arial Narrow" pitchFamily="34" charset="0"/>
              </a:rPr>
              <a:t>1. Gerçekleştirmek istediği hedefleri vardır:</a:t>
            </a:r>
            <a:endParaRPr lang="tr-TR" b="1">
              <a:solidFill>
                <a:srgbClr val="0000CC"/>
              </a:solidFill>
              <a:latin typeface="Arial Narrow" pitchFamily="34" charset="0"/>
            </a:endParaRPr>
          </a:p>
          <a:p>
            <a:r>
              <a:rPr lang="tr-TR" b="1">
                <a:solidFill>
                  <a:srgbClr val="800000"/>
                </a:solidFill>
                <a:latin typeface="Arial Narrow" pitchFamily="34" charset="0"/>
              </a:rPr>
              <a:t>a) Uzak hedefler:</a:t>
            </a:r>
          </a:p>
          <a:p>
            <a:r>
              <a:rPr lang="tr-TR" b="1">
                <a:solidFill>
                  <a:srgbClr val="800000"/>
                </a:solidFill>
                <a:latin typeface="Arial Narrow" pitchFamily="34" charset="0"/>
              </a:rPr>
              <a:t>b) Genel hedefler:</a:t>
            </a:r>
          </a:p>
          <a:p>
            <a:r>
              <a:rPr lang="tr-TR" b="1">
                <a:solidFill>
                  <a:srgbClr val="800000"/>
                </a:solidFill>
                <a:latin typeface="Arial Narrow" pitchFamily="34" charset="0"/>
              </a:rPr>
              <a:t>c) Özel hedefler:</a:t>
            </a:r>
            <a:endParaRPr lang="tr-TR">
              <a:solidFill>
                <a:srgbClr val="CC99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795">
                                            <p:txEl>
                                              <p:pRg st="3" end="3"/>
                                            </p:txEl>
                                          </p:spTgt>
                                        </p:tgtEl>
                                        <p:attrNameLst>
                                          <p:attrName>style.visibility</p:attrName>
                                        </p:attrNameLst>
                                      </p:cBhvr>
                                      <p:to>
                                        <p:strVal val="visible"/>
                                      </p:to>
                                    </p:set>
                                    <p:anim calcmode="lin" valueType="num">
                                      <p:cBhvr additive="base">
                                        <p:cTn id="25"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795">
                                            <p:txEl>
                                              <p:pRg st="4" end="4"/>
                                            </p:txEl>
                                          </p:spTgt>
                                        </p:tgtEl>
                                        <p:attrNameLst>
                                          <p:attrName>style.visibility</p:attrName>
                                        </p:attrNameLst>
                                      </p:cBhvr>
                                      <p:to>
                                        <p:strVal val="visible"/>
                                      </p:to>
                                    </p:set>
                                    <p:anim calcmode="lin" valueType="num">
                                      <p:cBhvr additive="base">
                                        <p:cTn id="31"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Oval 2"/>
          <p:cNvSpPr>
            <a:spLocks noChangeArrowheads="1"/>
          </p:cNvSpPr>
          <p:nvPr/>
        </p:nvSpPr>
        <p:spPr bwMode="auto">
          <a:xfrm>
            <a:off x="2743200" y="685800"/>
            <a:ext cx="4800600" cy="24003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1331" name="Rectangle 3"/>
          <p:cNvSpPr>
            <a:spLocks noGrp="1" noChangeArrowheads="1"/>
          </p:cNvSpPr>
          <p:nvPr>
            <p:ph type="title"/>
          </p:nvPr>
        </p:nvSpPr>
        <p:spPr>
          <a:xfrm>
            <a:off x="771525" y="1447800"/>
            <a:ext cx="8743950" cy="1143000"/>
          </a:xfrm>
        </p:spPr>
        <p:txBody>
          <a:bodyPr/>
          <a:lstStyle/>
          <a:p>
            <a:pPr algn="ctr"/>
            <a:r>
              <a:rPr lang="tr-TR" sz="3200" dirty="0">
                <a:solidFill>
                  <a:srgbClr val="A50021"/>
                </a:solidFill>
              </a:rPr>
              <a:t>PORTFOLYO </a:t>
            </a:r>
            <a:br>
              <a:rPr lang="tr-TR" sz="3200" dirty="0">
                <a:solidFill>
                  <a:srgbClr val="A50021"/>
                </a:solidFill>
              </a:rPr>
            </a:br>
            <a:r>
              <a:rPr lang="tr-TR" sz="3200" dirty="0">
                <a:solidFill>
                  <a:srgbClr val="A50021"/>
                </a:solidFill>
              </a:rPr>
              <a:t>OLUŞTURMA</a:t>
            </a:r>
            <a:br>
              <a:rPr lang="tr-TR" sz="3200" dirty="0">
                <a:solidFill>
                  <a:srgbClr val="A50021"/>
                </a:solidFill>
              </a:rPr>
            </a:br>
            <a:r>
              <a:rPr lang="tr-TR" sz="3200" dirty="0">
                <a:solidFill>
                  <a:srgbClr val="A50021"/>
                </a:solidFill>
              </a:rPr>
              <a:t>SÜRECİ</a:t>
            </a:r>
            <a:endParaRPr lang="en-US" sz="3200" dirty="0">
              <a:solidFill>
                <a:srgbClr val="A50021"/>
              </a:solidFill>
            </a:endParaRPr>
          </a:p>
        </p:txBody>
      </p:sp>
      <p:sp>
        <p:nvSpPr>
          <p:cNvPr id="611332" name="Text Box 4"/>
          <p:cNvSpPr txBox="1">
            <a:spLocks noChangeArrowheads="1"/>
          </p:cNvSpPr>
          <p:nvPr/>
        </p:nvSpPr>
        <p:spPr bwMode="auto">
          <a:xfrm>
            <a:off x="428625" y="3962400"/>
            <a:ext cx="3027363" cy="579438"/>
          </a:xfrm>
          <a:prstGeom prst="rect">
            <a:avLst/>
          </a:prstGeom>
          <a:noFill/>
          <a:ln w="28575">
            <a:noFill/>
            <a:miter lim="800000"/>
            <a:headEnd/>
            <a:tailEnd/>
          </a:ln>
          <a:effectLst/>
        </p:spPr>
        <p:txBody>
          <a:bodyPr>
            <a:spAutoFit/>
          </a:bodyPr>
          <a:lstStyle/>
          <a:p>
            <a:pPr eaLnBrk="1" hangingPunct="1"/>
            <a:r>
              <a:rPr lang="tr-TR" sz="3200">
                <a:latin typeface="Tahoma" pitchFamily="34" charset="0"/>
              </a:rPr>
              <a:t>1. TOPLAMA</a:t>
            </a:r>
            <a:endParaRPr lang="en-US" sz="3200">
              <a:latin typeface="Tahoma" pitchFamily="34" charset="0"/>
            </a:endParaRPr>
          </a:p>
        </p:txBody>
      </p:sp>
      <p:sp>
        <p:nvSpPr>
          <p:cNvPr id="611333" name="Text Box 5"/>
          <p:cNvSpPr txBox="1">
            <a:spLocks noChangeArrowheads="1"/>
          </p:cNvSpPr>
          <p:nvPr/>
        </p:nvSpPr>
        <p:spPr bwMode="auto">
          <a:xfrm>
            <a:off x="2743200" y="5334000"/>
            <a:ext cx="2100263"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2.</a:t>
            </a:r>
            <a:r>
              <a:rPr lang="tr-TR">
                <a:latin typeface="Tahoma" pitchFamily="34" charset="0"/>
              </a:rPr>
              <a:t> </a:t>
            </a:r>
            <a:r>
              <a:rPr lang="tr-TR" sz="3200">
                <a:latin typeface="Tahoma" pitchFamily="34" charset="0"/>
              </a:rPr>
              <a:t>SEÇME</a:t>
            </a:r>
            <a:endParaRPr lang="en-US" sz="3200">
              <a:latin typeface="Tahoma" pitchFamily="34" charset="0"/>
            </a:endParaRPr>
          </a:p>
        </p:txBody>
      </p:sp>
      <p:sp>
        <p:nvSpPr>
          <p:cNvPr id="611334" name="Text Box 6"/>
          <p:cNvSpPr txBox="1">
            <a:spLocks noChangeArrowheads="1"/>
          </p:cNvSpPr>
          <p:nvPr/>
        </p:nvSpPr>
        <p:spPr bwMode="auto">
          <a:xfrm>
            <a:off x="5572125" y="5334000"/>
            <a:ext cx="2870200"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3.</a:t>
            </a:r>
            <a:r>
              <a:rPr lang="tr-TR">
                <a:latin typeface="Tahoma" pitchFamily="34" charset="0"/>
              </a:rPr>
              <a:t> </a:t>
            </a:r>
            <a:r>
              <a:rPr lang="tr-TR" sz="3200">
                <a:latin typeface="Tahoma" pitchFamily="34" charset="0"/>
              </a:rPr>
              <a:t>YANSITMA</a:t>
            </a:r>
            <a:endParaRPr lang="en-US" sz="3200">
              <a:latin typeface="Tahoma" pitchFamily="34" charset="0"/>
            </a:endParaRPr>
          </a:p>
        </p:txBody>
      </p:sp>
      <p:sp>
        <p:nvSpPr>
          <p:cNvPr id="611335" name="Text Box 7"/>
          <p:cNvSpPr txBox="1">
            <a:spLocks noChangeArrowheads="1"/>
          </p:cNvSpPr>
          <p:nvPr/>
        </p:nvSpPr>
        <p:spPr bwMode="auto">
          <a:xfrm>
            <a:off x="7210425" y="3860800"/>
            <a:ext cx="2198688"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4. SONUÇ</a:t>
            </a:r>
            <a:endParaRPr lang="en-US" sz="3200">
              <a:latin typeface="Tahoma" pitchFamily="34" charset="0"/>
            </a:endParaRPr>
          </a:p>
        </p:txBody>
      </p:sp>
      <p:sp>
        <p:nvSpPr>
          <p:cNvPr id="611336" name="Line 8"/>
          <p:cNvSpPr>
            <a:spLocks noChangeShapeType="1"/>
          </p:cNvSpPr>
          <p:nvPr/>
        </p:nvSpPr>
        <p:spPr bwMode="auto">
          <a:xfrm flipH="1">
            <a:off x="3000375" y="2819400"/>
            <a:ext cx="771525" cy="1066800"/>
          </a:xfrm>
          <a:prstGeom prst="line">
            <a:avLst/>
          </a:prstGeom>
          <a:noFill/>
          <a:ln w="28575">
            <a:solidFill>
              <a:schemeClr val="tx1"/>
            </a:solidFill>
            <a:round/>
            <a:headEnd/>
            <a:tailEnd type="triangle" w="med" len="med"/>
          </a:ln>
          <a:effectLst/>
        </p:spPr>
        <p:txBody>
          <a:bodyPr anchor="ctr"/>
          <a:lstStyle/>
          <a:p>
            <a:endParaRPr lang="tr-TR"/>
          </a:p>
        </p:txBody>
      </p:sp>
      <p:sp>
        <p:nvSpPr>
          <p:cNvPr id="611337" name="Line 9"/>
          <p:cNvSpPr>
            <a:spLocks noChangeShapeType="1"/>
          </p:cNvSpPr>
          <p:nvPr/>
        </p:nvSpPr>
        <p:spPr bwMode="auto">
          <a:xfrm flipH="1">
            <a:off x="3857625" y="3048000"/>
            <a:ext cx="1028700" cy="2286000"/>
          </a:xfrm>
          <a:prstGeom prst="line">
            <a:avLst/>
          </a:prstGeom>
          <a:noFill/>
          <a:ln w="28575">
            <a:solidFill>
              <a:schemeClr val="tx1"/>
            </a:solidFill>
            <a:round/>
            <a:headEnd/>
            <a:tailEnd type="triangle" w="med" len="med"/>
          </a:ln>
          <a:effectLst/>
        </p:spPr>
        <p:txBody>
          <a:bodyPr anchor="ctr"/>
          <a:lstStyle/>
          <a:p>
            <a:endParaRPr lang="tr-TR"/>
          </a:p>
        </p:txBody>
      </p:sp>
      <p:sp>
        <p:nvSpPr>
          <p:cNvPr id="611338" name="Line 10"/>
          <p:cNvSpPr>
            <a:spLocks noChangeShapeType="1"/>
          </p:cNvSpPr>
          <p:nvPr/>
        </p:nvSpPr>
        <p:spPr bwMode="auto">
          <a:xfrm>
            <a:off x="5486400" y="3048000"/>
            <a:ext cx="942975" cy="2286000"/>
          </a:xfrm>
          <a:prstGeom prst="line">
            <a:avLst/>
          </a:prstGeom>
          <a:noFill/>
          <a:ln w="28575">
            <a:solidFill>
              <a:schemeClr val="tx1"/>
            </a:solidFill>
            <a:round/>
            <a:headEnd/>
            <a:tailEnd type="triangle" w="med" len="med"/>
          </a:ln>
          <a:effectLst/>
        </p:spPr>
        <p:txBody>
          <a:bodyPr anchor="ctr"/>
          <a:lstStyle/>
          <a:p>
            <a:endParaRPr lang="tr-TR"/>
          </a:p>
        </p:txBody>
      </p:sp>
      <p:sp>
        <p:nvSpPr>
          <p:cNvPr id="611339" name="Line 11"/>
          <p:cNvSpPr>
            <a:spLocks noChangeShapeType="1"/>
          </p:cNvSpPr>
          <p:nvPr/>
        </p:nvSpPr>
        <p:spPr bwMode="auto">
          <a:xfrm>
            <a:off x="6600825" y="2819400"/>
            <a:ext cx="771525" cy="10668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1332"/>
                                        </p:tgtEl>
                                        <p:attrNameLst>
                                          <p:attrName>style.visibility</p:attrName>
                                        </p:attrNameLst>
                                      </p:cBhvr>
                                      <p:to>
                                        <p:strVal val="visible"/>
                                      </p:to>
                                    </p:set>
                                    <p:anim calcmode="lin" valueType="num">
                                      <p:cBhvr additive="base">
                                        <p:cTn id="7" dur="500" fill="hold"/>
                                        <p:tgtEl>
                                          <p:spTgt spid="611332"/>
                                        </p:tgtEl>
                                        <p:attrNameLst>
                                          <p:attrName>ppt_x</p:attrName>
                                        </p:attrNameLst>
                                      </p:cBhvr>
                                      <p:tavLst>
                                        <p:tav tm="0">
                                          <p:val>
                                            <p:strVal val="0-#ppt_w/2"/>
                                          </p:val>
                                        </p:tav>
                                        <p:tav tm="100000">
                                          <p:val>
                                            <p:strVal val="#ppt_x"/>
                                          </p:val>
                                        </p:tav>
                                      </p:tavLst>
                                    </p:anim>
                                    <p:anim calcmode="lin" valueType="num">
                                      <p:cBhvr additive="base">
                                        <p:cTn id="8" dur="500" fill="hold"/>
                                        <p:tgtEl>
                                          <p:spTgt spid="6113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1333"/>
                                        </p:tgtEl>
                                        <p:attrNameLst>
                                          <p:attrName>style.visibility</p:attrName>
                                        </p:attrNameLst>
                                      </p:cBhvr>
                                      <p:to>
                                        <p:strVal val="visible"/>
                                      </p:to>
                                    </p:set>
                                    <p:anim calcmode="lin" valueType="num">
                                      <p:cBhvr additive="base">
                                        <p:cTn id="13" dur="500" fill="hold"/>
                                        <p:tgtEl>
                                          <p:spTgt spid="611333"/>
                                        </p:tgtEl>
                                        <p:attrNameLst>
                                          <p:attrName>ppt_x</p:attrName>
                                        </p:attrNameLst>
                                      </p:cBhvr>
                                      <p:tavLst>
                                        <p:tav tm="0">
                                          <p:val>
                                            <p:strVal val="0-#ppt_w/2"/>
                                          </p:val>
                                        </p:tav>
                                        <p:tav tm="100000">
                                          <p:val>
                                            <p:strVal val="#ppt_x"/>
                                          </p:val>
                                        </p:tav>
                                      </p:tavLst>
                                    </p:anim>
                                    <p:anim calcmode="lin" valueType="num">
                                      <p:cBhvr additive="base">
                                        <p:cTn id="14" dur="500" fill="hold"/>
                                        <p:tgtEl>
                                          <p:spTgt spid="61133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1334"/>
                                        </p:tgtEl>
                                        <p:attrNameLst>
                                          <p:attrName>style.visibility</p:attrName>
                                        </p:attrNameLst>
                                      </p:cBhvr>
                                      <p:to>
                                        <p:strVal val="visible"/>
                                      </p:to>
                                    </p:set>
                                    <p:anim calcmode="lin" valueType="num">
                                      <p:cBhvr additive="base">
                                        <p:cTn id="19" dur="500" fill="hold"/>
                                        <p:tgtEl>
                                          <p:spTgt spid="611334"/>
                                        </p:tgtEl>
                                        <p:attrNameLst>
                                          <p:attrName>ppt_x</p:attrName>
                                        </p:attrNameLst>
                                      </p:cBhvr>
                                      <p:tavLst>
                                        <p:tav tm="0">
                                          <p:val>
                                            <p:strVal val="0-#ppt_w/2"/>
                                          </p:val>
                                        </p:tav>
                                        <p:tav tm="100000">
                                          <p:val>
                                            <p:strVal val="#ppt_x"/>
                                          </p:val>
                                        </p:tav>
                                      </p:tavLst>
                                    </p:anim>
                                    <p:anim calcmode="lin" valueType="num">
                                      <p:cBhvr additive="base">
                                        <p:cTn id="20" dur="500" fill="hold"/>
                                        <p:tgtEl>
                                          <p:spTgt spid="61133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1335"/>
                                        </p:tgtEl>
                                        <p:attrNameLst>
                                          <p:attrName>style.visibility</p:attrName>
                                        </p:attrNameLst>
                                      </p:cBhvr>
                                      <p:to>
                                        <p:strVal val="visible"/>
                                      </p:to>
                                    </p:set>
                                    <p:anim calcmode="lin" valueType="num">
                                      <p:cBhvr additive="base">
                                        <p:cTn id="25" dur="500" fill="hold"/>
                                        <p:tgtEl>
                                          <p:spTgt spid="611335"/>
                                        </p:tgtEl>
                                        <p:attrNameLst>
                                          <p:attrName>ppt_x</p:attrName>
                                        </p:attrNameLst>
                                      </p:cBhvr>
                                      <p:tavLst>
                                        <p:tav tm="0">
                                          <p:val>
                                            <p:strVal val="0-#ppt_w/2"/>
                                          </p:val>
                                        </p:tav>
                                        <p:tav tm="100000">
                                          <p:val>
                                            <p:strVal val="#ppt_x"/>
                                          </p:val>
                                        </p:tav>
                                      </p:tavLst>
                                    </p:anim>
                                    <p:anim calcmode="lin" valueType="num">
                                      <p:cBhvr additive="base">
                                        <p:cTn id="26" dur="500" fill="hold"/>
                                        <p:tgtEl>
                                          <p:spTgt spid="6113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332" grpId="0" autoUpdateAnimBg="0"/>
      <p:bldP spid="611333" grpId="0" autoUpdateAnimBg="0"/>
      <p:bldP spid="611334" grpId="0" autoUpdateAnimBg="0"/>
      <p:bldP spid="611335" grpId="0" autoUpdateAnimBg="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AutoShape 2"/>
          <p:cNvSpPr>
            <a:spLocks noChangeArrowheads="1"/>
          </p:cNvSpPr>
          <p:nvPr/>
        </p:nvSpPr>
        <p:spPr bwMode="auto">
          <a:xfrm>
            <a:off x="257175" y="5029200"/>
            <a:ext cx="4114800" cy="1676400"/>
          </a:xfrm>
          <a:prstGeom prst="foldedCorner">
            <a:avLst>
              <a:gd name="adj" fmla="val 1613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2355" name="AutoShape 3"/>
          <p:cNvSpPr>
            <a:spLocks noChangeArrowheads="1"/>
          </p:cNvSpPr>
          <p:nvPr/>
        </p:nvSpPr>
        <p:spPr bwMode="auto">
          <a:xfrm>
            <a:off x="5657850" y="4800600"/>
            <a:ext cx="4371975" cy="1828800"/>
          </a:xfrm>
          <a:prstGeom prst="foldedCorner">
            <a:avLst>
              <a:gd name="adj" fmla="val 1613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2356" name="AutoShape 4"/>
          <p:cNvSpPr>
            <a:spLocks noChangeArrowheads="1"/>
          </p:cNvSpPr>
          <p:nvPr/>
        </p:nvSpPr>
        <p:spPr bwMode="auto">
          <a:xfrm>
            <a:off x="7115175" y="152400"/>
            <a:ext cx="3000375" cy="1981200"/>
          </a:xfrm>
          <a:prstGeom prst="foldedCorner">
            <a:avLst>
              <a:gd name="adj" fmla="val 1613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2357" name="AutoShape 5"/>
          <p:cNvSpPr>
            <a:spLocks noChangeArrowheads="1"/>
          </p:cNvSpPr>
          <p:nvPr/>
        </p:nvSpPr>
        <p:spPr bwMode="auto">
          <a:xfrm>
            <a:off x="171450" y="152400"/>
            <a:ext cx="3943350" cy="1447800"/>
          </a:xfrm>
          <a:prstGeom prst="foldedCorner">
            <a:avLst>
              <a:gd name="adj" fmla="val 1613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2358" name="Oval 6"/>
          <p:cNvSpPr>
            <a:spLocks noChangeArrowheads="1"/>
          </p:cNvSpPr>
          <p:nvPr/>
        </p:nvSpPr>
        <p:spPr bwMode="auto">
          <a:xfrm>
            <a:off x="3429000" y="2628900"/>
            <a:ext cx="3429000" cy="14478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2359" name="Rectangle 7"/>
          <p:cNvSpPr>
            <a:spLocks noGrp="1" noChangeArrowheads="1"/>
          </p:cNvSpPr>
          <p:nvPr>
            <p:ph type="title"/>
          </p:nvPr>
        </p:nvSpPr>
        <p:spPr>
          <a:xfrm>
            <a:off x="771525" y="2781300"/>
            <a:ext cx="8743950" cy="1143000"/>
          </a:xfrm>
        </p:spPr>
        <p:txBody>
          <a:bodyPr/>
          <a:lstStyle/>
          <a:p>
            <a:pPr algn="ctr"/>
            <a:r>
              <a:rPr lang="tr-TR" dirty="0">
                <a:latin typeface="Tahoma" pitchFamily="34" charset="0"/>
              </a:rPr>
              <a:t>TOPLAMA</a:t>
            </a:r>
            <a:endParaRPr lang="en-US" dirty="0">
              <a:latin typeface="Tahoma" pitchFamily="34" charset="0"/>
            </a:endParaRPr>
          </a:p>
        </p:txBody>
      </p:sp>
      <p:sp>
        <p:nvSpPr>
          <p:cNvPr id="612360" name="Text Box 8"/>
          <p:cNvSpPr txBox="1">
            <a:spLocks noChangeArrowheads="1"/>
          </p:cNvSpPr>
          <p:nvPr/>
        </p:nvSpPr>
        <p:spPr bwMode="auto">
          <a:xfrm>
            <a:off x="7115175" y="152400"/>
            <a:ext cx="2981325" cy="1917700"/>
          </a:xfrm>
          <a:prstGeom prst="rect">
            <a:avLst/>
          </a:prstGeom>
          <a:noFill/>
          <a:ln w="28575">
            <a:noFill/>
            <a:miter lim="800000"/>
            <a:headEnd/>
            <a:tailEnd/>
          </a:ln>
          <a:effectLst/>
        </p:spPr>
        <p:txBody>
          <a:bodyPr>
            <a:spAutoFit/>
          </a:bodyPr>
          <a:lstStyle/>
          <a:p>
            <a:pPr algn="l" eaLnBrk="1" hangingPunct="1"/>
            <a:r>
              <a:rPr lang="tr-TR">
                <a:latin typeface="Tahoma" pitchFamily="34" charset="0"/>
              </a:rPr>
              <a:t>Hangi çalışmaların toplanacağına ve hangi özelliklerin gözleneceğine</a:t>
            </a:r>
          </a:p>
          <a:p>
            <a:pPr algn="l" eaLnBrk="1" hangingPunct="1"/>
            <a:r>
              <a:rPr lang="tr-TR">
                <a:latin typeface="Tahoma" pitchFamily="34" charset="0"/>
              </a:rPr>
              <a:t>karar verilmesi</a:t>
            </a:r>
            <a:endParaRPr lang="en-US">
              <a:latin typeface="Tahoma" pitchFamily="34" charset="0"/>
            </a:endParaRPr>
          </a:p>
        </p:txBody>
      </p:sp>
      <p:sp>
        <p:nvSpPr>
          <p:cNvPr id="612361" name="Text Box 9"/>
          <p:cNvSpPr txBox="1">
            <a:spLocks noChangeArrowheads="1"/>
          </p:cNvSpPr>
          <p:nvPr/>
        </p:nvSpPr>
        <p:spPr bwMode="auto">
          <a:xfrm>
            <a:off x="5657850" y="4724400"/>
            <a:ext cx="4360863" cy="1917700"/>
          </a:xfrm>
          <a:prstGeom prst="rect">
            <a:avLst/>
          </a:prstGeom>
          <a:noFill/>
          <a:ln w="28575">
            <a:noFill/>
            <a:miter lim="800000"/>
            <a:headEnd/>
            <a:tailEnd/>
          </a:ln>
          <a:effectLst/>
        </p:spPr>
        <p:txBody>
          <a:bodyPr wrap="none">
            <a:spAutoFit/>
          </a:bodyPr>
          <a:lstStyle/>
          <a:p>
            <a:pPr algn="l" eaLnBrk="1" hangingPunct="1"/>
            <a:r>
              <a:rPr lang="tr-TR">
                <a:latin typeface="Tahoma" pitchFamily="34" charset="0"/>
              </a:rPr>
              <a:t>Öğrencilere çalışmalarının </a:t>
            </a:r>
          </a:p>
          <a:p>
            <a:pPr algn="l" eaLnBrk="1" hangingPunct="1"/>
            <a:r>
              <a:rPr lang="tr-TR">
                <a:latin typeface="Tahoma" pitchFamily="34" charset="0"/>
              </a:rPr>
              <a:t>bir dosyada toplanacağının</a:t>
            </a:r>
          </a:p>
          <a:p>
            <a:pPr algn="l" eaLnBrk="1" hangingPunct="1"/>
            <a:r>
              <a:rPr lang="tr-TR">
                <a:latin typeface="Tahoma" pitchFamily="34" charset="0"/>
              </a:rPr>
              <a:t>açıklanması ve çalışmalarını</a:t>
            </a:r>
          </a:p>
          <a:p>
            <a:pPr algn="l" eaLnBrk="1" hangingPunct="1"/>
            <a:r>
              <a:rPr lang="tr-TR">
                <a:latin typeface="Tahoma" pitchFamily="34" charset="0"/>
              </a:rPr>
              <a:t>saklama konusunda</a:t>
            </a:r>
          </a:p>
          <a:p>
            <a:pPr algn="l" eaLnBrk="1" hangingPunct="1"/>
            <a:r>
              <a:rPr lang="tr-TR">
                <a:latin typeface="Tahoma" pitchFamily="34" charset="0"/>
              </a:rPr>
              <a:t>teşvik edilmesi</a:t>
            </a:r>
            <a:endParaRPr lang="en-US">
              <a:latin typeface="Tahoma" pitchFamily="34" charset="0"/>
            </a:endParaRPr>
          </a:p>
        </p:txBody>
      </p:sp>
      <p:sp>
        <p:nvSpPr>
          <p:cNvPr id="612362" name="Text Box 10"/>
          <p:cNvSpPr txBox="1">
            <a:spLocks noChangeArrowheads="1"/>
          </p:cNvSpPr>
          <p:nvPr/>
        </p:nvSpPr>
        <p:spPr bwMode="auto">
          <a:xfrm>
            <a:off x="342900" y="5105400"/>
            <a:ext cx="4132263" cy="1552575"/>
          </a:xfrm>
          <a:prstGeom prst="rect">
            <a:avLst/>
          </a:prstGeom>
          <a:noFill/>
          <a:ln w="28575">
            <a:noFill/>
            <a:miter lim="800000"/>
            <a:headEnd/>
            <a:tailEnd/>
          </a:ln>
          <a:effectLst/>
        </p:spPr>
        <p:txBody>
          <a:bodyPr>
            <a:spAutoFit/>
          </a:bodyPr>
          <a:lstStyle/>
          <a:p>
            <a:pPr algn="l" eaLnBrk="1" hangingPunct="1"/>
            <a:r>
              <a:rPr lang="tr-TR">
                <a:latin typeface="Tahoma" pitchFamily="34" charset="0"/>
              </a:rPr>
              <a:t>Her öğrenci için sınıfta</a:t>
            </a:r>
          </a:p>
          <a:p>
            <a:pPr algn="l" eaLnBrk="1" hangingPunct="1"/>
            <a:r>
              <a:rPr lang="tr-TR">
                <a:latin typeface="Tahoma" pitchFamily="34" charset="0"/>
              </a:rPr>
              <a:t>çalışmalarının toplanacağı</a:t>
            </a:r>
          </a:p>
          <a:p>
            <a:pPr algn="l" eaLnBrk="1" hangingPunct="1"/>
            <a:r>
              <a:rPr lang="tr-TR">
                <a:latin typeface="Tahoma" pitchFamily="34" charset="0"/>
              </a:rPr>
              <a:t>ayrı bir kutu, dosya vb. oluşturulması</a:t>
            </a:r>
            <a:endParaRPr lang="en-US">
              <a:latin typeface="Tahoma" pitchFamily="34" charset="0"/>
            </a:endParaRPr>
          </a:p>
        </p:txBody>
      </p:sp>
      <p:sp>
        <p:nvSpPr>
          <p:cNvPr id="612363" name="Text Box 11"/>
          <p:cNvSpPr txBox="1">
            <a:spLocks noChangeArrowheads="1"/>
          </p:cNvSpPr>
          <p:nvPr/>
        </p:nvSpPr>
        <p:spPr bwMode="auto">
          <a:xfrm>
            <a:off x="257175" y="228600"/>
            <a:ext cx="3987800" cy="1187450"/>
          </a:xfrm>
          <a:prstGeom prst="rect">
            <a:avLst/>
          </a:prstGeom>
          <a:noFill/>
          <a:ln w="28575">
            <a:noFill/>
            <a:miter lim="800000"/>
            <a:headEnd/>
            <a:tailEnd/>
          </a:ln>
          <a:effectLst/>
        </p:spPr>
        <p:txBody>
          <a:bodyPr>
            <a:spAutoFit/>
          </a:bodyPr>
          <a:lstStyle/>
          <a:p>
            <a:pPr algn="l" eaLnBrk="1" hangingPunct="1"/>
            <a:r>
              <a:rPr lang="tr-TR">
                <a:latin typeface="Tahoma" pitchFamily="34" charset="0"/>
              </a:rPr>
              <a:t>Her bir çalışmanın ve </a:t>
            </a:r>
          </a:p>
          <a:p>
            <a:pPr algn="l" eaLnBrk="1" hangingPunct="1"/>
            <a:r>
              <a:rPr lang="tr-TR">
                <a:latin typeface="Tahoma" pitchFamily="34" charset="0"/>
              </a:rPr>
              <a:t>öğretmen kaydının</a:t>
            </a:r>
          </a:p>
          <a:p>
            <a:pPr algn="l" eaLnBrk="1" hangingPunct="1"/>
            <a:r>
              <a:rPr lang="tr-TR">
                <a:latin typeface="Tahoma" pitchFamily="34" charset="0"/>
              </a:rPr>
              <a:t>üzerine TARİH yazılması</a:t>
            </a:r>
            <a:endParaRPr lang="en-US">
              <a:latin typeface="Tahoma" pitchFamily="34" charset="0"/>
            </a:endParaRPr>
          </a:p>
        </p:txBody>
      </p:sp>
      <p:sp>
        <p:nvSpPr>
          <p:cNvPr id="612364" name="Line 12"/>
          <p:cNvSpPr>
            <a:spLocks noChangeShapeType="1"/>
          </p:cNvSpPr>
          <p:nvPr/>
        </p:nvSpPr>
        <p:spPr bwMode="auto">
          <a:xfrm flipV="1">
            <a:off x="5915025" y="1676400"/>
            <a:ext cx="1114425" cy="990600"/>
          </a:xfrm>
          <a:prstGeom prst="line">
            <a:avLst/>
          </a:prstGeom>
          <a:noFill/>
          <a:ln w="28575">
            <a:solidFill>
              <a:schemeClr val="tx1"/>
            </a:solidFill>
            <a:round/>
            <a:headEnd/>
            <a:tailEnd type="triangle" w="med" len="med"/>
          </a:ln>
          <a:effectLst/>
        </p:spPr>
        <p:txBody>
          <a:bodyPr anchor="ctr"/>
          <a:lstStyle/>
          <a:p>
            <a:endParaRPr lang="tr-TR"/>
          </a:p>
        </p:txBody>
      </p:sp>
      <p:sp>
        <p:nvSpPr>
          <p:cNvPr id="612365" name="Text Box 13"/>
          <p:cNvSpPr txBox="1">
            <a:spLocks noChangeArrowheads="1"/>
          </p:cNvSpPr>
          <p:nvPr/>
        </p:nvSpPr>
        <p:spPr bwMode="auto">
          <a:xfrm>
            <a:off x="6000750" y="1828800"/>
            <a:ext cx="457200"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1</a:t>
            </a:r>
            <a:endParaRPr lang="en-US" sz="3200">
              <a:latin typeface="Tahoma" pitchFamily="34" charset="0"/>
            </a:endParaRPr>
          </a:p>
        </p:txBody>
      </p:sp>
      <p:sp>
        <p:nvSpPr>
          <p:cNvPr id="612366" name="Line 14"/>
          <p:cNvSpPr>
            <a:spLocks noChangeShapeType="1"/>
          </p:cNvSpPr>
          <p:nvPr/>
        </p:nvSpPr>
        <p:spPr bwMode="auto">
          <a:xfrm>
            <a:off x="6257925" y="3962400"/>
            <a:ext cx="942975" cy="838200"/>
          </a:xfrm>
          <a:prstGeom prst="line">
            <a:avLst/>
          </a:prstGeom>
          <a:noFill/>
          <a:ln w="28575">
            <a:solidFill>
              <a:schemeClr val="tx1"/>
            </a:solidFill>
            <a:round/>
            <a:headEnd/>
            <a:tailEnd type="triangle" w="med" len="med"/>
          </a:ln>
          <a:effectLst/>
        </p:spPr>
        <p:txBody>
          <a:bodyPr anchor="ctr"/>
          <a:lstStyle/>
          <a:p>
            <a:endParaRPr lang="tr-TR"/>
          </a:p>
        </p:txBody>
      </p:sp>
      <p:sp>
        <p:nvSpPr>
          <p:cNvPr id="612367" name="Text Box 15"/>
          <p:cNvSpPr txBox="1">
            <a:spLocks noChangeArrowheads="1"/>
          </p:cNvSpPr>
          <p:nvPr/>
        </p:nvSpPr>
        <p:spPr bwMode="auto">
          <a:xfrm>
            <a:off x="5915025" y="4038600"/>
            <a:ext cx="457200"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2</a:t>
            </a:r>
            <a:endParaRPr lang="en-US" sz="3200">
              <a:latin typeface="Tahoma" pitchFamily="34" charset="0"/>
            </a:endParaRPr>
          </a:p>
        </p:txBody>
      </p:sp>
      <p:sp>
        <p:nvSpPr>
          <p:cNvPr id="612368" name="Line 16"/>
          <p:cNvSpPr>
            <a:spLocks noChangeShapeType="1"/>
          </p:cNvSpPr>
          <p:nvPr/>
        </p:nvSpPr>
        <p:spPr bwMode="auto">
          <a:xfrm flipH="1">
            <a:off x="2314575" y="3886200"/>
            <a:ext cx="1628775" cy="1066800"/>
          </a:xfrm>
          <a:prstGeom prst="line">
            <a:avLst/>
          </a:prstGeom>
          <a:noFill/>
          <a:ln w="28575">
            <a:solidFill>
              <a:schemeClr val="tx1"/>
            </a:solidFill>
            <a:round/>
            <a:headEnd/>
            <a:tailEnd type="triangle" w="med" len="med"/>
          </a:ln>
          <a:effectLst/>
        </p:spPr>
        <p:txBody>
          <a:bodyPr anchor="ctr"/>
          <a:lstStyle/>
          <a:p>
            <a:endParaRPr lang="tr-TR"/>
          </a:p>
        </p:txBody>
      </p:sp>
      <p:sp>
        <p:nvSpPr>
          <p:cNvPr id="612369" name="Text Box 17"/>
          <p:cNvSpPr txBox="1">
            <a:spLocks noChangeArrowheads="1"/>
          </p:cNvSpPr>
          <p:nvPr/>
        </p:nvSpPr>
        <p:spPr bwMode="auto">
          <a:xfrm>
            <a:off x="3429000" y="4038600"/>
            <a:ext cx="457200"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3</a:t>
            </a:r>
            <a:endParaRPr lang="en-US" sz="3200">
              <a:latin typeface="Tahoma" pitchFamily="34" charset="0"/>
            </a:endParaRPr>
          </a:p>
        </p:txBody>
      </p:sp>
      <p:sp>
        <p:nvSpPr>
          <p:cNvPr id="612370" name="Line 18"/>
          <p:cNvSpPr>
            <a:spLocks noChangeShapeType="1"/>
          </p:cNvSpPr>
          <p:nvPr/>
        </p:nvSpPr>
        <p:spPr bwMode="auto">
          <a:xfrm flipH="1" flipV="1">
            <a:off x="2914650" y="1676400"/>
            <a:ext cx="1457325" cy="990600"/>
          </a:xfrm>
          <a:prstGeom prst="line">
            <a:avLst/>
          </a:prstGeom>
          <a:noFill/>
          <a:ln w="28575">
            <a:solidFill>
              <a:schemeClr val="tx1"/>
            </a:solidFill>
            <a:round/>
            <a:headEnd/>
            <a:tailEnd type="triangle" w="med" len="med"/>
          </a:ln>
          <a:effectLst/>
        </p:spPr>
        <p:txBody>
          <a:bodyPr anchor="ctr"/>
          <a:lstStyle/>
          <a:p>
            <a:endParaRPr lang="tr-TR"/>
          </a:p>
        </p:txBody>
      </p:sp>
      <p:sp>
        <p:nvSpPr>
          <p:cNvPr id="612371" name="Text Box 19"/>
          <p:cNvSpPr txBox="1">
            <a:spLocks noChangeArrowheads="1"/>
          </p:cNvSpPr>
          <p:nvPr/>
        </p:nvSpPr>
        <p:spPr bwMode="auto">
          <a:xfrm>
            <a:off x="3686175" y="1828800"/>
            <a:ext cx="457200" cy="579438"/>
          </a:xfrm>
          <a:prstGeom prst="rect">
            <a:avLst/>
          </a:prstGeom>
          <a:noFill/>
          <a:ln w="28575">
            <a:noFill/>
            <a:miter lim="800000"/>
            <a:headEnd/>
            <a:tailEnd/>
          </a:ln>
          <a:effectLst/>
        </p:spPr>
        <p:txBody>
          <a:bodyPr wrap="none">
            <a:spAutoFit/>
          </a:bodyPr>
          <a:lstStyle/>
          <a:p>
            <a:pPr eaLnBrk="1" hangingPunct="1"/>
            <a:r>
              <a:rPr lang="tr-TR" sz="3200">
                <a:latin typeface="Tahoma" pitchFamily="34" charset="0"/>
              </a:rPr>
              <a:t>4</a:t>
            </a:r>
            <a:endParaRPr lang="en-US" sz="3200">
              <a:latin typeface="Tahoma"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2356"/>
                                        </p:tgtEl>
                                        <p:attrNameLst>
                                          <p:attrName>style.visibility</p:attrName>
                                        </p:attrNameLst>
                                      </p:cBhvr>
                                      <p:to>
                                        <p:strVal val="visible"/>
                                      </p:to>
                                    </p:set>
                                    <p:anim calcmode="lin" valueType="num">
                                      <p:cBhvr additive="base">
                                        <p:cTn id="7" dur="500" fill="hold"/>
                                        <p:tgtEl>
                                          <p:spTgt spid="612356"/>
                                        </p:tgtEl>
                                        <p:attrNameLst>
                                          <p:attrName>ppt_x</p:attrName>
                                        </p:attrNameLst>
                                      </p:cBhvr>
                                      <p:tavLst>
                                        <p:tav tm="0">
                                          <p:val>
                                            <p:strVal val="0-#ppt_w/2"/>
                                          </p:val>
                                        </p:tav>
                                        <p:tav tm="100000">
                                          <p:val>
                                            <p:strVal val="#ppt_x"/>
                                          </p:val>
                                        </p:tav>
                                      </p:tavLst>
                                    </p:anim>
                                    <p:anim calcmode="lin" valueType="num">
                                      <p:cBhvr additive="base">
                                        <p:cTn id="8" dur="500" fill="hold"/>
                                        <p:tgtEl>
                                          <p:spTgt spid="6123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2360"/>
                                        </p:tgtEl>
                                        <p:attrNameLst>
                                          <p:attrName>style.visibility</p:attrName>
                                        </p:attrNameLst>
                                      </p:cBhvr>
                                      <p:to>
                                        <p:strVal val="visible"/>
                                      </p:to>
                                    </p:set>
                                    <p:anim calcmode="lin" valueType="num">
                                      <p:cBhvr additive="base">
                                        <p:cTn id="13" dur="500" fill="hold"/>
                                        <p:tgtEl>
                                          <p:spTgt spid="612360"/>
                                        </p:tgtEl>
                                        <p:attrNameLst>
                                          <p:attrName>ppt_x</p:attrName>
                                        </p:attrNameLst>
                                      </p:cBhvr>
                                      <p:tavLst>
                                        <p:tav tm="0">
                                          <p:val>
                                            <p:strVal val="0-#ppt_w/2"/>
                                          </p:val>
                                        </p:tav>
                                        <p:tav tm="100000">
                                          <p:val>
                                            <p:strVal val="#ppt_x"/>
                                          </p:val>
                                        </p:tav>
                                      </p:tavLst>
                                    </p:anim>
                                    <p:anim calcmode="lin" valueType="num">
                                      <p:cBhvr additive="base">
                                        <p:cTn id="14" dur="500" fill="hold"/>
                                        <p:tgtEl>
                                          <p:spTgt spid="61236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2355"/>
                                        </p:tgtEl>
                                        <p:attrNameLst>
                                          <p:attrName>style.visibility</p:attrName>
                                        </p:attrNameLst>
                                      </p:cBhvr>
                                      <p:to>
                                        <p:strVal val="visible"/>
                                      </p:to>
                                    </p:set>
                                    <p:anim calcmode="lin" valueType="num">
                                      <p:cBhvr additive="base">
                                        <p:cTn id="19" dur="500" fill="hold"/>
                                        <p:tgtEl>
                                          <p:spTgt spid="612355"/>
                                        </p:tgtEl>
                                        <p:attrNameLst>
                                          <p:attrName>ppt_x</p:attrName>
                                        </p:attrNameLst>
                                      </p:cBhvr>
                                      <p:tavLst>
                                        <p:tav tm="0">
                                          <p:val>
                                            <p:strVal val="0-#ppt_w/2"/>
                                          </p:val>
                                        </p:tav>
                                        <p:tav tm="100000">
                                          <p:val>
                                            <p:strVal val="#ppt_x"/>
                                          </p:val>
                                        </p:tav>
                                      </p:tavLst>
                                    </p:anim>
                                    <p:anim calcmode="lin" valueType="num">
                                      <p:cBhvr additive="base">
                                        <p:cTn id="20" dur="500" fill="hold"/>
                                        <p:tgtEl>
                                          <p:spTgt spid="61235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2361"/>
                                        </p:tgtEl>
                                        <p:attrNameLst>
                                          <p:attrName>style.visibility</p:attrName>
                                        </p:attrNameLst>
                                      </p:cBhvr>
                                      <p:to>
                                        <p:strVal val="visible"/>
                                      </p:to>
                                    </p:set>
                                    <p:anim calcmode="lin" valueType="num">
                                      <p:cBhvr additive="base">
                                        <p:cTn id="25" dur="500" fill="hold"/>
                                        <p:tgtEl>
                                          <p:spTgt spid="612361"/>
                                        </p:tgtEl>
                                        <p:attrNameLst>
                                          <p:attrName>ppt_x</p:attrName>
                                        </p:attrNameLst>
                                      </p:cBhvr>
                                      <p:tavLst>
                                        <p:tav tm="0">
                                          <p:val>
                                            <p:strVal val="0-#ppt_w/2"/>
                                          </p:val>
                                        </p:tav>
                                        <p:tav tm="100000">
                                          <p:val>
                                            <p:strVal val="#ppt_x"/>
                                          </p:val>
                                        </p:tav>
                                      </p:tavLst>
                                    </p:anim>
                                    <p:anim calcmode="lin" valueType="num">
                                      <p:cBhvr additive="base">
                                        <p:cTn id="26" dur="500" fill="hold"/>
                                        <p:tgtEl>
                                          <p:spTgt spid="61236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2354"/>
                                        </p:tgtEl>
                                        <p:attrNameLst>
                                          <p:attrName>style.visibility</p:attrName>
                                        </p:attrNameLst>
                                      </p:cBhvr>
                                      <p:to>
                                        <p:strVal val="visible"/>
                                      </p:to>
                                    </p:set>
                                    <p:anim calcmode="lin" valueType="num">
                                      <p:cBhvr additive="base">
                                        <p:cTn id="31" dur="500" fill="hold"/>
                                        <p:tgtEl>
                                          <p:spTgt spid="612354"/>
                                        </p:tgtEl>
                                        <p:attrNameLst>
                                          <p:attrName>ppt_x</p:attrName>
                                        </p:attrNameLst>
                                      </p:cBhvr>
                                      <p:tavLst>
                                        <p:tav tm="0">
                                          <p:val>
                                            <p:strVal val="0-#ppt_w/2"/>
                                          </p:val>
                                        </p:tav>
                                        <p:tav tm="100000">
                                          <p:val>
                                            <p:strVal val="#ppt_x"/>
                                          </p:val>
                                        </p:tav>
                                      </p:tavLst>
                                    </p:anim>
                                    <p:anim calcmode="lin" valueType="num">
                                      <p:cBhvr additive="base">
                                        <p:cTn id="32" dur="500" fill="hold"/>
                                        <p:tgtEl>
                                          <p:spTgt spid="61235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2362"/>
                                        </p:tgtEl>
                                        <p:attrNameLst>
                                          <p:attrName>style.visibility</p:attrName>
                                        </p:attrNameLst>
                                      </p:cBhvr>
                                      <p:to>
                                        <p:strVal val="visible"/>
                                      </p:to>
                                    </p:set>
                                    <p:anim calcmode="lin" valueType="num">
                                      <p:cBhvr additive="base">
                                        <p:cTn id="37" dur="500" fill="hold"/>
                                        <p:tgtEl>
                                          <p:spTgt spid="612362"/>
                                        </p:tgtEl>
                                        <p:attrNameLst>
                                          <p:attrName>ppt_x</p:attrName>
                                        </p:attrNameLst>
                                      </p:cBhvr>
                                      <p:tavLst>
                                        <p:tav tm="0">
                                          <p:val>
                                            <p:strVal val="0-#ppt_w/2"/>
                                          </p:val>
                                        </p:tav>
                                        <p:tav tm="100000">
                                          <p:val>
                                            <p:strVal val="#ppt_x"/>
                                          </p:val>
                                        </p:tav>
                                      </p:tavLst>
                                    </p:anim>
                                    <p:anim calcmode="lin" valueType="num">
                                      <p:cBhvr additive="base">
                                        <p:cTn id="38" dur="500" fill="hold"/>
                                        <p:tgtEl>
                                          <p:spTgt spid="61236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2357"/>
                                        </p:tgtEl>
                                        <p:attrNameLst>
                                          <p:attrName>style.visibility</p:attrName>
                                        </p:attrNameLst>
                                      </p:cBhvr>
                                      <p:to>
                                        <p:strVal val="visible"/>
                                      </p:to>
                                    </p:set>
                                    <p:anim calcmode="lin" valueType="num">
                                      <p:cBhvr additive="base">
                                        <p:cTn id="43" dur="500" fill="hold"/>
                                        <p:tgtEl>
                                          <p:spTgt spid="612357"/>
                                        </p:tgtEl>
                                        <p:attrNameLst>
                                          <p:attrName>ppt_x</p:attrName>
                                        </p:attrNameLst>
                                      </p:cBhvr>
                                      <p:tavLst>
                                        <p:tav tm="0">
                                          <p:val>
                                            <p:strVal val="0-#ppt_w/2"/>
                                          </p:val>
                                        </p:tav>
                                        <p:tav tm="100000">
                                          <p:val>
                                            <p:strVal val="#ppt_x"/>
                                          </p:val>
                                        </p:tav>
                                      </p:tavLst>
                                    </p:anim>
                                    <p:anim calcmode="lin" valueType="num">
                                      <p:cBhvr additive="base">
                                        <p:cTn id="44" dur="500" fill="hold"/>
                                        <p:tgtEl>
                                          <p:spTgt spid="61235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12363"/>
                                        </p:tgtEl>
                                        <p:attrNameLst>
                                          <p:attrName>style.visibility</p:attrName>
                                        </p:attrNameLst>
                                      </p:cBhvr>
                                      <p:to>
                                        <p:strVal val="visible"/>
                                      </p:to>
                                    </p:set>
                                    <p:anim calcmode="lin" valueType="num">
                                      <p:cBhvr additive="base">
                                        <p:cTn id="49" dur="500" fill="hold"/>
                                        <p:tgtEl>
                                          <p:spTgt spid="612363"/>
                                        </p:tgtEl>
                                        <p:attrNameLst>
                                          <p:attrName>ppt_x</p:attrName>
                                        </p:attrNameLst>
                                      </p:cBhvr>
                                      <p:tavLst>
                                        <p:tav tm="0">
                                          <p:val>
                                            <p:strVal val="0-#ppt_w/2"/>
                                          </p:val>
                                        </p:tav>
                                        <p:tav tm="100000">
                                          <p:val>
                                            <p:strVal val="#ppt_x"/>
                                          </p:val>
                                        </p:tav>
                                      </p:tavLst>
                                    </p:anim>
                                    <p:anim calcmode="lin" valueType="num">
                                      <p:cBhvr additive="base">
                                        <p:cTn id="50" dur="500" fill="hold"/>
                                        <p:tgtEl>
                                          <p:spTgt spid="6123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2354" grpId="0" animBg="1"/>
      <p:bldP spid="612355" grpId="0" animBg="1"/>
      <p:bldP spid="612356" grpId="0" animBg="1"/>
      <p:bldP spid="612357" grpId="0" animBg="1"/>
      <p:bldP spid="612360" grpId="0" autoUpdateAnimBg="0"/>
      <p:bldP spid="612361" grpId="0" autoUpdateAnimBg="0"/>
      <p:bldP spid="612362" grpId="0" autoUpdateAnimBg="0"/>
      <p:bldP spid="612363" grpId="0" autoUpdateAnimBg="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AutoShape 2"/>
          <p:cNvSpPr>
            <a:spLocks noChangeArrowheads="1"/>
          </p:cNvSpPr>
          <p:nvPr/>
        </p:nvSpPr>
        <p:spPr bwMode="auto">
          <a:xfrm>
            <a:off x="7029450" y="228600"/>
            <a:ext cx="2914650" cy="24384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3379" name="AutoShape 3"/>
          <p:cNvSpPr>
            <a:spLocks noChangeArrowheads="1"/>
          </p:cNvSpPr>
          <p:nvPr/>
        </p:nvSpPr>
        <p:spPr bwMode="auto">
          <a:xfrm>
            <a:off x="257175" y="304800"/>
            <a:ext cx="2914650" cy="22098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3380" name="AutoShape 4"/>
          <p:cNvSpPr>
            <a:spLocks noChangeArrowheads="1"/>
          </p:cNvSpPr>
          <p:nvPr/>
        </p:nvSpPr>
        <p:spPr bwMode="auto">
          <a:xfrm>
            <a:off x="5143500" y="4191000"/>
            <a:ext cx="4629150" cy="24384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3381" name="AutoShape 5"/>
          <p:cNvSpPr>
            <a:spLocks noChangeArrowheads="1"/>
          </p:cNvSpPr>
          <p:nvPr/>
        </p:nvSpPr>
        <p:spPr bwMode="auto">
          <a:xfrm>
            <a:off x="257175" y="3352800"/>
            <a:ext cx="4200525" cy="32766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3382" name="Oval 6"/>
          <p:cNvSpPr>
            <a:spLocks noChangeArrowheads="1"/>
          </p:cNvSpPr>
          <p:nvPr/>
        </p:nvSpPr>
        <p:spPr bwMode="auto">
          <a:xfrm>
            <a:off x="3729038" y="381000"/>
            <a:ext cx="2828925" cy="19050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3383" name="Text Box 7"/>
          <p:cNvSpPr txBox="1">
            <a:spLocks noChangeArrowheads="1"/>
          </p:cNvSpPr>
          <p:nvPr/>
        </p:nvSpPr>
        <p:spPr bwMode="auto">
          <a:xfrm>
            <a:off x="257175" y="381000"/>
            <a:ext cx="3086100" cy="1917700"/>
          </a:xfrm>
          <a:prstGeom prst="rect">
            <a:avLst/>
          </a:prstGeom>
          <a:noFill/>
          <a:ln w="28575">
            <a:noFill/>
            <a:miter lim="800000"/>
            <a:headEnd/>
            <a:tailEnd/>
          </a:ln>
          <a:effectLst/>
        </p:spPr>
        <p:txBody>
          <a:bodyPr>
            <a:spAutoFit/>
          </a:bodyPr>
          <a:lstStyle/>
          <a:p>
            <a:pPr algn="l" eaLnBrk="1" hangingPunct="1"/>
            <a:r>
              <a:rPr lang="tr-TR">
                <a:latin typeface="Tahoma" pitchFamily="34" charset="0"/>
              </a:rPr>
              <a:t>Portfolyonun türüne ve öğretmenin</a:t>
            </a:r>
          </a:p>
          <a:p>
            <a:pPr algn="l" eaLnBrk="1" hangingPunct="1"/>
            <a:r>
              <a:rPr lang="tr-TR">
                <a:latin typeface="Tahoma" pitchFamily="34" charset="0"/>
              </a:rPr>
              <a:t>koyduğu </a:t>
            </a:r>
          </a:p>
          <a:p>
            <a:pPr algn="l" eaLnBrk="1" hangingPunct="1"/>
            <a:r>
              <a:rPr lang="tr-TR">
                <a:latin typeface="Tahoma" pitchFamily="34" charset="0"/>
              </a:rPr>
              <a:t>koşullara bağlıdır</a:t>
            </a:r>
          </a:p>
        </p:txBody>
      </p:sp>
      <p:sp>
        <p:nvSpPr>
          <p:cNvPr id="613384" name="Text Box 8"/>
          <p:cNvSpPr txBox="1">
            <a:spLocks noChangeArrowheads="1"/>
          </p:cNvSpPr>
          <p:nvPr/>
        </p:nvSpPr>
        <p:spPr bwMode="auto">
          <a:xfrm>
            <a:off x="290513" y="3352800"/>
            <a:ext cx="4424362" cy="3013075"/>
          </a:xfrm>
          <a:prstGeom prst="rect">
            <a:avLst/>
          </a:prstGeom>
          <a:noFill/>
          <a:ln w="28575">
            <a:noFill/>
            <a:miter lim="800000"/>
            <a:headEnd/>
            <a:tailEnd/>
          </a:ln>
          <a:effectLst/>
        </p:spPr>
        <p:txBody>
          <a:bodyPr>
            <a:spAutoFit/>
          </a:bodyPr>
          <a:lstStyle/>
          <a:p>
            <a:pPr algn="l" eaLnBrk="1" hangingPunct="1"/>
            <a:r>
              <a:rPr lang="tr-TR">
                <a:latin typeface="Tahoma" pitchFamily="34" charset="0"/>
              </a:rPr>
              <a:t>Süreci yansıtan portfolyolarda öğretmenin</a:t>
            </a:r>
          </a:p>
          <a:p>
            <a:pPr algn="l" eaLnBrk="1" hangingPunct="1"/>
            <a:r>
              <a:rPr lang="tr-TR">
                <a:latin typeface="Tahoma" pitchFamily="34" charset="0"/>
              </a:rPr>
              <a:t>belirlediği konuları/gelişim alanlarını yansıtan</a:t>
            </a:r>
          </a:p>
          <a:p>
            <a:pPr algn="l" eaLnBrk="1" hangingPunct="1"/>
            <a:r>
              <a:rPr lang="tr-TR">
                <a:latin typeface="Tahoma" pitchFamily="34" charset="0"/>
              </a:rPr>
              <a:t>çalışmaların seçilen</a:t>
            </a:r>
          </a:p>
          <a:p>
            <a:pPr algn="l" eaLnBrk="1" hangingPunct="1"/>
            <a:r>
              <a:rPr lang="tr-TR">
                <a:latin typeface="Tahoma" pitchFamily="34" charset="0"/>
              </a:rPr>
              <a:t>örnekleri, öğrenme/gelişim sürecini yansıtacak</a:t>
            </a:r>
          </a:p>
          <a:p>
            <a:pPr algn="l" eaLnBrk="1" hangingPunct="1"/>
            <a:r>
              <a:rPr lang="tr-TR">
                <a:latin typeface="Tahoma" pitchFamily="34" charset="0"/>
              </a:rPr>
              <a:t>şekilde yer alır. </a:t>
            </a:r>
          </a:p>
        </p:txBody>
      </p:sp>
      <p:sp>
        <p:nvSpPr>
          <p:cNvPr id="613385" name="Text Box 9"/>
          <p:cNvSpPr txBox="1">
            <a:spLocks noChangeArrowheads="1"/>
          </p:cNvSpPr>
          <p:nvPr/>
        </p:nvSpPr>
        <p:spPr bwMode="auto">
          <a:xfrm>
            <a:off x="5143500" y="4343400"/>
            <a:ext cx="4457700" cy="1917700"/>
          </a:xfrm>
          <a:prstGeom prst="rect">
            <a:avLst/>
          </a:prstGeom>
          <a:noFill/>
          <a:ln w="28575">
            <a:noFill/>
            <a:miter lim="800000"/>
            <a:headEnd/>
            <a:tailEnd/>
          </a:ln>
          <a:effectLst/>
        </p:spPr>
        <p:txBody>
          <a:bodyPr>
            <a:spAutoFit/>
          </a:bodyPr>
          <a:lstStyle/>
          <a:p>
            <a:pPr algn="l" eaLnBrk="1" hangingPunct="1"/>
            <a:r>
              <a:rPr lang="tr-TR">
                <a:latin typeface="Tahoma" pitchFamily="34" charset="0"/>
              </a:rPr>
              <a:t>Ürünü yansıtan portfolyolarda öğretmenin belirlediği konular ile ilgili ortaya çıkan ürünler arasından seçilenler yer alır.</a:t>
            </a:r>
          </a:p>
        </p:txBody>
      </p:sp>
      <p:sp>
        <p:nvSpPr>
          <p:cNvPr id="613386" name="Text Box 10"/>
          <p:cNvSpPr txBox="1">
            <a:spLocks noChangeArrowheads="1"/>
          </p:cNvSpPr>
          <p:nvPr/>
        </p:nvSpPr>
        <p:spPr bwMode="auto">
          <a:xfrm>
            <a:off x="7115175" y="381000"/>
            <a:ext cx="2828925" cy="1917700"/>
          </a:xfrm>
          <a:prstGeom prst="rect">
            <a:avLst/>
          </a:prstGeom>
          <a:noFill/>
          <a:ln w="28575">
            <a:noFill/>
            <a:miter lim="800000"/>
            <a:headEnd/>
            <a:tailEnd/>
          </a:ln>
          <a:effectLst/>
        </p:spPr>
        <p:txBody>
          <a:bodyPr>
            <a:spAutoFit/>
          </a:bodyPr>
          <a:lstStyle/>
          <a:p>
            <a:pPr algn="l" eaLnBrk="1" hangingPunct="1"/>
            <a:r>
              <a:rPr lang="tr-TR">
                <a:latin typeface="Tahoma" pitchFamily="34" charset="0"/>
              </a:rPr>
              <a:t>Öğrenci seçimini kendi başına veya öğretmenin rehberliğinde </a:t>
            </a:r>
          </a:p>
          <a:p>
            <a:pPr algn="l" eaLnBrk="1" hangingPunct="1"/>
            <a:r>
              <a:rPr lang="tr-TR">
                <a:latin typeface="Tahoma" pitchFamily="34" charset="0"/>
              </a:rPr>
              <a:t>yapabilir</a:t>
            </a:r>
          </a:p>
        </p:txBody>
      </p:sp>
      <p:sp>
        <p:nvSpPr>
          <p:cNvPr id="613387" name="Line 11"/>
          <p:cNvSpPr>
            <a:spLocks noChangeShapeType="1"/>
          </p:cNvSpPr>
          <p:nvPr/>
        </p:nvSpPr>
        <p:spPr bwMode="auto">
          <a:xfrm>
            <a:off x="6600825" y="1524000"/>
            <a:ext cx="771525" cy="0"/>
          </a:xfrm>
          <a:prstGeom prst="line">
            <a:avLst/>
          </a:prstGeom>
          <a:noFill/>
          <a:ln w="28575">
            <a:solidFill>
              <a:schemeClr val="tx1"/>
            </a:solidFill>
            <a:round/>
            <a:headEnd/>
            <a:tailEnd type="triangle" w="med" len="med"/>
          </a:ln>
          <a:effectLst/>
        </p:spPr>
        <p:txBody>
          <a:bodyPr anchor="ctr"/>
          <a:lstStyle/>
          <a:p>
            <a:endParaRPr lang="tr-TR"/>
          </a:p>
        </p:txBody>
      </p:sp>
      <p:sp>
        <p:nvSpPr>
          <p:cNvPr id="613388" name="Line 12"/>
          <p:cNvSpPr>
            <a:spLocks noChangeShapeType="1"/>
          </p:cNvSpPr>
          <p:nvPr/>
        </p:nvSpPr>
        <p:spPr bwMode="auto">
          <a:xfrm flipH="1">
            <a:off x="2914650" y="1524000"/>
            <a:ext cx="771525" cy="0"/>
          </a:xfrm>
          <a:prstGeom prst="line">
            <a:avLst/>
          </a:prstGeom>
          <a:noFill/>
          <a:ln w="28575">
            <a:solidFill>
              <a:schemeClr val="tx1"/>
            </a:solidFill>
            <a:round/>
            <a:headEnd/>
            <a:tailEnd type="triangle" w="med" len="med"/>
          </a:ln>
          <a:effectLst/>
        </p:spPr>
        <p:txBody>
          <a:bodyPr anchor="ctr"/>
          <a:lstStyle/>
          <a:p>
            <a:endParaRPr lang="tr-TR"/>
          </a:p>
        </p:txBody>
      </p:sp>
      <p:sp>
        <p:nvSpPr>
          <p:cNvPr id="613389" name="Line 13"/>
          <p:cNvSpPr>
            <a:spLocks noChangeShapeType="1"/>
          </p:cNvSpPr>
          <p:nvPr/>
        </p:nvSpPr>
        <p:spPr bwMode="auto">
          <a:xfrm flipH="1">
            <a:off x="1285875" y="2514600"/>
            <a:ext cx="942975" cy="838200"/>
          </a:xfrm>
          <a:prstGeom prst="line">
            <a:avLst/>
          </a:prstGeom>
          <a:noFill/>
          <a:ln w="28575">
            <a:solidFill>
              <a:schemeClr val="tx1"/>
            </a:solidFill>
            <a:round/>
            <a:headEnd/>
            <a:tailEnd type="triangle" w="med" len="med"/>
          </a:ln>
          <a:effectLst/>
        </p:spPr>
        <p:txBody>
          <a:bodyPr anchor="ctr"/>
          <a:lstStyle/>
          <a:p>
            <a:endParaRPr lang="tr-TR"/>
          </a:p>
        </p:txBody>
      </p:sp>
      <p:sp>
        <p:nvSpPr>
          <p:cNvPr id="613390" name="Line 14"/>
          <p:cNvSpPr>
            <a:spLocks noChangeShapeType="1"/>
          </p:cNvSpPr>
          <p:nvPr/>
        </p:nvSpPr>
        <p:spPr bwMode="auto">
          <a:xfrm>
            <a:off x="2228850" y="2514600"/>
            <a:ext cx="6257925" cy="1676400"/>
          </a:xfrm>
          <a:prstGeom prst="line">
            <a:avLst/>
          </a:prstGeom>
          <a:noFill/>
          <a:ln w="28575">
            <a:solidFill>
              <a:schemeClr val="tx1"/>
            </a:solidFill>
            <a:round/>
            <a:headEnd/>
            <a:tailEnd type="triangle" w="med" len="med"/>
          </a:ln>
          <a:effectLst/>
        </p:spPr>
        <p:txBody>
          <a:bodyPr anchor="ctr"/>
          <a:lstStyle/>
          <a:p>
            <a:endParaRPr lang="tr-TR"/>
          </a:p>
        </p:txBody>
      </p:sp>
      <p:sp>
        <p:nvSpPr>
          <p:cNvPr id="613391" name="Rectangle 15"/>
          <p:cNvSpPr>
            <a:spLocks noGrp="1" noChangeArrowheads="1"/>
          </p:cNvSpPr>
          <p:nvPr>
            <p:ph type="title"/>
          </p:nvPr>
        </p:nvSpPr>
        <p:spPr>
          <a:xfrm>
            <a:off x="3243263" y="381000"/>
            <a:ext cx="3171825" cy="990600"/>
          </a:xfrm>
        </p:spPr>
        <p:txBody>
          <a:bodyPr/>
          <a:lstStyle/>
          <a:p>
            <a:pPr algn="ctr"/>
            <a:r>
              <a:rPr lang="tr-TR" dirty="0" smtClean="0">
                <a:solidFill>
                  <a:srgbClr val="660033"/>
                </a:solidFill>
                <a:latin typeface="Tahoma" pitchFamily="34" charset="0"/>
              </a:rPr>
              <a:t>   SEÇME</a:t>
            </a:r>
            <a:endParaRPr lang="en-US" dirty="0">
              <a:solidFill>
                <a:srgbClr val="660033"/>
              </a:solidFill>
              <a:latin typeface="Tahoma"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3389"/>
                                        </p:tgtEl>
                                        <p:attrNameLst>
                                          <p:attrName>style.visibility</p:attrName>
                                        </p:attrNameLst>
                                      </p:cBhvr>
                                      <p:to>
                                        <p:strVal val="visible"/>
                                      </p:to>
                                    </p:set>
                                    <p:anim calcmode="lin" valueType="num">
                                      <p:cBhvr additive="base">
                                        <p:cTn id="7" dur="500" fill="hold"/>
                                        <p:tgtEl>
                                          <p:spTgt spid="613389"/>
                                        </p:tgtEl>
                                        <p:attrNameLst>
                                          <p:attrName>ppt_x</p:attrName>
                                        </p:attrNameLst>
                                      </p:cBhvr>
                                      <p:tavLst>
                                        <p:tav tm="0">
                                          <p:val>
                                            <p:strVal val="0-#ppt_w/2"/>
                                          </p:val>
                                        </p:tav>
                                        <p:tav tm="100000">
                                          <p:val>
                                            <p:strVal val="#ppt_x"/>
                                          </p:val>
                                        </p:tav>
                                      </p:tavLst>
                                    </p:anim>
                                    <p:anim calcmode="lin" valueType="num">
                                      <p:cBhvr additive="base">
                                        <p:cTn id="8" dur="500" fill="hold"/>
                                        <p:tgtEl>
                                          <p:spTgt spid="61338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3381"/>
                                        </p:tgtEl>
                                        <p:attrNameLst>
                                          <p:attrName>style.visibility</p:attrName>
                                        </p:attrNameLst>
                                      </p:cBhvr>
                                      <p:to>
                                        <p:strVal val="visible"/>
                                      </p:to>
                                    </p:set>
                                    <p:anim calcmode="lin" valueType="num">
                                      <p:cBhvr additive="base">
                                        <p:cTn id="13" dur="500" fill="hold"/>
                                        <p:tgtEl>
                                          <p:spTgt spid="613381"/>
                                        </p:tgtEl>
                                        <p:attrNameLst>
                                          <p:attrName>ppt_x</p:attrName>
                                        </p:attrNameLst>
                                      </p:cBhvr>
                                      <p:tavLst>
                                        <p:tav tm="0">
                                          <p:val>
                                            <p:strVal val="0-#ppt_w/2"/>
                                          </p:val>
                                        </p:tav>
                                        <p:tav tm="100000">
                                          <p:val>
                                            <p:strVal val="#ppt_x"/>
                                          </p:val>
                                        </p:tav>
                                      </p:tavLst>
                                    </p:anim>
                                    <p:anim calcmode="lin" valueType="num">
                                      <p:cBhvr additive="base">
                                        <p:cTn id="14" dur="500" fill="hold"/>
                                        <p:tgtEl>
                                          <p:spTgt spid="61338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3384"/>
                                        </p:tgtEl>
                                        <p:attrNameLst>
                                          <p:attrName>style.visibility</p:attrName>
                                        </p:attrNameLst>
                                      </p:cBhvr>
                                      <p:to>
                                        <p:strVal val="visible"/>
                                      </p:to>
                                    </p:set>
                                    <p:anim calcmode="lin" valueType="num">
                                      <p:cBhvr additive="base">
                                        <p:cTn id="19" dur="500" fill="hold"/>
                                        <p:tgtEl>
                                          <p:spTgt spid="613384"/>
                                        </p:tgtEl>
                                        <p:attrNameLst>
                                          <p:attrName>ppt_x</p:attrName>
                                        </p:attrNameLst>
                                      </p:cBhvr>
                                      <p:tavLst>
                                        <p:tav tm="0">
                                          <p:val>
                                            <p:strVal val="0-#ppt_w/2"/>
                                          </p:val>
                                        </p:tav>
                                        <p:tav tm="100000">
                                          <p:val>
                                            <p:strVal val="#ppt_x"/>
                                          </p:val>
                                        </p:tav>
                                      </p:tavLst>
                                    </p:anim>
                                    <p:anim calcmode="lin" valueType="num">
                                      <p:cBhvr additive="base">
                                        <p:cTn id="20" dur="500" fill="hold"/>
                                        <p:tgtEl>
                                          <p:spTgt spid="61338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3390"/>
                                        </p:tgtEl>
                                        <p:attrNameLst>
                                          <p:attrName>style.visibility</p:attrName>
                                        </p:attrNameLst>
                                      </p:cBhvr>
                                      <p:to>
                                        <p:strVal val="visible"/>
                                      </p:to>
                                    </p:set>
                                    <p:anim calcmode="lin" valueType="num">
                                      <p:cBhvr additive="base">
                                        <p:cTn id="25" dur="500" fill="hold"/>
                                        <p:tgtEl>
                                          <p:spTgt spid="613390"/>
                                        </p:tgtEl>
                                        <p:attrNameLst>
                                          <p:attrName>ppt_x</p:attrName>
                                        </p:attrNameLst>
                                      </p:cBhvr>
                                      <p:tavLst>
                                        <p:tav tm="0">
                                          <p:val>
                                            <p:strVal val="0-#ppt_w/2"/>
                                          </p:val>
                                        </p:tav>
                                        <p:tav tm="100000">
                                          <p:val>
                                            <p:strVal val="#ppt_x"/>
                                          </p:val>
                                        </p:tav>
                                      </p:tavLst>
                                    </p:anim>
                                    <p:anim calcmode="lin" valueType="num">
                                      <p:cBhvr additive="base">
                                        <p:cTn id="26" dur="500" fill="hold"/>
                                        <p:tgtEl>
                                          <p:spTgt spid="61339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3380"/>
                                        </p:tgtEl>
                                        <p:attrNameLst>
                                          <p:attrName>style.visibility</p:attrName>
                                        </p:attrNameLst>
                                      </p:cBhvr>
                                      <p:to>
                                        <p:strVal val="visible"/>
                                      </p:to>
                                    </p:set>
                                    <p:anim calcmode="lin" valueType="num">
                                      <p:cBhvr additive="base">
                                        <p:cTn id="31" dur="500" fill="hold"/>
                                        <p:tgtEl>
                                          <p:spTgt spid="613380"/>
                                        </p:tgtEl>
                                        <p:attrNameLst>
                                          <p:attrName>ppt_x</p:attrName>
                                        </p:attrNameLst>
                                      </p:cBhvr>
                                      <p:tavLst>
                                        <p:tav tm="0">
                                          <p:val>
                                            <p:strVal val="0-#ppt_w/2"/>
                                          </p:val>
                                        </p:tav>
                                        <p:tav tm="100000">
                                          <p:val>
                                            <p:strVal val="#ppt_x"/>
                                          </p:val>
                                        </p:tav>
                                      </p:tavLst>
                                    </p:anim>
                                    <p:anim calcmode="lin" valueType="num">
                                      <p:cBhvr additive="base">
                                        <p:cTn id="32" dur="500" fill="hold"/>
                                        <p:tgtEl>
                                          <p:spTgt spid="61338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3385"/>
                                        </p:tgtEl>
                                        <p:attrNameLst>
                                          <p:attrName>style.visibility</p:attrName>
                                        </p:attrNameLst>
                                      </p:cBhvr>
                                      <p:to>
                                        <p:strVal val="visible"/>
                                      </p:to>
                                    </p:set>
                                    <p:anim calcmode="lin" valueType="num">
                                      <p:cBhvr additive="base">
                                        <p:cTn id="37" dur="500" fill="hold"/>
                                        <p:tgtEl>
                                          <p:spTgt spid="613385"/>
                                        </p:tgtEl>
                                        <p:attrNameLst>
                                          <p:attrName>ppt_x</p:attrName>
                                        </p:attrNameLst>
                                      </p:cBhvr>
                                      <p:tavLst>
                                        <p:tav tm="0">
                                          <p:val>
                                            <p:strVal val="0-#ppt_w/2"/>
                                          </p:val>
                                        </p:tav>
                                        <p:tav tm="100000">
                                          <p:val>
                                            <p:strVal val="#ppt_x"/>
                                          </p:val>
                                        </p:tav>
                                      </p:tavLst>
                                    </p:anim>
                                    <p:anim calcmode="lin" valueType="num">
                                      <p:cBhvr additive="base">
                                        <p:cTn id="38" dur="500" fill="hold"/>
                                        <p:tgtEl>
                                          <p:spTgt spid="6133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380" grpId="0" animBg="1"/>
      <p:bldP spid="613381" grpId="0" animBg="1"/>
      <p:bldP spid="613384" grpId="0" autoUpdateAnimBg="0"/>
      <p:bldP spid="613385" grpId="0" autoUpdateAnimBg="0"/>
      <p:bldP spid="613389" grpId="0" animBg="1"/>
      <p:bldP spid="613390"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Oval 2"/>
          <p:cNvSpPr>
            <a:spLocks noChangeArrowheads="1"/>
          </p:cNvSpPr>
          <p:nvPr/>
        </p:nvSpPr>
        <p:spPr bwMode="auto">
          <a:xfrm>
            <a:off x="3257550" y="762000"/>
            <a:ext cx="3771900" cy="15240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4403" name="Rectangle 3"/>
          <p:cNvSpPr>
            <a:spLocks noGrp="1" noChangeArrowheads="1"/>
          </p:cNvSpPr>
          <p:nvPr>
            <p:ph type="title"/>
          </p:nvPr>
        </p:nvSpPr>
        <p:spPr>
          <a:xfrm>
            <a:off x="3171825" y="914400"/>
            <a:ext cx="3943350" cy="1143000"/>
          </a:xfrm>
        </p:spPr>
        <p:txBody>
          <a:bodyPr/>
          <a:lstStyle/>
          <a:p>
            <a:pPr algn="ctr"/>
            <a:r>
              <a:rPr lang="tr-TR" dirty="0">
                <a:solidFill>
                  <a:srgbClr val="A50021"/>
                </a:solidFill>
                <a:latin typeface="Tahoma" pitchFamily="34" charset="0"/>
              </a:rPr>
              <a:t>YANSITMA</a:t>
            </a:r>
            <a:endParaRPr lang="en-US" dirty="0">
              <a:solidFill>
                <a:srgbClr val="A50021"/>
              </a:solidFill>
              <a:latin typeface="Tahoma" pitchFamily="34" charset="0"/>
            </a:endParaRPr>
          </a:p>
        </p:txBody>
      </p:sp>
      <p:sp>
        <p:nvSpPr>
          <p:cNvPr id="614404" name="AutoShape 4"/>
          <p:cNvSpPr>
            <a:spLocks noChangeArrowheads="1"/>
          </p:cNvSpPr>
          <p:nvPr/>
        </p:nvSpPr>
        <p:spPr bwMode="auto">
          <a:xfrm>
            <a:off x="1243013" y="2895600"/>
            <a:ext cx="7800975" cy="37338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4405" name="Rectangle 5"/>
          <p:cNvSpPr>
            <a:spLocks noChangeArrowheads="1"/>
          </p:cNvSpPr>
          <p:nvPr/>
        </p:nvSpPr>
        <p:spPr bwMode="auto">
          <a:xfrm>
            <a:off x="3471863" y="1066800"/>
            <a:ext cx="3343275" cy="914400"/>
          </a:xfrm>
          <a:prstGeom prst="rect">
            <a:avLst/>
          </a:prstGeom>
          <a:noFill/>
          <a:ln w="9525">
            <a:noFill/>
            <a:miter lim="800000"/>
            <a:headEnd/>
            <a:tailEnd/>
          </a:ln>
          <a:effectLst/>
        </p:spPr>
        <p:txBody>
          <a:bodyPr anchor="ctr"/>
          <a:lstStyle/>
          <a:p>
            <a:pPr eaLnBrk="1" hangingPunct="1"/>
            <a:endParaRPr lang="tr-TR" sz="4400">
              <a:solidFill>
                <a:srgbClr val="A50021"/>
              </a:solidFill>
              <a:latin typeface="Tahoma" pitchFamily="34" charset="0"/>
            </a:endParaRPr>
          </a:p>
        </p:txBody>
      </p:sp>
      <p:sp>
        <p:nvSpPr>
          <p:cNvPr id="614406" name="Text Box 6"/>
          <p:cNvSpPr txBox="1">
            <a:spLocks noChangeArrowheads="1"/>
          </p:cNvSpPr>
          <p:nvPr/>
        </p:nvSpPr>
        <p:spPr bwMode="auto">
          <a:xfrm>
            <a:off x="1800225" y="5715000"/>
            <a:ext cx="6686550" cy="822325"/>
          </a:xfrm>
          <a:prstGeom prst="rect">
            <a:avLst/>
          </a:prstGeom>
          <a:noFill/>
          <a:ln w="28575">
            <a:noFill/>
            <a:miter lim="800000"/>
            <a:headEnd/>
            <a:tailEnd/>
          </a:ln>
          <a:effectLst/>
        </p:spPr>
        <p:txBody>
          <a:bodyPr>
            <a:spAutoFit/>
          </a:bodyPr>
          <a:lstStyle/>
          <a:p>
            <a:pPr marL="292100" indent="-292100" algn="l" eaLnBrk="1" hangingPunct="1">
              <a:buFontTx/>
              <a:buBlip>
                <a:blip r:embed="rId2"/>
              </a:buBlip>
            </a:pPr>
            <a:r>
              <a:rPr lang="tr-TR">
                <a:latin typeface="Tahoma" pitchFamily="34" charset="0"/>
              </a:rPr>
              <a:t> kendi başarısını görür, bunu ifade eder ve değerlendirme sürecine katılır.</a:t>
            </a:r>
          </a:p>
        </p:txBody>
      </p:sp>
      <p:sp>
        <p:nvSpPr>
          <p:cNvPr id="614407" name="Rectangle 7"/>
          <p:cNvSpPr>
            <a:spLocks noChangeArrowheads="1"/>
          </p:cNvSpPr>
          <p:nvPr/>
        </p:nvSpPr>
        <p:spPr bwMode="auto">
          <a:xfrm>
            <a:off x="1543050" y="2941638"/>
            <a:ext cx="7088188" cy="822325"/>
          </a:xfrm>
          <a:prstGeom prst="rect">
            <a:avLst/>
          </a:prstGeom>
          <a:noFill/>
          <a:ln w="28575">
            <a:noFill/>
            <a:miter lim="800000"/>
            <a:headEnd/>
            <a:tailEnd/>
          </a:ln>
          <a:effectLst/>
        </p:spPr>
        <p:txBody>
          <a:bodyPr>
            <a:spAutoFit/>
          </a:bodyPr>
          <a:lstStyle/>
          <a:p>
            <a:pPr marL="292100" indent="-292100" algn="l" eaLnBrk="1" hangingPunct="1">
              <a:buFontTx/>
              <a:buBlip>
                <a:blip r:embed="rId3"/>
              </a:buBlip>
            </a:pPr>
            <a:r>
              <a:rPr lang="tr-TR">
                <a:latin typeface="Tahoma" pitchFamily="34" charset="0"/>
              </a:rPr>
              <a:t> Portfolyoyu herhangi bir çalışma dosyasından ayıran en önemli aşamadır </a:t>
            </a:r>
          </a:p>
        </p:txBody>
      </p:sp>
      <p:sp>
        <p:nvSpPr>
          <p:cNvPr id="614408" name="Rectangle 8"/>
          <p:cNvSpPr>
            <a:spLocks noChangeArrowheads="1"/>
          </p:cNvSpPr>
          <p:nvPr/>
        </p:nvSpPr>
        <p:spPr bwMode="auto">
          <a:xfrm>
            <a:off x="1476375" y="3733800"/>
            <a:ext cx="7332663" cy="457200"/>
          </a:xfrm>
          <a:prstGeom prst="rect">
            <a:avLst/>
          </a:prstGeom>
          <a:noFill/>
          <a:ln w="28575">
            <a:noFill/>
            <a:miter lim="800000"/>
            <a:headEnd/>
            <a:tailEnd/>
          </a:ln>
          <a:effectLst/>
        </p:spPr>
        <p:txBody>
          <a:bodyPr>
            <a:spAutoFit/>
          </a:bodyPr>
          <a:lstStyle/>
          <a:p>
            <a:pPr marL="292100" indent="-292100" algn="l" eaLnBrk="1" hangingPunct="1">
              <a:buFontTx/>
              <a:buBlip>
                <a:blip r:embed="rId3"/>
              </a:buBlip>
            </a:pPr>
            <a:r>
              <a:rPr lang="tr-TR">
                <a:latin typeface="Tahoma" pitchFamily="34" charset="0"/>
              </a:rPr>
              <a:t>Bu aşamada öğrenci, </a:t>
            </a:r>
          </a:p>
        </p:txBody>
      </p:sp>
      <p:sp>
        <p:nvSpPr>
          <p:cNvPr id="614409" name="Rectangle 9"/>
          <p:cNvSpPr>
            <a:spLocks noChangeArrowheads="1"/>
          </p:cNvSpPr>
          <p:nvPr/>
        </p:nvSpPr>
        <p:spPr bwMode="auto">
          <a:xfrm>
            <a:off x="1843088" y="4953000"/>
            <a:ext cx="6599237" cy="822325"/>
          </a:xfrm>
          <a:prstGeom prst="rect">
            <a:avLst/>
          </a:prstGeom>
          <a:noFill/>
          <a:ln w="28575">
            <a:noFill/>
            <a:miter lim="800000"/>
            <a:headEnd/>
            <a:tailEnd/>
          </a:ln>
          <a:effectLst/>
        </p:spPr>
        <p:txBody>
          <a:bodyPr>
            <a:spAutoFit/>
          </a:bodyPr>
          <a:lstStyle/>
          <a:p>
            <a:pPr marL="292100" indent="-292100" algn="l" eaLnBrk="1" hangingPunct="1">
              <a:buFontTx/>
              <a:buBlip>
                <a:blip r:embed="rId2"/>
              </a:buBlip>
            </a:pPr>
            <a:r>
              <a:rPr lang="tr-TR">
                <a:latin typeface="Tahoma" pitchFamily="34" charset="0"/>
              </a:rPr>
              <a:t> çalışmalarını yaparken geçirdiği süreci ve bu süreçte öğrendiklerini anlatır,</a:t>
            </a:r>
          </a:p>
        </p:txBody>
      </p:sp>
      <p:sp>
        <p:nvSpPr>
          <p:cNvPr id="614410" name="Line 10"/>
          <p:cNvSpPr>
            <a:spLocks noChangeShapeType="1"/>
          </p:cNvSpPr>
          <p:nvPr/>
        </p:nvSpPr>
        <p:spPr bwMode="auto">
          <a:xfrm>
            <a:off x="5143500" y="2286000"/>
            <a:ext cx="0" cy="533400"/>
          </a:xfrm>
          <a:prstGeom prst="line">
            <a:avLst/>
          </a:prstGeom>
          <a:noFill/>
          <a:ln w="28575">
            <a:solidFill>
              <a:schemeClr val="tx1"/>
            </a:solidFill>
            <a:round/>
            <a:headEnd/>
            <a:tailEnd type="triangle" w="med" len="med"/>
          </a:ln>
          <a:effectLst/>
        </p:spPr>
        <p:txBody>
          <a:bodyPr anchor="ctr"/>
          <a:lstStyle/>
          <a:p>
            <a:endParaRPr lang="tr-TR"/>
          </a:p>
        </p:txBody>
      </p:sp>
      <p:sp>
        <p:nvSpPr>
          <p:cNvPr id="614411" name="Rectangle 11"/>
          <p:cNvSpPr>
            <a:spLocks noChangeArrowheads="1"/>
          </p:cNvSpPr>
          <p:nvPr/>
        </p:nvSpPr>
        <p:spPr bwMode="auto">
          <a:xfrm>
            <a:off x="1895475" y="4191000"/>
            <a:ext cx="6494463" cy="822325"/>
          </a:xfrm>
          <a:prstGeom prst="rect">
            <a:avLst/>
          </a:prstGeom>
          <a:noFill/>
          <a:ln w="28575">
            <a:noFill/>
            <a:miter lim="800000"/>
            <a:headEnd/>
            <a:tailEnd/>
          </a:ln>
          <a:effectLst/>
        </p:spPr>
        <p:txBody>
          <a:bodyPr>
            <a:spAutoFit/>
          </a:bodyPr>
          <a:lstStyle/>
          <a:p>
            <a:pPr marL="292100" indent="-292100" algn="l" eaLnBrk="1" hangingPunct="1">
              <a:buFontTx/>
              <a:buBlip>
                <a:blip r:embed="rId2"/>
              </a:buBlip>
            </a:pPr>
            <a:r>
              <a:rPr lang="tr-TR">
                <a:latin typeface="Tahoma" pitchFamily="34" charset="0"/>
              </a:rPr>
              <a:t> portfolyosuna seçtiği her bir çalışmayı niçin seçtiğini açıklar,</a:t>
            </a:r>
          </a:p>
        </p:txBody>
      </p:sp>
      <p:sp>
        <p:nvSpPr>
          <p:cNvPr id="614412" name="AutoShape 12"/>
          <p:cNvSpPr>
            <a:spLocks noChangeArrowheads="1"/>
          </p:cNvSpPr>
          <p:nvPr/>
        </p:nvSpPr>
        <p:spPr bwMode="auto">
          <a:xfrm>
            <a:off x="9515475" y="6096000"/>
            <a:ext cx="600075" cy="304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CFFFF">
              <a:alpha val="50000"/>
            </a:srgbClr>
          </a:solidFill>
          <a:ln w="28575">
            <a:solidFill>
              <a:schemeClr val="tx1"/>
            </a:solidFill>
            <a:miter lim="800000"/>
            <a:headEnd/>
            <a:tailEnd/>
          </a:ln>
          <a:effectLst/>
        </p:spPr>
        <p:txBody>
          <a:bodyPr wrap="none" anchor="ctr"/>
          <a:lstStyle/>
          <a:p>
            <a:endParaRPr lang="tr-T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404"/>
                                        </p:tgtEl>
                                        <p:attrNameLst>
                                          <p:attrName>style.visibility</p:attrName>
                                        </p:attrNameLst>
                                      </p:cBhvr>
                                      <p:to>
                                        <p:strVal val="visible"/>
                                      </p:to>
                                    </p:set>
                                    <p:anim calcmode="lin" valueType="num">
                                      <p:cBhvr additive="base">
                                        <p:cTn id="7" dur="500" fill="hold"/>
                                        <p:tgtEl>
                                          <p:spTgt spid="614404"/>
                                        </p:tgtEl>
                                        <p:attrNameLst>
                                          <p:attrName>ppt_x</p:attrName>
                                        </p:attrNameLst>
                                      </p:cBhvr>
                                      <p:tavLst>
                                        <p:tav tm="0">
                                          <p:val>
                                            <p:strVal val="0-#ppt_w/2"/>
                                          </p:val>
                                        </p:tav>
                                        <p:tav tm="100000">
                                          <p:val>
                                            <p:strVal val="#ppt_x"/>
                                          </p:val>
                                        </p:tav>
                                      </p:tavLst>
                                    </p:anim>
                                    <p:anim calcmode="lin" valueType="num">
                                      <p:cBhvr additive="base">
                                        <p:cTn id="8" dur="500" fill="hold"/>
                                        <p:tgtEl>
                                          <p:spTgt spid="61440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407"/>
                                        </p:tgtEl>
                                        <p:attrNameLst>
                                          <p:attrName>style.visibility</p:attrName>
                                        </p:attrNameLst>
                                      </p:cBhvr>
                                      <p:to>
                                        <p:strVal val="visible"/>
                                      </p:to>
                                    </p:set>
                                    <p:anim calcmode="lin" valueType="num">
                                      <p:cBhvr additive="base">
                                        <p:cTn id="13" dur="500" fill="hold"/>
                                        <p:tgtEl>
                                          <p:spTgt spid="614407"/>
                                        </p:tgtEl>
                                        <p:attrNameLst>
                                          <p:attrName>ppt_x</p:attrName>
                                        </p:attrNameLst>
                                      </p:cBhvr>
                                      <p:tavLst>
                                        <p:tav tm="0">
                                          <p:val>
                                            <p:strVal val="0-#ppt_w/2"/>
                                          </p:val>
                                        </p:tav>
                                        <p:tav tm="100000">
                                          <p:val>
                                            <p:strVal val="#ppt_x"/>
                                          </p:val>
                                        </p:tav>
                                      </p:tavLst>
                                    </p:anim>
                                    <p:anim calcmode="lin" valueType="num">
                                      <p:cBhvr additive="base">
                                        <p:cTn id="14" dur="500" fill="hold"/>
                                        <p:tgtEl>
                                          <p:spTgt spid="61440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408"/>
                                        </p:tgtEl>
                                        <p:attrNameLst>
                                          <p:attrName>style.visibility</p:attrName>
                                        </p:attrNameLst>
                                      </p:cBhvr>
                                      <p:to>
                                        <p:strVal val="visible"/>
                                      </p:to>
                                    </p:set>
                                    <p:anim calcmode="lin" valueType="num">
                                      <p:cBhvr additive="base">
                                        <p:cTn id="19" dur="500" fill="hold"/>
                                        <p:tgtEl>
                                          <p:spTgt spid="614408"/>
                                        </p:tgtEl>
                                        <p:attrNameLst>
                                          <p:attrName>ppt_x</p:attrName>
                                        </p:attrNameLst>
                                      </p:cBhvr>
                                      <p:tavLst>
                                        <p:tav tm="0">
                                          <p:val>
                                            <p:strVal val="0-#ppt_w/2"/>
                                          </p:val>
                                        </p:tav>
                                        <p:tav tm="100000">
                                          <p:val>
                                            <p:strVal val="#ppt_x"/>
                                          </p:val>
                                        </p:tav>
                                      </p:tavLst>
                                    </p:anim>
                                    <p:anim calcmode="lin" valueType="num">
                                      <p:cBhvr additive="base">
                                        <p:cTn id="20" dur="500" fill="hold"/>
                                        <p:tgtEl>
                                          <p:spTgt spid="61440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411"/>
                                        </p:tgtEl>
                                        <p:attrNameLst>
                                          <p:attrName>style.visibility</p:attrName>
                                        </p:attrNameLst>
                                      </p:cBhvr>
                                      <p:to>
                                        <p:strVal val="visible"/>
                                      </p:to>
                                    </p:set>
                                    <p:anim calcmode="lin" valueType="num">
                                      <p:cBhvr additive="base">
                                        <p:cTn id="25" dur="500" fill="hold"/>
                                        <p:tgtEl>
                                          <p:spTgt spid="614411"/>
                                        </p:tgtEl>
                                        <p:attrNameLst>
                                          <p:attrName>ppt_x</p:attrName>
                                        </p:attrNameLst>
                                      </p:cBhvr>
                                      <p:tavLst>
                                        <p:tav tm="0">
                                          <p:val>
                                            <p:strVal val="0-#ppt_w/2"/>
                                          </p:val>
                                        </p:tav>
                                        <p:tav tm="100000">
                                          <p:val>
                                            <p:strVal val="#ppt_x"/>
                                          </p:val>
                                        </p:tav>
                                      </p:tavLst>
                                    </p:anim>
                                    <p:anim calcmode="lin" valueType="num">
                                      <p:cBhvr additive="base">
                                        <p:cTn id="26" dur="500" fill="hold"/>
                                        <p:tgtEl>
                                          <p:spTgt spid="6144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409"/>
                                        </p:tgtEl>
                                        <p:attrNameLst>
                                          <p:attrName>style.visibility</p:attrName>
                                        </p:attrNameLst>
                                      </p:cBhvr>
                                      <p:to>
                                        <p:strVal val="visible"/>
                                      </p:to>
                                    </p:set>
                                    <p:anim calcmode="lin" valueType="num">
                                      <p:cBhvr additive="base">
                                        <p:cTn id="31" dur="500" fill="hold"/>
                                        <p:tgtEl>
                                          <p:spTgt spid="614409"/>
                                        </p:tgtEl>
                                        <p:attrNameLst>
                                          <p:attrName>ppt_x</p:attrName>
                                        </p:attrNameLst>
                                      </p:cBhvr>
                                      <p:tavLst>
                                        <p:tav tm="0">
                                          <p:val>
                                            <p:strVal val="0-#ppt_w/2"/>
                                          </p:val>
                                        </p:tav>
                                        <p:tav tm="100000">
                                          <p:val>
                                            <p:strVal val="#ppt_x"/>
                                          </p:val>
                                        </p:tav>
                                      </p:tavLst>
                                    </p:anim>
                                    <p:anim calcmode="lin" valueType="num">
                                      <p:cBhvr additive="base">
                                        <p:cTn id="32" dur="500" fill="hold"/>
                                        <p:tgtEl>
                                          <p:spTgt spid="61440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4406"/>
                                        </p:tgtEl>
                                        <p:attrNameLst>
                                          <p:attrName>style.visibility</p:attrName>
                                        </p:attrNameLst>
                                      </p:cBhvr>
                                      <p:to>
                                        <p:strVal val="visible"/>
                                      </p:to>
                                    </p:set>
                                    <p:anim calcmode="lin" valueType="num">
                                      <p:cBhvr additive="base">
                                        <p:cTn id="37" dur="500" fill="hold"/>
                                        <p:tgtEl>
                                          <p:spTgt spid="614406"/>
                                        </p:tgtEl>
                                        <p:attrNameLst>
                                          <p:attrName>ppt_x</p:attrName>
                                        </p:attrNameLst>
                                      </p:cBhvr>
                                      <p:tavLst>
                                        <p:tav tm="0">
                                          <p:val>
                                            <p:strVal val="0-#ppt_w/2"/>
                                          </p:val>
                                        </p:tav>
                                        <p:tav tm="100000">
                                          <p:val>
                                            <p:strVal val="#ppt_x"/>
                                          </p:val>
                                        </p:tav>
                                      </p:tavLst>
                                    </p:anim>
                                    <p:anim calcmode="lin" valueType="num">
                                      <p:cBhvr additive="base">
                                        <p:cTn id="38" dur="500" fill="hold"/>
                                        <p:tgtEl>
                                          <p:spTgt spid="6144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04" grpId="0" animBg="1"/>
      <p:bldP spid="614406" grpId="0" autoUpdateAnimBg="0"/>
      <p:bldP spid="614407" grpId="0" autoUpdateAnimBg="0"/>
      <p:bldP spid="614408" grpId="0" autoUpdateAnimBg="0"/>
      <p:bldP spid="614409" grpId="0" autoUpdateAnimBg="0"/>
      <p:bldP spid="614411" grpId="0" autoUpdateAnimBg="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Oval 2"/>
          <p:cNvSpPr>
            <a:spLocks noChangeArrowheads="1"/>
          </p:cNvSpPr>
          <p:nvPr/>
        </p:nvSpPr>
        <p:spPr bwMode="auto">
          <a:xfrm>
            <a:off x="3386138" y="2552700"/>
            <a:ext cx="3514725" cy="16002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5427" name="Rectangle 3"/>
          <p:cNvSpPr>
            <a:spLocks noGrp="1" noChangeArrowheads="1"/>
          </p:cNvSpPr>
          <p:nvPr>
            <p:ph type="title"/>
          </p:nvPr>
        </p:nvSpPr>
        <p:spPr>
          <a:xfrm>
            <a:off x="3514725" y="2895600"/>
            <a:ext cx="3257550" cy="914400"/>
          </a:xfrm>
        </p:spPr>
        <p:txBody>
          <a:bodyPr/>
          <a:lstStyle/>
          <a:p>
            <a:pPr algn="ctr"/>
            <a:r>
              <a:rPr lang="tr-TR" sz="3500" dirty="0">
                <a:solidFill>
                  <a:srgbClr val="800000"/>
                </a:solidFill>
                <a:latin typeface="Tahoma" pitchFamily="34" charset="0"/>
              </a:rPr>
              <a:t>YANSITMA SORULARI</a:t>
            </a:r>
            <a:endParaRPr lang="en-US" sz="3500" dirty="0">
              <a:solidFill>
                <a:srgbClr val="800000"/>
              </a:solidFill>
              <a:latin typeface="Tahoma" pitchFamily="34" charset="0"/>
            </a:endParaRPr>
          </a:p>
        </p:txBody>
      </p:sp>
      <p:sp>
        <p:nvSpPr>
          <p:cNvPr id="615428" name="Text Box 4"/>
          <p:cNvSpPr txBox="1">
            <a:spLocks noChangeArrowheads="1"/>
          </p:cNvSpPr>
          <p:nvPr/>
        </p:nvSpPr>
        <p:spPr bwMode="auto">
          <a:xfrm>
            <a:off x="1011238" y="1023938"/>
            <a:ext cx="4732337" cy="457200"/>
          </a:xfrm>
          <a:prstGeom prst="rect">
            <a:avLst/>
          </a:prstGeom>
          <a:noFill/>
          <a:ln w="28575">
            <a:noFill/>
            <a:miter lim="800000"/>
            <a:headEnd/>
            <a:tailEnd/>
          </a:ln>
          <a:effectLst/>
        </p:spPr>
        <p:txBody>
          <a:bodyPr>
            <a:spAutoFit/>
          </a:bodyPr>
          <a:lstStyle/>
          <a:p>
            <a:pPr eaLnBrk="1" hangingPunct="1"/>
            <a:endParaRPr lang="tr-TR">
              <a:latin typeface="Tahoma" pitchFamily="34" charset="0"/>
            </a:endParaRPr>
          </a:p>
        </p:txBody>
      </p:sp>
      <p:sp>
        <p:nvSpPr>
          <p:cNvPr id="615429" name="Text Box 5"/>
          <p:cNvSpPr txBox="1">
            <a:spLocks noChangeArrowheads="1"/>
          </p:cNvSpPr>
          <p:nvPr/>
        </p:nvSpPr>
        <p:spPr bwMode="auto">
          <a:xfrm>
            <a:off x="6858000" y="5181600"/>
            <a:ext cx="3032125" cy="822325"/>
          </a:xfrm>
          <a:prstGeom prst="rect">
            <a:avLst/>
          </a:prstGeom>
          <a:noFill/>
          <a:ln w="28575">
            <a:noFill/>
            <a:miter lim="800000"/>
            <a:headEnd/>
            <a:tailEnd/>
          </a:ln>
          <a:effectLst/>
        </p:spPr>
        <p:txBody>
          <a:bodyPr>
            <a:spAutoFit/>
          </a:bodyPr>
          <a:lstStyle/>
          <a:p>
            <a:pPr algn="l" eaLnBrk="1" hangingPunct="1"/>
            <a:r>
              <a:rPr lang="tr-TR">
                <a:solidFill>
                  <a:srgbClr val="CC0066"/>
                </a:solidFill>
                <a:effectLst>
                  <a:outerShdw blurRad="38100" dist="38100" dir="2700000" algn="tl">
                    <a:srgbClr val="C0C0C0"/>
                  </a:outerShdw>
                </a:effectLst>
                <a:latin typeface="Tahoma" pitchFamily="34" charset="0"/>
              </a:rPr>
              <a:t>Bu çalışmadan ne öğrendim?</a:t>
            </a:r>
            <a:endParaRPr lang="en-US">
              <a:solidFill>
                <a:srgbClr val="CC0066"/>
              </a:solidFill>
              <a:effectLst>
                <a:outerShdw blurRad="38100" dist="38100" dir="2700000" algn="tl">
                  <a:srgbClr val="C0C0C0"/>
                </a:outerShdw>
              </a:effectLst>
              <a:latin typeface="Tahoma" pitchFamily="34" charset="0"/>
            </a:endParaRPr>
          </a:p>
        </p:txBody>
      </p:sp>
      <p:sp>
        <p:nvSpPr>
          <p:cNvPr id="615430" name="Text Box 6"/>
          <p:cNvSpPr txBox="1">
            <a:spLocks noChangeArrowheads="1"/>
          </p:cNvSpPr>
          <p:nvPr/>
        </p:nvSpPr>
        <p:spPr bwMode="auto">
          <a:xfrm>
            <a:off x="7269163" y="1600200"/>
            <a:ext cx="2589212" cy="830997"/>
          </a:xfrm>
          <a:prstGeom prst="rect">
            <a:avLst/>
          </a:prstGeom>
          <a:noFill/>
          <a:ln w="28575">
            <a:noFill/>
            <a:miter lim="800000"/>
            <a:headEnd/>
            <a:tailEnd/>
          </a:ln>
          <a:effectLst/>
        </p:spPr>
        <p:txBody>
          <a:bodyPr>
            <a:spAutoFit/>
          </a:bodyPr>
          <a:lstStyle/>
          <a:p>
            <a:pPr algn="l" eaLnBrk="1" hangingPunct="1"/>
            <a:r>
              <a:rPr lang="tr-TR" dirty="0">
                <a:effectLst>
                  <a:outerShdw blurRad="38100" dist="38100" dir="2700000" algn="tl">
                    <a:srgbClr val="C0C0C0"/>
                  </a:outerShdw>
                </a:effectLst>
                <a:latin typeface="Tahoma" pitchFamily="34" charset="0"/>
              </a:rPr>
              <a:t>Bu çalışmayı </a:t>
            </a:r>
          </a:p>
          <a:p>
            <a:pPr algn="l" eaLnBrk="1" hangingPunct="1"/>
            <a:r>
              <a:rPr lang="tr-TR" dirty="0">
                <a:effectLst>
                  <a:outerShdw blurRad="38100" dist="38100" dir="2700000" algn="tl">
                    <a:srgbClr val="C0C0C0"/>
                  </a:outerShdw>
                </a:effectLst>
                <a:latin typeface="Tahoma" pitchFamily="34" charset="0"/>
              </a:rPr>
              <a:t>nasıl yaptım?</a:t>
            </a:r>
            <a:endParaRPr lang="en-US" dirty="0">
              <a:effectLst>
                <a:outerShdw blurRad="38100" dist="38100" dir="2700000" algn="tl">
                  <a:srgbClr val="C0C0C0"/>
                </a:outerShdw>
              </a:effectLst>
              <a:latin typeface="Tahoma" pitchFamily="34" charset="0"/>
            </a:endParaRPr>
          </a:p>
        </p:txBody>
      </p:sp>
      <p:sp>
        <p:nvSpPr>
          <p:cNvPr id="615431" name="Text Box 7"/>
          <p:cNvSpPr txBox="1">
            <a:spLocks noChangeArrowheads="1"/>
          </p:cNvSpPr>
          <p:nvPr/>
        </p:nvSpPr>
        <p:spPr bwMode="auto">
          <a:xfrm>
            <a:off x="3076575" y="762000"/>
            <a:ext cx="4133850" cy="830997"/>
          </a:xfrm>
          <a:prstGeom prst="rect">
            <a:avLst/>
          </a:prstGeom>
          <a:noFill/>
          <a:ln w="28575">
            <a:noFill/>
            <a:miter lim="800000"/>
            <a:headEnd/>
            <a:tailEnd/>
          </a:ln>
          <a:effectLst/>
        </p:spPr>
        <p:txBody>
          <a:bodyPr>
            <a:spAutoFit/>
          </a:bodyPr>
          <a:lstStyle/>
          <a:p>
            <a:pPr eaLnBrk="1" hangingPunct="1"/>
            <a:r>
              <a:rPr lang="tr-TR" dirty="0">
                <a:solidFill>
                  <a:srgbClr val="800000"/>
                </a:solidFill>
                <a:effectLst>
                  <a:outerShdw blurRad="38100" dist="38100" dir="2700000" algn="tl">
                    <a:srgbClr val="C0C0C0"/>
                  </a:outerShdw>
                </a:effectLst>
                <a:latin typeface="Tahoma" pitchFamily="34" charset="0"/>
              </a:rPr>
              <a:t>Bu çalışmayı </a:t>
            </a:r>
            <a:r>
              <a:rPr lang="tr-TR" dirty="0" err="1">
                <a:solidFill>
                  <a:srgbClr val="800000"/>
                </a:solidFill>
                <a:effectLst>
                  <a:outerShdw blurRad="38100" dist="38100" dir="2700000" algn="tl">
                    <a:srgbClr val="C0C0C0"/>
                  </a:outerShdw>
                </a:effectLst>
                <a:latin typeface="Tahoma" pitchFamily="34" charset="0"/>
              </a:rPr>
              <a:t>portfolyoma</a:t>
            </a:r>
            <a:r>
              <a:rPr lang="tr-TR" dirty="0">
                <a:solidFill>
                  <a:srgbClr val="800000"/>
                </a:solidFill>
                <a:effectLst>
                  <a:outerShdw blurRad="38100" dist="38100" dir="2700000" algn="tl">
                    <a:srgbClr val="C0C0C0"/>
                  </a:outerShdw>
                </a:effectLst>
                <a:latin typeface="Tahoma" pitchFamily="34" charset="0"/>
              </a:rPr>
              <a:t> neden koydum?</a:t>
            </a:r>
            <a:endParaRPr lang="en-US" dirty="0">
              <a:solidFill>
                <a:srgbClr val="800000"/>
              </a:solidFill>
              <a:effectLst>
                <a:outerShdw blurRad="38100" dist="38100" dir="2700000" algn="tl">
                  <a:srgbClr val="C0C0C0"/>
                </a:outerShdw>
              </a:effectLst>
              <a:latin typeface="Tahoma" pitchFamily="34" charset="0"/>
            </a:endParaRPr>
          </a:p>
        </p:txBody>
      </p:sp>
      <p:sp>
        <p:nvSpPr>
          <p:cNvPr id="615432" name="Text Box 8"/>
          <p:cNvSpPr txBox="1">
            <a:spLocks noChangeArrowheads="1"/>
          </p:cNvSpPr>
          <p:nvPr/>
        </p:nvSpPr>
        <p:spPr bwMode="auto">
          <a:xfrm>
            <a:off x="3000375" y="5410200"/>
            <a:ext cx="3789363" cy="1187450"/>
          </a:xfrm>
          <a:prstGeom prst="rect">
            <a:avLst/>
          </a:prstGeom>
          <a:noFill/>
          <a:ln w="28575">
            <a:noFill/>
            <a:miter lim="800000"/>
            <a:headEnd/>
            <a:tailEnd/>
          </a:ln>
          <a:effectLst/>
        </p:spPr>
        <p:txBody>
          <a:bodyPr>
            <a:spAutoFit/>
          </a:bodyPr>
          <a:lstStyle/>
          <a:p>
            <a:pPr algn="l" eaLnBrk="1" hangingPunct="1"/>
            <a:r>
              <a:rPr lang="tr-TR">
                <a:solidFill>
                  <a:srgbClr val="00CC00"/>
                </a:solidFill>
                <a:effectLst>
                  <a:outerShdw blurRad="38100" dist="38100" dir="2700000" algn="tl">
                    <a:srgbClr val="C0C0C0"/>
                  </a:outerShdw>
                </a:effectLst>
                <a:latin typeface="Tahoma" pitchFamily="34" charset="0"/>
              </a:rPr>
              <a:t>Bu çalışmamı daha da</a:t>
            </a:r>
          </a:p>
          <a:p>
            <a:pPr algn="l" eaLnBrk="1" hangingPunct="1"/>
            <a:r>
              <a:rPr lang="tr-TR">
                <a:solidFill>
                  <a:srgbClr val="00CC00"/>
                </a:solidFill>
                <a:effectLst>
                  <a:outerShdw blurRad="38100" dist="38100" dir="2700000" algn="tl">
                    <a:srgbClr val="C0C0C0"/>
                  </a:outerShdw>
                </a:effectLst>
                <a:latin typeface="Tahoma" pitchFamily="34" charset="0"/>
              </a:rPr>
              <a:t>güzelleştirebilir miyim? Nasıl?</a:t>
            </a:r>
            <a:endParaRPr lang="en-US">
              <a:solidFill>
                <a:srgbClr val="00CC00"/>
              </a:solidFill>
              <a:effectLst>
                <a:outerShdw blurRad="38100" dist="38100" dir="2700000" algn="tl">
                  <a:srgbClr val="C0C0C0"/>
                </a:outerShdw>
              </a:effectLst>
              <a:latin typeface="Tahoma" pitchFamily="34" charset="0"/>
            </a:endParaRPr>
          </a:p>
        </p:txBody>
      </p:sp>
      <p:sp>
        <p:nvSpPr>
          <p:cNvPr id="615433" name="Text Box 9"/>
          <p:cNvSpPr txBox="1">
            <a:spLocks noChangeArrowheads="1"/>
          </p:cNvSpPr>
          <p:nvPr/>
        </p:nvSpPr>
        <p:spPr bwMode="auto">
          <a:xfrm>
            <a:off x="257175" y="4038600"/>
            <a:ext cx="3462338" cy="1200329"/>
          </a:xfrm>
          <a:prstGeom prst="rect">
            <a:avLst/>
          </a:prstGeom>
          <a:noFill/>
          <a:ln w="28575">
            <a:noFill/>
            <a:miter lim="800000"/>
            <a:headEnd/>
            <a:tailEnd/>
          </a:ln>
          <a:effectLst/>
        </p:spPr>
        <p:txBody>
          <a:bodyPr>
            <a:spAutoFit/>
          </a:bodyPr>
          <a:lstStyle/>
          <a:p>
            <a:pPr algn="l" eaLnBrk="1" hangingPunct="1"/>
            <a:r>
              <a:rPr lang="tr-TR" dirty="0">
                <a:solidFill>
                  <a:srgbClr val="0000FF"/>
                </a:solidFill>
                <a:effectLst>
                  <a:outerShdw blurRad="38100" dist="38100" dir="2700000" algn="tl">
                    <a:srgbClr val="C0C0C0"/>
                  </a:outerShdw>
                </a:effectLst>
                <a:latin typeface="Tahoma" pitchFamily="34" charset="0"/>
              </a:rPr>
              <a:t>Çalışmalarım içinde en çok sevdiğim hangisidir? Neden?</a:t>
            </a:r>
            <a:endParaRPr lang="en-US" dirty="0">
              <a:solidFill>
                <a:srgbClr val="0000FF"/>
              </a:solidFill>
              <a:effectLst>
                <a:outerShdw blurRad="38100" dist="38100" dir="2700000" algn="tl">
                  <a:srgbClr val="C0C0C0"/>
                </a:outerShdw>
              </a:effectLst>
              <a:latin typeface="Tahoma" pitchFamily="34" charset="0"/>
            </a:endParaRPr>
          </a:p>
        </p:txBody>
      </p:sp>
      <p:sp>
        <p:nvSpPr>
          <p:cNvPr id="615434" name="Text Box 10"/>
          <p:cNvSpPr txBox="1">
            <a:spLocks noChangeArrowheads="1"/>
          </p:cNvSpPr>
          <p:nvPr/>
        </p:nvSpPr>
        <p:spPr bwMode="auto">
          <a:xfrm>
            <a:off x="0" y="1676400"/>
            <a:ext cx="3171825" cy="1200329"/>
          </a:xfrm>
          <a:prstGeom prst="rect">
            <a:avLst/>
          </a:prstGeom>
          <a:noFill/>
          <a:ln w="28575">
            <a:noFill/>
            <a:miter lim="800000"/>
            <a:headEnd/>
            <a:tailEnd/>
          </a:ln>
          <a:effectLst/>
        </p:spPr>
        <p:txBody>
          <a:bodyPr>
            <a:spAutoFit/>
          </a:bodyPr>
          <a:lstStyle/>
          <a:p>
            <a:pPr algn="l" eaLnBrk="1" hangingPunct="1"/>
            <a:r>
              <a:rPr lang="tr-TR" dirty="0">
                <a:solidFill>
                  <a:srgbClr val="FF0000"/>
                </a:solidFill>
                <a:effectLst>
                  <a:outerShdw blurRad="38100" dist="38100" dir="2700000" algn="tl">
                    <a:srgbClr val="C0C0C0"/>
                  </a:outerShdw>
                </a:effectLst>
                <a:latin typeface="Tahoma" pitchFamily="34" charset="0"/>
              </a:rPr>
              <a:t>Bana zor gelen bir </a:t>
            </a:r>
          </a:p>
          <a:p>
            <a:pPr algn="l" eaLnBrk="1" hangingPunct="1"/>
            <a:r>
              <a:rPr lang="tr-TR" dirty="0">
                <a:solidFill>
                  <a:srgbClr val="FF0000"/>
                </a:solidFill>
                <a:effectLst>
                  <a:outerShdw blurRad="38100" dist="38100" dir="2700000" algn="tl">
                    <a:srgbClr val="C0C0C0"/>
                  </a:outerShdw>
                </a:effectLst>
                <a:latin typeface="Tahoma" pitchFamily="34" charset="0"/>
              </a:rPr>
              <a:t>çalışmam var mı? Varsa neden?</a:t>
            </a:r>
            <a:endParaRPr lang="en-US" dirty="0">
              <a:solidFill>
                <a:srgbClr val="FF0000"/>
              </a:solidFill>
              <a:effectLst>
                <a:outerShdw blurRad="38100" dist="38100" dir="2700000" algn="tl">
                  <a:srgbClr val="C0C0C0"/>
                </a:outerShdw>
              </a:effectLst>
              <a:latin typeface="Tahoma" pitchFamily="34" charset="0"/>
            </a:endParaRPr>
          </a:p>
        </p:txBody>
      </p:sp>
      <p:sp>
        <p:nvSpPr>
          <p:cNvPr id="615435" name="Line 11"/>
          <p:cNvSpPr>
            <a:spLocks noChangeShapeType="1"/>
          </p:cNvSpPr>
          <p:nvPr/>
        </p:nvSpPr>
        <p:spPr bwMode="auto">
          <a:xfrm flipV="1">
            <a:off x="5143500" y="1828800"/>
            <a:ext cx="0" cy="685800"/>
          </a:xfrm>
          <a:prstGeom prst="line">
            <a:avLst/>
          </a:prstGeom>
          <a:noFill/>
          <a:ln w="28575">
            <a:solidFill>
              <a:schemeClr val="tx1"/>
            </a:solidFill>
            <a:round/>
            <a:headEnd/>
            <a:tailEnd type="triangle" w="med" len="med"/>
          </a:ln>
          <a:effectLst/>
        </p:spPr>
        <p:txBody>
          <a:bodyPr anchor="ctr"/>
          <a:lstStyle/>
          <a:p>
            <a:endParaRPr lang="tr-TR"/>
          </a:p>
        </p:txBody>
      </p:sp>
      <p:sp>
        <p:nvSpPr>
          <p:cNvPr id="615436" name="Line 12"/>
          <p:cNvSpPr>
            <a:spLocks noChangeShapeType="1"/>
          </p:cNvSpPr>
          <p:nvPr/>
        </p:nvSpPr>
        <p:spPr bwMode="auto">
          <a:xfrm flipV="1">
            <a:off x="6858000" y="2438400"/>
            <a:ext cx="1114425" cy="762000"/>
          </a:xfrm>
          <a:prstGeom prst="line">
            <a:avLst/>
          </a:prstGeom>
          <a:noFill/>
          <a:ln w="28575">
            <a:solidFill>
              <a:schemeClr val="tx1"/>
            </a:solidFill>
            <a:round/>
            <a:headEnd/>
            <a:tailEnd type="triangle" w="med" len="med"/>
          </a:ln>
          <a:effectLst/>
        </p:spPr>
        <p:txBody>
          <a:bodyPr anchor="ctr"/>
          <a:lstStyle/>
          <a:p>
            <a:endParaRPr lang="tr-TR"/>
          </a:p>
        </p:txBody>
      </p:sp>
      <p:sp>
        <p:nvSpPr>
          <p:cNvPr id="615437" name="Line 13"/>
          <p:cNvSpPr>
            <a:spLocks noChangeShapeType="1"/>
          </p:cNvSpPr>
          <p:nvPr/>
        </p:nvSpPr>
        <p:spPr bwMode="auto">
          <a:xfrm>
            <a:off x="6686550" y="3733800"/>
            <a:ext cx="1200150" cy="1066800"/>
          </a:xfrm>
          <a:prstGeom prst="line">
            <a:avLst/>
          </a:prstGeom>
          <a:noFill/>
          <a:ln w="28575">
            <a:solidFill>
              <a:schemeClr val="tx1"/>
            </a:solidFill>
            <a:round/>
            <a:headEnd/>
            <a:tailEnd type="triangle" w="med" len="med"/>
          </a:ln>
          <a:effectLst/>
        </p:spPr>
        <p:txBody>
          <a:bodyPr anchor="ctr"/>
          <a:lstStyle/>
          <a:p>
            <a:endParaRPr lang="tr-TR"/>
          </a:p>
        </p:txBody>
      </p:sp>
      <p:sp>
        <p:nvSpPr>
          <p:cNvPr id="615438" name="Line 14"/>
          <p:cNvSpPr>
            <a:spLocks noChangeShapeType="1"/>
          </p:cNvSpPr>
          <p:nvPr/>
        </p:nvSpPr>
        <p:spPr bwMode="auto">
          <a:xfrm>
            <a:off x="5143500" y="4114800"/>
            <a:ext cx="0" cy="1295400"/>
          </a:xfrm>
          <a:prstGeom prst="line">
            <a:avLst/>
          </a:prstGeom>
          <a:noFill/>
          <a:ln w="28575">
            <a:solidFill>
              <a:schemeClr val="tx1"/>
            </a:solidFill>
            <a:round/>
            <a:headEnd/>
            <a:tailEnd type="triangle" w="med" len="med"/>
          </a:ln>
          <a:effectLst/>
        </p:spPr>
        <p:txBody>
          <a:bodyPr anchor="ctr"/>
          <a:lstStyle/>
          <a:p>
            <a:endParaRPr lang="tr-TR"/>
          </a:p>
        </p:txBody>
      </p:sp>
      <p:sp>
        <p:nvSpPr>
          <p:cNvPr id="615439" name="Line 15"/>
          <p:cNvSpPr>
            <a:spLocks noChangeShapeType="1"/>
          </p:cNvSpPr>
          <p:nvPr/>
        </p:nvSpPr>
        <p:spPr bwMode="auto">
          <a:xfrm flipH="1">
            <a:off x="3171825" y="3962400"/>
            <a:ext cx="857250" cy="762000"/>
          </a:xfrm>
          <a:prstGeom prst="line">
            <a:avLst/>
          </a:prstGeom>
          <a:noFill/>
          <a:ln w="28575">
            <a:solidFill>
              <a:schemeClr val="tx1"/>
            </a:solidFill>
            <a:round/>
            <a:headEnd/>
            <a:tailEnd type="triangle" w="med" len="med"/>
          </a:ln>
          <a:effectLst/>
        </p:spPr>
        <p:txBody>
          <a:bodyPr anchor="ctr"/>
          <a:lstStyle/>
          <a:p>
            <a:endParaRPr lang="tr-TR"/>
          </a:p>
        </p:txBody>
      </p:sp>
      <p:sp>
        <p:nvSpPr>
          <p:cNvPr id="615440" name="Line 16"/>
          <p:cNvSpPr>
            <a:spLocks noChangeShapeType="1"/>
          </p:cNvSpPr>
          <p:nvPr/>
        </p:nvSpPr>
        <p:spPr bwMode="auto">
          <a:xfrm flipH="1" flipV="1">
            <a:off x="2828925" y="2133600"/>
            <a:ext cx="857250" cy="7620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5435"/>
                                        </p:tgtEl>
                                        <p:attrNameLst>
                                          <p:attrName>style.visibility</p:attrName>
                                        </p:attrNameLst>
                                      </p:cBhvr>
                                      <p:to>
                                        <p:strVal val="visible"/>
                                      </p:to>
                                    </p:set>
                                    <p:anim calcmode="lin" valueType="num">
                                      <p:cBhvr additive="base">
                                        <p:cTn id="7" dur="500" fill="hold"/>
                                        <p:tgtEl>
                                          <p:spTgt spid="615435"/>
                                        </p:tgtEl>
                                        <p:attrNameLst>
                                          <p:attrName>ppt_x</p:attrName>
                                        </p:attrNameLst>
                                      </p:cBhvr>
                                      <p:tavLst>
                                        <p:tav tm="0">
                                          <p:val>
                                            <p:strVal val="0-#ppt_w/2"/>
                                          </p:val>
                                        </p:tav>
                                        <p:tav tm="100000">
                                          <p:val>
                                            <p:strVal val="#ppt_x"/>
                                          </p:val>
                                        </p:tav>
                                      </p:tavLst>
                                    </p:anim>
                                    <p:anim calcmode="lin" valueType="num">
                                      <p:cBhvr additive="base">
                                        <p:cTn id="8" dur="500" fill="hold"/>
                                        <p:tgtEl>
                                          <p:spTgt spid="61543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5431"/>
                                        </p:tgtEl>
                                        <p:attrNameLst>
                                          <p:attrName>style.visibility</p:attrName>
                                        </p:attrNameLst>
                                      </p:cBhvr>
                                      <p:to>
                                        <p:strVal val="visible"/>
                                      </p:to>
                                    </p:set>
                                    <p:anim calcmode="lin" valueType="num">
                                      <p:cBhvr additive="base">
                                        <p:cTn id="13" dur="500" fill="hold"/>
                                        <p:tgtEl>
                                          <p:spTgt spid="615431"/>
                                        </p:tgtEl>
                                        <p:attrNameLst>
                                          <p:attrName>ppt_x</p:attrName>
                                        </p:attrNameLst>
                                      </p:cBhvr>
                                      <p:tavLst>
                                        <p:tav tm="0">
                                          <p:val>
                                            <p:strVal val="0-#ppt_w/2"/>
                                          </p:val>
                                        </p:tav>
                                        <p:tav tm="100000">
                                          <p:val>
                                            <p:strVal val="#ppt_x"/>
                                          </p:val>
                                        </p:tav>
                                      </p:tavLst>
                                    </p:anim>
                                    <p:anim calcmode="lin" valueType="num">
                                      <p:cBhvr additive="base">
                                        <p:cTn id="14" dur="500" fill="hold"/>
                                        <p:tgtEl>
                                          <p:spTgt spid="61543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5436"/>
                                        </p:tgtEl>
                                        <p:attrNameLst>
                                          <p:attrName>style.visibility</p:attrName>
                                        </p:attrNameLst>
                                      </p:cBhvr>
                                      <p:to>
                                        <p:strVal val="visible"/>
                                      </p:to>
                                    </p:set>
                                    <p:anim calcmode="lin" valueType="num">
                                      <p:cBhvr additive="base">
                                        <p:cTn id="19" dur="500" fill="hold"/>
                                        <p:tgtEl>
                                          <p:spTgt spid="615436"/>
                                        </p:tgtEl>
                                        <p:attrNameLst>
                                          <p:attrName>ppt_x</p:attrName>
                                        </p:attrNameLst>
                                      </p:cBhvr>
                                      <p:tavLst>
                                        <p:tav tm="0">
                                          <p:val>
                                            <p:strVal val="0-#ppt_w/2"/>
                                          </p:val>
                                        </p:tav>
                                        <p:tav tm="100000">
                                          <p:val>
                                            <p:strVal val="#ppt_x"/>
                                          </p:val>
                                        </p:tav>
                                      </p:tavLst>
                                    </p:anim>
                                    <p:anim calcmode="lin" valueType="num">
                                      <p:cBhvr additive="base">
                                        <p:cTn id="20" dur="500" fill="hold"/>
                                        <p:tgtEl>
                                          <p:spTgt spid="61543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5430"/>
                                        </p:tgtEl>
                                        <p:attrNameLst>
                                          <p:attrName>style.visibility</p:attrName>
                                        </p:attrNameLst>
                                      </p:cBhvr>
                                      <p:to>
                                        <p:strVal val="visible"/>
                                      </p:to>
                                    </p:set>
                                    <p:anim calcmode="lin" valueType="num">
                                      <p:cBhvr additive="base">
                                        <p:cTn id="25" dur="500" fill="hold"/>
                                        <p:tgtEl>
                                          <p:spTgt spid="615430"/>
                                        </p:tgtEl>
                                        <p:attrNameLst>
                                          <p:attrName>ppt_x</p:attrName>
                                        </p:attrNameLst>
                                      </p:cBhvr>
                                      <p:tavLst>
                                        <p:tav tm="0">
                                          <p:val>
                                            <p:strVal val="0-#ppt_w/2"/>
                                          </p:val>
                                        </p:tav>
                                        <p:tav tm="100000">
                                          <p:val>
                                            <p:strVal val="#ppt_x"/>
                                          </p:val>
                                        </p:tav>
                                      </p:tavLst>
                                    </p:anim>
                                    <p:anim calcmode="lin" valueType="num">
                                      <p:cBhvr additive="base">
                                        <p:cTn id="26" dur="500" fill="hold"/>
                                        <p:tgtEl>
                                          <p:spTgt spid="61543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5437"/>
                                        </p:tgtEl>
                                        <p:attrNameLst>
                                          <p:attrName>style.visibility</p:attrName>
                                        </p:attrNameLst>
                                      </p:cBhvr>
                                      <p:to>
                                        <p:strVal val="visible"/>
                                      </p:to>
                                    </p:set>
                                    <p:anim calcmode="lin" valueType="num">
                                      <p:cBhvr additive="base">
                                        <p:cTn id="31" dur="500" fill="hold"/>
                                        <p:tgtEl>
                                          <p:spTgt spid="615437"/>
                                        </p:tgtEl>
                                        <p:attrNameLst>
                                          <p:attrName>ppt_x</p:attrName>
                                        </p:attrNameLst>
                                      </p:cBhvr>
                                      <p:tavLst>
                                        <p:tav tm="0">
                                          <p:val>
                                            <p:strVal val="0-#ppt_w/2"/>
                                          </p:val>
                                        </p:tav>
                                        <p:tav tm="100000">
                                          <p:val>
                                            <p:strVal val="#ppt_x"/>
                                          </p:val>
                                        </p:tav>
                                      </p:tavLst>
                                    </p:anim>
                                    <p:anim calcmode="lin" valueType="num">
                                      <p:cBhvr additive="base">
                                        <p:cTn id="32" dur="500" fill="hold"/>
                                        <p:tgtEl>
                                          <p:spTgt spid="61543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5429"/>
                                        </p:tgtEl>
                                        <p:attrNameLst>
                                          <p:attrName>style.visibility</p:attrName>
                                        </p:attrNameLst>
                                      </p:cBhvr>
                                      <p:to>
                                        <p:strVal val="visible"/>
                                      </p:to>
                                    </p:set>
                                    <p:anim calcmode="lin" valueType="num">
                                      <p:cBhvr additive="base">
                                        <p:cTn id="37" dur="500" fill="hold"/>
                                        <p:tgtEl>
                                          <p:spTgt spid="615429"/>
                                        </p:tgtEl>
                                        <p:attrNameLst>
                                          <p:attrName>ppt_x</p:attrName>
                                        </p:attrNameLst>
                                      </p:cBhvr>
                                      <p:tavLst>
                                        <p:tav tm="0">
                                          <p:val>
                                            <p:strVal val="0-#ppt_w/2"/>
                                          </p:val>
                                        </p:tav>
                                        <p:tav tm="100000">
                                          <p:val>
                                            <p:strVal val="#ppt_x"/>
                                          </p:val>
                                        </p:tav>
                                      </p:tavLst>
                                    </p:anim>
                                    <p:anim calcmode="lin" valueType="num">
                                      <p:cBhvr additive="base">
                                        <p:cTn id="38" dur="500" fill="hold"/>
                                        <p:tgtEl>
                                          <p:spTgt spid="61542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5438"/>
                                        </p:tgtEl>
                                        <p:attrNameLst>
                                          <p:attrName>style.visibility</p:attrName>
                                        </p:attrNameLst>
                                      </p:cBhvr>
                                      <p:to>
                                        <p:strVal val="visible"/>
                                      </p:to>
                                    </p:set>
                                    <p:anim calcmode="lin" valueType="num">
                                      <p:cBhvr additive="base">
                                        <p:cTn id="43" dur="500" fill="hold"/>
                                        <p:tgtEl>
                                          <p:spTgt spid="615438"/>
                                        </p:tgtEl>
                                        <p:attrNameLst>
                                          <p:attrName>ppt_x</p:attrName>
                                        </p:attrNameLst>
                                      </p:cBhvr>
                                      <p:tavLst>
                                        <p:tav tm="0">
                                          <p:val>
                                            <p:strVal val="0-#ppt_w/2"/>
                                          </p:val>
                                        </p:tav>
                                        <p:tav tm="100000">
                                          <p:val>
                                            <p:strVal val="#ppt_x"/>
                                          </p:val>
                                        </p:tav>
                                      </p:tavLst>
                                    </p:anim>
                                    <p:anim calcmode="lin" valueType="num">
                                      <p:cBhvr additive="base">
                                        <p:cTn id="44" dur="500" fill="hold"/>
                                        <p:tgtEl>
                                          <p:spTgt spid="61543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15432"/>
                                        </p:tgtEl>
                                        <p:attrNameLst>
                                          <p:attrName>style.visibility</p:attrName>
                                        </p:attrNameLst>
                                      </p:cBhvr>
                                      <p:to>
                                        <p:strVal val="visible"/>
                                      </p:to>
                                    </p:set>
                                    <p:anim calcmode="lin" valueType="num">
                                      <p:cBhvr additive="base">
                                        <p:cTn id="49" dur="500" fill="hold"/>
                                        <p:tgtEl>
                                          <p:spTgt spid="615432"/>
                                        </p:tgtEl>
                                        <p:attrNameLst>
                                          <p:attrName>ppt_x</p:attrName>
                                        </p:attrNameLst>
                                      </p:cBhvr>
                                      <p:tavLst>
                                        <p:tav tm="0">
                                          <p:val>
                                            <p:strVal val="0-#ppt_w/2"/>
                                          </p:val>
                                        </p:tav>
                                        <p:tav tm="100000">
                                          <p:val>
                                            <p:strVal val="#ppt_x"/>
                                          </p:val>
                                        </p:tav>
                                      </p:tavLst>
                                    </p:anim>
                                    <p:anim calcmode="lin" valueType="num">
                                      <p:cBhvr additive="base">
                                        <p:cTn id="50" dur="500" fill="hold"/>
                                        <p:tgtEl>
                                          <p:spTgt spid="61543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15439"/>
                                        </p:tgtEl>
                                        <p:attrNameLst>
                                          <p:attrName>style.visibility</p:attrName>
                                        </p:attrNameLst>
                                      </p:cBhvr>
                                      <p:to>
                                        <p:strVal val="visible"/>
                                      </p:to>
                                    </p:set>
                                    <p:anim calcmode="lin" valueType="num">
                                      <p:cBhvr additive="base">
                                        <p:cTn id="55" dur="500" fill="hold"/>
                                        <p:tgtEl>
                                          <p:spTgt spid="615439"/>
                                        </p:tgtEl>
                                        <p:attrNameLst>
                                          <p:attrName>ppt_x</p:attrName>
                                        </p:attrNameLst>
                                      </p:cBhvr>
                                      <p:tavLst>
                                        <p:tav tm="0">
                                          <p:val>
                                            <p:strVal val="0-#ppt_w/2"/>
                                          </p:val>
                                        </p:tav>
                                        <p:tav tm="100000">
                                          <p:val>
                                            <p:strVal val="#ppt_x"/>
                                          </p:val>
                                        </p:tav>
                                      </p:tavLst>
                                    </p:anim>
                                    <p:anim calcmode="lin" valueType="num">
                                      <p:cBhvr additive="base">
                                        <p:cTn id="56" dur="500" fill="hold"/>
                                        <p:tgtEl>
                                          <p:spTgt spid="615439"/>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615433"/>
                                        </p:tgtEl>
                                        <p:attrNameLst>
                                          <p:attrName>style.visibility</p:attrName>
                                        </p:attrNameLst>
                                      </p:cBhvr>
                                      <p:to>
                                        <p:strVal val="visible"/>
                                      </p:to>
                                    </p:set>
                                    <p:anim calcmode="lin" valueType="num">
                                      <p:cBhvr additive="base">
                                        <p:cTn id="61" dur="500" fill="hold"/>
                                        <p:tgtEl>
                                          <p:spTgt spid="615433"/>
                                        </p:tgtEl>
                                        <p:attrNameLst>
                                          <p:attrName>ppt_x</p:attrName>
                                        </p:attrNameLst>
                                      </p:cBhvr>
                                      <p:tavLst>
                                        <p:tav tm="0">
                                          <p:val>
                                            <p:strVal val="0-#ppt_w/2"/>
                                          </p:val>
                                        </p:tav>
                                        <p:tav tm="100000">
                                          <p:val>
                                            <p:strVal val="#ppt_x"/>
                                          </p:val>
                                        </p:tav>
                                      </p:tavLst>
                                    </p:anim>
                                    <p:anim calcmode="lin" valueType="num">
                                      <p:cBhvr additive="base">
                                        <p:cTn id="62" dur="500" fill="hold"/>
                                        <p:tgtEl>
                                          <p:spTgt spid="61543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15440"/>
                                        </p:tgtEl>
                                        <p:attrNameLst>
                                          <p:attrName>style.visibility</p:attrName>
                                        </p:attrNameLst>
                                      </p:cBhvr>
                                      <p:to>
                                        <p:strVal val="visible"/>
                                      </p:to>
                                    </p:set>
                                    <p:anim calcmode="lin" valueType="num">
                                      <p:cBhvr additive="base">
                                        <p:cTn id="67" dur="500" fill="hold"/>
                                        <p:tgtEl>
                                          <p:spTgt spid="615440"/>
                                        </p:tgtEl>
                                        <p:attrNameLst>
                                          <p:attrName>ppt_x</p:attrName>
                                        </p:attrNameLst>
                                      </p:cBhvr>
                                      <p:tavLst>
                                        <p:tav tm="0">
                                          <p:val>
                                            <p:strVal val="0-#ppt_w/2"/>
                                          </p:val>
                                        </p:tav>
                                        <p:tav tm="100000">
                                          <p:val>
                                            <p:strVal val="#ppt_x"/>
                                          </p:val>
                                        </p:tav>
                                      </p:tavLst>
                                    </p:anim>
                                    <p:anim calcmode="lin" valueType="num">
                                      <p:cBhvr additive="base">
                                        <p:cTn id="68" dur="500" fill="hold"/>
                                        <p:tgtEl>
                                          <p:spTgt spid="615440"/>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615434"/>
                                        </p:tgtEl>
                                        <p:attrNameLst>
                                          <p:attrName>style.visibility</p:attrName>
                                        </p:attrNameLst>
                                      </p:cBhvr>
                                      <p:to>
                                        <p:strVal val="visible"/>
                                      </p:to>
                                    </p:set>
                                    <p:anim calcmode="lin" valueType="num">
                                      <p:cBhvr additive="base">
                                        <p:cTn id="73" dur="500" fill="hold"/>
                                        <p:tgtEl>
                                          <p:spTgt spid="615434"/>
                                        </p:tgtEl>
                                        <p:attrNameLst>
                                          <p:attrName>ppt_x</p:attrName>
                                        </p:attrNameLst>
                                      </p:cBhvr>
                                      <p:tavLst>
                                        <p:tav tm="0">
                                          <p:val>
                                            <p:strVal val="0-#ppt_w/2"/>
                                          </p:val>
                                        </p:tav>
                                        <p:tav tm="100000">
                                          <p:val>
                                            <p:strVal val="#ppt_x"/>
                                          </p:val>
                                        </p:tav>
                                      </p:tavLst>
                                    </p:anim>
                                    <p:anim calcmode="lin" valueType="num">
                                      <p:cBhvr additive="base">
                                        <p:cTn id="74" dur="500" fill="hold"/>
                                        <p:tgtEl>
                                          <p:spTgt spid="6154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29" grpId="0" autoUpdateAnimBg="0"/>
      <p:bldP spid="615430" grpId="0" autoUpdateAnimBg="0"/>
      <p:bldP spid="615431" grpId="0" autoUpdateAnimBg="0"/>
      <p:bldP spid="615432" grpId="0" autoUpdateAnimBg="0"/>
      <p:bldP spid="615433" grpId="0" autoUpdateAnimBg="0"/>
      <p:bldP spid="615434" grpId="0" autoUpdateAnimBg="0"/>
      <p:bldP spid="615435" grpId="0" animBg="1"/>
      <p:bldP spid="615436" grpId="0" animBg="1"/>
      <p:bldP spid="615437" grpId="0" animBg="1"/>
      <p:bldP spid="615438" grpId="0" animBg="1"/>
      <p:bldP spid="615439" grpId="0" animBg="1"/>
      <p:bldP spid="615440"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AutoShape 2"/>
          <p:cNvSpPr>
            <a:spLocks noChangeArrowheads="1"/>
          </p:cNvSpPr>
          <p:nvPr/>
        </p:nvSpPr>
        <p:spPr bwMode="auto">
          <a:xfrm>
            <a:off x="942975" y="2514600"/>
            <a:ext cx="8315325" cy="40386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6451" name="Oval 3"/>
          <p:cNvSpPr>
            <a:spLocks noChangeArrowheads="1"/>
          </p:cNvSpPr>
          <p:nvPr/>
        </p:nvSpPr>
        <p:spPr bwMode="auto">
          <a:xfrm>
            <a:off x="3771900" y="381000"/>
            <a:ext cx="2743200" cy="16764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6452" name="Rectangle 4"/>
          <p:cNvSpPr>
            <a:spLocks noGrp="1" noChangeArrowheads="1"/>
          </p:cNvSpPr>
          <p:nvPr>
            <p:ph type="title"/>
          </p:nvPr>
        </p:nvSpPr>
        <p:spPr/>
        <p:txBody>
          <a:bodyPr/>
          <a:lstStyle/>
          <a:p>
            <a:pPr algn="ctr"/>
            <a:r>
              <a:rPr lang="tr-TR" dirty="0" smtClean="0">
                <a:solidFill>
                  <a:srgbClr val="800000"/>
                </a:solidFill>
                <a:latin typeface="Tahoma" pitchFamily="34" charset="0"/>
              </a:rPr>
              <a:t>   SONUÇ</a:t>
            </a:r>
            <a:endParaRPr lang="en-US" dirty="0">
              <a:solidFill>
                <a:srgbClr val="800000"/>
              </a:solidFill>
              <a:latin typeface="Tahoma" pitchFamily="34" charset="0"/>
            </a:endParaRPr>
          </a:p>
        </p:txBody>
      </p:sp>
      <p:sp>
        <p:nvSpPr>
          <p:cNvPr id="616453" name="Text Box 5"/>
          <p:cNvSpPr txBox="1">
            <a:spLocks noChangeArrowheads="1"/>
          </p:cNvSpPr>
          <p:nvPr/>
        </p:nvSpPr>
        <p:spPr bwMode="auto">
          <a:xfrm>
            <a:off x="985838" y="2743200"/>
            <a:ext cx="8315325" cy="3743325"/>
          </a:xfrm>
          <a:prstGeom prst="rect">
            <a:avLst/>
          </a:prstGeom>
          <a:noFill/>
          <a:ln w="28575">
            <a:noFill/>
            <a:miter lim="800000"/>
            <a:headEnd/>
            <a:tailEnd/>
          </a:ln>
          <a:effectLst/>
        </p:spPr>
        <p:txBody>
          <a:bodyPr>
            <a:spAutoFit/>
          </a:bodyPr>
          <a:lstStyle/>
          <a:p>
            <a:pPr marL="279400" indent="-279400" algn="l" eaLnBrk="1" hangingPunct="1">
              <a:buFontTx/>
              <a:buBlip>
                <a:blip r:embed="rId2"/>
              </a:buBlip>
            </a:pPr>
            <a:r>
              <a:rPr lang="tr-TR">
                <a:latin typeface="Tahoma" pitchFamily="34" charset="0"/>
              </a:rPr>
              <a:t>Bu aşamada öğrenci, “bu çalışmayı niçin yaptık?” sorusunu yanıtlar</a:t>
            </a:r>
          </a:p>
          <a:p>
            <a:pPr marL="279400" indent="-279400" algn="l" eaLnBrk="1" hangingPunct="1">
              <a:buFontTx/>
              <a:buBlip>
                <a:blip r:embed="rId2"/>
              </a:buBlip>
            </a:pPr>
            <a:r>
              <a:rPr lang="tr-TR">
                <a:latin typeface="Tahoma" pitchFamily="34" charset="0"/>
              </a:rPr>
              <a:t>Okulda yaptığı çalışmalarla öğrendikleri arasında somut bağlar kurar.</a:t>
            </a:r>
          </a:p>
          <a:p>
            <a:pPr marL="279400" indent="-279400" algn="l" eaLnBrk="1" hangingPunct="1">
              <a:buFontTx/>
              <a:buBlip>
                <a:blip r:embed="rId2"/>
              </a:buBlip>
            </a:pPr>
            <a:r>
              <a:rPr lang="tr-TR">
                <a:latin typeface="Tahoma" pitchFamily="34" charset="0"/>
              </a:rPr>
              <a:t>Tamamlanan portfolyo çalışmalarının öğrenci tarafından sınıf arkadaşları, öğretmeni ve ailesinden oluşan bir gruba sunumu yapılmalıdır.</a:t>
            </a:r>
          </a:p>
          <a:p>
            <a:pPr marL="469900" lvl="1" algn="l" eaLnBrk="1" hangingPunct="1">
              <a:buFontTx/>
              <a:buBlip>
                <a:blip r:embed="rId3"/>
              </a:buBlip>
            </a:pPr>
            <a:r>
              <a:rPr lang="tr-TR">
                <a:latin typeface="Tahoma" pitchFamily="34" charset="0"/>
              </a:rPr>
              <a:t>	Portfolyonun sunumu, öğrencinin çalışmalarına</a:t>
            </a:r>
          </a:p>
          <a:p>
            <a:pPr marL="279400" indent="-279400" algn="l" eaLnBrk="1" hangingPunct="1"/>
            <a:r>
              <a:rPr lang="tr-TR">
                <a:latin typeface="Tahoma" pitchFamily="34" charset="0"/>
              </a:rPr>
              <a:t>         önem vermesini sağlar ve kendine olan</a:t>
            </a:r>
          </a:p>
          <a:p>
            <a:pPr marL="279400" indent="-279400" algn="l" eaLnBrk="1" hangingPunct="1"/>
            <a:r>
              <a:rPr lang="tr-TR">
                <a:latin typeface="Tahoma" pitchFamily="34" charset="0"/>
              </a:rPr>
              <a:t>         güvenini artırır.</a:t>
            </a:r>
            <a:endParaRPr lang="en-US">
              <a:latin typeface="Tahoma" pitchFamily="34" charset="0"/>
            </a:endParaRPr>
          </a:p>
        </p:txBody>
      </p:sp>
      <p:sp>
        <p:nvSpPr>
          <p:cNvPr id="616454" name="Line 6"/>
          <p:cNvSpPr>
            <a:spLocks noChangeShapeType="1"/>
          </p:cNvSpPr>
          <p:nvPr/>
        </p:nvSpPr>
        <p:spPr bwMode="auto">
          <a:xfrm>
            <a:off x="5143500" y="2057400"/>
            <a:ext cx="0" cy="3810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checke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a:xfrm>
            <a:off x="771525" y="533400"/>
            <a:ext cx="8743950" cy="1143000"/>
          </a:xfrm>
        </p:spPr>
        <p:txBody>
          <a:bodyPr/>
          <a:lstStyle/>
          <a:p>
            <a:r>
              <a:rPr lang="tr-TR" sz="3500">
                <a:solidFill>
                  <a:srgbClr val="A50021"/>
                </a:solidFill>
                <a:latin typeface="Tahoma" pitchFamily="34" charset="0"/>
              </a:rPr>
              <a:t>ÖĞRENCİ PORTFOLYOSUNUN </a:t>
            </a:r>
            <a:br>
              <a:rPr lang="tr-TR" sz="3500">
                <a:solidFill>
                  <a:srgbClr val="A50021"/>
                </a:solidFill>
                <a:latin typeface="Tahoma" pitchFamily="34" charset="0"/>
              </a:rPr>
            </a:br>
            <a:r>
              <a:rPr lang="tr-TR" sz="3500">
                <a:solidFill>
                  <a:srgbClr val="A50021"/>
                </a:solidFill>
                <a:latin typeface="Tahoma" pitchFamily="34" charset="0"/>
              </a:rPr>
              <a:t>İKİ TÜRÜ</a:t>
            </a:r>
            <a:endParaRPr lang="en-US" sz="3500">
              <a:solidFill>
                <a:srgbClr val="A50021"/>
              </a:solidFill>
              <a:latin typeface="Tahoma" pitchFamily="34" charset="0"/>
            </a:endParaRPr>
          </a:p>
        </p:txBody>
      </p:sp>
      <p:grpSp>
        <p:nvGrpSpPr>
          <p:cNvPr id="617475" name="Group 3"/>
          <p:cNvGrpSpPr>
            <a:grpSpLocks/>
          </p:cNvGrpSpPr>
          <p:nvPr/>
        </p:nvGrpSpPr>
        <p:grpSpPr bwMode="auto">
          <a:xfrm>
            <a:off x="0" y="1828800"/>
            <a:ext cx="4972050" cy="4267200"/>
            <a:chOff x="192" y="1296"/>
            <a:chExt cx="2688" cy="2544"/>
          </a:xfrm>
        </p:grpSpPr>
        <p:sp>
          <p:nvSpPr>
            <p:cNvPr id="617476" name="Line 4"/>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7477" name="Line 5"/>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7478" name="Line 6"/>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7479" name="AutoShape 7"/>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7480" name="Line 8"/>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7481" name="Line 9"/>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grpSp>
        <p:nvGrpSpPr>
          <p:cNvPr id="617482" name="Group 10"/>
          <p:cNvGrpSpPr>
            <a:grpSpLocks/>
          </p:cNvGrpSpPr>
          <p:nvPr/>
        </p:nvGrpSpPr>
        <p:grpSpPr bwMode="auto">
          <a:xfrm>
            <a:off x="5143500" y="1905000"/>
            <a:ext cx="4886325" cy="4191000"/>
            <a:chOff x="2880" y="1296"/>
            <a:chExt cx="2688" cy="2544"/>
          </a:xfrm>
        </p:grpSpPr>
        <p:sp>
          <p:nvSpPr>
            <p:cNvPr id="617483" name="Line 11"/>
            <p:cNvSpPr>
              <a:spLocks noChangeShapeType="1"/>
            </p:cNvSpPr>
            <p:nvPr/>
          </p:nvSpPr>
          <p:spPr bwMode="auto">
            <a:xfrm flipH="1">
              <a:off x="3840" y="1440"/>
              <a:ext cx="1728" cy="0"/>
            </a:xfrm>
            <a:prstGeom prst="line">
              <a:avLst/>
            </a:prstGeom>
            <a:noFill/>
            <a:ln w="28575">
              <a:solidFill>
                <a:schemeClr val="tx1"/>
              </a:solidFill>
              <a:round/>
              <a:headEnd/>
              <a:tailEnd/>
            </a:ln>
            <a:effectLst/>
          </p:spPr>
          <p:txBody>
            <a:bodyPr anchor="ctr"/>
            <a:lstStyle/>
            <a:p>
              <a:endParaRPr lang="tr-TR"/>
            </a:p>
          </p:txBody>
        </p:sp>
        <p:sp>
          <p:nvSpPr>
            <p:cNvPr id="617484" name="Line 12"/>
            <p:cNvSpPr>
              <a:spLocks noChangeShapeType="1"/>
            </p:cNvSpPr>
            <p:nvPr/>
          </p:nvSpPr>
          <p:spPr bwMode="auto">
            <a:xfrm flipV="1">
              <a:off x="3072" y="1296"/>
              <a:ext cx="0" cy="384"/>
            </a:xfrm>
            <a:prstGeom prst="line">
              <a:avLst/>
            </a:prstGeom>
            <a:noFill/>
            <a:ln w="28575">
              <a:solidFill>
                <a:schemeClr val="tx1"/>
              </a:solidFill>
              <a:round/>
              <a:headEnd/>
              <a:tailEnd/>
            </a:ln>
            <a:effectLst/>
          </p:spPr>
          <p:txBody>
            <a:bodyPr anchor="ctr"/>
            <a:lstStyle/>
            <a:p>
              <a:endParaRPr lang="tr-TR"/>
            </a:p>
          </p:txBody>
        </p:sp>
        <p:sp>
          <p:nvSpPr>
            <p:cNvPr id="617485" name="Line 13"/>
            <p:cNvSpPr>
              <a:spLocks noChangeShapeType="1"/>
            </p:cNvSpPr>
            <p:nvPr/>
          </p:nvSpPr>
          <p:spPr bwMode="auto">
            <a:xfrm>
              <a:off x="3072" y="1296"/>
              <a:ext cx="528" cy="0"/>
            </a:xfrm>
            <a:prstGeom prst="line">
              <a:avLst/>
            </a:prstGeom>
            <a:noFill/>
            <a:ln w="28575">
              <a:solidFill>
                <a:schemeClr val="tx1"/>
              </a:solidFill>
              <a:round/>
              <a:headEnd/>
              <a:tailEnd/>
            </a:ln>
            <a:effectLst/>
          </p:spPr>
          <p:txBody>
            <a:bodyPr anchor="ctr"/>
            <a:lstStyle/>
            <a:p>
              <a:endParaRPr lang="tr-TR"/>
            </a:p>
          </p:txBody>
        </p:sp>
        <p:sp>
          <p:nvSpPr>
            <p:cNvPr id="617486" name="AutoShape 14"/>
            <p:cNvSpPr>
              <a:spLocks noChangeArrowheads="1"/>
            </p:cNvSpPr>
            <p:nvPr/>
          </p:nvSpPr>
          <p:spPr bwMode="auto">
            <a:xfrm flipH="1">
              <a:off x="2880"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7487" name="Line 15"/>
            <p:cNvSpPr>
              <a:spLocks noChangeShapeType="1"/>
            </p:cNvSpPr>
            <p:nvPr/>
          </p:nvSpPr>
          <p:spPr bwMode="auto">
            <a:xfrm flipH="1" flipV="1">
              <a:off x="3600" y="1296"/>
              <a:ext cx="240" cy="144"/>
            </a:xfrm>
            <a:prstGeom prst="line">
              <a:avLst/>
            </a:prstGeom>
            <a:noFill/>
            <a:ln w="28575">
              <a:solidFill>
                <a:schemeClr val="tx1"/>
              </a:solidFill>
              <a:round/>
              <a:headEnd/>
              <a:tailEnd/>
            </a:ln>
            <a:effectLst/>
          </p:spPr>
          <p:txBody>
            <a:bodyPr anchor="ctr"/>
            <a:lstStyle/>
            <a:p>
              <a:endParaRPr lang="tr-TR"/>
            </a:p>
          </p:txBody>
        </p:sp>
        <p:sp>
          <p:nvSpPr>
            <p:cNvPr id="617488" name="Line 16"/>
            <p:cNvSpPr>
              <a:spLocks noChangeShapeType="1"/>
            </p:cNvSpPr>
            <p:nvPr/>
          </p:nvSpPr>
          <p:spPr bwMode="auto">
            <a:xfrm flipV="1">
              <a:off x="5568" y="1440"/>
              <a:ext cx="0" cy="2352"/>
            </a:xfrm>
            <a:prstGeom prst="line">
              <a:avLst/>
            </a:prstGeom>
            <a:noFill/>
            <a:ln w="28575">
              <a:solidFill>
                <a:schemeClr val="tx1"/>
              </a:solidFill>
              <a:round/>
              <a:headEnd/>
              <a:tailEnd/>
            </a:ln>
            <a:effectLst/>
          </p:spPr>
          <p:txBody>
            <a:bodyPr anchor="ctr"/>
            <a:lstStyle/>
            <a:p>
              <a:endParaRPr lang="tr-TR"/>
            </a:p>
          </p:txBody>
        </p:sp>
      </p:grpSp>
      <p:sp>
        <p:nvSpPr>
          <p:cNvPr id="617489" name="Text Box 17"/>
          <p:cNvSpPr txBox="1">
            <a:spLocks noChangeArrowheads="1"/>
          </p:cNvSpPr>
          <p:nvPr/>
        </p:nvSpPr>
        <p:spPr bwMode="auto">
          <a:xfrm>
            <a:off x="257175" y="2057400"/>
            <a:ext cx="4722813" cy="396875"/>
          </a:xfrm>
          <a:prstGeom prst="rect">
            <a:avLst/>
          </a:prstGeom>
          <a:noFill/>
          <a:ln w="28575">
            <a:noFill/>
            <a:miter lim="800000"/>
            <a:headEnd/>
            <a:tailEnd/>
          </a:ln>
          <a:effectLst/>
        </p:spPr>
        <p:txBody>
          <a:bodyPr wrap="none">
            <a:spAutoFit/>
          </a:bodyPr>
          <a:lstStyle/>
          <a:p>
            <a:pPr algn="l" eaLnBrk="1" hangingPunct="1"/>
            <a:r>
              <a:rPr lang="tr-TR" sz="2000">
                <a:solidFill>
                  <a:srgbClr val="800000"/>
                </a:solidFill>
                <a:effectLst>
                  <a:outerShdw blurRad="38100" dist="38100" dir="2700000" algn="tl">
                    <a:srgbClr val="C0C0C0"/>
                  </a:outerShdw>
                </a:effectLst>
                <a:latin typeface="Tahoma" pitchFamily="34" charset="0"/>
              </a:rPr>
              <a:t>SÜRECİ YANSITAN PORTFOLYOLAR</a:t>
            </a:r>
            <a:endParaRPr lang="en-US" sz="2000">
              <a:solidFill>
                <a:srgbClr val="800000"/>
              </a:solidFill>
              <a:effectLst>
                <a:outerShdw blurRad="38100" dist="38100" dir="2700000" algn="tl">
                  <a:srgbClr val="C0C0C0"/>
                </a:outerShdw>
              </a:effectLst>
              <a:latin typeface="Tahoma" pitchFamily="34" charset="0"/>
            </a:endParaRPr>
          </a:p>
        </p:txBody>
      </p:sp>
      <p:sp>
        <p:nvSpPr>
          <p:cNvPr id="617490" name="Text Box 18"/>
          <p:cNvSpPr txBox="1">
            <a:spLocks noChangeArrowheads="1"/>
          </p:cNvSpPr>
          <p:nvPr/>
        </p:nvSpPr>
        <p:spPr bwMode="auto">
          <a:xfrm>
            <a:off x="5400675" y="2133600"/>
            <a:ext cx="4689475" cy="396875"/>
          </a:xfrm>
          <a:prstGeom prst="rect">
            <a:avLst/>
          </a:prstGeom>
          <a:noFill/>
          <a:ln w="28575">
            <a:noFill/>
            <a:miter lim="800000"/>
            <a:headEnd/>
            <a:tailEnd/>
          </a:ln>
          <a:effectLst/>
        </p:spPr>
        <p:txBody>
          <a:bodyPr wrap="none">
            <a:spAutoFit/>
          </a:bodyPr>
          <a:lstStyle/>
          <a:p>
            <a:pPr algn="l" eaLnBrk="1" hangingPunct="1"/>
            <a:r>
              <a:rPr lang="tr-TR" sz="2000">
                <a:solidFill>
                  <a:srgbClr val="800000"/>
                </a:solidFill>
                <a:effectLst>
                  <a:outerShdw blurRad="38100" dist="38100" dir="2700000" algn="tl">
                    <a:srgbClr val="C0C0C0"/>
                  </a:outerShdw>
                </a:effectLst>
                <a:latin typeface="Tahoma" pitchFamily="34" charset="0"/>
              </a:rPr>
              <a:t>ÜRÜNÜ YANSITAN PORTFOLYOLAR</a:t>
            </a:r>
            <a:endParaRPr lang="en-US" sz="2000">
              <a:solidFill>
                <a:srgbClr val="800000"/>
              </a:solidFill>
              <a:effectLst>
                <a:outerShdw blurRad="38100" dist="38100" dir="2700000" algn="tl">
                  <a:srgbClr val="C0C0C0"/>
                </a:outerShdw>
              </a:effectLst>
              <a:latin typeface="Tahoma" pitchFamily="34" charset="0"/>
            </a:endParaRPr>
          </a:p>
        </p:txBody>
      </p:sp>
      <p:sp>
        <p:nvSpPr>
          <p:cNvPr id="617491" name="Text Box 19"/>
          <p:cNvSpPr txBox="1">
            <a:spLocks noChangeArrowheads="1"/>
          </p:cNvSpPr>
          <p:nvPr/>
        </p:nvSpPr>
        <p:spPr bwMode="auto">
          <a:xfrm>
            <a:off x="239713" y="2547938"/>
            <a:ext cx="4179887" cy="3378200"/>
          </a:xfrm>
          <a:prstGeom prst="rect">
            <a:avLst/>
          </a:prstGeom>
          <a:noFill/>
          <a:ln w="28575">
            <a:noFill/>
            <a:miter lim="800000"/>
            <a:headEnd/>
            <a:tailEnd/>
          </a:ln>
          <a:effectLst/>
        </p:spPr>
        <p:txBody>
          <a:bodyPr wrap="none">
            <a:spAutoFit/>
          </a:bodyPr>
          <a:lstStyle/>
          <a:p>
            <a:pPr algn="l" eaLnBrk="1" hangingPunct="1"/>
            <a:r>
              <a:rPr lang="tr-TR">
                <a:latin typeface="Tahoma" pitchFamily="34" charset="0"/>
              </a:rPr>
              <a:t>Öğrencinin öğrenme ve</a:t>
            </a:r>
          </a:p>
          <a:p>
            <a:pPr algn="l" eaLnBrk="1" hangingPunct="1"/>
            <a:r>
              <a:rPr lang="tr-TR">
                <a:latin typeface="Tahoma" pitchFamily="34" charset="0"/>
              </a:rPr>
              <a:t> gelişim sürecini</a:t>
            </a:r>
          </a:p>
          <a:p>
            <a:pPr algn="l" eaLnBrk="1" hangingPunct="1"/>
            <a:r>
              <a:rPr lang="tr-TR">
                <a:latin typeface="Tahoma" pitchFamily="34" charset="0"/>
              </a:rPr>
              <a:t>  yansıtır.</a:t>
            </a:r>
          </a:p>
          <a:p>
            <a:pPr algn="l" eaLnBrk="1" hangingPunct="1"/>
            <a:r>
              <a:rPr lang="tr-TR">
                <a:latin typeface="Tahoma" pitchFamily="34" charset="0"/>
              </a:rPr>
              <a:t>  </a:t>
            </a:r>
          </a:p>
          <a:p>
            <a:pPr algn="l" eaLnBrk="1" hangingPunct="1"/>
            <a:r>
              <a:rPr lang="tr-TR">
                <a:latin typeface="Tahoma" pitchFamily="34" charset="0"/>
              </a:rPr>
              <a:t>   Başlangıç çalışmalarını,</a:t>
            </a:r>
          </a:p>
          <a:p>
            <a:pPr algn="l" eaLnBrk="1" hangingPunct="1"/>
            <a:r>
              <a:rPr lang="tr-TR">
                <a:latin typeface="Tahoma" pitchFamily="34" charset="0"/>
              </a:rPr>
              <a:t>    süreçteki çalışmaları,</a:t>
            </a:r>
          </a:p>
          <a:p>
            <a:pPr algn="l" eaLnBrk="1" hangingPunct="1"/>
            <a:r>
              <a:rPr lang="tr-TR">
                <a:latin typeface="Tahoma" pitchFamily="34" charset="0"/>
              </a:rPr>
              <a:t>     karşılaşılan güçlükleri</a:t>
            </a:r>
          </a:p>
          <a:p>
            <a:pPr algn="l" eaLnBrk="1" hangingPunct="1"/>
            <a:r>
              <a:rPr lang="tr-TR">
                <a:latin typeface="Tahoma" pitchFamily="34" charset="0"/>
              </a:rPr>
              <a:t>      ve öğrenme ürünlerini</a:t>
            </a:r>
          </a:p>
          <a:p>
            <a:pPr algn="l" eaLnBrk="1" hangingPunct="1"/>
            <a:r>
              <a:rPr lang="tr-TR">
                <a:latin typeface="Tahoma" pitchFamily="34" charset="0"/>
              </a:rPr>
              <a:t>       içerir.</a:t>
            </a:r>
            <a:endParaRPr lang="en-US">
              <a:latin typeface="Tahoma" pitchFamily="34" charset="0"/>
            </a:endParaRPr>
          </a:p>
        </p:txBody>
      </p:sp>
      <p:sp>
        <p:nvSpPr>
          <p:cNvPr id="617492" name="Text Box 20"/>
          <p:cNvSpPr txBox="1">
            <a:spLocks noChangeArrowheads="1"/>
          </p:cNvSpPr>
          <p:nvPr/>
        </p:nvSpPr>
        <p:spPr bwMode="auto">
          <a:xfrm>
            <a:off x="5143500" y="2624138"/>
            <a:ext cx="4629150" cy="3378200"/>
          </a:xfrm>
          <a:prstGeom prst="rect">
            <a:avLst/>
          </a:prstGeom>
          <a:noFill/>
          <a:ln w="28575">
            <a:noFill/>
            <a:miter lim="800000"/>
            <a:headEnd/>
            <a:tailEnd/>
          </a:ln>
          <a:effectLst/>
        </p:spPr>
        <p:txBody>
          <a:bodyPr>
            <a:spAutoFit/>
          </a:bodyPr>
          <a:lstStyle/>
          <a:p>
            <a:pPr algn="l" eaLnBrk="1" hangingPunct="1"/>
            <a:r>
              <a:rPr lang="tr-TR">
                <a:latin typeface="Tahoma" pitchFamily="34" charset="0"/>
              </a:rPr>
              <a:t> Öğrenme sürecinden çok</a:t>
            </a:r>
          </a:p>
          <a:p>
            <a:pPr algn="l" eaLnBrk="1" hangingPunct="1"/>
            <a:r>
              <a:rPr lang="tr-TR">
                <a:latin typeface="Tahoma" pitchFamily="34" charset="0"/>
              </a:rPr>
              <a:t>   bitmiş çalışmaları</a:t>
            </a:r>
          </a:p>
          <a:p>
            <a:pPr algn="l" eaLnBrk="1" hangingPunct="1"/>
            <a:r>
              <a:rPr lang="tr-TR">
                <a:latin typeface="Tahoma" pitchFamily="34" charset="0"/>
              </a:rPr>
              <a:t>    yansıtır.</a:t>
            </a:r>
          </a:p>
          <a:p>
            <a:pPr algn="l" eaLnBrk="1" hangingPunct="1"/>
            <a:endParaRPr lang="tr-TR">
              <a:latin typeface="Tahoma" pitchFamily="34" charset="0"/>
            </a:endParaRPr>
          </a:p>
          <a:p>
            <a:pPr algn="l" eaLnBrk="1" hangingPunct="1"/>
            <a:r>
              <a:rPr lang="tr-TR">
                <a:latin typeface="Tahoma" pitchFamily="34" charset="0"/>
              </a:rPr>
              <a:t>     Öğrencinin en iyi</a:t>
            </a:r>
          </a:p>
          <a:p>
            <a:pPr algn="l" eaLnBrk="1" hangingPunct="1"/>
            <a:r>
              <a:rPr lang="tr-TR">
                <a:latin typeface="Tahoma" pitchFamily="34" charset="0"/>
              </a:rPr>
              <a:t>      olduğunu düşündüğü</a:t>
            </a:r>
          </a:p>
          <a:p>
            <a:pPr algn="l" eaLnBrk="1" hangingPunct="1"/>
            <a:r>
              <a:rPr lang="tr-TR">
                <a:latin typeface="Tahoma" pitchFamily="34" charset="0"/>
              </a:rPr>
              <a:t>       çalışmalarını içerir.</a:t>
            </a:r>
          </a:p>
          <a:p>
            <a:pPr algn="l" eaLnBrk="1" hangingPunct="1"/>
            <a:endParaRPr lang="tr-TR">
              <a:latin typeface="Tahoma" pitchFamily="34" charset="0"/>
            </a:endParaRPr>
          </a:p>
          <a:p>
            <a:pPr algn="l" eaLnBrk="1" hangingPunct="1"/>
            <a:r>
              <a:rPr lang="tr-TR">
                <a:latin typeface="Tahoma" pitchFamily="34" charset="0"/>
              </a:rPr>
              <a:t>    </a:t>
            </a:r>
            <a:endParaRPr lang="en-US">
              <a:latin typeface="Tahoma" pitchFamily="34" charset="0"/>
            </a:endParaRPr>
          </a:p>
        </p:txBody>
      </p:sp>
      <p:sp>
        <p:nvSpPr>
          <p:cNvPr id="617493" name="AutoShape 21"/>
          <p:cNvSpPr>
            <a:spLocks noChangeArrowheads="1"/>
          </p:cNvSpPr>
          <p:nvPr/>
        </p:nvSpPr>
        <p:spPr bwMode="auto">
          <a:xfrm>
            <a:off x="9344025" y="6400800"/>
            <a:ext cx="600075" cy="304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CFFFF">
              <a:alpha val="50000"/>
            </a:srgbClr>
          </a:solidFill>
          <a:ln w="28575">
            <a:solidFill>
              <a:schemeClr val="tx1"/>
            </a:solidFill>
            <a:miter lim="800000"/>
            <a:headEnd/>
            <a:tailEnd/>
          </a:ln>
          <a:effectLst/>
        </p:spPr>
        <p:txBody>
          <a:bodyPr wrap="none" anchor="ctr"/>
          <a:lstStyle/>
          <a:p>
            <a:endParaRPr lang="tr-TR"/>
          </a:p>
        </p:txBody>
      </p:sp>
    </p:spTree>
  </p:cSld>
  <p:clrMapOvr>
    <a:masterClrMapping/>
  </p:clrMapOvr>
  <p:transition spd="med">
    <p:cover dir="u"/>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2"/>
          <p:cNvSpPr>
            <a:spLocks noGrp="1" noChangeArrowheads="1"/>
          </p:cNvSpPr>
          <p:nvPr>
            <p:ph type="title"/>
          </p:nvPr>
        </p:nvSpPr>
        <p:spPr/>
        <p:txBody>
          <a:bodyPr/>
          <a:lstStyle/>
          <a:p>
            <a:r>
              <a:rPr lang="tr-TR">
                <a:solidFill>
                  <a:srgbClr val="A50021"/>
                </a:solidFill>
                <a:latin typeface="Tahoma" pitchFamily="34" charset="0"/>
              </a:rPr>
              <a:t>PORTFOLYO TÜRLERİ</a:t>
            </a:r>
            <a:endParaRPr lang="en-US">
              <a:solidFill>
                <a:srgbClr val="A50021"/>
              </a:solidFill>
              <a:latin typeface="Tahoma" pitchFamily="34" charset="0"/>
            </a:endParaRPr>
          </a:p>
        </p:txBody>
      </p:sp>
      <p:grpSp>
        <p:nvGrpSpPr>
          <p:cNvPr id="618499" name="Group 3"/>
          <p:cNvGrpSpPr>
            <a:grpSpLocks/>
          </p:cNvGrpSpPr>
          <p:nvPr/>
        </p:nvGrpSpPr>
        <p:grpSpPr bwMode="auto">
          <a:xfrm>
            <a:off x="3686175" y="2286000"/>
            <a:ext cx="2914650" cy="1524000"/>
            <a:chOff x="1536" y="1392"/>
            <a:chExt cx="1632" cy="960"/>
          </a:xfrm>
        </p:grpSpPr>
        <p:grpSp>
          <p:nvGrpSpPr>
            <p:cNvPr id="618500" name="Group 4"/>
            <p:cNvGrpSpPr>
              <a:grpSpLocks/>
            </p:cNvGrpSpPr>
            <p:nvPr/>
          </p:nvGrpSpPr>
          <p:grpSpPr bwMode="auto">
            <a:xfrm>
              <a:off x="1536" y="1392"/>
              <a:ext cx="1632" cy="960"/>
              <a:chOff x="192" y="1296"/>
              <a:chExt cx="2688" cy="2544"/>
            </a:xfrm>
          </p:grpSpPr>
          <p:sp>
            <p:nvSpPr>
              <p:cNvPr id="618501" name="Line 5"/>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8502" name="Line 6"/>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8503" name="Line 7"/>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8504" name="AutoShape 8"/>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8505" name="Line 9"/>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8506" name="Line 10"/>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sp>
          <p:nvSpPr>
            <p:cNvPr id="618507" name="Text Box 11"/>
            <p:cNvSpPr txBox="1">
              <a:spLocks noChangeArrowheads="1"/>
            </p:cNvSpPr>
            <p:nvPr/>
          </p:nvSpPr>
          <p:spPr bwMode="auto">
            <a:xfrm>
              <a:off x="1632" y="1594"/>
              <a:ext cx="1488" cy="518"/>
            </a:xfrm>
            <a:prstGeom prst="rect">
              <a:avLst/>
            </a:prstGeom>
            <a:noFill/>
            <a:ln w="28575">
              <a:noFill/>
              <a:miter lim="800000"/>
              <a:headEnd/>
              <a:tailEnd/>
            </a:ln>
            <a:effectLst/>
          </p:spPr>
          <p:txBody>
            <a:bodyPr>
              <a:spAutoFit/>
            </a:bodyPr>
            <a:lstStyle/>
            <a:p>
              <a:pPr algn="l" eaLnBrk="1" hangingPunct="1"/>
              <a:r>
                <a:rPr lang="tr-TR">
                  <a:latin typeface="Tahoma" pitchFamily="34" charset="0"/>
                </a:rPr>
                <a:t> ÇALIŞMA    PORTFOLYOSU</a:t>
              </a:r>
              <a:endParaRPr lang="en-US">
                <a:latin typeface="Tahoma" pitchFamily="34" charset="0"/>
              </a:endParaRPr>
            </a:p>
          </p:txBody>
        </p:sp>
      </p:grpSp>
      <p:grpSp>
        <p:nvGrpSpPr>
          <p:cNvPr id="618508" name="Group 12"/>
          <p:cNvGrpSpPr>
            <a:grpSpLocks/>
          </p:cNvGrpSpPr>
          <p:nvPr/>
        </p:nvGrpSpPr>
        <p:grpSpPr bwMode="auto">
          <a:xfrm>
            <a:off x="257175" y="2286000"/>
            <a:ext cx="2914650" cy="1524000"/>
            <a:chOff x="1536" y="1392"/>
            <a:chExt cx="1632" cy="960"/>
          </a:xfrm>
        </p:grpSpPr>
        <p:grpSp>
          <p:nvGrpSpPr>
            <p:cNvPr id="618509" name="Group 13"/>
            <p:cNvGrpSpPr>
              <a:grpSpLocks/>
            </p:cNvGrpSpPr>
            <p:nvPr/>
          </p:nvGrpSpPr>
          <p:grpSpPr bwMode="auto">
            <a:xfrm>
              <a:off x="1536" y="1392"/>
              <a:ext cx="1632" cy="960"/>
              <a:chOff x="192" y="1296"/>
              <a:chExt cx="2688" cy="2544"/>
            </a:xfrm>
          </p:grpSpPr>
          <p:sp>
            <p:nvSpPr>
              <p:cNvPr id="618510" name="Line 14"/>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8511" name="Line 15"/>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8512" name="Line 16"/>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8513" name="AutoShape 17"/>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8514" name="Line 18"/>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8515" name="Line 19"/>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sp>
          <p:nvSpPr>
            <p:cNvPr id="618516" name="Text Box 20"/>
            <p:cNvSpPr txBox="1">
              <a:spLocks noChangeArrowheads="1"/>
            </p:cNvSpPr>
            <p:nvPr/>
          </p:nvSpPr>
          <p:spPr bwMode="auto">
            <a:xfrm>
              <a:off x="1632" y="1594"/>
              <a:ext cx="1488" cy="518"/>
            </a:xfrm>
            <a:prstGeom prst="rect">
              <a:avLst/>
            </a:prstGeom>
            <a:noFill/>
            <a:ln w="28575">
              <a:noFill/>
              <a:miter lim="800000"/>
              <a:headEnd/>
              <a:tailEnd/>
            </a:ln>
            <a:effectLst/>
          </p:spPr>
          <p:txBody>
            <a:bodyPr>
              <a:spAutoFit/>
            </a:bodyPr>
            <a:lstStyle/>
            <a:p>
              <a:pPr algn="l" eaLnBrk="1" hangingPunct="1"/>
              <a:r>
                <a:rPr lang="tr-TR">
                  <a:latin typeface="Tahoma" pitchFamily="34" charset="0"/>
                </a:rPr>
                <a:t> BEN KİMİM? PORTFOLYOSU</a:t>
              </a:r>
              <a:endParaRPr lang="en-US">
                <a:latin typeface="Tahoma" pitchFamily="34" charset="0"/>
              </a:endParaRPr>
            </a:p>
          </p:txBody>
        </p:sp>
      </p:grpSp>
      <p:grpSp>
        <p:nvGrpSpPr>
          <p:cNvPr id="618517" name="Group 21"/>
          <p:cNvGrpSpPr>
            <a:grpSpLocks/>
          </p:cNvGrpSpPr>
          <p:nvPr/>
        </p:nvGrpSpPr>
        <p:grpSpPr bwMode="auto">
          <a:xfrm>
            <a:off x="6858000" y="2286000"/>
            <a:ext cx="2914650" cy="1524000"/>
            <a:chOff x="1536" y="1392"/>
            <a:chExt cx="1632" cy="960"/>
          </a:xfrm>
        </p:grpSpPr>
        <p:grpSp>
          <p:nvGrpSpPr>
            <p:cNvPr id="618518" name="Group 22"/>
            <p:cNvGrpSpPr>
              <a:grpSpLocks/>
            </p:cNvGrpSpPr>
            <p:nvPr/>
          </p:nvGrpSpPr>
          <p:grpSpPr bwMode="auto">
            <a:xfrm>
              <a:off x="1536" y="1392"/>
              <a:ext cx="1632" cy="960"/>
              <a:chOff x="192" y="1296"/>
              <a:chExt cx="2688" cy="2544"/>
            </a:xfrm>
          </p:grpSpPr>
          <p:sp>
            <p:nvSpPr>
              <p:cNvPr id="618519" name="Line 23"/>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8520" name="Line 24"/>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8521" name="Line 25"/>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8522" name="AutoShape 26"/>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8523" name="Line 27"/>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8524" name="Line 28"/>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sp>
          <p:nvSpPr>
            <p:cNvPr id="618525" name="Text Box 29"/>
            <p:cNvSpPr txBox="1">
              <a:spLocks noChangeArrowheads="1"/>
            </p:cNvSpPr>
            <p:nvPr/>
          </p:nvSpPr>
          <p:spPr bwMode="auto">
            <a:xfrm>
              <a:off x="1632" y="1594"/>
              <a:ext cx="1488" cy="518"/>
            </a:xfrm>
            <a:prstGeom prst="rect">
              <a:avLst/>
            </a:prstGeom>
            <a:noFill/>
            <a:ln w="28575">
              <a:noFill/>
              <a:miter lim="800000"/>
              <a:headEnd/>
              <a:tailEnd/>
            </a:ln>
            <a:effectLst/>
          </p:spPr>
          <p:txBody>
            <a:bodyPr>
              <a:spAutoFit/>
            </a:bodyPr>
            <a:lstStyle/>
            <a:p>
              <a:pPr algn="l" eaLnBrk="1" hangingPunct="1"/>
              <a:r>
                <a:rPr lang="tr-TR">
                  <a:latin typeface="Tahoma" pitchFamily="34" charset="0"/>
                </a:rPr>
                <a:t>GRUP   PORTFOLYOSU</a:t>
              </a:r>
              <a:endParaRPr lang="en-US">
                <a:latin typeface="Tahoma" pitchFamily="34" charset="0"/>
              </a:endParaRPr>
            </a:p>
          </p:txBody>
        </p:sp>
      </p:grpSp>
      <p:grpSp>
        <p:nvGrpSpPr>
          <p:cNvPr id="618526" name="Group 30"/>
          <p:cNvGrpSpPr>
            <a:grpSpLocks/>
          </p:cNvGrpSpPr>
          <p:nvPr/>
        </p:nvGrpSpPr>
        <p:grpSpPr bwMode="auto">
          <a:xfrm>
            <a:off x="428625" y="4572000"/>
            <a:ext cx="2914650" cy="1524000"/>
            <a:chOff x="1536" y="1392"/>
            <a:chExt cx="1632" cy="960"/>
          </a:xfrm>
        </p:grpSpPr>
        <p:grpSp>
          <p:nvGrpSpPr>
            <p:cNvPr id="618527" name="Group 31"/>
            <p:cNvGrpSpPr>
              <a:grpSpLocks/>
            </p:cNvGrpSpPr>
            <p:nvPr/>
          </p:nvGrpSpPr>
          <p:grpSpPr bwMode="auto">
            <a:xfrm>
              <a:off x="1536" y="1392"/>
              <a:ext cx="1632" cy="960"/>
              <a:chOff x="192" y="1296"/>
              <a:chExt cx="2688" cy="2544"/>
            </a:xfrm>
          </p:grpSpPr>
          <p:sp>
            <p:nvSpPr>
              <p:cNvPr id="618528" name="Line 32"/>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8529" name="Line 33"/>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8530" name="Line 34"/>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8531" name="AutoShape 35"/>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8532" name="Line 36"/>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8533" name="Line 37"/>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sp>
          <p:nvSpPr>
            <p:cNvPr id="618534" name="Text Box 38"/>
            <p:cNvSpPr txBox="1">
              <a:spLocks noChangeArrowheads="1"/>
            </p:cNvSpPr>
            <p:nvPr/>
          </p:nvSpPr>
          <p:spPr bwMode="auto">
            <a:xfrm>
              <a:off x="1632" y="1594"/>
              <a:ext cx="1488" cy="518"/>
            </a:xfrm>
            <a:prstGeom prst="rect">
              <a:avLst/>
            </a:prstGeom>
            <a:noFill/>
            <a:ln w="28575">
              <a:noFill/>
              <a:miter lim="800000"/>
              <a:headEnd/>
              <a:tailEnd/>
            </a:ln>
            <a:effectLst/>
          </p:spPr>
          <p:txBody>
            <a:bodyPr>
              <a:spAutoFit/>
            </a:bodyPr>
            <a:lstStyle/>
            <a:p>
              <a:pPr algn="l" eaLnBrk="1" hangingPunct="1"/>
              <a:r>
                <a:rPr lang="tr-TR">
                  <a:latin typeface="Tahoma" pitchFamily="34" charset="0"/>
                </a:rPr>
                <a:t>SINIF    PORTFOLYOSU</a:t>
              </a:r>
              <a:endParaRPr lang="en-US">
                <a:latin typeface="Tahoma" pitchFamily="34" charset="0"/>
              </a:endParaRPr>
            </a:p>
          </p:txBody>
        </p:sp>
      </p:grpSp>
      <p:grpSp>
        <p:nvGrpSpPr>
          <p:cNvPr id="618535" name="Group 39"/>
          <p:cNvGrpSpPr>
            <a:grpSpLocks/>
          </p:cNvGrpSpPr>
          <p:nvPr/>
        </p:nvGrpSpPr>
        <p:grpSpPr bwMode="auto">
          <a:xfrm>
            <a:off x="3686175" y="4495800"/>
            <a:ext cx="2914650" cy="1524000"/>
            <a:chOff x="1536" y="1392"/>
            <a:chExt cx="1632" cy="960"/>
          </a:xfrm>
        </p:grpSpPr>
        <p:grpSp>
          <p:nvGrpSpPr>
            <p:cNvPr id="618536" name="Group 40"/>
            <p:cNvGrpSpPr>
              <a:grpSpLocks/>
            </p:cNvGrpSpPr>
            <p:nvPr/>
          </p:nvGrpSpPr>
          <p:grpSpPr bwMode="auto">
            <a:xfrm>
              <a:off x="1536" y="1392"/>
              <a:ext cx="1632" cy="960"/>
              <a:chOff x="192" y="1296"/>
              <a:chExt cx="2688" cy="2544"/>
            </a:xfrm>
          </p:grpSpPr>
          <p:sp>
            <p:nvSpPr>
              <p:cNvPr id="618537" name="Line 41"/>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8538" name="Line 42"/>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8539" name="Line 43"/>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8540" name="AutoShape 44"/>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8541" name="Line 45"/>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8542" name="Line 46"/>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sp>
          <p:nvSpPr>
            <p:cNvPr id="618543" name="Text Box 47"/>
            <p:cNvSpPr txBox="1">
              <a:spLocks noChangeArrowheads="1"/>
            </p:cNvSpPr>
            <p:nvPr/>
          </p:nvSpPr>
          <p:spPr bwMode="auto">
            <a:xfrm>
              <a:off x="1632" y="1594"/>
              <a:ext cx="1488" cy="518"/>
            </a:xfrm>
            <a:prstGeom prst="rect">
              <a:avLst/>
            </a:prstGeom>
            <a:noFill/>
            <a:ln w="28575">
              <a:noFill/>
              <a:miter lim="800000"/>
              <a:headEnd/>
              <a:tailEnd/>
            </a:ln>
            <a:effectLst/>
          </p:spPr>
          <p:txBody>
            <a:bodyPr>
              <a:spAutoFit/>
            </a:bodyPr>
            <a:lstStyle/>
            <a:p>
              <a:pPr algn="l" eaLnBrk="1" hangingPunct="1"/>
              <a:r>
                <a:rPr lang="tr-TR">
                  <a:latin typeface="Tahoma" pitchFamily="34" charset="0"/>
                </a:rPr>
                <a:t> OKUL    PORTFOLYOSU</a:t>
              </a:r>
              <a:endParaRPr lang="en-US">
                <a:latin typeface="Tahoma" pitchFamily="34" charset="0"/>
              </a:endParaRPr>
            </a:p>
          </p:txBody>
        </p:sp>
      </p:grpSp>
      <p:grpSp>
        <p:nvGrpSpPr>
          <p:cNvPr id="618544" name="Group 48"/>
          <p:cNvGrpSpPr>
            <a:grpSpLocks/>
          </p:cNvGrpSpPr>
          <p:nvPr/>
        </p:nvGrpSpPr>
        <p:grpSpPr bwMode="auto">
          <a:xfrm>
            <a:off x="7029450" y="4495800"/>
            <a:ext cx="2914650" cy="1524000"/>
            <a:chOff x="1536" y="1392"/>
            <a:chExt cx="1632" cy="960"/>
          </a:xfrm>
        </p:grpSpPr>
        <p:grpSp>
          <p:nvGrpSpPr>
            <p:cNvPr id="618545" name="Group 49"/>
            <p:cNvGrpSpPr>
              <a:grpSpLocks/>
            </p:cNvGrpSpPr>
            <p:nvPr/>
          </p:nvGrpSpPr>
          <p:grpSpPr bwMode="auto">
            <a:xfrm>
              <a:off x="1536" y="1392"/>
              <a:ext cx="1632" cy="960"/>
              <a:chOff x="192" y="1296"/>
              <a:chExt cx="2688" cy="2544"/>
            </a:xfrm>
          </p:grpSpPr>
          <p:sp>
            <p:nvSpPr>
              <p:cNvPr id="618546" name="Line 50"/>
              <p:cNvSpPr>
                <a:spLocks noChangeShapeType="1"/>
              </p:cNvSpPr>
              <p:nvPr/>
            </p:nvSpPr>
            <p:spPr bwMode="auto">
              <a:xfrm flipH="1">
                <a:off x="1152" y="1440"/>
                <a:ext cx="1728" cy="0"/>
              </a:xfrm>
              <a:prstGeom prst="line">
                <a:avLst/>
              </a:prstGeom>
              <a:noFill/>
              <a:ln w="28575">
                <a:solidFill>
                  <a:schemeClr val="tx1"/>
                </a:solidFill>
                <a:round/>
                <a:headEnd/>
                <a:tailEnd/>
              </a:ln>
              <a:effectLst/>
            </p:spPr>
            <p:txBody>
              <a:bodyPr anchor="ctr"/>
              <a:lstStyle/>
              <a:p>
                <a:endParaRPr lang="tr-TR"/>
              </a:p>
            </p:txBody>
          </p:sp>
          <p:sp>
            <p:nvSpPr>
              <p:cNvPr id="618547" name="Line 51"/>
              <p:cNvSpPr>
                <a:spLocks noChangeShapeType="1"/>
              </p:cNvSpPr>
              <p:nvPr/>
            </p:nvSpPr>
            <p:spPr bwMode="auto">
              <a:xfrm flipV="1">
                <a:off x="384" y="1296"/>
                <a:ext cx="0" cy="384"/>
              </a:xfrm>
              <a:prstGeom prst="line">
                <a:avLst/>
              </a:prstGeom>
              <a:noFill/>
              <a:ln w="28575">
                <a:solidFill>
                  <a:schemeClr val="tx1"/>
                </a:solidFill>
                <a:round/>
                <a:headEnd/>
                <a:tailEnd/>
              </a:ln>
              <a:effectLst/>
            </p:spPr>
            <p:txBody>
              <a:bodyPr anchor="ctr"/>
              <a:lstStyle/>
              <a:p>
                <a:endParaRPr lang="tr-TR"/>
              </a:p>
            </p:txBody>
          </p:sp>
          <p:sp>
            <p:nvSpPr>
              <p:cNvPr id="618548" name="Line 52"/>
              <p:cNvSpPr>
                <a:spLocks noChangeShapeType="1"/>
              </p:cNvSpPr>
              <p:nvPr/>
            </p:nvSpPr>
            <p:spPr bwMode="auto">
              <a:xfrm>
                <a:off x="384" y="1296"/>
                <a:ext cx="528" cy="0"/>
              </a:xfrm>
              <a:prstGeom prst="line">
                <a:avLst/>
              </a:prstGeom>
              <a:noFill/>
              <a:ln w="28575">
                <a:solidFill>
                  <a:schemeClr val="tx1"/>
                </a:solidFill>
                <a:round/>
                <a:headEnd/>
                <a:tailEnd/>
              </a:ln>
              <a:effectLst/>
            </p:spPr>
            <p:txBody>
              <a:bodyPr anchor="ctr"/>
              <a:lstStyle/>
              <a:p>
                <a:endParaRPr lang="tr-TR"/>
              </a:p>
            </p:txBody>
          </p:sp>
          <p:sp>
            <p:nvSpPr>
              <p:cNvPr id="618549" name="AutoShape 53"/>
              <p:cNvSpPr>
                <a:spLocks noChangeArrowheads="1"/>
              </p:cNvSpPr>
              <p:nvPr/>
            </p:nvSpPr>
            <p:spPr bwMode="auto">
              <a:xfrm flipH="1">
                <a:off x="192" y="1680"/>
                <a:ext cx="2688" cy="2160"/>
              </a:xfrm>
              <a:prstGeom prst="parallelogram">
                <a:avLst>
                  <a:gd name="adj" fmla="val 20044"/>
                </a:avLst>
              </a:prstGeom>
              <a:solidFill>
                <a:srgbClr val="CCFFFF">
                  <a:alpha val="50000"/>
                </a:srgbClr>
              </a:solidFill>
              <a:ln w="28575">
                <a:solidFill>
                  <a:schemeClr val="tx1"/>
                </a:solidFill>
                <a:miter lim="800000"/>
                <a:headEnd/>
                <a:tailEnd/>
              </a:ln>
              <a:effectLst/>
            </p:spPr>
            <p:txBody>
              <a:bodyPr wrap="none" anchor="ctr"/>
              <a:lstStyle/>
              <a:p>
                <a:endParaRPr lang="tr-TR"/>
              </a:p>
            </p:txBody>
          </p:sp>
          <p:sp>
            <p:nvSpPr>
              <p:cNvPr id="618550" name="Line 54"/>
              <p:cNvSpPr>
                <a:spLocks noChangeShapeType="1"/>
              </p:cNvSpPr>
              <p:nvPr/>
            </p:nvSpPr>
            <p:spPr bwMode="auto">
              <a:xfrm>
                <a:off x="2880" y="1440"/>
                <a:ext cx="0" cy="2400"/>
              </a:xfrm>
              <a:prstGeom prst="line">
                <a:avLst/>
              </a:prstGeom>
              <a:noFill/>
              <a:ln w="28575">
                <a:solidFill>
                  <a:schemeClr val="tx1"/>
                </a:solidFill>
                <a:round/>
                <a:headEnd/>
                <a:tailEnd/>
              </a:ln>
              <a:effectLst/>
            </p:spPr>
            <p:txBody>
              <a:bodyPr anchor="ctr"/>
              <a:lstStyle/>
              <a:p>
                <a:endParaRPr lang="tr-TR"/>
              </a:p>
            </p:txBody>
          </p:sp>
          <p:sp>
            <p:nvSpPr>
              <p:cNvPr id="618551" name="Line 55"/>
              <p:cNvSpPr>
                <a:spLocks noChangeShapeType="1"/>
              </p:cNvSpPr>
              <p:nvPr/>
            </p:nvSpPr>
            <p:spPr bwMode="auto">
              <a:xfrm flipH="1" flipV="1">
                <a:off x="912" y="1296"/>
                <a:ext cx="240" cy="144"/>
              </a:xfrm>
              <a:prstGeom prst="line">
                <a:avLst/>
              </a:prstGeom>
              <a:noFill/>
              <a:ln w="28575">
                <a:solidFill>
                  <a:schemeClr val="tx1"/>
                </a:solidFill>
                <a:round/>
                <a:headEnd/>
                <a:tailEnd/>
              </a:ln>
              <a:effectLst/>
            </p:spPr>
            <p:txBody>
              <a:bodyPr anchor="ctr"/>
              <a:lstStyle/>
              <a:p>
                <a:endParaRPr lang="tr-TR"/>
              </a:p>
            </p:txBody>
          </p:sp>
        </p:grpSp>
        <p:sp>
          <p:nvSpPr>
            <p:cNvPr id="618552" name="Text Box 56"/>
            <p:cNvSpPr txBox="1">
              <a:spLocks noChangeArrowheads="1"/>
            </p:cNvSpPr>
            <p:nvPr/>
          </p:nvSpPr>
          <p:spPr bwMode="auto">
            <a:xfrm>
              <a:off x="1632" y="1594"/>
              <a:ext cx="1488" cy="518"/>
            </a:xfrm>
            <a:prstGeom prst="rect">
              <a:avLst/>
            </a:prstGeom>
            <a:noFill/>
            <a:ln w="28575">
              <a:noFill/>
              <a:miter lim="800000"/>
              <a:headEnd/>
              <a:tailEnd/>
            </a:ln>
            <a:effectLst/>
          </p:spPr>
          <p:txBody>
            <a:bodyPr>
              <a:spAutoFit/>
            </a:bodyPr>
            <a:lstStyle/>
            <a:p>
              <a:pPr algn="l" eaLnBrk="1" hangingPunct="1"/>
              <a:r>
                <a:rPr lang="tr-TR">
                  <a:latin typeface="Tahoma" pitchFamily="34" charset="0"/>
                </a:rPr>
                <a:t> ÖĞRETMEN    PORTFOLYOSU</a:t>
              </a:r>
              <a:endParaRPr lang="en-US">
                <a:latin typeface="Tahoma" pitchFamily="34" charset="0"/>
              </a:endParaRPr>
            </a:p>
          </p:txBody>
        </p:sp>
      </p:grpSp>
    </p:spTree>
  </p:cSld>
  <p:clrMapOvr>
    <a:masterClrMapping/>
  </p:clrMapOvr>
  <p:transition spd="med">
    <p:strips dir="rd"/>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Oval 2"/>
          <p:cNvSpPr>
            <a:spLocks noChangeArrowheads="1"/>
          </p:cNvSpPr>
          <p:nvPr/>
        </p:nvSpPr>
        <p:spPr bwMode="auto">
          <a:xfrm>
            <a:off x="2443163" y="381000"/>
            <a:ext cx="5400675" cy="18288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9523" name="AutoShape 3"/>
          <p:cNvSpPr>
            <a:spLocks noChangeArrowheads="1"/>
          </p:cNvSpPr>
          <p:nvPr/>
        </p:nvSpPr>
        <p:spPr bwMode="auto">
          <a:xfrm>
            <a:off x="4714875" y="3581400"/>
            <a:ext cx="5057775" cy="30480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9524" name="AutoShape 4"/>
          <p:cNvSpPr>
            <a:spLocks noChangeArrowheads="1"/>
          </p:cNvSpPr>
          <p:nvPr/>
        </p:nvSpPr>
        <p:spPr bwMode="auto">
          <a:xfrm>
            <a:off x="342900" y="3581400"/>
            <a:ext cx="4200525" cy="1371600"/>
          </a:xfrm>
          <a:prstGeom prst="foldedCorner">
            <a:avLst>
              <a:gd name="adj" fmla="val 18153"/>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19525" name="Text Box 5"/>
          <p:cNvSpPr txBox="1">
            <a:spLocks noChangeArrowheads="1"/>
          </p:cNvSpPr>
          <p:nvPr/>
        </p:nvSpPr>
        <p:spPr bwMode="auto">
          <a:xfrm>
            <a:off x="1800225" y="3124200"/>
            <a:ext cx="1216025" cy="457200"/>
          </a:xfrm>
          <a:prstGeom prst="rect">
            <a:avLst/>
          </a:prstGeom>
          <a:noFill/>
          <a:ln w="9525">
            <a:noFill/>
            <a:miter lim="800000"/>
            <a:headEnd/>
            <a:tailEnd/>
          </a:ln>
          <a:effectLst/>
        </p:spPr>
        <p:txBody>
          <a:bodyPr wrap="none">
            <a:spAutoFit/>
          </a:bodyPr>
          <a:lstStyle/>
          <a:p>
            <a:pPr algn="l" eaLnBrk="1" hangingPunct="1"/>
            <a:r>
              <a:rPr lang="tr-TR">
                <a:solidFill>
                  <a:srgbClr val="A50021"/>
                </a:solidFill>
                <a:latin typeface="Tahoma" pitchFamily="34" charset="0"/>
              </a:rPr>
              <a:t>AMACI</a:t>
            </a:r>
            <a:endParaRPr lang="en-US">
              <a:solidFill>
                <a:srgbClr val="A50021"/>
              </a:solidFill>
              <a:latin typeface="Tahoma" pitchFamily="34" charset="0"/>
            </a:endParaRPr>
          </a:p>
        </p:txBody>
      </p:sp>
      <p:sp>
        <p:nvSpPr>
          <p:cNvPr id="619526" name="Text Box 6"/>
          <p:cNvSpPr txBox="1">
            <a:spLocks noChangeArrowheads="1"/>
          </p:cNvSpPr>
          <p:nvPr/>
        </p:nvSpPr>
        <p:spPr bwMode="auto">
          <a:xfrm>
            <a:off x="6343650" y="3124200"/>
            <a:ext cx="1543050" cy="457200"/>
          </a:xfrm>
          <a:prstGeom prst="rect">
            <a:avLst/>
          </a:prstGeom>
          <a:noFill/>
          <a:ln w="9525">
            <a:noFill/>
            <a:miter lim="800000"/>
            <a:headEnd/>
            <a:tailEnd/>
          </a:ln>
          <a:effectLst/>
        </p:spPr>
        <p:txBody>
          <a:bodyPr>
            <a:spAutoFit/>
          </a:bodyPr>
          <a:lstStyle/>
          <a:p>
            <a:pPr algn="l" eaLnBrk="1" hangingPunct="1"/>
            <a:r>
              <a:rPr lang="tr-TR">
                <a:solidFill>
                  <a:srgbClr val="A50021"/>
                </a:solidFill>
                <a:latin typeface="Tahoma" pitchFamily="34" charset="0"/>
              </a:rPr>
              <a:t>İÇERİĞİ</a:t>
            </a:r>
            <a:endParaRPr lang="en-US">
              <a:solidFill>
                <a:srgbClr val="A50021"/>
              </a:solidFill>
              <a:latin typeface="Tahoma" pitchFamily="34" charset="0"/>
            </a:endParaRPr>
          </a:p>
        </p:txBody>
      </p:sp>
      <p:sp>
        <p:nvSpPr>
          <p:cNvPr id="619527" name="Line 7"/>
          <p:cNvSpPr>
            <a:spLocks noChangeShapeType="1"/>
          </p:cNvSpPr>
          <p:nvPr/>
        </p:nvSpPr>
        <p:spPr bwMode="auto">
          <a:xfrm flipH="1">
            <a:off x="2743200" y="2057400"/>
            <a:ext cx="1114425" cy="990600"/>
          </a:xfrm>
          <a:prstGeom prst="line">
            <a:avLst/>
          </a:prstGeom>
          <a:noFill/>
          <a:ln w="28575">
            <a:solidFill>
              <a:schemeClr val="tx1"/>
            </a:solidFill>
            <a:round/>
            <a:headEnd/>
            <a:tailEnd type="triangle" w="med" len="med"/>
          </a:ln>
          <a:effectLst/>
        </p:spPr>
        <p:txBody>
          <a:bodyPr wrap="none"/>
          <a:lstStyle/>
          <a:p>
            <a:endParaRPr lang="tr-TR"/>
          </a:p>
        </p:txBody>
      </p:sp>
      <p:sp>
        <p:nvSpPr>
          <p:cNvPr id="619528" name="Line 8"/>
          <p:cNvSpPr>
            <a:spLocks noChangeShapeType="1"/>
          </p:cNvSpPr>
          <p:nvPr/>
        </p:nvSpPr>
        <p:spPr bwMode="auto">
          <a:xfrm>
            <a:off x="6000750" y="2133600"/>
            <a:ext cx="1114425" cy="990600"/>
          </a:xfrm>
          <a:prstGeom prst="line">
            <a:avLst/>
          </a:prstGeom>
          <a:noFill/>
          <a:ln w="28575">
            <a:solidFill>
              <a:schemeClr val="tx1"/>
            </a:solidFill>
            <a:round/>
            <a:headEnd/>
            <a:tailEnd type="triangle" w="med" len="med"/>
          </a:ln>
          <a:effectLst/>
        </p:spPr>
        <p:txBody>
          <a:bodyPr wrap="none"/>
          <a:lstStyle/>
          <a:p>
            <a:endParaRPr lang="tr-TR"/>
          </a:p>
        </p:txBody>
      </p:sp>
      <p:sp>
        <p:nvSpPr>
          <p:cNvPr id="619529" name="Text Box 9"/>
          <p:cNvSpPr txBox="1">
            <a:spLocks noChangeArrowheads="1"/>
          </p:cNvSpPr>
          <p:nvPr/>
        </p:nvSpPr>
        <p:spPr bwMode="auto">
          <a:xfrm>
            <a:off x="342900" y="3657600"/>
            <a:ext cx="4297363" cy="1187450"/>
          </a:xfrm>
          <a:prstGeom prst="rect">
            <a:avLst/>
          </a:prstGeom>
          <a:noFill/>
          <a:ln w="9525">
            <a:noFill/>
            <a:miter lim="800000"/>
            <a:headEnd/>
            <a:tailEnd/>
          </a:ln>
          <a:effectLst/>
        </p:spPr>
        <p:txBody>
          <a:bodyPr wrap="none">
            <a:spAutoFit/>
          </a:bodyPr>
          <a:lstStyle/>
          <a:p>
            <a:pPr algn="l" eaLnBrk="1" hangingPunct="1"/>
            <a:r>
              <a:rPr lang="tr-TR">
                <a:solidFill>
                  <a:srgbClr val="0E2404"/>
                </a:solidFill>
                <a:latin typeface="Tahoma" pitchFamily="34" charset="0"/>
              </a:rPr>
              <a:t>Öğrencinin okul içinde ve </a:t>
            </a:r>
          </a:p>
          <a:p>
            <a:pPr algn="l" eaLnBrk="1" hangingPunct="1"/>
            <a:r>
              <a:rPr lang="tr-TR">
                <a:solidFill>
                  <a:srgbClr val="0E2404"/>
                </a:solidFill>
                <a:latin typeface="Tahoma" pitchFamily="34" charset="0"/>
              </a:rPr>
              <a:t>dışında yaptığı etkinliklerle </a:t>
            </a:r>
          </a:p>
          <a:p>
            <a:pPr algn="l" eaLnBrk="1" hangingPunct="1"/>
            <a:r>
              <a:rPr lang="tr-TR">
                <a:solidFill>
                  <a:srgbClr val="0E2404"/>
                </a:solidFill>
                <a:latin typeface="Tahoma" pitchFamily="34" charset="0"/>
              </a:rPr>
              <a:t>kendisini anlatması</a:t>
            </a:r>
            <a:endParaRPr lang="en-US">
              <a:solidFill>
                <a:srgbClr val="0E2404"/>
              </a:solidFill>
              <a:latin typeface="Tahoma" pitchFamily="34" charset="0"/>
            </a:endParaRPr>
          </a:p>
        </p:txBody>
      </p:sp>
      <p:sp>
        <p:nvSpPr>
          <p:cNvPr id="619530" name="Text Box 10"/>
          <p:cNvSpPr txBox="1">
            <a:spLocks noChangeArrowheads="1"/>
          </p:cNvSpPr>
          <p:nvPr/>
        </p:nvSpPr>
        <p:spPr bwMode="auto">
          <a:xfrm>
            <a:off x="4714875" y="3581400"/>
            <a:ext cx="4972050" cy="3013075"/>
          </a:xfrm>
          <a:prstGeom prst="rect">
            <a:avLst/>
          </a:prstGeom>
          <a:noFill/>
          <a:ln w="9525">
            <a:noFill/>
            <a:miter lim="800000"/>
            <a:headEnd/>
            <a:tailEnd/>
          </a:ln>
          <a:effectLst/>
        </p:spPr>
        <p:txBody>
          <a:bodyPr>
            <a:spAutoFit/>
          </a:bodyPr>
          <a:lstStyle/>
          <a:p>
            <a:pPr marL="377825" indent="-377825" algn="l" eaLnBrk="1" hangingPunct="1">
              <a:buFontTx/>
              <a:buBlip>
                <a:blip r:embed="rId2"/>
              </a:buBlip>
            </a:pPr>
            <a:r>
              <a:rPr lang="tr-TR">
                <a:latin typeface="Tahoma" pitchFamily="34" charset="0"/>
              </a:rPr>
              <a:t>Öğrencinin yaşamını anlatan resimler, fotoğraflar, teyp  ve video kayıtları</a:t>
            </a:r>
          </a:p>
          <a:p>
            <a:pPr marL="377825" indent="-377825" algn="l" eaLnBrk="1" hangingPunct="1">
              <a:buFontTx/>
              <a:buBlip>
                <a:blip r:embed="rId2"/>
              </a:buBlip>
            </a:pPr>
            <a:r>
              <a:rPr lang="tr-TR">
                <a:latin typeface="Tahoma" pitchFamily="34" charset="0"/>
              </a:rPr>
              <a:t>Sanatsal çalışmalar</a:t>
            </a:r>
          </a:p>
          <a:p>
            <a:pPr marL="377825" indent="-377825" algn="l" eaLnBrk="1" hangingPunct="1">
              <a:buFontTx/>
              <a:buBlip>
                <a:blip r:embed="rId2"/>
              </a:buBlip>
            </a:pPr>
            <a:r>
              <a:rPr lang="tr-TR">
                <a:latin typeface="Tahoma" pitchFamily="34" charset="0"/>
              </a:rPr>
              <a:t>Öğrenci hakkında ana-baba, arkadaş, öğretmen görüşleri</a:t>
            </a:r>
          </a:p>
          <a:p>
            <a:pPr marL="377825" indent="-377825" algn="l" eaLnBrk="1" hangingPunct="1">
              <a:buFontTx/>
              <a:buBlip>
                <a:blip r:embed="rId2"/>
              </a:buBlip>
            </a:pPr>
            <a:r>
              <a:rPr lang="tr-TR">
                <a:latin typeface="Tahoma" pitchFamily="34" charset="0"/>
              </a:rPr>
              <a:t>Öğrencinin kendisiyle ilgili yargıları</a:t>
            </a:r>
            <a:endParaRPr lang="en-US">
              <a:latin typeface="Tahoma" pitchFamily="34" charset="0"/>
            </a:endParaRPr>
          </a:p>
        </p:txBody>
      </p:sp>
      <p:sp>
        <p:nvSpPr>
          <p:cNvPr id="619531" name="Rectangle 11"/>
          <p:cNvSpPr>
            <a:spLocks noGrp="1" noChangeArrowheads="1"/>
          </p:cNvSpPr>
          <p:nvPr>
            <p:ph type="title"/>
          </p:nvPr>
        </p:nvSpPr>
        <p:spPr>
          <a:xfrm>
            <a:off x="608013" y="620713"/>
            <a:ext cx="9258300" cy="1143000"/>
          </a:xfrm>
        </p:spPr>
        <p:txBody>
          <a:bodyPr/>
          <a:lstStyle/>
          <a:p>
            <a:pPr algn="ctr"/>
            <a:r>
              <a:rPr lang="tr-TR" dirty="0">
                <a:solidFill>
                  <a:srgbClr val="800000"/>
                </a:solidFill>
                <a:latin typeface="Tahoma" pitchFamily="34" charset="0"/>
              </a:rPr>
              <a:t>BEN KİMİM </a:t>
            </a:r>
            <a:br>
              <a:rPr lang="tr-TR" dirty="0">
                <a:solidFill>
                  <a:srgbClr val="800000"/>
                </a:solidFill>
                <a:latin typeface="Tahoma" pitchFamily="34" charset="0"/>
              </a:rPr>
            </a:br>
            <a:r>
              <a:rPr lang="tr-TR" dirty="0">
                <a:solidFill>
                  <a:srgbClr val="800000"/>
                </a:solidFill>
                <a:latin typeface="Tahoma" pitchFamily="34" charset="0"/>
              </a:rPr>
              <a:t>PORTFOLYOLARI</a:t>
            </a:r>
            <a:endParaRPr lang="en-US" dirty="0">
              <a:solidFill>
                <a:srgbClr val="800000"/>
              </a:solidFill>
              <a:latin typeface="Tahoma" pitchFamily="34" charset="0"/>
            </a:endParaRPr>
          </a:p>
        </p:txBody>
      </p:sp>
      <p:sp>
        <p:nvSpPr>
          <p:cNvPr id="619532" name="Rectangle 12"/>
          <p:cNvSpPr>
            <a:spLocks noChangeArrowheads="1"/>
          </p:cNvSpPr>
          <p:nvPr/>
        </p:nvSpPr>
        <p:spPr bwMode="auto">
          <a:xfrm>
            <a:off x="942975" y="762000"/>
            <a:ext cx="8743950" cy="1143000"/>
          </a:xfrm>
          <a:prstGeom prst="rect">
            <a:avLst/>
          </a:prstGeom>
          <a:noFill/>
          <a:ln w="9525">
            <a:noFill/>
            <a:miter lim="800000"/>
            <a:headEnd/>
            <a:tailEnd/>
          </a:ln>
          <a:effectLst/>
        </p:spPr>
        <p:txBody>
          <a:bodyPr anchor="ctr"/>
          <a:lstStyle/>
          <a:p>
            <a:pPr eaLnBrk="1" hangingPunct="1"/>
            <a:endParaRPr lang="tr-TR" sz="4000">
              <a:solidFill>
                <a:srgbClr val="A50021"/>
              </a:solidFill>
              <a:latin typeface="Tahoma" pitchFamily="34" charset="0"/>
            </a:endParaRP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9524"/>
                                        </p:tgtEl>
                                        <p:attrNameLst>
                                          <p:attrName>style.visibility</p:attrName>
                                        </p:attrNameLst>
                                      </p:cBhvr>
                                      <p:to>
                                        <p:strVal val="visible"/>
                                      </p:to>
                                    </p:set>
                                    <p:anim calcmode="lin" valueType="num">
                                      <p:cBhvr additive="base">
                                        <p:cTn id="7" dur="500" fill="hold"/>
                                        <p:tgtEl>
                                          <p:spTgt spid="619524"/>
                                        </p:tgtEl>
                                        <p:attrNameLst>
                                          <p:attrName>ppt_x</p:attrName>
                                        </p:attrNameLst>
                                      </p:cBhvr>
                                      <p:tavLst>
                                        <p:tav tm="0">
                                          <p:val>
                                            <p:strVal val="0-#ppt_w/2"/>
                                          </p:val>
                                        </p:tav>
                                        <p:tav tm="100000">
                                          <p:val>
                                            <p:strVal val="#ppt_x"/>
                                          </p:val>
                                        </p:tav>
                                      </p:tavLst>
                                    </p:anim>
                                    <p:anim calcmode="lin" valueType="num">
                                      <p:cBhvr additive="base">
                                        <p:cTn id="8" dur="500" fill="hold"/>
                                        <p:tgtEl>
                                          <p:spTgt spid="61952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9529"/>
                                        </p:tgtEl>
                                        <p:attrNameLst>
                                          <p:attrName>style.visibility</p:attrName>
                                        </p:attrNameLst>
                                      </p:cBhvr>
                                      <p:to>
                                        <p:strVal val="visible"/>
                                      </p:to>
                                    </p:set>
                                    <p:anim calcmode="lin" valueType="num">
                                      <p:cBhvr additive="base">
                                        <p:cTn id="13" dur="500" fill="hold"/>
                                        <p:tgtEl>
                                          <p:spTgt spid="619529"/>
                                        </p:tgtEl>
                                        <p:attrNameLst>
                                          <p:attrName>ppt_x</p:attrName>
                                        </p:attrNameLst>
                                      </p:cBhvr>
                                      <p:tavLst>
                                        <p:tav tm="0">
                                          <p:val>
                                            <p:strVal val="0-#ppt_w/2"/>
                                          </p:val>
                                        </p:tav>
                                        <p:tav tm="100000">
                                          <p:val>
                                            <p:strVal val="#ppt_x"/>
                                          </p:val>
                                        </p:tav>
                                      </p:tavLst>
                                    </p:anim>
                                    <p:anim calcmode="lin" valueType="num">
                                      <p:cBhvr additive="base">
                                        <p:cTn id="14" dur="500" fill="hold"/>
                                        <p:tgtEl>
                                          <p:spTgt spid="61952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9523"/>
                                        </p:tgtEl>
                                        <p:attrNameLst>
                                          <p:attrName>style.visibility</p:attrName>
                                        </p:attrNameLst>
                                      </p:cBhvr>
                                      <p:to>
                                        <p:strVal val="visible"/>
                                      </p:to>
                                    </p:set>
                                    <p:anim calcmode="lin" valueType="num">
                                      <p:cBhvr additive="base">
                                        <p:cTn id="19" dur="500" fill="hold"/>
                                        <p:tgtEl>
                                          <p:spTgt spid="619523"/>
                                        </p:tgtEl>
                                        <p:attrNameLst>
                                          <p:attrName>ppt_x</p:attrName>
                                        </p:attrNameLst>
                                      </p:cBhvr>
                                      <p:tavLst>
                                        <p:tav tm="0">
                                          <p:val>
                                            <p:strVal val="0-#ppt_w/2"/>
                                          </p:val>
                                        </p:tav>
                                        <p:tav tm="100000">
                                          <p:val>
                                            <p:strVal val="#ppt_x"/>
                                          </p:val>
                                        </p:tav>
                                      </p:tavLst>
                                    </p:anim>
                                    <p:anim calcmode="lin" valueType="num">
                                      <p:cBhvr additive="base">
                                        <p:cTn id="20" dur="500" fill="hold"/>
                                        <p:tgtEl>
                                          <p:spTgt spid="61952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9530"/>
                                        </p:tgtEl>
                                        <p:attrNameLst>
                                          <p:attrName>style.visibility</p:attrName>
                                        </p:attrNameLst>
                                      </p:cBhvr>
                                      <p:to>
                                        <p:strVal val="visible"/>
                                      </p:to>
                                    </p:set>
                                    <p:anim calcmode="lin" valueType="num">
                                      <p:cBhvr additive="base">
                                        <p:cTn id="25" dur="500" fill="hold"/>
                                        <p:tgtEl>
                                          <p:spTgt spid="619530"/>
                                        </p:tgtEl>
                                        <p:attrNameLst>
                                          <p:attrName>ppt_x</p:attrName>
                                        </p:attrNameLst>
                                      </p:cBhvr>
                                      <p:tavLst>
                                        <p:tav tm="0">
                                          <p:val>
                                            <p:strVal val="0-#ppt_w/2"/>
                                          </p:val>
                                        </p:tav>
                                        <p:tav tm="100000">
                                          <p:val>
                                            <p:strVal val="#ppt_x"/>
                                          </p:val>
                                        </p:tav>
                                      </p:tavLst>
                                    </p:anim>
                                    <p:anim calcmode="lin" valueType="num">
                                      <p:cBhvr additive="base">
                                        <p:cTn id="26" dur="500" fill="hold"/>
                                        <p:tgtEl>
                                          <p:spTgt spid="6195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23" grpId="0" animBg="1"/>
      <p:bldP spid="619524" grpId="0" animBg="1"/>
      <p:bldP spid="619529" grpId="0" autoUpdateAnimBg="0"/>
      <p:bldP spid="619530" grpId="0" autoUpdateAnimBg="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AutoShape 2"/>
          <p:cNvSpPr>
            <a:spLocks noChangeArrowheads="1"/>
          </p:cNvSpPr>
          <p:nvPr/>
        </p:nvSpPr>
        <p:spPr bwMode="auto">
          <a:xfrm>
            <a:off x="5162550" y="3352800"/>
            <a:ext cx="5124450" cy="28956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0547" name="AutoShape 3"/>
          <p:cNvSpPr>
            <a:spLocks noChangeArrowheads="1"/>
          </p:cNvSpPr>
          <p:nvPr/>
        </p:nvSpPr>
        <p:spPr bwMode="auto">
          <a:xfrm>
            <a:off x="0" y="3352800"/>
            <a:ext cx="4972050" cy="35052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0548" name="Oval 4"/>
          <p:cNvSpPr>
            <a:spLocks noChangeArrowheads="1"/>
          </p:cNvSpPr>
          <p:nvPr/>
        </p:nvSpPr>
        <p:spPr bwMode="auto">
          <a:xfrm>
            <a:off x="2443163" y="381000"/>
            <a:ext cx="5400675" cy="17526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0549" name="Rectangle 5"/>
          <p:cNvSpPr>
            <a:spLocks noGrp="1" noChangeArrowheads="1"/>
          </p:cNvSpPr>
          <p:nvPr>
            <p:ph type="title"/>
          </p:nvPr>
        </p:nvSpPr>
        <p:spPr>
          <a:xfrm>
            <a:off x="527050" y="549275"/>
            <a:ext cx="9258300" cy="1143000"/>
          </a:xfrm>
        </p:spPr>
        <p:txBody>
          <a:bodyPr/>
          <a:lstStyle/>
          <a:p>
            <a:pPr algn="ctr"/>
            <a:r>
              <a:rPr lang="tr-TR" dirty="0">
                <a:solidFill>
                  <a:srgbClr val="A50021"/>
                </a:solidFill>
                <a:latin typeface="Tahoma" pitchFamily="34" charset="0"/>
              </a:rPr>
              <a:t>ÇALIŞMA </a:t>
            </a:r>
            <a:br>
              <a:rPr lang="tr-TR" dirty="0">
                <a:solidFill>
                  <a:srgbClr val="A50021"/>
                </a:solidFill>
                <a:latin typeface="Tahoma" pitchFamily="34" charset="0"/>
              </a:rPr>
            </a:br>
            <a:r>
              <a:rPr lang="tr-TR" dirty="0">
                <a:solidFill>
                  <a:srgbClr val="A50021"/>
                </a:solidFill>
                <a:latin typeface="Tahoma" pitchFamily="34" charset="0"/>
              </a:rPr>
              <a:t>PORTFOLYOLARI</a:t>
            </a:r>
            <a:endParaRPr lang="en-US" dirty="0">
              <a:solidFill>
                <a:srgbClr val="A50021"/>
              </a:solidFill>
              <a:latin typeface="Tahoma" pitchFamily="34" charset="0"/>
            </a:endParaRPr>
          </a:p>
        </p:txBody>
      </p:sp>
      <p:sp>
        <p:nvSpPr>
          <p:cNvPr id="620550" name="Line 6"/>
          <p:cNvSpPr>
            <a:spLocks noChangeShapeType="1"/>
          </p:cNvSpPr>
          <p:nvPr/>
        </p:nvSpPr>
        <p:spPr bwMode="auto">
          <a:xfrm flipH="1">
            <a:off x="3171825" y="2057400"/>
            <a:ext cx="685800" cy="609600"/>
          </a:xfrm>
          <a:prstGeom prst="line">
            <a:avLst/>
          </a:prstGeom>
          <a:noFill/>
          <a:ln w="28575">
            <a:solidFill>
              <a:schemeClr val="tx1"/>
            </a:solidFill>
            <a:round/>
            <a:headEnd/>
            <a:tailEnd type="triangle" w="med" len="med"/>
          </a:ln>
          <a:effectLst/>
        </p:spPr>
        <p:txBody>
          <a:bodyPr wrap="none"/>
          <a:lstStyle/>
          <a:p>
            <a:endParaRPr lang="tr-TR"/>
          </a:p>
        </p:txBody>
      </p:sp>
      <p:sp>
        <p:nvSpPr>
          <p:cNvPr id="620551" name="Line 7"/>
          <p:cNvSpPr>
            <a:spLocks noChangeShapeType="1"/>
          </p:cNvSpPr>
          <p:nvPr/>
        </p:nvSpPr>
        <p:spPr bwMode="auto">
          <a:xfrm>
            <a:off x="6429375" y="2057400"/>
            <a:ext cx="771525" cy="685800"/>
          </a:xfrm>
          <a:prstGeom prst="line">
            <a:avLst/>
          </a:prstGeom>
          <a:noFill/>
          <a:ln w="28575">
            <a:solidFill>
              <a:schemeClr val="tx1"/>
            </a:solidFill>
            <a:round/>
            <a:headEnd/>
            <a:tailEnd type="triangle" w="med" len="med"/>
          </a:ln>
          <a:effectLst/>
        </p:spPr>
        <p:txBody>
          <a:bodyPr wrap="none"/>
          <a:lstStyle/>
          <a:p>
            <a:endParaRPr lang="tr-TR"/>
          </a:p>
        </p:txBody>
      </p:sp>
      <p:sp>
        <p:nvSpPr>
          <p:cNvPr id="620552" name="Text Box 8"/>
          <p:cNvSpPr txBox="1">
            <a:spLocks noChangeArrowheads="1"/>
          </p:cNvSpPr>
          <p:nvPr/>
        </p:nvSpPr>
        <p:spPr bwMode="auto">
          <a:xfrm>
            <a:off x="1714500" y="2833688"/>
            <a:ext cx="1385888" cy="519112"/>
          </a:xfrm>
          <a:prstGeom prst="rect">
            <a:avLst/>
          </a:prstGeom>
          <a:noFill/>
          <a:ln w="9525">
            <a:noFill/>
            <a:miter lim="800000"/>
            <a:headEnd/>
            <a:tailEnd/>
          </a:ln>
          <a:effectLst/>
        </p:spPr>
        <p:txBody>
          <a:bodyPr wrap="none">
            <a:spAutoFit/>
          </a:bodyPr>
          <a:lstStyle/>
          <a:p>
            <a:pPr algn="l" eaLnBrk="1" hangingPunct="1"/>
            <a:r>
              <a:rPr lang="tr-TR" sz="2800">
                <a:solidFill>
                  <a:srgbClr val="A50021"/>
                </a:solidFill>
                <a:latin typeface="Tahoma" pitchFamily="34" charset="0"/>
              </a:rPr>
              <a:t>AMACI</a:t>
            </a:r>
            <a:endParaRPr lang="en-US" sz="2800">
              <a:solidFill>
                <a:srgbClr val="A50021"/>
              </a:solidFill>
              <a:latin typeface="Tahoma" pitchFamily="34" charset="0"/>
            </a:endParaRPr>
          </a:p>
        </p:txBody>
      </p:sp>
      <p:sp>
        <p:nvSpPr>
          <p:cNvPr id="620553" name="Text Box 9"/>
          <p:cNvSpPr txBox="1">
            <a:spLocks noChangeArrowheads="1"/>
          </p:cNvSpPr>
          <p:nvPr/>
        </p:nvSpPr>
        <p:spPr bwMode="auto">
          <a:xfrm>
            <a:off x="6686550" y="2833688"/>
            <a:ext cx="1639888" cy="519112"/>
          </a:xfrm>
          <a:prstGeom prst="rect">
            <a:avLst/>
          </a:prstGeom>
          <a:noFill/>
          <a:ln w="9525">
            <a:noFill/>
            <a:miter lim="800000"/>
            <a:headEnd/>
            <a:tailEnd/>
          </a:ln>
          <a:effectLst/>
        </p:spPr>
        <p:txBody>
          <a:bodyPr wrap="none">
            <a:spAutoFit/>
          </a:bodyPr>
          <a:lstStyle/>
          <a:p>
            <a:pPr algn="l" eaLnBrk="1" hangingPunct="1"/>
            <a:r>
              <a:rPr lang="tr-TR" sz="2800">
                <a:solidFill>
                  <a:srgbClr val="A50021"/>
                </a:solidFill>
                <a:latin typeface="Tahoma" pitchFamily="34" charset="0"/>
              </a:rPr>
              <a:t>İÇERİĞİ</a:t>
            </a:r>
            <a:endParaRPr lang="en-US" sz="2800">
              <a:solidFill>
                <a:srgbClr val="A50021"/>
              </a:solidFill>
              <a:latin typeface="Tahoma" pitchFamily="34" charset="0"/>
            </a:endParaRPr>
          </a:p>
        </p:txBody>
      </p:sp>
      <p:sp>
        <p:nvSpPr>
          <p:cNvPr id="620554" name="Text Box 10"/>
          <p:cNvSpPr txBox="1">
            <a:spLocks noChangeArrowheads="1"/>
          </p:cNvSpPr>
          <p:nvPr/>
        </p:nvSpPr>
        <p:spPr bwMode="auto">
          <a:xfrm>
            <a:off x="5162550" y="3352800"/>
            <a:ext cx="5084763" cy="2647950"/>
          </a:xfrm>
          <a:prstGeom prst="rect">
            <a:avLst/>
          </a:prstGeom>
          <a:noFill/>
          <a:ln w="9525">
            <a:noFill/>
            <a:miter lim="800000"/>
            <a:headEnd/>
            <a:tailEnd/>
          </a:ln>
          <a:effectLst/>
        </p:spPr>
        <p:txBody>
          <a:bodyPr wrap="none">
            <a:spAutoFit/>
          </a:bodyPr>
          <a:lstStyle/>
          <a:p>
            <a:pPr algn="l" eaLnBrk="1" hangingPunct="1">
              <a:buFontTx/>
              <a:buBlip>
                <a:blip r:embed="rId2"/>
              </a:buBlip>
            </a:pPr>
            <a:r>
              <a:rPr lang="tr-TR"/>
              <a:t> </a:t>
            </a:r>
            <a:r>
              <a:rPr lang="tr-TR">
                <a:latin typeface="Tahoma" pitchFamily="34" charset="0"/>
              </a:rPr>
              <a:t>Okul çalışmalarından örnekler</a:t>
            </a:r>
          </a:p>
          <a:p>
            <a:pPr algn="l" eaLnBrk="1" hangingPunct="1">
              <a:buFontTx/>
              <a:buBlip>
                <a:blip r:embed="rId2"/>
              </a:buBlip>
            </a:pPr>
            <a:r>
              <a:rPr lang="tr-TR">
                <a:latin typeface="Tahoma" pitchFamily="34" charset="0"/>
              </a:rPr>
              <a:t> Öğretmen kayıtları</a:t>
            </a:r>
          </a:p>
          <a:p>
            <a:pPr algn="l" eaLnBrk="1" hangingPunct="1">
              <a:buFontTx/>
              <a:buBlip>
                <a:blip r:embed="rId2"/>
              </a:buBlip>
            </a:pPr>
            <a:r>
              <a:rPr lang="tr-TR">
                <a:latin typeface="Tahoma" pitchFamily="34" charset="0"/>
              </a:rPr>
              <a:t> Gelişim testlerinin sonuçları</a:t>
            </a:r>
          </a:p>
          <a:p>
            <a:pPr algn="l" eaLnBrk="1" hangingPunct="1">
              <a:buFontTx/>
              <a:buBlip>
                <a:blip r:embed="rId2"/>
              </a:buBlip>
            </a:pPr>
            <a:r>
              <a:rPr lang="tr-TR">
                <a:latin typeface="Tahoma" pitchFamily="34" charset="0"/>
              </a:rPr>
              <a:t> Ana-baba görüşleri</a:t>
            </a:r>
          </a:p>
          <a:p>
            <a:pPr algn="l" eaLnBrk="1" hangingPunct="1">
              <a:buFontTx/>
              <a:buBlip>
                <a:blip r:embed="rId2"/>
              </a:buBlip>
            </a:pPr>
            <a:r>
              <a:rPr lang="tr-TR">
                <a:latin typeface="Tahoma" pitchFamily="34" charset="0"/>
              </a:rPr>
              <a:t> Arkadaş görüşleri</a:t>
            </a:r>
          </a:p>
          <a:p>
            <a:pPr algn="l" eaLnBrk="1" hangingPunct="1">
              <a:buFontTx/>
              <a:buBlip>
                <a:blip r:embed="rId2"/>
              </a:buBlip>
            </a:pPr>
            <a:r>
              <a:rPr lang="tr-TR">
                <a:latin typeface="Tahoma" pitchFamily="34" charset="0"/>
              </a:rPr>
              <a:t> Öğrencinin çalışmaları hakkın-</a:t>
            </a:r>
          </a:p>
          <a:p>
            <a:pPr algn="l" eaLnBrk="1" hangingPunct="1">
              <a:buFontTx/>
              <a:buBlip>
                <a:blip r:embed="rId2"/>
              </a:buBlip>
            </a:pPr>
            <a:r>
              <a:rPr lang="tr-TR">
                <a:latin typeface="Tahoma" pitchFamily="34" charset="0"/>
              </a:rPr>
              <a:t>  da kendi düşünceleri</a:t>
            </a:r>
            <a:endParaRPr lang="en-US">
              <a:latin typeface="Tahoma" pitchFamily="34" charset="0"/>
            </a:endParaRPr>
          </a:p>
        </p:txBody>
      </p:sp>
      <p:sp>
        <p:nvSpPr>
          <p:cNvPr id="620555" name="Text Box 11"/>
          <p:cNvSpPr txBox="1">
            <a:spLocks noChangeArrowheads="1"/>
          </p:cNvSpPr>
          <p:nvPr/>
        </p:nvSpPr>
        <p:spPr bwMode="auto">
          <a:xfrm>
            <a:off x="58738" y="3352800"/>
            <a:ext cx="5084762" cy="3378200"/>
          </a:xfrm>
          <a:prstGeom prst="rect">
            <a:avLst/>
          </a:prstGeom>
          <a:noFill/>
          <a:ln w="9525">
            <a:noFill/>
            <a:miter lim="800000"/>
            <a:headEnd/>
            <a:tailEnd/>
          </a:ln>
          <a:effectLst/>
        </p:spPr>
        <p:txBody>
          <a:bodyPr>
            <a:spAutoFit/>
          </a:bodyPr>
          <a:lstStyle/>
          <a:p>
            <a:pPr marL="279400" indent="-279400" algn="l" eaLnBrk="1" hangingPunct="1">
              <a:buFontTx/>
              <a:buBlip>
                <a:blip r:embed="rId2"/>
              </a:buBlip>
            </a:pPr>
            <a:r>
              <a:rPr lang="tr-TR"/>
              <a:t> </a:t>
            </a:r>
            <a:r>
              <a:rPr lang="tr-TR">
                <a:latin typeface="Tahoma" pitchFamily="34" charset="0"/>
              </a:rPr>
              <a:t>Öğrenci hakkında çok yönlü</a:t>
            </a:r>
          </a:p>
          <a:p>
            <a:pPr marL="279400" indent="-279400" algn="l" eaLnBrk="1" hangingPunct="1"/>
            <a:r>
              <a:rPr lang="tr-TR">
                <a:latin typeface="Tahoma" pitchFamily="34" charset="0"/>
              </a:rPr>
              <a:t>    bilgi edinmek</a:t>
            </a:r>
          </a:p>
          <a:p>
            <a:pPr marL="279400" indent="-279400" algn="l" eaLnBrk="1" hangingPunct="1">
              <a:buFontTx/>
              <a:buBlip>
                <a:blip r:embed="rId2"/>
              </a:buBlip>
            </a:pPr>
            <a:r>
              <a:rPr lang="tr-TR">
                <a:latin typeface="Tahoma" pitchFamily="34" charset="0"/>
              </a:rPr>
              <a:t>Öğrencinin çalışmaları arasın-da bağ kurmasını sağlamak</a:t>
            </a:r>
          </a:p>
          <a:p>
            <a:pPr marL="279400" indent="-279400" algn="l" eaLnBrk="1" hangingPunct="1">
              <a:buFontTx/>
              <a:buBlip>
                <a:blip r:embed="rId2"/>
              </a:buBlip>
            </a:pPr>
            <a:r>
              <a:rPr lang="tr-TR">
                <a:latin typeface="Tahoma" pitchFamily="34" charset="0"/>
              </a:rPr>
              <a:t>Öğrencinin kendi gelişiminin</a:t>
            </a:r>
          </a:p>
          <a:p>
            <a:pPr marL="279400" indent="-279400" algn="l" eaLnBrk="1" hangingPunct="1"/>
            <a:r>
              <a:rPr lang="tr-TR">
                <a:latin typeface="Tahoma" pitchFamily="34" charset="0"/>
              </a:rPr>
              <a:t>   farkında olmasını sağlamak</a:t>
            </a:r>
          </a:p>
          <a:p>
            <a:pPr marL="279400" indent="-279400" algn="l" eaLnBrk="1" hangingPunct="1">
              <a:buFontTx/>
              <a:buBlip>
                <a:blip r:embed="rId2"/>
              </a:buBlip>
            </a:pPr>
            <a:r>
              <a:rPr lang="tr-TR">
                <a:latin typeface="Tahoma" pitchFamily="34" charset="0"/>
              </a:rPr>
              <a:t>Yaptığı çalışmalarla öğrencinin kendine olan güvenini geliştirmek </a:t>
            </a:r>
            <a:endParaRPr lang="en-US">
              <a:latin typeface="Tahoma" pitchFamily="34" charset="0"/>
            </a:endParaRPr>
          </a:p>
        </p:txBody>
      </p:sp>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0547"/>
                                        </p:tgtEl>
                                        <p:attrNameLst>
                                          <p:attrName>style.visibility</p:attrName>
                                        </p:attrNameLst>
                                      </p:cBhvr>
                                      <p:to>
                                        <p:strVal val="visible"/>
                                      </p:to>
                                    </p:set>
                                    <p:anim calcmode="lin" valueType="num">
                                      <p:cBhvr additive="base">
                                        <p:cTn id="7" dur="500" fill="hold"/>
                                        <p:tgtEl>
                                          <p:spTgt spid="620547"/>
                                        </p:tgtEl>
                                        <p:attrNameLst>
                                          <p:attrName>ppt_x</p:attrName>
                                        </p:attrNameLst>
                                      </p:cBhvr>
                                      <p:tavLst>
                                        <p:tav tm="0">
                                          <p:val>
                                            <p:strVal val="0-#ppt_w/2"/>
                                          </p:val>
                                        </p:tav>
                                        <p:tav tm="100000">
                                          <p:val>
                                            <p:strVal val="#ppt_x"/>
                                          </p:val>
                                        </p:tav>
                                      </p:tavLst>
                                    </p:anim>
                                    <p:anim calcmode="lin" valueType="num">
                                      <p:cBhvr additive="base">
                                        <p:cTn id="8" dur="500" fill="hold"/>
                                        <p:tgtEl>
                                          <p:spTgt spid="62054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0555"/>
                                        </p:tgtEl>
                                        <p:attrNameLst>
                                          <p:attrName>style.visibility</p:attrName>
                                        </p:attrNameLst>
                                      </p:cBhvr>
                                      <p:to>
                                        <p:strVal val="visible"/>
                                      </p:to>
                                    </p:set>
                                    <p:anim calcmode="lin" valueType="num">
                                      <p:cBhvr additive="base">
                                        <p:cTn id="13" dur="500" fill="hold"/>
                                        <p:tgtEl>
                                          <p:spTgt spid="620555"/>
                                        </p:tgtEl>
                                        <p:attrNameLst>
                                          <p:attrName>ppt_x</p:attrName>
                                        </p:attrNameLst>
                                      </p:cBhvr>
                                      <p:tavLst>
                                        <p:tav tm="0">
                                          <p:val>
                                            <p:strVal val="0-#ppt_w/2"/>
                                          </p:val>
                                        </p:tav>
                                        <p:tav tm="100000">
                                          <p:val>
                                            <p:strVal val="#ppt_x"/>
                                          </p:val>
                                        </p:tav>
                                      </p:tavLst>
                                    </p:anim>
                                    <p:anim calcmode="lin" valueType="num">
                                      <p:cBhvr additive="base">
                                        <p:cTn id="14" dur="500" fill="hold"/>
                                        <p:tgtEl>
                                          <p:spTgt spid="62055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0546"/>
                                        </p:tgtEl>
                                        <p:attrNameLst>
                                          <p:attrName>style.visibility</p:attrName>
                                        </p:attrNameLst>
                                      </p:cBhvr>
                                      <p:to>
                                        <p:strVal val="visible"/>
                                      </p:to>
                                    </p:set>
                                    <p:anim calcmode="lin" valueType="num">
                                      <p:cBhvr additive="base">
                                        <p:cTn id="19" dur="500" fill="hold"/>
                                        <p:tgtEl>
                                          <p:spTgt spid="620546"/>
                                        </p:tgtEl>
                                        <p:attrNameLst>
                                          <p:attrName>ppt_x</p:attrName>
                                        </p:attrNameLst>
                                      </p:cBhvr>
                                      <p:tavLst>
                                        <p:tav tm="0">
                                          <p:val>
                                            <p:strVal val="0-#ppt_w/2"/>
                                          </p:val>
                                        </p:tav>
                                        <p:tav tm="100000">
                                          <p:val>
                                            <p:strVal val="#ppt_x"/>
                                          </p:val>
                                        </p:tav>
                                      </p:tavLst>
                                    </p:anim>
                                    <p:anim calcmode="lin" valueType="num">
                                      <p:cBhvr additive="base">
                                        <p:cTn id="20" dur="500" fill="hold"/>
                                        <p:tgtEl>
                                          <p:spTgt spid="62054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0554"/>
                                        </p:tgtEl>
                                        <p:attrNameLst>
                                          <p:attrName>style.visibility</p:attrName>
                                        </p:attrNameLst>
                                      </p:cBhvr>
                                      <p:to>
                                        <p:strVal val="visible"/>
                                      </p:to>
                                    </p:set>
                                    <p:anim calcmode="lin" valueType="num">
                                      <p:cBhvr additive="base">
                                        <p:cTn id="25" dur="500" fill="hold"/>
                                        <p:tgtEl>
                                          <p:spTgt spid="620554"/>
                                        </p:tgtEl>
                                        <p:attrNameLst>
                                          <p:attrName>ppt_x</p:attrName>
                                        </p:attrNameLst>
                                      </p:cBhvr>
                                      <p:tavLst>
                                        <p:tav tm="0">
                                          <p:val>
                                            <p:strVal val="0-#ppt_w/2"/>
                                          </p:val>
                                        </p:tav>
                                        <p:tav tm="100000">
                                          <p:val>
                                            <p:strVal val="#ppt_x"/>
                                          </p:val>
                                        </p:tav>
                                      </p:tavLst>
                                    </p:anim>
                                    <p:anim calcmode="lin" valueType="num">
                                      <p:cBhvr additive="base">
                                        <p:cTn id="26" dur="500" fill="hold"/>
                                        <p:tgtEl>
                                          <p:spTgt spid="6205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0546" grpId="0" animBg="1"/>
      <p:bldP spid="620547" grpId="0" animBg="1"/>
      <p:bldP spid="620554" grpId="0" autoUpdateAnimBg="0"/>
      <p:bldP spid="62055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Hedefleri</a:t>
            </a:r>
            <a:endParaRPr lang="tr-TR"/>
          </a:p>
        </p:txBody>
      </p:sp>
      <p:sp>
        <p:nvSpPr>
          <p:cNvPr id="34819"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r>
              <a:rPr lang="tr-TR" b="1">
                <a:solidFill>
                  <a:srgbClr val="800000"/>
                </a:solidFill>
                <a:latin typeface="Arial Narrow" pitchFamily="34" charset="0"/>
              </a:rPr>
              <a:t>a) Uzak hedefler:</a:t>
            </a:r>
            <a:r>
              <a:rPr lang="tr-TR" b="1">
                <a:solidFill>
                  <a:srgbClr val="CC9900"/>
                </a:solidFill>
                <a:latin typeface="Arial Narrow" pitchFamily="34" charset="0"/>
              </a:rPr>
              <a:t> </a:t>
            </a:r>
            <a:r>
              <a:rPr lang="tr-TR" b="1">
                <a:solidFill>
                  <a:srgbClr val="0000FF"/>
                </a:solidFill>
                <a:latin typeface="Arial Narrow" pitchFamily="34" charset="0"/>
              </a:rPr>
              <a:t>Devletin siyasi hedefleridir; çerçevesi anayasa ile belirlenmiştir. En genel hali “Çağdaş gelişmiş ülkeler seviyesine çıkarmak”</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 calcmode="lin" valueType="num">
                                      <p:cBhvr additive="base">
                                        <p:cTn id="7"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AutoShape 2"/>
          <p:cNvSpPr>
            <a:spLocks noChangeArrowheads="1"/>
          </p:cNvSpPr>
          <p:nvPr/>
        </p:nvSpPr>
        <p:spPr bwMode="auto">
          <a:xfrm>
            <a:off x="600075" y="3352800"/>
            <a:ext cx="4371975" cy="32766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pPr algn="l" eaLnBrk="1" hangingPunct="1"/>
            <a:endParaRPr lang="tr-TR">
              <a:latin typeface="Tahoma" pitchFamily="34" charset="0"/>
            </a:endParaRPr>
          </a:p>
        </p:txBody>
      </p:sp>
      <p:sp>
        <p:nvSpPr>
          <p:cNvPr id="621571" name="AutoShape 3"/>
          <p:cNvSpPr>
            <a:spLocks noChangeArrowheads="1"/>
          </p:cNvSpPr>
          <p:nvPr/>
        </p:nvSpPr>
        <p:spPr bwMode="auto">
          <a:xfrm>
            <a:off x="5143500" y="3352800"/>
            <a:ext cx="4886325" cy="29718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1572" name="Oval 4"/>
          <p:cNvSpPr>
            <a:spLocks noGrp="1" noChangeArrowheads="1"/>
          </p:cNvSpPr>
          <p:nvPr>
            <p:ph type="title"/>
          </p:nvPr>
        </p:nvSpPr>
        <p:spPr>
          <a:xfrm>
            <a:off x="1371600" y="609600"/>
            <a:ext cx="7458075" cy="1600200"/>
          </a:xfrm>
          <a:prstGeom prst="ellipse">
            <a:avLst/>
          </a:prstGeom>
          <a:solidFill>
            <a:srgbClr val="CCFFFF">
              <a:alpha val="50000"/>
            </a:srgbClr>
          </a:solidFill>
          <a:ln w="28575">
            <a:solidFill>
              <a:schemeClr val="tx1"/>
            </a:solidFill>
            <a:round/>
          </a:ln>
        </p:spPr>
        <p:txBody>
          <a:bodyPr anchor="ctr"/>
          <a:lstStyle/>
          <a:p>
            <a:pPr algn="ctr"/>
            <a:r>
              <a:rPr lang="tr-TR">
                <a:solidFill>
                  <a:srgbClr val="A50021"/>
                </a:solidFill>
                <a:latin typeface="Tahoma" pitchFamily="34" charset="0"/>
              </a:rPr>
              <a:t>GRUP PORTFOLYOLARI</a:t>
            </a:r>
            <a:endParaRPr lang="en-US">
              <a:solidFill>
                <a:srgbClr val="A50021"/>
              </a:solidFill>
              <a:latin typeface="Tahoma" pitchFamily="34" charset="0"/>
            </a:endParaRPr>
          </a:p>
        </p:txBody>
      </p:sp>
      <p:sp>
        <p:nvSpPr>
          <p:cNvPr id="621573" name="Text Box 5"/>
          <p:cNvSpPr txBox="1">
            <a:spLocks noChangeArrowheads="1"/>
          </p:cNvSpPr>
          <p:nvPr/>
        </p:nvSpPr>
        <p:spPr bwMode="auto">
          <a:xfrm>
            <a:off x="1838325" y="2895600"/>
            <a:ext cx="1216025" cy="457200"/>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AMACI</a:t>
            </a:r>
            <a:endParaRPr lang="en-US">
              <a:solidFill>
                <a:srgbClr val="A50021"/>
              </a:solidFill>
              <a:latin typeface="Tahoma" pitchFamily="34" charset="0"/>
            </a:endParaRPr>
          </a:p>
        </p:txBody>
      </p:sp>
      <p:sp>
        <p:nvSpPr>
          <p:cNvPr id="621574" name="Text Box 6"/>
          <p:cNvSpPr txBox="1">
            <a:spLocks noChangeArrowheads="1"/>
          </p:cNvSpPr>
          <p:nvPr/>
        </p:nvSpPr>
        <p:spPr bwMode="auto">
          <a:xfrm>
            <a:off x="6543675" y="2895600"/>
            <a:ext cx="1431925" cy="457200"/>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İÇERİĞİ</a:t>
            </a:r>
            <a:endParaRPr lang="en-US">
              <a:solidFill>
                <a:srgbClr val="A50021"/>
              </a:solidFill>
              <a:latin typeface="Tahoma" pitchFamily="34" charset="0"/>
            </a:endParaRPr>
          </a:p>
        </p:txBody>
      </p:sp>
      <p:sp>
        <p:nvSpPr>
          <p:cNvPr id="621575" name="Text Box 7"/>
          <p:cNvSpPr txBox="1">
            <a:spLocks noChangeArrowheads="1"/>
          </p:cNvSpPr>
          <p:nvPr/>
        </p:nvSpPr>
        <p:spPr bwMode="auto">
          <a:xfrm>
            <a:off x="5143500" y="3352800"/>
            <a:ext cx="4714875" cy="3378200"/>
          </a:xfrm>
          <a:prstGeom prst="rect">
            <a:avLst/>
          </a:prstGeom>
          <a:noFill/>
          <a:ln w="28575">
            <a:noFill/>
            <a:miter lim="800000"/>
            <a:headEnd/>
            <a:tailEnd/>
          </a:ln>
          <a:effectLst/>
        </p:spPr>
        <p:txBody>
          <a:bodyPr>
            <a:spAutoFit/>
          </a:bodyPr>
          <a:lstStyle/>
          <a:p>
            <a:pPr algn="l" eaLnBrk="1" hangingPunct="1">
              <a:buFontTx/>
              <a:buBlip>
                <a:blip r:embed="rId2"/>
              </a:buBlip>
            </a:pPr>
            <a:r>
              <a:rPr lang="tr-TR">
                <a:latin typeface="Tahoma" pitchFamily="34" charset="0"/>
              </a:rPr>
              <a:t> Belirli bir konuda grubun</a:t>
            </a:r>
          </a:p>
          <a:p>
            <a:pPr algn="l" eaLnBrk="1" hangingPunct="1"/>
            <a:r>
              <a:rPr lang="tr-TR">
                <a:latin typeface="Tahoma" pitchFamily="34" charset="0"/>
              </a:rPr>
              <a:t>   her üyesinin güçlü yanlarını</a:t>
            </a:r>
          </a:p>
          <a:p>
            <a:pPr algn="l" eaLnBrk="1" hangingPunct="1"/>
            <a:r>
              <a:rPr lang="tr-TR">
                <a:latin typeface="Tahoma" pitchFamily="34" charset="0"/>
              </a:rPr>
              <a:t>   gösteren çalışmalar</a:t>
            </a:r>
          </a:p>
          <a:p>
            <a:pPr algn="l" eaLnBrk="1" hangingPunct="1">
              <a:buFontTx/>
              <a:buBlip>
                <a:blip r:embed="rId2"/>
              </a:buBlip>
            </a:pPr>
            <a:r>
              <a:rPr lang="tr-TR">
                <a:latin typeface="Tahoma" pitchFamily="34" charset="0"/>
              </a:rPr>
              <a:t> Grup üyelerinin çalışmaları</a:t>
            </a:r>
          </a:p>
          <a:p>
            <a:pPr algn="l" eaLnBrk="1" hangingPunct="1"/>
            <a:r>
              <a:rPr lang="tr-TR">
                <a:latin typeface="Tahoma" pitchFamily="34" charset="0"/>
              </a:rPr>
              <a:t>   hakkındaki düşünceleri</a:t>
            </a:r>
          </a:p>
          <a:p>
            <a:pPr algn="l" eaLnBrk="1" hangingPunct="1">
              <a:buFontTx/>
              <a:buBlip>
                <a:blip r:embed="rId2"/>
              </a:buBlip>
            </a:pPr>
            <a:r>
              <a:rPr lang="tr-TR">
                <a:latin typeface="Tahoma" pitchFamily="34" charset="0"/>
              </a:rPr>
              <a:t> Öğretmen, arkadaş ve veli</a:t>
            </a:r>
          </a:p>
          <a:p>
            <a:pPr algn="l" eaLnBrk="1" hangingPunct="1"/>
            <a:r>
              <a:rPr lang="tr-TR">
                <a:latin typeface="Tahoma" pitchFamily="34" charset="0"/>
              </a:rPr>
              <a:t>    görüşleri</a:t>
            </a:r>
          </a:p>
          <a:p>
            <a:pPr algn="l" eaLnBrk="1" hangingPunct="1"/>
            <a:endParaRPr lang="tr-TR">
              <a:latin typeface="Tahoma" pitchFamily="34" charset="0"/>
            </a:endParaRPr>
          </a:p>
          <a:p>
            <a:pPr algn="l" eaLnBrk="1" hangingPunct="1"/>
            <a:endParaRPr lang="en-US">
              <a:latin typeface="Tahoma" pitchFamily="34" charset="0"/>
            </a:endParaRPr>
          </a:p>
        </p:txBody>
      </p:sp>
      <p:sp>
        <p:nvSpPr>
          <p:cNvPr id="621576" name="Line 8"/>
          <p:cNvSpPr>
            <a:spLocks noChangeShapeType="1"/>
          </p:cNvSpPr>
          <p:nvPr/>
        </p:nvSpPr>
        <p:spPr bwMode="auto">
          <a:xfrm flipH="1">
            <a:off x="2657475" y="2133600"/>
            <a:ext cx="857250" cy="762000"/>
          </a:xfrm>
          <a:prstGeom prst="line">
            <a:avLst/>
          </a:prstGeom>
          <a:noFill/>
          <a:ln w="28575">
            <a:solidFill>
              <a:schemeClr val="tx1"/>
            </a:solidFill>
            <a:round/>
            <a:headEnd/>
            <a:tailEnd type="triangle" w="med" len="med"/>
          </a:ln>
          <a:effectLst/>
        </p:spPr>
        <p:txBody>
          <a:bodyPr anchor="ctr"/>
          <a:lstStyle/>
          <a:p>
            <a:endParaRPr lang="tr-TR"/>
          </a:p>
        </p:txBody>
      </p:sp>
      <p:sp>
        <p:nvSpPr>
          <p:cNvPr id="621577" name="Line 9"/>
          <p:cNvSpPr>
            <a:spLocks noChangeShapeType="1"/>
          </p:cNvSpPr>
          <p:nvPr/>
        </p:nvSpPr>
        <p:spPr bwMode="auto">
          <a:xfrm rot="16200000" flipH="1">
            <a:off x="6477000" y="2085975"/>
            <a:ext cx="762000" cy="857250"/>
          </a:xfrm>
          <a:prstGeom prst="line">
            <a:avLst/>
          </a:prstGeom>
          <a:noFill/>
          <a:ln w="28575">
            <a:solidFill>
              <a:schemeClr val="tx1"/>
            </a:solidFill>
            <a:round/>
            <a:headEnd/>
            <a:tailEnd type="triangle" w="med" len="med"/>
          </a:ln>
          <a:effectLst/>
        </p:spPr>
        <p:txBody>
          <a:bodyPr anchor="ctr"/>
          <a:lstStyle/>
          <a:p>
            <a:endParaRPr lang="tr-TR"/>
          </a:p>
        </p:txBody>
      </p:sp>
      <p:sp>
        <p:nvSpPr>
          <p:cNvPr id="621578" name="Text Box 10"/>
          <p:cNvSpPr txBox="1">
            <a:spLocks noChangeArrowheads="1"/>
          </p:cNvSpPr>
          <p:nvPr/>
        </p:nvSpPr>
        <p:spPr bwMode="auto">
          <a:xfrm>
            <a:off x="754063" y="3462338"/>
            <a:ext cx="4389437" cy="3378200"/>
          </a:xfrm>
          <a:prstGeom prst="rect">
            <a:avLst/>
          </a:prstGeom>
          <a:noFill/>
          <a:ln w="28575">
            <a:noFill/>
            <a:miter lim="800000"/>
            <a:headEnd/>
            <a:tailEnd/>
          </a:ln>
          <a:effectLst/>
        </p:spPr>
        <p:txBody>
          <a:bodyPr>
            <a:spAutoFit/>
          </a:bodyPr>
          <a:lstStyle/>
          <a:p>
            <a:pPr marL="196850" indent="-196850" algn="l" eaLnBrk="1" hangingPunct="1">
              <a:buFontTx/>
              <a:buBlip>
                <a:blip r:embed="rId2"/>
              </a:buBlip>
            </a:pPr>
            <a:r>
              <a:rPr lang="tr-TR">
                <a:latin typeface="Tahoma" pitchFamily="34" charset="0"/>
              </a:rPr>
              <a:t> Farklı yetenekte ve düzeyde olan öğrencileri  bir araya getirmek</a:t>
            </a:r>
          </a:p>
          <a:p>
            <a:pPr marL="196850" indent="-196850" algn="l" eaLnBrk="1" hangingPunct="1">
              <a:buFontTx/>
              <a:buBlip>
                <a:blip r:embed="rId2"/>
              </a:buBlip>
            </a:pPr>
            <a:r>
              <a:rPr lang="tr-TR">
                <a:latin typeface="Tahoma" pitchFamily="34" charset="0"/>
              </a:rPr>
              <a:t> Öğrencilere işbirliğini ve grup çalışmasının önemini kavratmak</a:t>
            </a:r>
          </a:p>
          <a:p>
            <a:pPr marL="196850" indent="-196850" algn="l" eaLnBrk="1" hangingPunct="1">
              <a:buFontTx/>
              <a:buBlip>
                <a:blip r:embed="rId2"/>
              </a:buBlip>
            </a:pPr>
            <a:r>
              <a:rPr lang="tr-TR">
                <a:latin typeface="Tahoma" pitchFamily="34" charset="0"/>
              </a:rPr>
              <a:t> Öğrencilerin birbirlerin-den öğrenmesini </a:t>
            </a:r>
            <a:r>
              <a:rPr lang="tr-TR" sz="2200">
                <a:latin typeface="Tahoma" pitchFamily="34" charset="0"/>
              </a:rPr>
              <a:t>sağlamak</a:t>
            </a:r>
          </a:p>
          <a:p>
            <a:pPr marL="196850" indent="-196850" algn="l" eaLnBrk="1" hangingPunct="1"/>
            <a:endParaRPr lang="en-US">
              <a:latin typeface="Tahoma" pitchFamily="34" charset="0"/>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1570"/>
                                        </p:tgtEl>
                                        <p:attrNameLst>
                                          <p:attrName>style.visibility</p:attrName>
                                        </p:attrNameLst>
                                      </p:cBhvr>
                                      <p:to>
                                        <p:strVal val="visible"/>
                                      </p:to>
                                    </p:set>
                                    <p:anim calcmode="lin" valueType="num">
                                      <p:cBhvr additive="base">
                                        <p:cTn id="7" dur="500" fill="hold"/>
                                        <p:tgtEl>
                                          <p:spTgt spid="621570"/>
                                        </p:tgtEl>
                                        <p:attrNameLst>
                                          <p:attrName>ppt_x</p:attrName>
                                        </p:attrNameLst>
                                      </p:cBhvr>
                                      <p:tavLst>
                                        <p:tav tm="0">
                                          <p:val>
                                            <p:strVal val="0-#ppt_w/2"/>
                                          </p:val>
                                        </p:tav>
                                        <p:tav tm="100000">
                                          <p:val>
                                            <p:strVal val="#ppt_x"/>
                                          </p:val>
                                        </p:tav>
                                      </p:tavLst>
                                    </p:anim>
                                    <p:anim calcmode="lin" valueType="num">
                                      <p:cBhvr additive="base">
                                        <p:cTn id="8" dur="500" fill="hold"/>
                                        <p:tgtEl>
                                          <p:spTgt spid="6215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1578"/>
                                        </p:tgtEl>
                                        <p:attrNameLst>
                                          <p:attrName>style.visibility</p:attrName>
                                        </p:attrNameLst>
                                      </p:cBhvr>
                                      <p:to>
                                        <p:strVal val="visible"/>
                                      </p:to>
                                    </p:set>
                                    <p:anim calcmode="lin" valueType="num">
                                      <p:cBhvr additive="base">
                                        <p:cTn id="13" dur="500" fill="hold"/>
                                        <p:tgtEl>
                                          <p:spTgt spid="621578"/>
                                        </p:tgtEl>
                                        <p:attrNameLst>
                                          <p:attrName>ppt_x</p:attrName>
                                        </p:attrNameLst>
                                      </p:cBhvr>
                                      <p:tavLst>
                                        <p:tav tm="0">
                                          <p:val>
                                            <p:strVal val="0-#ppt_w/2"/>
                                          </p:val>
                                        </p:tav>
                                        <p:tav tm="100000">
                                          <p:val>
                                            <p:strVal val="#ppt_x"/>
                                          </p:val>
                                        </p:tav>
                                      </p:tavLst>
                                    </p:anim>
                                    <p:anim calcmode="lin" valueType="num">
                                      <p:cBhvr additive="base">
                                        <p:cTn id="14" dur="500" fill="hold"/>
                                        <p:tgtEl>
                                          <p:spTgt spid="6215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1571"/>
                                        </p:tgtEl>
                                        <p:attrNameLst>
                                          <p:attrName>style.visibility</p:attrName>
                                        </p:attrNameLst>
                                      </p:cBhvr>
                                      <p:to>
                                        <p:strVal val="visible"/>
                                      </p:to>
                                    </p:set>
                                    <p:anim calcmode="lin" valueType="num">
                                      <p:cBhvr additive="base">
                                        <p:cTn id="19" dur="500" fill="hold"/>
                                        <p:tgtEl>
                                          <p:spTgt spid="621571"/>
                                        </p:tgtEl>
                                        <p:attrNameLst>
                                          <p:attrName>ppt_x</p:attrName>
                                        </p:attrNameLst>
                                      </p:cBhvr>
                                      <p:tavLst>
                                        <p:tav tm="0">
                                          <p:val>
                                            <p:strVal val="0-#ppt_w/2"/>
                                          </p:val>
                                        </p:tav>
                                        <p:tav tm="100000">
                                          <p:val>
                                            <p:strVal val="#ppt_x"/>
                                          </p:val>
                                        </p:tav>
                                      </p:tavLst>
                                    </p:anim>
                                    <p:anim calcmode="lin" valueType="num">
                                      <p:cBhvr additive="base">
                                        <p:cTn id="20" dur="500" fill="hold"/>
                                        <p:tgtEl>
                                          <p:spTgt spid="62157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1575"/>
                                        </p:tgtEl>
                                        <p:attrNameLst>
                                          <p:attrName>style.visibility</p:attrName>
                                        </p:attrNameLst>
                                      </p:cBhvr>
                                      <p:to>
                                        <p:strVal val="visible"/>
                                      </p:to>
                                    </p:set>
                                    <p:anim calcmode="lin" valueType="num">
                                      <p:cBhvr additive="base">
                                        <p:cTn id="25" dur="500" fill="hold"/>
                                        <p:tgtEl>
                                          <p:spTgt spid="621575"/>
                                        </p:tgtEl>
                                        <p:attrNameLst>
                                          <p:attrName>ppt_x</p:attrName>
                                        </p:attrNameLst>
                                      </p:cBhvr>
                                      <p:tavLst>
                                        <p:tav tm="0">
                                          <p:val>
                                            <p:strVal val="0-#ppt_w/2"/>
                                          </p:val>
                                        </p:tav>
                                        <p:tav tm="100000">
                                          <p:val>
                                            <p:strVal val="#ppt_x"/>
                                          </p:val>
                                        </p:tav>
                                      </p:tavLst>
                                    </p:anim>
                                    <p:anim calcmode="lin" valueType="num">
                                      <p:cBhvr additive="base">
                                        <p:cTn id="26" dur="500" fill="hold"/>
                                        <p:tgtEl>
                                          <p:spTgt spid="6215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70" grpId="0" animBg="1" autoUpdateAnimBg="0"/>
      <p:bldP spid="621571" grpId="0" animBg="1"/>
      <p:bldP spid="621575" grpId="0" autoUpdateAnimBg="0"/>
      <p:bldP spid="621578" grpId="0" autoUpdateAnimBg="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AutoShape 2"/>
          <p:cNvSpPr>
            <a:spLocks noChangeArrowheads="1"/>
          </p:cNvSpPr>
          <p:nvPr/>
        </p:nvSpPr>
        <p:spPr bwMode="auto">
          <a:xfrm>
            <a:off x="4543425" y="3048000"/>
            <a:ext cx="5400675" cy="38100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pPr eaLnBrk="1" hangingPunct="1"/>
            <a:endParaRPr lang="tr-TR">
              <a:latin typeface="Tahoma" pitchFamily="34" charset="0"/>
            </a:endParaRPr>
          </a:p>
        </p:txBody>
      </p:sp>
      <p:sp>
        <p:nvSpPr>
          <p:cNvPr id="622595" name="AutoShape 3"/>
          <p:cNvSpPr>
            <a:spLocks noChangeArrowheads="1"/>
          </p:cNvSpPr>
          <p:nvPr/>
        </p:nvSpPr>
        <p:spPr bwMode="auto">
          <a:xfrm>
            <a:off x="857250" y="3048000"/>
            <a:ext cx="3257550" cy="18288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2596" name="Oval 4"/>
          <p:cNvSpPr>
            <a:spLocks noChangeArrowheads="1"/>
          </p:cNvSpPr>
          <p:nvPr/>
        </p:nvSpPr>
        <p:spPr bwMode="auto">
          <a:xfrm>
            <a:off x="2314575" y="304800"/>
            <a:ext cx="5657850" cy="19050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2597" name="Rectangle 5"/>
          <p:cNvSpPr>
            <a:spLocks noGrp="1" noChangeArrowheads="1"/>
          </p:cNvSpPr>
          <p:nvPr>
            <p:ph type="title"/>
          </p:nvPr>
        </p:nvSpPr>
        <p:spPr>
          <a:xfrm>
            <a:off x="527050" y="549275"/>
            <a:ext cx="9258300" cy="1143000"/>
          </a:xfrm>
        </p:spPr>
        <p:txBody>
          <a:bodyPr/>
          <a:lstStyle/>
          <a:p>
            <a:pPr algn="ctr"/>
            <a:r>
              <a:rPr lang="tr-TR" dirty="0">
                <a:solidFill>
                  <a:srgbClr val="A50021"/>
                </a:solidFill>
                <a:latin typeface="Tahoma" pitchFamily="34" charset="0"/>
              </a:rPr>
              <a:t>SINIF </a:t>
            </a:r>
            <a:br>
              <a:rPr lang="tr-TR" dirty="0">
                <a:solidFill>
                  <a:srgbClr val="A50021"/>
                </a:solidFill>
                <a:latin typeface="Tahoma" pitchFamily="34" charset="0"/>
              </a:rPr>
            </a:br>
            <a:r>
              <a:rPr lang="tr-TR" dirty="0">
                <a:solidFill>
                  <a:srgbClr val="A50021"/>
                </a:solidFill>
                <a:latin typeface="Tahoma" pitchFamily="34" charset="0"/>
              </a:rPr>
              <a:t>PORTFOLYOLARI</a:t>
            </a:r>
            <a:endParaRPr lang="en-US" dirty="0">
              <a:solidFill>
                <a:srgbClr val="A50021"/>
              </a:solidFill>
              <a:latin typeface="Tahoma" pitchFamily="34" charset="0"/>
            </a:endParaRPr>
          </a:p>
        </p:txBody>
      </p:sp>
      <p:sp>
        <p:nvSpPr>
          <p:cNvPr id="622598" name="Text Box 6"/>
          <p:cNvSpPr txBox="1">
            <a:spLocks noChangeArrowheads="1"/>
          </p:cNvSpPr>
          <p:nvPr/>
        </p:nvSpPr>
        <p:spPr bwMode="auto">
          <a:xfrm>
            <a:off x="2143125" y="2667000"/>
            <a:ext cx="1457325" cy="457200"/>
          </a:xfrm>
          <a:prstGeom prst="rect">
            <a:avLst/>
          </a:prstGeom>
          <a:noFill/>
          <a:ln w="28575">
            <a:noFill/>
            <a:miter lim="800000"/>
            <a:headEnd/>
            <a:tailEnd/>
          </a:ln>
          <a:effectLst/>
        </p:spPr>
        <p:txBody>
          <a:bodyPr>
            <a:spAutoFit/>
          </a:bodyPr>
          <a:lstStyle/>
          <a:p>
            <a:pPr algn="l" eaLnBrk="1" hangingPunct="1"/>
            <a:r>
              <a:rPr lang="tr-TR" dirty="0">
                <a:solidFill>
                  <a:srgbClr val="A50021"/>
                </a:solidFill>
                <a:latin typeface="Tahoma" pitchFamily="34" charset="0"/>
              </a:rPr>
              <a:t>AMACI</a:t>
            </a:r>
            <a:endParaRPr lang="en-US" dirty="0">
              <a:solidFill>
                <a:srgbClr val="A50021"/>
              </a:solidFill>
              <a:latin typeface="Tahoma" pitchFamily="34" charset="0"/>
            </a:endParaRPr>
          </a:p>
        </p:txBody>
      </p:sp>
      <p:sp>
        <p:nvSpPr>
          <p:cNvPr id="622599" name="Text Box 7"/>
          <p:cNvSpPr txBox="1">
            <a:spLocks noChangeArrowheads="1"/>
          </p:cNvSpPr>
          <p:nvPr/>
        </p:nvSpPr>
        <p:spPr bwMode="auto">
          <a:xfrm>
            <a:off x="6199188" y="2667000"/>
            <a:ext cx="1431925" cy="457200"/>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İÇERİĞİ</a:t>
            </a:r>
            <a:endParaRPr lang="en-US">
              <a:solidFill>
                <a:srgbClr val="A50021"/>
              </a:solidFill>
              <a:latin typeface="Tahoma" pitchFamily="34" charset="0"/>
            </a:endParaRPr>
          </a:p>
        </p:txBody>
      </p:sp>
      <p:sp>
        <p:nvSpPr>
          <p:cNvPr id="622600" name="Line 8"/>
          <p:cNvSpPr>
            <a:spLocks noChangeShapeType="1"/>
          </p:cNvSpPr>
          <p:nvPr/>
        </p:nvSpPr>
        <p:spPr bwMode="auto">
          <a:xfrm rot="16200000" flipH="1">
            <a:off x="6381750" y="2095500"/>
            <a:ext cx="609600" cy="685800"/>
          </a:xfrm>
          <a:prstGeom prst="line">
            <a:avLst/>
          </a:prstGeom>
          <a:noFill/>
          <a:ln w="28575">
            <a:solidFill>
              <a:schemeClr val="tx1"/>
            </a:solidFill>
            <a:round/>
            <a:headEnd/>
            <a:tailEnd type="triangle" w="med" len="med"/>
          </a:ln>
          <a:effectLst/>
        </p:spPr>
        <p:txBody>
          <a:bodyPr anchor="ctr"/>
          <a:lstStyle/>
          <a:p>
            <a:endParaRPr lang="tr-TR"/>
          </a:p>
        </p:txBody>
      </p:sp>
      <p:sp>
        <p:nvSpPr>
          <p:cNvPr id="622601" name="Text Box 9"/>
          <p:cNvSpPr txBox="1">
            <a:spLocks noChangeArrowheads="1"/>
          </p:cNvSpPr>
          <p:nvPr/>
        </p:nvSpPr>
        <p:spPr bwMode="auto">
          <a:xfrm>
            <a:off x="857250" y="3124200"/>
            <a:ext cx="3019425" cy="1552575"/>
          </a:xfrm>
          <a:prstGeom prst="rect">
            <a:avLst/>
          </a:prstGeom>
          <a:noFill/>
          <a:ln w="28575">
            <a:noFill/>
            <a:miter lim="800000"/>
            <a:headEnd/>
            <a:tailEnd/>
          </a:ln>
          <a:effectLst/>
        </p:spPr>
        <p:txBody>
          <a:bodyPr wrap="none">
            <a:spAutoFit/>
          </a:bodyPr>
          <a:lstStyle/>
          <a:p>
            <a:pPr algn="l" eaLnBrk="1" hangingPunct="1"/>
            <a:r>
              <a:rPr lang="tr-TR">
                <a:latin typeface="Tahoma" pitchFamily="34" charset="0"/>
              </a:rPr>
              <a:t>Her sınıfın yaptığı </a:t>
            </a:r>
          </a:p>
          <a:p>
            <a:pPr algn="l" eaLnBrk="1" hangingPunct="1"/>
            <a:r>
              <a:rPr lang="tr-TR">
                <a:latin typeface="Tahoma" pitchFamily="34" charset="0"/>
              </a:rPr>
              <a:t>etkinlikleri</a:t>
            </a:r>
          </a:p>
          <a:p>
            <a:pPr algn="l" eaLnBrk="1" hangingPunct="1"/>
            <a:r>
              <a:rPr lang="tr-TR">
                <a:latin typeface="Tahoma" pitchFamily="34" charset="0"/>
              </a:rPr>
              <a:t>ve sınıfın </a:t>
            </a:r>
          </a:p>
          <a:p>
            <a:pPr algn="l" eaLnBrk="1" hangingPunct="1"/>
            <a:r>
              <a:rPr lang="tr-TR">
                <a:latin typeface="Tahoma" pitchFamily="34" charset="0"/>
              </a:rPr>
              <a:t>kişiliğini yansıtmak</a:t>
            </a:r>
            <a:endParaRPr lang="en-US">
              <a:latin typeface="Tahoma" pitchFamily="34" charset="0"/>
            </a:endParaRPr>
          </a:p>
        </p:txBody>
      </p:sp>
      <p:sp>
        <p:nvSpPr>
          <p:cNvPr id="622602" name="Text Box 10"/>
          <p:cNvSpPr txBox="1">
            <a:spLocks noChangeArrowheads="1"/>
          </p:cNvSpPr>
          <p:nvPr/>
        </p:nvSpPr>
        <p:spPr bwMode="auto">
          <a:xfrm>
            <a:off x="4457700" y="3114675"/>
            <a:ext cx="5400675" cy="3743325"/>
          </a:xfrm>
          <a:prstGeom prst="rect">
            <a:avLst/>
          </a:prstGeom>
          <a:noFill/>
          <a:ln w="28575">
            <a:noFill/>
            <a:miter lim="800000"/>
            <a:headEnd/>
            <a:tailEnd/>
          </a:ln>
          <a:effectLst/>
        </p:spPr>
        <p:txBody>
          <a:bodyPr>
            <a:spAutoFit/>
          </a:bodyPr>
          <a:lstStyle/>
          <a:p>
            <a:pPr algn="l" eaLnBrk="1" hangingPunct="1">
              <a:buFontTx/>
              <a:buBlip>
                <a:blip r:embed="rId2"/>
              </a:buBlip>
            </a:pPr>
            <a:r>
              <a:rPr lang="tr-TR">
                <a:latin typeface="Tahoma" pitchFamily="34" charset="0"/>
              </a:rPr>
              <a:t> Sınıfça yapılan projeler</a:t>
            </a:r>
          </a:p>
          <a:p>
            <a:pPr algn="l" eaLnBrk="1" hangingPunct="1">
              <a:buFontTx/>
              <a:buBlip>
                <a:blip r:embed="rId2"/>
              </a:buBlip>
            </a:pPr>
            <a:r>
              <a:rPr lang="tr-TR">
                <a:latin typeface="Tahoma" pitchFamily="34" charset="0"/>
              </a:rPr>
              <a:t> Gösteriler ve geziler</a:t>
            </a:r>
          </a:p>
          <a:p>
            <a:pPr algn="l" eaLnBrk="1" hangingPunct="1">
              <a:buFontTx/>
              <a:buBlip>
                <a:blip r:embed="rId2"/>
              </a:buBlip>
            </a:pPr>
            <a:r>
              <a:rPr lang="tr-TR">
                <a:latin typeface="Tahoma" pitchFamily="34" charset="0"/>
              </a:rPr>
              <a:t> Sınıfa gelen ziyaretçiler</a:t>
            </a:r>
          </a:p>
          <a:p>
            <a:pPr algn="l" eaLnBrk="1" hangingPunct="1">
              <a:buFontTx/>
              <a:buBlip>
                <a:blip r:embed="rId2"/>
              </a:buBlip>
            </a:pPr>
            <a:r>
              <a:rPr lang="tr-TR">
                <a:latin typeface="Tahoma" pitchFamily="34" charset="0"/>
              </a:rPr>
              <a:t> Öğretmen, veli ve öğrencilerin</a:t>
            </a:r>
          </a:p>
          <a:p>
            <a:pPr algn="l" eaLnBrk="1" hangingPunct="1"/>
            <a:r>
              <a:rPr lang="tr-TR">
                <a:latin typeface="Tahoma" pitchFamily="34" charset="0"/>
              </a:rPr>
              <a:t>   sınıfa yazdığı mektuplar</a:t>
            </a:r>
          </a:p>
          <a:p>
            <a:pPr algn="l" eaLnBrk="1" hangingPunct="1">
              <a:buFontTx/>
              <a:buBlip>
                <a:blip r:embed="rId2"/>
              </a:buBlip>
            </a:pPr>
            <a:r>
              <a:rPr lang="tr-TR">
                <a:latin typeface="Tahoma" pitchFamily="34" charset="0"/>
              </a:rPr>
              <a:t> Sınıfın sloganı, şiiri, öyküsü,</a:t>
            </a:r>
          </a:p>
          <a:p>
            <a:pPr algn="l" eaLnBrk="1" hangingPunct="1"/>
            <a:r>
              <a:rPr lang="tr-TR">
                <a:latin typeface="Tahoma" pitchFamily="34" charset="0"/>
              </a:rPr>
              <a:t>   logosu, resmi ve fotoğrafı</a:t>
            </a:r>
          </a:p>
          <a:p>
            <a:pPr algn="l" eaLnBrk="1" hangingPunct="1">
              <a:buFontTx/>
              <a:buBlip>
                <a:blip r:embed="rId2"/>
              </a:buBlip>
            </a:pPr>
            <a:r>
              <a:rPr lang="tr-TR">
                <a:latin typeface="Tahoma" pitchFamily="34" charset="0"/>
              </a:rPr>
              <a:t> Sınıfın, diğer sınıflar ve </a:t>
            </a:r>
          </a:p>
          <a:p>
            <a:pPr algn="l" eaLnBrk="1" hangingPunct="1"/>
            <a:r>
              <a:rPr lang="tr-TR">
                <a:latin typeface="Tahoma" pitchFamily="34" charset="0"/>
              </a:rPr>
              <a:t>   gelecek sınıflarla ilgili dilekleri</a:t>
            </a:r>
          </a:p>
          <a:p>
            <a:pPr algn="l" eaLnBrk="1" hangingPunct="1"/>
            <a:r>
              <a:rPr lang="tr-TR">
                <a:latin typeface="Tahoma" pitchFamily="34" charset="0"/>
              </a:rPr>
              <a:t>   ve önerileri </a:t>
            </a:r>
            <a:endParaRPr lang="en-US">
              <a:latin typeface="Tahoma" pitchFamily="34" charset="0"/>
            </a:endParaRPr>
          </a:p>
        </p:txBody>
      </p:sp>
      <p:sp>
        <p:nvSpPr>
          <p:cNvPr id="622603" name="Line 11"/>
          <p:cNvSpPr>
            <a:spLocks noChangeShapeType="1"/>
          </p:cNvSpPr>
          <p:nvPr/>
        </p:nvSpPr>
        <p:spPr bwMode="auto">
          <a:xfrm flipH="1">
            <a:off x="2914650" y="2057400"/>
            <a:ext cx="685800" cy="6096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2595"/>
                                        </p:tgtEl>
                                        <p:attrNameLst>
                                          <p:attrName>style.visibility</p:attrName>
                                        </p:attrNameLst>
                                      </p:cBhvr>
                                      <p:to>
                                        <p:strVal val="visible"/>
                                      </p:to>
                                    </p:set>
                                    <p:anim calcmode="lin" valueType="num">
                                      <p:cBhvr additive="base">
                                        <p:cTn id="7" dur="500" fill="hold"/>
                                        <p:tgtEl>
                                          <p:spTgt spid="622595"/>
                                        </p:tgtEl>
                                        <p:attrNameLst>
                                          <p:attrName>ppt_x</p:attrName>
                                        </p:attrNameLst>
                                      </p:cBhvr>
                                      <p:tavLst>
                                        <p:tav tm="0">
                                          <p:val>
                                            <p:strVal val="0-#ppt_w/2"/>
                                          </p:val>
                                        </p:tav>
                                        <p:tav tm="100000">
                                          <p:val>
                                            <p:strVal val="#ppt_x"/>
                                          </p:val>
                                        </p:tav>
                                      </p:tavLst>
                                    </p:anim>
                                    <p:anim calcmode="lin" valueType="num">
                                      <p:cBhvr additive="base">
                                        <p:cTn id="8" dur="500" fill="hold"/>
                                        <p:tgtEl>
                                          <p:spTgt spid="6225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2601"/>
                                        </p:tgtEl>
                                        <p:attrNameLst>
                                          <p:attrName>style.visibility</p:attrName>
                                        </p:attrNameLst>
                                      </p:cBhvr>
                                      <p:to>
                                        <p:strVal val="visible"/>
                                      </p:to>
                                    </p:set>
                                    <p:anim calcmode="lin" valueType="num">
                                      <p:cBhvr additive="base">
                                        <p:cTn id="13" dur="500" fill="hold"/>
                                        <p:tgtEl>
                                          <p:spTgt spid="622601"/>
                                        </p:tgtEl>
                                        <p:attrNameLst>
                                          <p:attrName>ppt_x</p:attrName>
                                        </p:attrNameLst>
                                      </p:cBhvr>
                                      <p:tavLst>
                                        <p:tav tm="0">
                                          <p:val>
                                            <p:strVal val="0-#ppt_w/2"/>
                                          </p:val>
                                        </p:tav>
                                        <p:tav tm="100000">
                                          <p:val>
                                            <p:strVal val="#ppt_x"/>
                                          </p:val>
                                        </p:tav>
                                      </p:tavLst>
                                    </p:anim>
                                    <p:anim calcmode="lin" valueType="num">
                                      <p:cBhvr additive="base">
                                        <p:cTn id="14" dur="500" fill="hold"/>
                                        <p:tgtEl>
                                          <p:spTgt spid="62260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2594"/>
                                        </p:tgtEl>
                                        <p:attrNameLst>
                                          <p:attrName>style.visibility</p:attrName>
                                        </p:attrNameLst>
                                      </p:cBhvr>
                                      <p:to>
                                        <p:strVal val="visible"/>
                                      </p:to>
                                    </p:set>
                                    <p:anim calcmode="lin" valueType="num">
                                      <p:cBhvr additive="base">
                                        <p:cTn id="19" dur="500" fill="hold"/>
                                        <p:tgtEl>
                                          <p:spTgt spid="622594"/>
                                        </p:tgtEl>
                                        <p:attrNameLst>
                                          <p:attrName>ppt_x</p:attrName>
                                        </p:attrNameLst>
                                      </p:cBhvr>
                                      <p:tavLst>
                                        <p:tav tm="0">
                                          <p:val>
                                            <p:strVal val="0-#ppt_w/2"/>
                                          </p:val>
                                        </p:tav>
                                        <p:tav tm="100000">
                                          <p:val>
                                            <p:strVal val="#ppt_x"/>
                                          </p:val>
                                        </p:tav>
                                      </p:tavLst>
                                    </p:anim>
                                    <p:anim calcmode="lin" valueType="num">
                                      <p:cBhvr additive="base">
                                        <p:cTn id="20" dur="500" fill="hold"/>
                                        <p:tgtEl>
                                          <p:spTgt spid="62259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2602"/>
                                        </p:tgtEl>
                                        <p:attrNameLst>
                                          <p:attrName>style.visibility</p:attrName>
                                        </p:attrNameLst>
                                      </p:cBhvr>
                                      <p:to>
                                        <p:strVal val="visible"/>
                                      </p:to>
                                    </p:set>
                                    <p:anim calcmode="lin" valueType="num">
                                      <p:cBhvr additive="base">
                                        <p:cTn id="25" dur="500" fill="hold"/>
                                        <p:tgtEl>
                                          <p:spTgt spid="622602"/>
                                        </p:tgtEl>
                                        <p:attrNameLst>
                                          <p:attrName>ppt_x</p:attrName>
                                        </p:attrNameLst>
                                      </p:cBhvr>
                                      <p:tavLst>
                                        <p:tav tm="0">
                                          <p:val>
                                            <p:strVal val="0-#ppt_w/2"/>
                                          </p:val>
                                        </p:tav>
                                        <p:tav tm="100000">
                                          <p:val>
                                            <p:strVal val="#ppt_x"/>
                                          </p:val>
                                        </p:tav>
                                      </p:tavLst>
                                    </p:anim>
                                    <p:anim calcmode="lin" valueType="num">
                                      <p:cBhvr additive="base">
                                        <p:cTn id="26" dur="500" fill="hold"/>
                                        <p:tgtEl>
                                          <p:spTgt spid="6226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4" grpId="0" animBg="1" autoUpdateAnimBg="0"/>
      <p:bldP spid="622595" grpId="0" animBg="1"/>
      <p:bldP spid="622601" grpId="0" autoUpdateAnimBg="0"/>
      <p:bldP spid="622602" grpId="0" autoUpdateAnimBg="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AutoShape 2"/>
          <p:cNvSpPr>
            <a:spLocks noChangeArrowheads="1"/>
          </p:cNvSpPr>
          <p:nvPr/>
        </p:nvSpPr>
        <p:spPr bwMode="auto">
          <a:xfrm>
            <a:off x="5829300" y="2667000"/>
            <a:ext cx="4029075" cy="37338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3619" name="AutoShape 3"/>
          <p:cNvSpPr>
            <a:spLocks noChangeArrowheads="1"/>
          </p:cNvSpPr>
          <p:nvPr/>
        </p:nvSpPr>
        <p:spPr bwMode="auto">
          <a:xfrm>
            <a:off x="171450" y="2667000"/>
            <a:ext cx="5572125" cy="38862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3620" name="Oval 4"/>
          <p:cNvSpPr>
            <a:spLocks noChangeArrowheads="1"/>
          </p:cNvSpPr>
          <p:nvPr/>
        </p:nvSpPr>
        <p:spPr bwMode="auto">
          <a:xfrm>
            <a:off x="2357438" y="457200"/>
            <a:ext cx="5572125" cy="16764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3621" name="Rectangle 5"/>
          <p:cNvSpPr>
            <a:spLocks noGrp="1" noChangeArrowheads="1"/>
          </p:cNvSpPr>
          <p:nvPr>
            <p:ph type="title"/>
          </p:nvPr>
        </p:nvSpPr>
        <p:spPr>
          <a:xfrm>
            <a:off x="527050" y="549275"/>
            <a:ext cx="9258300" cy="1143000"/>
          </a:xfrm>
        </p:spPr>
        <p:txBody>
          <a:bodyPr/>
          <a:lstStyle/>
          <a:p>
            <a:pPr algn="ctr"/>
            <a:r>
              <a:rPr lang="tr-TR" dirty="0">
                <a:solidFill>
                  <a:srgbClr val="A50021"/>
                </a:solidFill>
                <a:latin typeface="Tahoma" pitchFamily="34" charset="0"/>
              </a:rPr>
              <a:t>OKUL </a:t>
            </a:r>
            <a:br>
              <a:rPr lang="tr-TR" dirty="0">
                <a:solidFill>
                  <a:srgbClr val="A50021"/>
                </a:solidFill>
                <a:latin typeface="Tahoma" pitchFamily="34" charset="0"/>
              </a:rPr>
            </a:br>
            <a:r>
              <a:rPr lang="tr-TR" dirty="0">
                <a:solidFill>
                  <a:srgbClr val="A50021"/>
                </a:solidFill>
                <a:latin typeface="Tahoma" pitchFamily="34" charset="0"/>
              </a:rPr>
              <a:t>PORTFOLYOLARI</a:t>
            </a:r>
            <a:endParaRPr lang="en-US" dirty="0">
              <a:solidFill>
                <a:srgbClr val="A50021"/>
              </a:solidFill>
              <a:latin typeface="Tahoma" pitchFamily="34" charset="0"/>
            </a:endParaRPr>
          </a:p>
        </p:txBody>
      </p:sp>
      <p:sp>
        <p:nvSpPr>
          <p:cNvPr id="623622" name="Text Box 6"/>
          <p:cNvSpPr txBox="1">
            <a:spLocks noChangeArrowheads="1"/>
          </p:cNvSpPr>
          <p:nvPr/>
        </p:nvSpPr>
        <p:spPr bwMode="auto">
          <a:xfrm>
            <a:off x="1800225" y="2286000"/>
            <a:ext cx="1285875" cy="457200"/>
          </a:xfrm>
          <a:prstGeom prst="rect">
            <a:avLst/>
          </a:prstGeom>
          <a:noFill/>
          <a:ln w="28575">
            <a:noFill/>
            <a:miter lim="800000"/>
            <a:headEnd/>
            <a:tailEnd/>
          </a:ln>
          <a:effectLst/>
        </p:spPr>
        <p:txBody>
          <a:bodyPr>
            <a:spAutoFit/>
          </a:bodyPr>
          <a:lstStyle/>
          <a:p>
            <a:pPr algn="l" eaLnBrk="1" hangingPunct="1"/>
            <a:r>
              <a:rPr lang="tr-TR">
                <a:solidFill>
                  <a:srgbClr val="A50021"/>
                </a:solidFill>
                <a:latin typeface="Tahoma" pitchFamily="34" charset="0"/>
              </a:rPr>
              <a:t>AMACI</a:t>
            </a:r>
            <a:endParaRPr lang="en-US">
              <a:solidFill>
                <a:srgbClr val="A50021"/>
              </a:solidFill>
              <a:latin typeface="Tahoma" pitchFamily="34" charset="0"/>
            </a:endParaRPr>
          </a:p>
        </p:txBody>
      </p:sp>
      <p:sp>
        <p:nvSpPr>
          <p:cNvPr id="623623" name="Text Box 7"/>
          <p:cNvSpPr txBox="1">
            <a:spLocks noChangeArrowheads="1"/>
          </p:cNvSpPr>
          <p:nvPr/>
        </p:nvSpPr>
        <p:spPr bwMode="auto">
          <a:xfrm>
            <a:off x="6951663" y="2286000"/>
            <a:ext cx="1431925" cy="457200"/>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İÇERİĞİ</a:t>
            </a:r>
            <a:endParaRPr lang="en-US">
              <a:solidFill>
                <a:srgbClr val="A50021"/>
              </a:solidFill>
              <a:latin typeface="Tahoma" pitchFamily="34" charset="0"/>
            </a:endParaRPr>
          </a:p>
        </p:txBody>
      </p:sp>
      <p:sp>
        <p:nvSpPr>
          <p:cNvPr id="623624" name="Text Box 8"/>
          <p:cNvSpPr txBox="1">
            <a:spLocks noChangeArrowheads="1"/>
          </p:cNvSpPr>
          <p:nvPr/>
        </p:nvSpPr>
        <p:spPr bwMode="auto">
          <a:xfrm>
            <a:off x="0" y="2667000"/>
            <a:ext cx="5780088" cy="3743325"/>
          </a:xfrm>
          <a:prstGeom prst="rect">
            <a:avLst/>
          </a:prstGeom>
          <a:noFill/>
          <a:ln w="28575">
            <a:noFill/>
            <a:miter lim="800000"/>
            <a:headEnd/>
            <a:tailEnd/>
          </a:ln>
          <a:effectLst/>
        </p:spPr>
        <p:txBody>
          <a:bodyPr wrap="none">
            <a:spAutoFit/>
          </a:bodyPr>
          <a:lstStyle/>
          <a:p>
            <a:pPr marL="101600" algn="l" eaLnBrk="1" hangingPunct="1">
              <a:buFontTx/>
              <a:buBlip>
                <a:blip r:embed="rId3"/>
              </a:buBlip>
            </a:pPr>
            <a:r>
              <a:rPr lang="tr-TR">
                <a:latin typeface="Tahoma" pitchFamily="34" charset="0"/>
              </a:rPr>
              <a:t> Okula yeni gelen öğrencilere veya</a:t>
            </a:r>
          </a:p>
          <a:p>
            <a:pPr marL="101600" algn="l" eaLnBrk="1" hangingPunct="1"/>
            <a:r>
              <a:rPr lang="tr-TR">
                <a:latin typeface="Tahoma" pitchFamily="34" charset="0"/>
              </a:rPr>
              <a:t>   okul hakkında bilgi edinmek</a:t>
            </a:r>
          </a:p>
          <a:p>
            <a:pPr marL="101600" algn="l" eaLnBrk="1" hangingPunct="1"/>
            <a:r>
              <a:rPr lang="tr-TR">
                <a:latin typeface="Tahoma" pitchFamily="34" charset="0"/>
              </a:rPr>
              <a:t>   isteyen velilere okulu tanıtmak</a:t>
            </a:r>
          </a:p>
          <a:p>
            <a:pPr marL="101600" algn="l" eaLnBrk="1" hangingPunct="1">
              <a:buFontTx/>
              <a:buBlip>
                <a:blip r:embed="rId3"/>
              </a:buBlip>
            </a:pPr>
            <a:r>
              <a:rPr lang="tr-TR">
                <a:latin typeface="Tahoma" pitchFamily="34" charset="0"/>
              </a:rPr>
              <a:t> Her yıl okulda yapılan etkinlikleri</a:t>
            </a:r>
          </a:p>
          <a:p>
            <a:pPr marL="101600" algn="l" eaLnBrk="1" hangingPunct="1"/>
            <a:r>
              <a:rPr lang="tr-TR">
                <a:latin typeface="Tahoma" pitchFamily="34" charset="0"/>
              </a:rPr>
              <a:t>   öğrencilere, ailelere, okul </a:t>
            </a:r>
          </a:p>
          <a:p>
            <a:pPr marL="101600" algn="l" eaLnBrk="1" hangingPunct="1"/>
            <a:r>
              <a:rPr lang="tr-TR">
                <a:latin typeface="Tahoma" pitchFamily="34" charset="0"/>
              </a:rPr>
              <a:t>   çalışanlarına ve ilgili kişilere</a:t>
            </a:r>
          </a:p>
          <a:p>
            <a:pPr marL="101600" algn="l" eaLnBrk="1" hangingPunct="1"/>
            <a:r>
              <a:rPr lang="tr-TR">
                <a:latin typeface="Tahoma" pitchFamily="34" charset="0"/>
              </a:rPr>
              <a:t>   duyurmak</a:t>
            </a:r>
          </a:p>
          <a:p>
            <a:pPr marL="101600" algn="l" eaLnBrk="1" hangingPunct="1">
              <a:buFontTx/>
              <a:buBlip>
                <a:blip r:embed="rId3"/>
              </a:buBlip>
            </a:pPr>
            <a:r>
              <a:rPr lang="tr-TR">
                <a:latin typeface="Tahoma" pitchFamily="34" charset="0"/>
              </a:rPr>
              <a:t> Okulu tanıtma çalışmalarına</a:t>
            </a:r>
          </a:p>
          <a:p>
            <a:pPr marL="101600" algn="l" eaLnBrk="1" hangingPunct="1"/>
            <a:r>
              <a:rPr lang="tr-TR">
                <a:latin typeface="Tahoma" pitchFamily="34" charset="0"/>
              </a:rPr>
              <a:t>   öğrencinin, ailenin ve okul </a:t>
            </a:r>
          </a:p>
          <a:p>
            <a:pPr marL="101600" algn="l" eaLnBrk="1" hangingPunct="1"/>
            <a:r>
              <a:rPr lang="tr-TR">
                <a:latin typeface="Tahoma" pitchFamily="34" charset="0"/>
              </a:rPr>
              <a:t>   çalışanlarının katılımını sağlamak</a:t>
            </a:r>
            <a:endParaRPr lang="en-US">
              <a:latin typeface="Tahoma" pitchFamily="34" charset="0"/>
            </a:endParaRPr>
          </a:p>
        </p:txBody>
      </p:sp>
      <p:sp>
        <p:nvSpPr>
          <p:cNvPr id="623625" name="Text Box 9"/>
          <p:cNvSpPr txBox="1">
            <a:spLocks noChangeArrowheads="1"/>
          </p:cNvSpPr>
          <p:nvPr/>
        </p:nvSpPr>
        <p:spPr bwMode="auto">
          <a:xfrm>
            <a:off x="5829300" y="2590800"/>
            <a:ext cx="4075113" cy="4473575"/>
          </a:xfrm>
          <a:prstGeom prst="rect">
            <a:avLst/>
          </a:prstGeom>
          <a:noFill/>
          <a:ln w="28575">
            <a:noFill/>
            <a:miter lim="800000"/>
            <a:headEnd/>
            <a:tailEnd/>
          </a:ln>
          <a:effectLst/>
        </p:spPr>
        <p:txBody>
          <a:bodyPr wrap="none">
            <a:spAutoFit/>
          </a:bodyPr>
          <a:lstStyle/>
          <a:p>
            <a:pPr algn="l" eaLnBrk="1" hangingPunct="1">
              <a:buFontTx/>
              <a:buBlip>
                <a:blip r:embed="rId3"/>
              </a:buBlip>
            </a:pPr>
            <a:r>
              <a:rPr lang="tr-TR">
                <a:latin typeface="Tahoma" pitchFamily="34" charset="0"/>
              </a:rPr>
              <a:t> Okulun ve okul</a:t>
            </a:r>
          </a:p>
          <a:p>
            <a:pPr algn="l" eaLnBrk="1" hangingPunct="1"/>
            <a:r>
              <a:rPr lang="tr-TR">
                <a:latin typeface="Tahoma" pitchFamily="34" charset="0"/>
              </a:rPr>
              <a:t>   personelinin tanıtım </a:t>
            </a:r>
          </a:p>
          <a:p>
            <a:pPr algn="l" eaLnBrk="1" hangingPunct="1"/>
            <a:r>
              <a:rPr lang="tr-TR">
                <a:latin typeface="Tahoma" pitchFamily="34" charset="0"/>
              </a:rPr>
              <a:t>   filmi ya da fotoğrafları</a:t>
            </a:r>
          </a:p>
          <a:p>
            <a:pPr algn="l" eaLnBrk="1" hangingPunct="1">
              <a:buFontTx/>
              <a:buBlip>
                <a:blip r:embed="rId3"/>
              </a:buBlip>
            </a:pPr>
            <a:r>
              <a:rPr lang="tr-TR">
                <a:latin typeface="Tahoma" pitchFamily="34" charset="0"/>
              </a:rPr>
              <a:t> Okulca yapılan projeler</a:t>
            </a:r>
          </a:p>
          <a:p>
            <a:pPr algn="l" eaLnBrk="1" hangingPunct="1">
              <a:buFontTx/>
              <a:buBlip>
                <a:blip r:embed="rId3"/>
              </a:buBlip>
            </a:pPr>
            <a:r>
              <a:rPr lang="tr-TR">
                <a:latin typeface="Tahoma" pitchFamily="34" charset="0"/>
              </a:rPr>
              <a:t> Törenler, gösteriler</a:t>
            </a:r>
          </a:p>
          <a:p>
            <a:pPr algn="l" eaLnBrk="1" hangingPunct="1">
              <a:buFontTx/>
              <a:buBlip>
                <a:blip r:embed="rId3"/>
              </a:buBlip>
            </a:pPr>
            <a:r>
              <a:rPr lang="tr-TR">
                <a:latin typeface="Tahoma" pitchFamily="34" charset="0"/>
              </a:rPr>
              <a:t> Geziler</a:t>
            </a:r>
          </a:p>
          <a:p>
            <a:pPr algn="l" eaLnBrk="1" hangingPunct="1">
              <a:buFontTx/>
              <a:buBlip>
                <a:blip r:embed="rId3"/>
              </a:buBlip>
            </a:pPr>
            <a:r>
              <a:rPr lang="tr-TR">
                <a:latin typeface="Tahoma" pitchFamily="34" charset="0"/>
              </a:rPr>
              <a:t> Okula gelen ziyaretçiler</a:t>
            </a:r>
          </a:p>
          <a:p>
            <a:pPr algn="l" eaLnBrk="1" hangingPunct="1">
              <a:buFontTx/>
              <a:buBlip>
                <a:blip r:embed="rId3"/>
              </a:buBlip>
            </a:pPr>
            <a:r>
              <a:rPr lang="tr-TR">
                <a:latin typeface="Tahoma" pitchFamily="34" charset="0"/>
              </a:rPr>
              <a:t> Okulda düzenlenen</a:t>
            </a:r>
          </a:p>
          <a:p>
            <a:pPr algn="l" eaLnBrk="1" hangingPunct="1"/>
            <a:r>
              <a:rPr lang="tr-TR">
                <a:latin typeface="Tahoma" pitchFamily="34" charset="0"/>
              </a:rPr>
              <a:t>   eğlenceler </a:t>
            </a:r>
          </a:p>
          <a:p>
            <a:pPr algn="l" eaLnBrk="1" hangingPunct="1">
              <a:buFontTx/>
              <a:buBlip>
                <a:blip r:embed="rId3"/>
              </a:buBlip>
            </a:pPr>
            <a:r>
              <a:rPr lang="tr-TR">
                <a:latin typeface="Tahoma" pitchFamily="34" charset="0"/>
              </a:rPr>
              <a:t> Alınan ödüller</a:t>
            </a:r>
          </a:p>
          <a:p>
            <a:pPr algn="l" eaLnBrk="1" hangingPunct="1"/>
            <a:endParaRPr lang="tr-TR">
              <a:latin typeface="Tahoma" pitchFamily="34" charset="0"/>
            </a:endParaRPr>
          </a:p>
          <a:p>
            <a:pPr algn="l" eaLnBrk="1" hangingPunct="1"/>
            <a:endParaRPr lang="en-US">
              <a:latin typeface="Tahoma" pitchFamily="34" charset="0"/>
            </a:endParaRPr>
          </a:p>
        </p:txBody>
      </p:sp>
      <p:sp>
        <p:nvSpPr>
          <p:cNvPr id="623626" name="Line 10"/>
          <p:cNvSpPr>
            <a:spLocks noChangeShapeType="1"/>
          </p:cNvSpPr>
          <p:nvPr/>
        </p:nvSpPr>
        <p:spPr bwMode="auto">
          <a:xfrm flipH="1">
            <a:off x="2657475" y="1981200"/>
            <a:ext cx="771525" cy="381000"/>
          </a:xfrm>
          <a:prstGeom prst="line">
            <a:avLst/>
          </a:prstGeom>
          <a:noFill/>
          <a:ln w="28575">
            <a:solidFill>
              <a:schemeClr val="tx1"/>
            </a:solidFill>
            <a:round/>
            <a:headEnd/>
            <a:tailEnd type="triangle" w="med" len="med"/>
          </a:ln>
          <a:effectLst/>
        </p:spPr>
        <p:txBody>
          <a:bodyPr anchor="ctr"/>
          <a:lstStyle/>
          <a:p>
            <a:endParaRPr lang="tr-TR"/>
          </a:p>
        </p:txBody>
      </p:sp>
      <p:sp>
        <p:nvSpPr>
          <p:cNvPr id="623627" name="Line 11"/>
          <p:cNvSpPr>
            <a:spLocks noChangeShapeType="1"/>
          </p:cNvSpPr>
          <p:nvPr/>
        </p:nvSpPr>
        <p:spPr bwMode="auto">
          <a:xfrm rot="16200000" flipH="1">
            <a:off x="6977063" y="1957387"/>
            <a:ext cx="533400" cy="428625"/>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3619"/>
                                        </p:tgtEl>
                                        <p:attrNameLst>
                                          <p:attrName>style.visibility</p:attrName>
                                        </p:attrNameLst>
                                      </p:cBhvr>
                                      <p:to>
                                        <p:strVal val="visible"/>
                                      </p:to>
                                    </p:set>
                                    <p:anim calcmode="lin" valueType="num">
                                      <p:cBhvr additive="base">
                                        <p:cTn id="7" dur="500" fill="hold"/>
                                        <p:tgtEl>
                                          <p:spTgt spid="623619"/>
                                        </p:tgtEl>
                                        <p:attrNameLst>
                                          <p:attrName>ppt_x</p:attrName>
                                        </p:attrNameLst>
                                      </p:cBhvr>
                                      <p:tavLst>
                                        <p:tav tm="0">
                                          <p:val>
                                            <p:strVal val="0-#ppt_w/2"/>
                                          </p:val>
                                        </p:tav>
                                        <p:tav tm="100000">
                                          <p:val>
                                            <p:strVal val="#ppt_x"/>
                                          </p:val>
                                        </p:tav>
                                      </p:tavLst>
                                    </p:anim>
                                    <p:anim calcmode="lin" valueType="num">
                                      <p:cBhvr additive="base">
                                        <p:cTn id="8" dur="500" fill="hold"/>
                                        <p:tgtEl>
                                          <p:spTgt spid="6236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3624"/>
                                        </p:tgtEl>
                                        <p:attrNameLst>
                                          <p:attrName>style.visibility</p:attrName>
                                        </p:attrNameLst>
                                      </p:cBhvr>
                                      <p:to>
                                        <p:strVal val="visible"/>
                                      </p:to>
                                    </p:set>
                                    <p:anim calcmode="lin" valueType="num">
                                      <p:cBhvr additive="base">
                                        <p:cTn id="13" dur="500" fill="hold"/>
                                        <p:tgtEl>
                                          <p:spTgt spid="623624"/>
                                        </p:tgtEl>
                                        <p:attrNameLst>
                                          <p:attrName>ppt_x</p:attrName>
                                        </p:attrNameLst>
                                      </p:cBhvr>
                                      <p:tavLst>
                                        <p:tav tm="0">
                                          <p:val>
                                            <p:strVal val="0-#ppt_w/2"/>
                                          </p:val>
                                        </p:tav>
                                        <p:tav tm="100000">
                                          <p:val>
                                            <p:strVal val="#ppt_x"/>
                                          </p:val>
                                        </p:tav>
                                      </p:tavLst>
                                    </p:anim>
                                    <p:anim calcmode="lin" valueType="num">
                                      <p:cBhvr additive="base">
                                        <p:cTn id="14" dur="500" fill="hold"/>
                                        <p:tgtEl>
                                          <p:spTgt spid="6236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3618"/>
                                        </p:tgtEl>
                                        <p:attrNameLst>
                                          <p:attrName>style.visibility</p:attrName>
                                        </p:attrNameLst>
                                      </p:cBhvr>
                                      <p:to>
                                        <p:strVal val="visible"/>
                                      </p:to>
                                    </p:set>
                                    <p:anim calcmode="lin" valueType="num">
                                      <p:cBhvr additive="base">
                                        <p:cTn id="19" dur="500" fill="hold"/>
                                        <p:tgtEl>
                                          <p:spTgt spid="623618"/>
                                        </p:tgtEl>
                                        <p:attrNameLst>
                                          <p:attrName>ppt_x</p:attrName>
                                        </p:attrNameLst>
                                      </p:cBhvr>
                                      <p:tavLst>
                                        <p:tav tm="0">
                                          <p:val>
                                            <p:strVal val="0-#ppt_w/2"/>
                                          </p:val>
                                        </p:tav>
                                        <p:tav tm="100000">
                                          <p:val>
                                            <p:strVal val="#ppt_x"/>
                                          </p:val>
                                        </p:tav>
                                      </p:tavLst>
                                    </p:anim>
                                    <p:anim calcmode="lin" valueType="num">
                                      <p:cBhvr additive="base">
                                        <p:cTn id="20" dur="500" fill="hold"/>
                                        <p:tgtEl>
                                          <p:spTgt spid="62361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3625"/>
                                        </p:tgtEl>
                                        <p:attrNameLst>
                                          <p:attrName>style.visibility</p:attrName>
                                        </p:attrNameLst>
                                      </p:cBhvr>
                                      <p:to>
                                        <p:strVal val="visible"/>
                                      </p:to>
                                    </p:set>
                                    <p:anim calcmode="lin" valueType="num">
                                      <p:cBhvr additive="base">
                                        <p:cTn id="25" dur="500" fill="hold"/>
                                        <p:tgtEl>
                                          <p:spTgt spid="623625"/>
                                        </p:tgtEl>
                                        <p:attrNameLst>
                                          <p:attrName>ppt_x</p:attrName>
                                        </p:attrNameLst>
                                      </p:cBhvr>
                                      <p:tavLst>
                                        <p:tav tm="0">
                                          <p:val>
                                            <p:strVal val="0-#ppt_w/2"/>
                                          </p:val>
                                        </p:tav>
                                        <p:tav tm="100000">
                                          <p:val>
                                            <p:strVal val="#ppt_x"/>
                                          </p:val>
                                        </p:tav>
                                      </p:tavLst>
                                    </p:anim>
                                    <p:anim calcmode="lin" valueType="num">
                                      <p:cBhvr additive="base">
                                        <p:cTn id="26" dur="500" fill="hold"/>
                                        <p:tgtEl>
                                          <p:spTgt spid="6236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3618" grpId="0" animBg="1"/>
      <p:bldP spid="623619" grpId="0" animBg="1"/>
      <p:bldP spid="623624" grpId="0" autoUpdateAnimBg="0"/>
      <p:bldP spid="623625" grpId="0" autoUpdateAnimBg="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AutoShape 2"/>
          <p:cNvSpPr>
            <a:spLocks noChangeArrowheads="1"/>
          </p:cNvSpPr>
          <p:nvPr/>
        </p:nvSpPr>
        <p:spPr bwMode="auto">
          <a:xfrm>
            <a:off x="4286250" y="2895600"/>
            <a:ext cx="5829300" cy="39624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5667" name="AutoShape 3"/>
          <p:cNvSpPr>
            <a:spLocks noChangeArrowheads="1"/>
          </p:cNvSpPr>
          <p:nvPr/>
        </p:nvSpPr>
        <p:spPr bwMode="auto">
          <a:xfrm>
            <a:off x="171450" y="2895600"/>
            <a:ext cx="4029075" cy="3124200"/>
          </a:xfrm>
          <a:prstGeom prst="foldedCorner">
            <a:avLst>
              <a:gd name="adj" fmla="val 12500"/>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5668" name="Oval 4"/>
          <p:cNvSpPr>
            <a:spLocks noChangeArrowheads="1"/>
          </p:cNvSpPr>
          <p:nvPr/>
        </p:nvSpPr>
        <p:spPr bwMode="auto">
          <a:xfrm>
            <a:off x="1971675" y="381000"/>
            <a:ext cx="6515100" cy="17526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5669" name="Rectangle 5"/>
          <p:cNvSpPr>
            <a:spLocks noGrp="1" noChangeArrowheads="1"/>
          </p:cNvSpPr>
          <p:nvPr>
            <p:ph type="title"/>
          </p:nvPr>
        </p:nvSpPr>
        <p:spPr>
          <a:xfrm>
            <a:off x="527050" y="620713"/>
            <a:ext cx="9258300" cy="1143000"/>
          </a:xfrm>
        </p:spPr>
        <p:txBody>
          <a:bodyPr/>
          <a:lstStyle/>
          <a:p>
            <a:pPr algn="ctr"/>
            <a:r>
              <a:rPr lang="tr-TR" dirty="0">
                <a:solidFill>
                  <a:srgbClr val="A50021"/>
                </a:solidFill>
                <a:latin typeface="Tahoma" pitchFamily="34" charset="0"/>
              </a:rPr>
              <a:t>ÖĞRETMEN </a:t>
            </a:r>
            <a:br>
              <a:rPr lang="tr-TR" dirty="0">
                <a:solidFill>
                  <a:srgbClr val="A50021"/>
                </a:solidFill>
                <a:latin typeface="Tahoma" pitchFamily="34" charset="0"/>
              </a:rPr>
            </a:br>
            <a:r>
              <a:rPr lang="tr-TR" dirty="0">
                <a:solidFill>
                  <a:srgbClr val="A50021"/>
                </a:solidFill>
                <a:latin typeface="Tahoma" pitchFamily="34" charset="0"/>
              </a:rPr>
              <a:t>PORTFOLYOLARI</a:t>
            </a:r>
            <a:endParaRPr lang="en-US" dirty="0">
              <a:solidFill>
                <a:srgbClr val="A50021"/>
              </a:solidFill>
              <a:latin typeface="Tahoma" pitchFamily="34" charset="0"/>
            </a:endParaRPr>
          </a:p>
        </p:txBody>
      </p:sp>
      <p:sp>
        <p:nvSpPr>
          <p:cNvPr id="625670" name="Text Box 6"/>
          <p:cNvSpPr txBox="1">
            <a:spLocks noChangeArrowheads="1"/>
          </p:cNvSpPr>
          <p:nvPr/>
        </p:nvSpPr>
        <p:spPr bwMode="auto">
          <a:xfrm>
            <a:off x="1800225" y="2438400"/>
            <a:ext cx="1216025" cy="457200"/>
          </a:xfrm>
          <a:prstGeom prst="rect">
            <a:avLst/>
          </a:prstGeom>
          <a:noFill/>
          <a:ln w="28575">
            <a:noFill/>
            <a:miter lim="800000"/>
            <a:headEnd/>
            <a:tailEnd/>
          </a:ln>
          <a:effectLst/>
        </p:spPr>
        <p:txBody>
          <a:bodyPr wrap="none">
            <a:spAutoFit/>
          </a:bodyPr>
          <a:lstStyle/>
          <a:p>
            <a:pPr algn="l" eaLnBrk="1" hangingPunct="1"/>
            <a:r>
              <a:rPr lang="tr-TR">
                <a:solidFill>
                  <a:srgbClr val="A50021"/>
                </a:solidFill>
                <a:latin typeface="Tahoma" pitchFamily="34" charset="0"/>
              </a:rPr>
              <a:t>AMACI</a:t>
            </a:r>
            <a:endParaRPr lang="en-US">
              <a:solidFill>
                <a:srgbClr val="A50021"/>
              </a:solidFill>
              <a:latin typeface="Tahoma" pitchFamily="34" charset="0"/>
            </a:endParaRPr>
          </a:p>
        </p:txBody>
      </p:sp>
      <p:sp>
        <p:nvSpPr>
          <p:cNvPr id="625671" name="Text Box 7"/>
          <p:cNvSpPr txBox="1">
            <a:spLocks noChangeArrowheads="1"/>
          </p:cNvSpPr>
          <p:nvPr/>
        </p:nvSpPr>
        <p:spPr bwMode="auto">
          <a:xfrm>
            <a:off x="6772275" y="2438400"/>
            <a:ext cx="1431925" cy="457200"/>
          </a:xfrm>
          <a:prstGeom prst="rect">
            <a:avLst/>
          </a:prstGeom>
          <a:noFill/>
          <a:ln w="28575">
            <a:noFill/>
            <a:miter lim="800000"/>
            <a:headEnd/>
            <a:tailEnd/>
          </a:ln>
          <a:effectLst/>
        </p:spPr>
        <p:txBody>
          <a:bodyPr wrap="none">
            <a:spAutoFit/>
          </a:bodyPr>
          <a:lstStyle/>
          <a:p>
            <a:pPr eaLnBrk="1" hangingPunct="1"/>
            <a:r>
              <a:rPr lang="tr-TR">
                <a:solidFill>
                  <a:srgbClr val="A50021"/>
                </a:solidFill>
                <a:latin typeface="Tahoma" pitchFamily="34" charset="0"/>
              </a:rPr>
              <a:t>İÇERİĞİ</a:t>
            </a:r>
            <a:endParaRPr lang="en-US">
              <a:solidFill>
                <a:srgbClr val="A50021"/>
              </a:solidFill>
              <a:latin typeface="Tahoma" pitchFamily="34" charset="0"/>
            </a:endParaRPr>
          </a:p>
        </p:txBody>
      </p:sp>
      <p:sp>
        <p:nvSpPr>
          <p:cNvPr id="625672" name="Text Box 8"/>
          <p:cNvSpPr txBox="1">
            <a:spLocks noChangeArrowheads="1"/>
          </p:cNvSpPr>
          <p:nvPr/>
        </p:nvSpPr>
        <p:spPr bwMode="auto">
          <a:xfrm>
            <a:off x="257175" y="2971800"/>
            <a:ext cx="3943350" cy="3013075"/>
          </a:xfrm>
          <a:prstGeom prst="rect">
            <a:avLst/>
          </a:prstGeom>
          <a:noFill/>
          <a:ln w="28575">
            <a:noFill/>
            <a:miter lim="800000"/>
            <a:headEnd/>
            <a:tailEnd/>
          </a:ln>
          <a:effectLst/>
        </p:spPr>
        <p:txBody>
          <a:bodyPr>
            <a:spAutoFit/>
          </a:bodyPr>
          <a:lstStyle/>
          <a:p>
            <a:pPr marL="279400" indent="-279400" algn="l" eaLnBrk="1" hangingPunct="1">
              <a:buFontTx/>
              <a:buBlip>
                <a:blip r:embed="rId2"/>
              </a:buBlip>
            </a:pPr>
            <a:r>
              <a:rPr lang="tr-TR">
                <a:latin typeface="Tahoma" pitchFamily="34" charset="0"/>
              </a:rPr>
              <a:t> Öğretmenin çalışmalarını ve özgeçmişini okul yönetimine, velilere ve öğrencilere tanıtmak</a:t>
            </a:r>
          </a:p>
          <a:p>
            <a:pPr marL="279400" indent="-279400" algn="l" eaLnBrk="1" hangingPunct="1">
              <a:buFontTx/>
              <a:buBlip>
                <a:blip r:embed="rId2"/>
              </a:buBlip>
            </a:pPr>
            <a:r>
              <a:rPr lang="tr-TR">
                <a:latin typeface="Tahoma" pitchFamily="34" charset="0"/>
              </a:rPr>
              <a:t> Öğrencilerin portfolyo örneği görmesini sağlamak</a:t>
            </a:r>
            <a:endParaRPr lang="en-US">
              <a:latin typeface="Tahoma" pitchFamily="34" charset="0"/>
            </a:endParaRPr>
          </a:p>
        </p:txBody>
      </p:sp>
      <p:sp>
        <p:nvSpPr>
          <p:cNvPr id="625673" name="Text Box 9"/>
          <p:cNvSpPr txBox="1">
            <a:spLocks noChangeArrowheads="1"/>
          </p:cNvSpPr>
          <p:nvPr/>
        </p:nvSpPr>
        <p:spPr bwMode="auto">
          <a:xfrm>
            <a:off x="4200525" y="2895600"/>
            <a:ext cx="6086475" cy="3743325"/>
          </a:xfrm>
          <a:prstGeom prst="rect">
            <a:avLst/>
          </a:prstGeom>
          <a:noFill/>
          <a:ln w="28575">
            <a:noFill/>
            <a:miter lim="800000"/>
            <a:headEnd/>
            <a:tailEnd/>
          </a:ln>
          <a:effectLst/>
        </p:spPr>
        <p:txBody>
          <a:bodyPr>
            <a:spAutoFit/>
          </a:bodyPr>
          <a:lstStyle/>
          <a:p>
            <a:pPr marL="279400" indent="-279400" algn="l" eaLnBrk="1" hangingPunct="1">
              <a:buFontTx/>
              <a:buBlip>
                <a:blip r:embed="rId2"/>
              </a:buBlip>
            </a:pPr>
            <a:r>
              <a:rPr lang="tr-TR">
                <a:latin typeface="Tahoma" pitchFamily="34" charset="0"/>
              </a:rPr>
              <a:t> Okul diploması</a:t>
            </a:r>
          </a:p>
          <a:p>
            <a:pPr marL="279400" indent="-279400" algn="l" eaLnBrk="1" hangingPunct="1">
              <a:buFontTx/>
              <a:buBlip>
                <a:blip r:embed="rId2"/>
              </a:buBlip>
            </a:pPr>
            <a:r>
              <a:rPr lang="tr-TR">
                <a:latin typeface="Tahoma" pitchFamily="34" charset="0"/>
              </a:rPr>
              <a:t> Öğrenci iken yaptığı çalışmalara  ait örnekler</a:t>
            </a:r>
          </a:p>
          <a:p>
            <a:pPr marL="279400" indent="-279400" algn="l" eaLnBrk="1" hangingPunct="1">
              <a:buFontTx/>
              <a:buBlip>
                <a:blip r:embed="rId2"/>
              </a:buBlip>
            </a:pPr>
            <a:r>
              <a:rPr lang="tr-TR">
                <a:latin typeface="Tahoma" pitchFamily="34" charset="0"/>
              </a:rPr>
              <a:t> Öğrencilerinin yaptığı çalışmalara ait örnekler</a:t>
            </a:r>
          </a:p>
          <a:p>
            <a:pPr marL="279400" indent="-279400" algn="l" eaLnBrk="1" hangingPunct="1">
              <a:buFontTx/>
              <a:buBlip>
                <a:blip r:embed="rId2"/>
              </a:buBlip>
            </a:pPr>
            <a:r>
              <a:rPr lang="tr-TR">
                <a:latin typeface="Tahoma" pitchFamily="34" charset="0"/>
              </a:rPr>
              <a:t> Örnek ders planları</a:t>
            </a:r>
          </a:p>
          <a:p>
            <a:pPr marL="279400" indent="-279400" algn="l" eaLnBrk="1" hangingPunct="1">
              <a:buFontTx/>
              <a:buBlip>
                <a:blip r:embed="rId2"/>
              </a:buBlip>
            </a:pPr>
            <a:r>
              <a:rPr lang="tr-TR">
                <a:latin typeface="Tahoma" pitchFamily="34" charset="0"/>
              </a:rPr>
              <a:t> Varsa alınan ödüller, katıldığı kurslara ait belgeler</a:t>
            </a:r>
          </a:p>
          <a:p>
            <a:pPr marL="279400" indent="-279400" algn="l" eaLnBrk="1" hangingPunct="1">
              <a:buFontTx/>
              <a:buBlip>
                <a:blip r:embed="rId2"/>
              </a:buBlip>
            </a:pPr>
            <a:r>
              <a:rPr lang="tr-TR">
                <a:latin typeface="Tahoma" pitchFamily="34" charset="0"/>
              </a:rPr>
              <a:t> Öğrencilik ve öğretmenlik hayatına ait fotoğraflar, anektodlar </a:t>
            </a:r>
            <a:endParaRPr lang="en-US">
              <a:latin typeface="Tahoma" pitchFamily="34" charset="0"/>
            </a:endParaRPr>
          </a:p>
        </p:txBody>
      </p:sp>
      <p:sp>
        <p:nvSpPr>
          <p:cNvPr id="625674" name="Line 10"/>
          <p:cNvSpPr>
            <a:spLocks noChangeShapeType="1"/>
          </p:cNvSpPr>
          <p:nvPr/>
        </p:nvSpPr>
        <p:spPr bwMode="auto">
          <a:xfrm flipH="1">
            <a:off x="2743200" y="2057400"/>
            <a:ext cx="1285875" cy="381000"/>
          </a:xfrm>
          <a:prstGeom prst="line">
            <a:avLst/>
          </a:prstGeom>
          <a:noFill/>
          <a:ln w="28575">
            <a:solidFill>
              <a:schemeClr val="tx1"/>
            </a:solidFill>
            <a:round/>
            <a:headEnd/>
            <a:tailEnd type="triangle" w="med" len="med"/>
          </a:ln>
          <a:effectLst/>
        </p:spPr>
        <p:txBody>
          <a:bodyPr anchor="ctr"/>
          <a:lstStyle/>
          <a:p>
            <a:endParaRPr lang="tr-TR"/>
          </a:p>
        </p:txBody>
      </p:sp>
      <p:sp>
        <p:nvSpPr>
          <p:cNvPr id="625675" name="Line 11"/>
          <p:cNvSpPr>
            <a:spLocks noChangeShapeType="1"/>
          </p:cNvSpPr>
          <p:nvPr/>
        </p:nvSpPr>
        <p:spPr bwMode="auto">
          <a:xfrm>
            <a:off x="6943725" y="1981200"/>
            <a:ext cx="771525" cy="4572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5667"/>
                                        </p:tgtEl>
                                        <p:attrNameLst>
                                          <p:attrName>style.visibility</p:attrName>
                                        </p:attrNameLst>
                                      </p:cBhvr>
                                      <p:to>
                                        <p:strVal val="visible"/>
                                      </p:to>
                                    </p:set>
                                    <p:anim calcmode="lin" valueType="num">
                                      <p:cBhvr additive="base">
                                        <p:cTn id="7" dur="500" fill="hold"/>
                                        <p:tgtEl>
                                          <p:spTgt spid="625667"/>
                                        </p:tgtEl>
                                        <p:attrNameLst>
                                          <p:attrName>ppt_x</p:attrName>
                                        </p:attrNameLst>
                                      </p:cBhvr>
                                      <p:tavLst>
                                        <p:tav tm="0">
                                          <p:val>
                                            <p:strVal val="0-#ppt_w/2"/>
                                          </p:val>
                                        </p:tav>
                                        <p:tav tm="100000">
                                          <p:val>
                                            <p:strVal val="#ppt_x"/>
                                          </p:val>
                                        </p:tav>
                                      </p:tavLst>
                                    </p:anim>
                                    <p:anim calcmode="lin" valueType="num">
                                      <p:cBhvr additive="base">
                                        <p:cTn id="8" dur="500" fill="hold"/>
                                        <p:tgtEl>
                                          <p:spTgt spid="6256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5672"/>
                                        </p:tgtEl>
                                        <p:attrNameLst>
                                          <p:attrName>style.visibility</p:attrName>
                                        </p:attrNameLst>
                                      </p:cBhvr>
                                      <p:to>
                                        <p:strVal val="visible"/>
                                      </p:to>
                                    </p:set>
                                    <p:anim calcmode="lin" valueType="num">
                                      <p:cBhvr additive="base">
                                        <p:cTn id="13" dur="500" fill="hold"/>
                                        <p:tgtEl>
                                          <p:spTgt spid="625672"/>
                                        </p:tgtEl>
                                        <p:attrNameLst>
                                          <p:attrName>ppt_x</p:attrName>
                                        </p:attrNameLst>
                                      </p:cBhvr>
                                      <p:tavLst>
                                        <p:tav tm="0">
                                          <p:val>
                                            <p:strVal val="0-#ppt_w/2"/>
                                          </p:val>
                                        </p:tav>
                                        <p:tav tm="100000">
                                          <p:val>
                                            <p:strVal val="#ppt_x"/>
                                          </p:val>
                                        </p:tav>
                                      </p:tavLst>
                                    </p:anim>
                                    <p:anim calcmode="lin" valueType="num">
                                      <p:cBhvr additive="base">
                                        <p:cTn id="14" dur="500" fill="hold"/>
                                        <p:tgtEl>
                                          <p:spTgt spid="62567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5666"/>
                                        </p:tgtEl>
                                        <p:attrNameLst>
                                          <p:attrName>style.visibility</p:attrName>
                                        </p:attrNameLst>
                                      </p:cBhvr>
                                      <p:to>
                                        <p:strVal val="visible"/>
                                      </p:to>
                                    </p:set>
                                    <p:anim calcmode="lin" valueType="num">
                                      <p:cBhvr additive="base">
                                        <p:cTn id="19" dur="500" fill="hold"/>
                                        <p:tgtEl>
                                          <p:spTgt spid="625666"/>
                                        </p:tgtEl>
                                        <p:attrNameLst>
                                          <p:attrName>ppt_x</p:attrName>
                                        </p:attrNameLst>
                                      </p:cBhvr>
                                      <p:tavLst>
                                        <p:tav tm="0">
                                          <p:val>
                                            <p:strVal val="0-#ppt_w/2"/>
                                          </p:val>
                                        </p:tav>
                                        <p:tav tm="100000">
                                          <p:val>
                                            <p:strVal val="#ppt_x"/>
                                          </p:val>
                                        </p:tav>
                                      </p:tavLst>
                                    </p:anim>
                                    <p:anim calcmode="lin" valueType="num">
                                      <p:cBhvr additive="base">
                                        <p:cTn id="20" dur="500" fill="hold"/>
                                        <p:tgtEl>
                                          <p:spTgt spid="62566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5673"/>
                                        </p:tgtEl>
                                        <p:attrNameLst>
                                          <p:attrName>style.visibility</p:attrName>
                                        </p:attrNameLst>
                                      </p:cBhvr>
                                      <p:to>
                                        <p:strVal val="visible"/>
                                      </p:to>
                                    </p:set>
                                    <p:anim calcmode="lin" valueType="num">
                                      <p:cBhvr additive="base">
                                        <p:cTn id="25" dur="500" fill="hold"/>
                                        <p:tgtEl>
                                          <p:spTgt spid="625673"/>
                                        </p:tgtEl>
                                        <p:attrNameLst>
                                          <p:attrName>ppt_x</p:attrName>
                                        </p:attrNameLst>
                                      </p:cBhvr>
                                      <p:tavLst>
                                        <p:tav tm="0">
                                          <p:val>
                                            <p:strVal val="0-#ppt_w/2"/>
                                          </p:val>
                                        </p:tav>
                                        <p:tav tm="100000">
                                          <p:val>
                                            <p:strVal val="#ppt_x"/>
                                          </p:val>
                                        </p:tav>
                                      </p:tavLst>
                                    </p:anim>
                                    <p:anim calcmode="lin" valueType="num">
                                      <p:cBhvr additive="base">
                                        <p:cTn id="26" dur="500" fill="hold"/>
                                        <p:tgtEl>
                                          <p:spTgt spid="6256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666" grpId="0" animBg="1"/>
      <p:bldP spid="625667" grpId="0" animBg="1"/>
      <p:bldP spid="625672" grpId="0" autoUpdateAnimBg="0"/>
      <p:bldP spid="625673" grpId="0" autoUpdateAnimBg="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Oval 2"/>
          <p:cNvSpPr>
            <a:spLocks noChangeArrowheads="1"/>
          </p:cNvSpPr>
          <p:nvPr/>
        </p:nvSpPr>
        <p:spPr bwMode="auto">
          <a:xfrm>
            <a:off x="2228850" y="2590800"/>
            <a:ext cx="5786438" cy="1676400"/>
          </a:xfrm>
          <a:prstGeom prst="ellipse">
            <a:avLst/>
          </a:prstGeom>
          <a:solidFill>
            <a:srgbClr val="CCFFFF">
              <a:alpha val="50000"/>
            </a:srgbClr>
          </a:solidFill>
          <a:ln w="28575">
            <a:solidFill>
              <a:schemeClr val="tx1"/>
            </a:solidFill>
            <a:round/>
            <a:headEnd/>
            <a:tailEnd/>
          </a:ln>
          <a:effectLst/>
        </p:spPr>
        <p:txBody>
          <a:bodyPr wrap="none" anchor="ctr"/>
          <a:lstStyle/>
          <a:p>
            <a:endParaRPr lang="tr-TR"/>
          </a:p>
        </p:txBody>
      </p:sp>
      <p:sp>
        <p:nvSpPr>
          <p:cNvPr id="626691" name="Rectangle 3"/>
          <p:cNvSpPr>
            <a:spLocks noGrp="1" noChangeArrowheads="1"/>
          </p:cNvSpPr>
          <p:nvPr>
            <p:ph type="title"/>
          </p:nvPr>
        </p:nvSpPr>
        <p:spPr>
          <a:xfrm>
            <a:off x="2443163" y="2781300"/>
            <a:ext cx="5400675" cy="1143000"/>
          </a:xfrm>
        </p:spPr>
        <p:txBody>
          <a:bodyPr/>
          <a:lstStyle/>
          <a:p>
            <a:pPr algn="ctr"/>
            <a:r>
              <a:rPr lang="tr-TR" sz="3000" dirty="0">
                <a:solidFill>
                  <a:srgbClr val="A50021"/>
                </a:solidFill>
                <a:effectLst>
                  <a:outerShdw blurRad="38100" dist="38100" dir="2700000" algn="tl">
                    <a:srgbClr val="C0C0C0"/>
                  </a:outerShdw>
                </a:effectLst>
                <a:latin typeface="Tahoma" pitchFamily="34" charset="0"/>
              </a:rPr>
              <a:t>PORTFOLYO </a:t>
            </a:r>
            <a:br>
              <a:rPr lang="tr-TR" sz="3000" dirty="0">
                <a:solidFill>
                  <a:srgbClr val="A50021"/>
                </a:solidFill>
                <a:effectLst>
                  <a:outerShdw blurRad="38100" dist="38100" dir="2700000" algn="tl">
                    <a:srgbClr val="C0C0C0"/>
                  </a:outerShdw>
                </a:effectLst>
                <a:latin typeface="Tahoma" pitchFamily="34" charset="0"/>
              </a:rPr>
            </a:br>
            <a:r>
              <a:rPr lang="tr-TR" sz="3000" dirty="0">
                <a:solidFill>
                  <a:srgbClr val="A50021"/>
                </a:solidFill>
                <a:effectLst>
                  <a:outerShdw blurRad="38100" dist="38100" dir="2700000" algn="tl">
                    <a:srgbClr val="C0C0C0"/>
                  </a:outerShdw>
                </a:effectLst>
                <a:latin typeface="Tahoma" pitchFamily="34" charset="0"/>
              </a:rPr>
              <a:t>DEĞERLENDİRMEDE</a:t>
            </a:r>
            <a:r>
              <a:rPr lang="tr-TR" sz="2000" dirty="0">
                <a:solidFill>
                  <a:srgbClr val="A50021"/>
                </a:solidFill>
                <a:effectLst>
                  <a:outerShdw blurRad="38100" dist="38100" dir="2700000" algn="tl">
                    <a:srgbClr val="C0C0C0"/>
                  </a:outerShdw>
                </a:effectLst>
                <a:latin typeface="Tahoma" pitchFamily="34" charset="0"/>
              </a:rPr>
              <a:t> ...</a:t>
            </a:r>
            <a:endParaRPr lang="en-US" sz="2000" dirty="0">
              <a:solidFill>
                <a:srgbClr val="A50021"/>
              </a:solidFill>
              <a:effectLst>
                <a:outerShdw blurRad="38100" dist="38100" dir="2700000" algn="tl">
                  <a:srgbClr val="C0C0C0"/>
                </a:outerShdw>
              </a:effectLst>
              <a:latin typeface="Tahoma" pitchFamily="34" charset="0"/>
            </a:endParaRPr>
          </a:p>
        </p:txBody>
      </p:sp>
      <p:sp>
        <p:nvSpPr>
          <p:cNvPr id="626692" name="Rectangle 4"/>
          <p:cNvSpPr>
            <a:spLocks noChangeArrowheads="1"/>
          </p:cNvSpPr>
          <p:nvPr/>
        </p:nvSpPr>
        <p:spPr bwMode="auto">
          <a:xfrm>
            <a:off x="3600450" y="381000"/>
            <a:ext cx="3984625" cy="1187450"/>
          </a:xfrm>
          <a:prstGeom prst="rect">
            <a:avLst/>
          </a:prstGeom>
          <a:noFill/>
          <a:ln w="28575">
            <a:noFill/>
            <a:miter lim="800000"/>
            <a:headEnd/>
            <a:tailEnd/>
          </a:ln>
          <a:effectLst/>
        </p:spPr>
        <p:txBody>
          <a:bodyPr>
            <a:spAutoFit/>
          </a:bodyPr>
          <a:lstStyle/>
          <a:p>
            <a:pPr algn="l" eaLnBrk="1" hangingPunct="1"/>
            <a:r>
              <a:rPr lang="tr-TR">
                <a:solidFill>
                  <a:schemeClr val="accent2"/>
                </a:solidFill>
                <a:effectLst>
                  <a:outerShdw blurRad="38100" dist="38100" dir="2700000" algn="tl">
                    <a:srgbClr val="C0C0C0"/>
                  </a:outerShdw>
                </a:effectLst>
                <a:latin typeface="Tahoma" pitchFamily="34" charset="0"/>
              </a:rPr>
              <a:t>Eğitimle değerlendirme sarmal bir biçimde birleştirilir</a:t>
            </a:r>
            <a:endParaRPr lang="en-US">
              <a:solidFill>
                <a:schemeClr val="accent2"/>
              </a:solidFill>
              <a:effectLst>
                <a:outerShdw blurRad="38100" dist="38100" dir="2700000" algn="tl">
                  <a:srgbClr val="C0C0C0"/>
                </a:outerShdw>
              </a:effectLst>
              <a:latin typeface="Tahoma" pitchFamily="34" charset="0"/>
            </a:endParaRPr>
          </a:p>
        </p:txBody>
      </p:sp>
      <p:sp>
        <p:nvSpPr>
          <p:cNvPr id="626693" name="Rectangle 5"/>
          <p:cNvSpPr>
            <a:spLocks noChangeArrowheads="1"/>
          </p:cNvSpPr>
          <p:nvPr/>
        </p:nvSpPr>
        <p:spPr bwMode="auto">
          <a:xfrm>
            <a:off x="0" y="4800600"/>
            <a:ext cx="2657475" cy="1187450"/>
          </a:xfrm>
          <a:prstGeom prst="rect">
            <a:avLst/>
          </a:prstGeom>
          <a:noFill/>
          <a:ln w="28575">
            <a:noFill/>
            <a:miter lim="800000"/>
            <a:headEnd/>
            <a:tailEnd/>
          </a:ln>
          <a:effectLst/>
        </p:spPr>
        <p:txBody>
          <a:bodyPr>
            <a:spAutoFit/>
          </a:bodyPr>
          <a:lstStyle/>
          <a:p>
            <a:pPr algn="l" eaLnBrk="1" hangingPunct="1">
              <a:buFont typeface="Wingdings" pitchFamily="2" charset="2"/>
              <a:buNone/>
            </a:pPr>
            <a:r>
              <a:rPr lang="tr-TR">
                <a:solidFill>
                  <a:srgbClr val="FF6600"/>
                </a:solidFill>
                <a:effectLst>
                  <a:outerShdw blurRad="38100" dist="38100" dir="2700000" algn="tl">
                    <a:srgbClr val="C0C0C0"/>
                  </a:outerShdw>
                </a:effectLst>
                <a:latin typeface="Tahoma" pitchFamily="34" charset="0"/>
              </a:rPr>
              <a:t>Öğrencinin içten denetimli olması sağlanır</a:t>
            </a:r>
          </a:p>
        </p:txBody>
      </p:sp>
      <p:sp>
        <p:nvSpPr>
          <p:cNvPr id="626694" name="Rectangle 6"/>
          <p:cNvSpPr>
            <a:spLocks noChangeArrowheads="1"/>
          </p:cNvSpPr>
          <p:nvPr/>
        </p:nvSpPr>
        <p:spPr bwMode="auto">
          <a:xfrm>
            <a:off x="6858000" y="765175"/>
            <a:ext cx="3429000" cy="1187450"/>
          </a:xfrm>
          <a:prstGeom prst="rect">
            <a:avLst/>
          </a:prstGeom>
          <a:noFill/>
          <a:ln w="28575">
            <a:noFill/>
            <a:miter lim="800000"/>
            <a:headEnd/>
            <a:tailEnd/>
          </a:ln>
          <a:effectLst/>
        </p:spPr>
        <p:txBody>
          <a:bodyPr>
            <a:spAutoFit/>
          </a:bodyPr>
          <a:lstStyle/>
          <a:p>
            <a:pPr algn="l" eaLnBrk="1" hangingPunct="1">
              <a:buFont typeface="Wingdings" pitchFamily="2" charset="2"/>
              <a:buNone/>
            </a:pPr>
            <a:r>
              <a:rPr lang="tr-TR">
                <a:solidFill>
                  <a:srgbClr val="CC0066"/>
                </a:solidFill>
                <a:effectLst>
                  <a:outerShdw blurRad="38100" dist="38100" dir="2700000" algn="tl">
                    <a:srgbClr val="C0C0C0"/>
                  </a:outerShdw>
                </a:effectLst>
                <a:latin typeface="Tahoma" pitchFamily="34" charset="0"/>
              </a:rPr>
              <a:t>Öğrenci değerlendirme sürecine katılır</a:t>
            </a:r>
          </a:p>
        </p:txBody>
      </p:sp>
      <p:sp>
        <p:nvSpPr>
          <p:cNvPr id="626695" name="Rectangle 7"/>
          <p:cNvSpPr>
            <a:spLocks noChangeArrowheads="1"/>
          </p:cNvSpPr>
          <p:nvPr/>
        </p:nvSpPr>
        <p:spPr bwMode="auto">
          <a:xfrm>
            <a:off x="7286625" y="4953000"/>
            <a:ext cx="3000375" cy="1552575"/>
          </a:xfrm>
          <a:prstGeom prst="rect">
            <a:avLst/>
          </a:prstGeom>
          <a:noFill/>
          <a:ln w="28575">
            <a:noFill/>
            <a:miter lim="800000"/>
            <a:headEnd/>
            <a:tailEnd/>
          </a:ln>
          <a:effectLst/>
        </p:spPr>
        <p:txBody>
          <a:bodyPr>
            <a:spAutoFit/>
          </a:bodyPr>
          <a:lstStyle/>
          <a:p>
            <a:pPr algn="l" eaLnBrk="1" hangingPunct="1">
              <a:buFont typeface="Wingdings" pitchFamily="2" charset="2"/>
              <a:buNone/>
            </a:pPr>
            <a:r>
              <a:rPr lang="tr-TR">
                <a:solidFill>
                  <a:srgbClr val="00CC00"/>
                </a:solidFill>
                <a:effectLst>
                  <a:outerShdw blurRad="38100" dist="38100" dir="2700000" algn="tl">
                    <a:srgbClr val="C0C0C0"/>
                  </a:outerShdw>
                </a:effectLst>
                <a:latin typeface="Tahoma" pitchFamily="34" charset="0"/>
              </a:rPr>
              <a:t>Öğrenci, gelişiminin ve öğrenmesinin farkında olur</a:t>
            </a:r>
          </a:p>
        </p:txBody>
      </p:sp>
      <p:sp>
        <p:nvSpPr>
          <p:cNvPr id="626696" name="Rectangle 8"/>
          <p:cNvSpPr>
            <a:spLocks noChangeArrowheads="1"/>
          </p:cNvSpPr>
          <p:nvPr/>
        </p:nvSpPr>
        <p:spPr bwMode="auto">
          <a:xfrm>
            <a:off x="3857625" y="5715000"/>
            <a:ext cx="2743200" cy="1187450"/>
          </a:xfrm>
          <a:prstGeom prst="rect">
            <a:avLst/>
          </a:prstGeom>
          <a:noFill/>
          <a:ln w="28575">
            <a:noFill/>
            <a:miter lim="800000"/>
            <a:headEnd/>
            <a:tailEnd/>
          </a:ln>
          <a:effectLst/>
        </p:spPr>
        <p:txBody>
          <a:bodyPr>
            <a:spAutoFit/>
          </a:bodyPr>
          <a:lstStyle/>
          <a:p>
            <a:pPr algn="l" eaLnBrk="1" hangingPunct="1"/>
            <a:r>
              <a:rPr lang="tr-TR">
                <a:solidFill>
                  <a:srgbClr val="FFCC00"/>
                </a:solidFill>
                <a:effectLst>
                  <a:outerShdw blurRad="38100" dist="38100" dir="2700000" algn="tl">
                    <a:srgbClr val="C0C0C0"/>
                  </a:outerShdw>
                </a:effectLst>
                <a:latin typeface="Tahoma" pitchFamily="34" charset="0"/>
              </a:rPr>
              <a:t>Öğrencinin sosyal becerileri gelişir</a:t>
            </a:r>
            <a:endParaRPr lang="en-US">
              <a:solidFill>
                <a:srgbClr val="FFCC00"/>
              </a:solidFill>
              <a:effectLst>
                <a:outerShdw blurRad="38100" dist="38100" dir="2700000" algn="tl">
                  <a:srgbClr val="C0C0C0"/>
                </a:outerShdw>
              </a:effectLst>
              <a:latin typeface="Tahoma" pitchFamily="34" charset="0"/>
            </a:endParaRPr>
          </a:p>
        </p:txBody>
      </p:sp>
      <p:sp>
        <p:nvSpPr>
          <p:cNvPr id="626697" name="Rectangle 9"/>
          <p:cNvSpPr>
            <a:spLocks noChangeArrowheads="1"/>
          </p:cNvSpPr>
          <p:nvPr/>
        </p:nvSpPr>
        <p:spPr bwMode="auto">
          <a:xfrm>
            <a:off x="0" y="685800"/>
            <a:ext cx="3600450" cy="1187450"/>
          </a:xfrm>
          <a:prstGeom prst="rect">
            <a:avLst/>
          </a:prstGeom>
          <a:noFill/>
          <a:ln w="28575">
            <a:noFill/>
            <a:miter lim="800000"/>
            <a:headEnd/>
            <a:tailEnd/>
          </a:ln>
          <a:effectLst/>
        </p:spPr>
        <p:txBody>
          <a:bodyPr>
            <a:spAutoFit/>
          </a:bodyPr>
          <a:lstStyle/>
          <a:p>
            <a:pPr algn="l" eaLnBrk="1" hangingPunct="1">
              <a:spcBef>
                <a:spcPct val="50000"/>
              </a:spcBef>
              <a:buFont typeface="Wingdings" pitchFamily="2" charset="2"/>
              <a:buNone/>
            </a:pPr>
            <a:r>
              <a:rPr lang="tr-TR">
                <a:solidFill>
                  <a:srgbClr val="FF0000"/>
                </a:solidFill>
                <a:effectLst>
                  <a:outerShdw blurRad="38100" dist="38100" dir="2700000" algn="tl">
                    <a:srgbClr val="C0C0C0"/>
                  </a:outerShdw>
                </a:effectLst>
                <a:latin typeface="Tahoma" pitchFamily="34" charset="0"/>
              </a:rPr>
              <a:t>Öğrencinin bağımsız ve aktif öğrenme özellikleri gelişir</a:t>
            </a:r>
          </a:p>
        </p:txBody>
      </p:sp>
      <p:sp>
        <p:nvSpPr>
          <p:cNvPr id="626698" name="Line 10"/>
          <p:cNvSpPr>
            <a:spLocks noChangeShapeType="1"/>
          </p:cNvSpPr>
          <p:nvPr/>
        </p:nvSpPr>
        <p:spPr bwMode="auto">
          <a:xfrm>
            <a:off x="5143500" y="4267200"/>
            <a:ext cx="0" cy="1143000"/>
          </a:xfrm>
          <a:prstGeom prst="line">
            <a:avLst/>
          </a:prstGeom>
          <a:noFill/>
          <a:ln w="28575">
            <a:solidFill>
              <a:schemeClr val="tx1"/>
            </a:solidFill>
            <a:round/>
            <a:headEnd/>
            <a:tailEnd type="triangle" w="med" len="med"/>
          </a:ln>
          <a:effectLst/>
        </p:spPr>
        <p:txBody>
          <a:bodyPr anchor="ctr"/>
          <a:lstStyle/>
          <a:p>
            <a:endParaRPr lang="tr-TR"/>
          </a:p>
        </p:txBody>
      </p:sp>
      <p:sp>
        <p:nvSpPr>
          <p:cNvPr id="626699" name="Line 11"/>
          <p:cNvSpPr>
            <a:spLocks noChangeShapeType="1"/>
          </p:cNvSpPr>
          <p:nvPr/>
        </p:nvSpPr>
        <p:spPr bwMode="auto">
          <a:xfrm flipV="1">
            <a:off x="5143500" y="1600200"/>
            <a:ext cx="0" cy="914400"/>
          </a:xfrm>
          <a:prstGeom prst="line">
            <a:avLst/>
          </a:prstGeom>
          <a:noFill/>
          <a:ln w="28575">
            <a:solidFill>
              <a:schemeClr val="tx1"/>
            </a:solidFill>
            <a:round/>
            <a:headEnd/>
            <a:tailEnd type="triangle" w="med" len="med"/>
          </a:ln>
          <a:effectLst/>
        </p:spPr>
        <p:txBody>
          <a:bodyPr anchor="ctr"/>
          <a:lstStyle/>
          <a:p>
            <a:endParaRPr lang="tr-TR"/>
          </a:p>
        </p:txBody>
      </p:sp>
      <p:sp>
        <p:nvSpPr>
          <p:cNvPr id="626700" name="Line 12"/>
          <p:cNvSpPr>
            <a:spLocks noChangeShapeType="1"/>
          </p:cNvSpPr>
          <p:nvPr/>
        </p:nvSpPr>
        <p:spPr bwMode="auto">
          <a:xfrm flipV="1">
            <a:off x="7286625" y="1752600"/>
            <a:ext cx="1200150" cy="1066800"/>
          </a:xfrm>
          <a:prstGeom prst="line">
            <a:avLst/>
          </a:prstGeom>
          <a:noFill/>
          <a:ln w="28575">
            <a:solidFill>
              <a:schemeClr val="tx1"/>
            </a:solidFill>
            <a:round/>
            <a:headEnd/>
            <a:tailEnd type="triangle" w="med" len="med"/>
          </a:ln>
          <a:effectLst/>
        </p:spPr>
        <p:txBody>
          <a:bodyPr anchor="ctr"/>
          <a:lstStyle/>
          <a:p>
            <a:endParaRPr lang="tr-TR"/>
          </a:p>
        </p:txBody>
      </p:sp>
      <p:sp>
        <p:nvSpPr>
          <p:cNvPr id="626701" name="Line 13"/>
          <p:cNvSpPr>
            <a:spLocks noChangeShapeType="1"/>
          </p:cNvSpPr>
          <p:nvPr/>
        </p:nvSpPr>
        <p:spPr bwMode="auto">
          <a:xfrm>
            <a:off x="7458075" y="3886200"/>
            <a:ext cx="942975" cy="838200"/>
          </a:xfrm>
          <a:prstGeom prst="line">
            <a:avLst/>
          </a:prstGeom>
          <a:noFill/>
          <a:ln w="28575">
            <a:solidFill>
              <a:schemeClr val="tx1"/>
            </a:solidFill>
            <a:round/>
            <a:headEnd/>
            <a:tailEnd type="triangle" w="med" len="med"/>
          </a:ln>
          <a:effectLst/>
        </p:spPr>
        <p:txBody>
          <a:bodyPr anchor="ctr"/>
          <a:lstStyle/>
          <a:p>
            <a:endParaRPr lang="tr-TR"/>
          </a:p>
        </p:txBody>
      </p:sp>
      <p:sp>
        <p:nvSpPr>
          <p:cNvPr id="626702" name="Line 14"/>
          <p:cNvSpPr>
            <a:spLocks noChangeShapeType="1"/>
          </p:cNvSpPr>
          <p:nvPr/>
        </p:nvSpPr>
        <p:spPr bwMode="auto">
          <a:xfrm rot="-10800000">
            <a:off x="1714500" y="1828800"/>
            <a:ext cx="1200150" cy="1066800"/>
          </a:xfrm>
          <a:prstGeom prst="line">
            <a:avLst/>
          </a:prstGeom>
          <a:noFill/>
          <a:ln w="28575">
            <a:solidFill>
              <a:schemeClr val="tx1"/>
            </a:solidFill>
            <a:round/>
            <a:headEnd/>
            <a:tailEnd type="triangle" w="med" len="med"/>
          </a:ln>
          <a:effectLst/>
        </p:spPr>
        <p:txBody>
          <a:bodyPr anchor="ctr"/>
          <a:lstStyle/>
          <a:p>
            <a:endParaRPr lang="tr-TR"/>
          </a:p>
        </p:txBody>
      </p:sp>
      <p:sp>
        <p:nvSpPr>
          <p:cNvPr id="626703" name="Line 15"/>
          <p:cNvSpPr>
            <a:spLocks noChangeShapeType="1"/>
          </p:cNvSpPr>
          <p:nvPr/>
        </p:nvSpPr>
        <p:spPr bwMode="auto">
          <a:xfrm rot="10800000" flipV="1">
            <a:off x="1800225" y="3962400"/>
            <a:ext cx="1028700" cy="914400"/>
          </a:xfrm>
          <a:prstGeom prst="line">
            <a:avLst/>
          </a:prstGeom>
          <a:noFill/>
          <a:ln w="28575">
            <a:solidFill>
              <a:schemeClr val="tx1"/>
            </a:solidFill>
            <a:round/>
            <a:headEnd/>
            <a:tailEnd type="triangle" w="med" len="med"/>
          </a:ln>
          <a:effectLst/>
        </p:spPr>
        <p:txBody>
          <a:bodyPr anchor="ctr"/>
          <a:lstStyle/>
          <a:p>
            <a:endParaRPr lang="tr-TR"/>
          </a:p>
        </p:txBody>
      </p:sp>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6699"/>
                                        </p:tgtEl>
                                        <p:attrNameLst>
                                          <p:attrName>style.visibility</p:attrName>
                                        </p:attrNameLst>
                                      </p:cBhvr>
                                      <p:to>
                                        <p:strVal val="visible"/>
                                      </p:to>
                                    </p:set>
                                    <p:anim calcmode="lin" valueType="num">
                                      <p:cBhvr additive="base">
                                        <p:cTn id="7" dur="500" fill="hold"/>
                                        <p:tgtEl>
                                          <p:spTgt spid="626699"/>
                                        </p:tgtEl>
                                        <p:attrNameLst>
                                          <p:attrName>ppt_x</p:attrName>
                                        </p:attrNameLst>
                                      </p:cBhvr>
                                      <p:tavLst>
                                        <p:tav tm="0">
                                          <p:val>
                                            <p:strVal val="0-#ppt_w/2"/>
                                          </p:val>
                                        </p:tav>
                                        <p:tav tm="100000">
                                          <p:val>
                                            <p:strVal val="#ppt_x"/>
                                          </p:val>
                                        </p:tav>
                                      </p:tavLst>
                                    </p:anim>
                                    <p:anim calcmode="lin" valueType="num">
                                      <p:cBhvr additive="base">
                                        <p:cTn id="8" dur="500" fill="hold"/>
                                        <p:tgtEl>
                                          <p:spTgt spid="6266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6692"/>
                                        </p:tgtEl>
                                        <p:attrNameLst>
                                          <p:attrName>style.visibility</p:attrName>
                                        </p:attrNameLst>
                                      </p:cBhvr>
                                      <p:to>
                                        <p:strVal val="visible"/>
                                      </p:to>
                                    </p:set>
                                    <p:anim calcmode="lin" valueType="num">
                                      <p:cBhvr additive="base">
                                        <p:cTn id="13" dur="500" fill="hold"/>
                                        <p:tgtEl>
                                          <p:spTgt spid="626692"/>
                                        </p:tgtEl>
                                        <p:attrNameLst>
                                          <p:attrName>ppt_x</p:attrName>
                                        </p:attrNameLst>
                                      </p:cBhvr>
                                      <p:tavLst>
                                        <p:tav tm="0">
                                          <p:val>
                                            <p:strVal val="0-#ppt_w/2"/>
                                          </p:val>
                                        </p:tav>
                                        <p:tav tm="100000">
                                          <p:val>
                                            <p:strVal val="#ppt_x"/>
                                          </p:val>
                                        </p:tav>
                                      </p:tavLst>
                                    </p:anim>
                                    <p:anim calcmode="lin" valueType="num">
                                      <p:cBhvr additive="base">
                                        <p:cTn id="14" dur="500" fill="hold"/>
                                        <p:tgtEl>
                                          <p:spTgt spid="62669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6700"/>
                                        </p:tgtEl>
                                        <p:attrNameLst>
                                          <p:attrName>style.visibility</p:attrName>
                                        </p:attrNameLst>
                                      </p:cBhvr>
                                      <p:to>
                                        <p:strVal val="visible"/>
                                      </p:to>
                                    </p:set>
                                    <p:anim calcmode="lin" valueType="num">
                                      <p:cBhvr additive="base">
                                        <p:cTn id="19" dur="500" fill="hold"/>
                                        <p:tgtEl>
                                          <p:spTgt spid="626700"/>
                                        </p:tgtEl>
                                        <p:attrNameLst>
                                          <p:attrName>ppt_x</p:attrName>
                                        </p:attrNameLst>
                                      </p:cBhvr>
                                      <p:tavLst>
                                        <p:tav tm="0">
                                          <p:val>
                                            <p:strVal val="0-#ppt_w/2"/>
                                          </p:val>
                                        </p:tav>
                                        <p:tav tm="100000">
                                          <p:val>
                                            <p:strVal val="#ppt_x"/>
                                          </p:val>
                                        </p:tav>
                                      </p:tavLst>
                                    </p:anim>
                                    <p:anim calcmode="lin" valueType="num">
                                      <p:cBhvr additive="base">
                                        <p:cTn id="20" dur="500" fill="hold"/>
                                        <p:tgtEl>
                                          <p:spTgt spid="62670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6694"/>
                                        </p:tgtEl>
                                        <p:attrNameLst>
                                          <p:attrName>style.visibility</p:attrName>
                                        </p:attrNameLst>
                                      </p:cBhvr>
                                      <p:to>
                                        <p:strVal val="visible"/>
                                      </p:to>
                                    </p:set>
                                    <p:anim calcmode="lin" valueType="num">
                                      <p:cBhvr additive="base">
                                        <p:cTn id="25" dur="500" fill="hold"/>
                                        <p:tgtEl>
                                          <p:spTgt spid="626694"/>
                                        </p:tgtEl>
                                        <p:attrNameLst>
                                          <p:attrName>ppt_x</p:attrName>
                                        </p:attrNameLst>
                                      </p:cBhvr>
                                      <p:tavLst>
                                        <p:tav tm="0">
                                          <p:val>
                                            <p:strVal val="0-#ppt_w/2"/>
                                          </p:val>
                                        </p:tav>
                                        <p:tav tm="100000">
                                          <p:val>
                                            <p:strVal val="#ppt_x"/>
                                          </p:val>
                                        </p:tav>
                                      </p:tavLst>
                                    </p:anim>
                                    <p:anim calcmode="lin" valueType="num">
                                      <p:cBhvr additive="base">
                                        <p:cTn id="26" dur="500" fill="hold"/>
                                        <p:tgtEl>
                                          <p:spTgt spid="62669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26701"/>
                                        </p:tgtEl>
                                        <p:attrNameLst>
                                          <p:attrName>style.visibility</p:attrName>
                                        </p:attrNameLst>
                                      </p:cBhvr>
                                      <p:to>
                                        <p:strVal val="visible"/>
                                      </p:to>
                                    </p:set>
                                    <p:anim calcmode="lin" valueType="num">
                                      <p:cBhvr additive="base">
                                        <p:cTn id="31" dur="500" fill="hold"/>
                                        <p:tgtEl>
                                          <p:spTgt spid="626701"/>
                                        </p:tgtEl>
                                        <p:attrNameLst>
                                          <p:attrName>ppt_x</p:attrName>
                                        </p:attrNameLst>
                                      </p:cBhvr>
                                      <p:tavLst>
                                        <p:tav tm="0">
                                          <p:val>
                                            <p:strVal val="0-#ppt_w/2"/>
                                          </p:val>
                                        </p:tav>
                                        <p:tav tm="100000">
                                          <p:val>
                                            <p:strVal val="#ppt_x"/>
                                          </p:val>
                                        </p:tav>
                                      </p:tavLst>
                                    </p:anim>
                                    <p:anim calcmode="lin" valueType="num">
                                      <p:cBhvr additive="base">
                                        <p:cTn id="32" dur="500" fill="hold"/>
                                        <p:tgtEl>
                                          <p:spTgt spid="62670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26695"/>
                                        </p:tgtEl>
                                        <p:attrNameLst>
                                          <p:attrName>style.visibility</p:attrName>
                                        </p:attrNameLst>
                                      </p:cBhvr>
                                      <p:to>
                                        <p:strVal val="visible"/>
                                      </p:to>
                                    </p:set>
                                    <p:anim calcmode="lin" valueType="num">
                                      <p:cBhvr additive="base">
                                        <p:cTn id="37" dur="500" fill="hold"/>
                                        <p:tgtEl>
                                          <p:spTgt spid="626695"/>
                                        </p:tgtEl>
                                        <p:attrNameLst>
                                          <p:attrName>ppt_x</p:attrName>
                                        </p:attrNameLst>
                                      </p:cBhvr>
                                      <p:tavLst>
                                        <p:tav tm="0">
                                          <p:val>
                                            <p:strVal val="0-#ppt_w/2"/>
                                          </p:val>
                                        </p:tav>
                                        <p:tav tm="100000">
                                          <p:val>
                                            <p:strVal val="#ppt_x"/>
                                          </p:val>
                                        </p:tav>
                                      </p:tavLst>
                                    </p:anim>
                                    <p:anim calcmode="lin" valueType="num">
                                      <p:cBhvr additive="base">
                                        <p:cTn id="38" dur="500" fill="hold"/>
                                        <p:tgtEl>
                                          <p:spTgt spid="62669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26698"/>
                                        </p:tgtEl>
                                        <p:attrNameLst>
                                          <p:attrName>style.visibility</p:attrName>
                                        </p:attrNameLst>
                                      </p:cBhvr>
                                      <p:to>
                                        <p:strVal val="visible"/>
                                      </p:to>
                                    </p:set>
                                    <p:anim calcmode="lin" valueType="num">
                                      <p:cBhvr additive="base">
                                        <p:cTn id="43" dur="500" fill="hold"/>
                                        <p:tgtEl>
                                          <p:spTgt spid="626698"/>
                                        </p:tgtEl>
                                        <p:attrNameLst>
                                          <p:attrName>ppt_x</p:attrName>
                                        </p:attrNameLst>
                                      </p:cBhvr>
                                      <p:tavLst>
                                        <p:tav tm="0">
                                          <p:val>
                                            <p:strVal val="0-#ppt_w/2"/>
                                          </p:val>
                                        </p:tav>
                                        <p:tav tm="100000">
                                          <p:val>
                                            <p:strVal val="#ppt_x"/>
                                          </p:val>
                                        </p:tav>
                                      </p:tavLst>
                                    </p:anim>
                                    <p:anim calcmode="lin" valueType="num">
                                      <p:cBhvr additive="base">
                                        <p:cTn id="44" dur="500" fill="hold"/>
                                        <p:tgtEl>
                                          <p:spTgt spid="62669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26696"/>
                                        </p:tgtEl>
                                        <p:attrNameLst>
                                          <p:attrName>style.visibility</p:attrName>
                                        </p:attrNameLst>
                                      </p:cBhvr>
                                      <p:to>
                                        <p:strVal val="visible"/>
                                      </p:to>
                                    </p:set>
                                    <p:anim calcmode="lin" valueType="num">
                                      <p:cBhvr additive="base">
                                        <p:cTn id="49" dur="500" fill="hold"/>
                                        <p:tgtEl>
                                          <p:spTgt spid="626696"/>
                                        </p:tgtEl>
                                        <p:attrNameLst>
                                          <p:attrName>ppt_x</p:attrName>
                                        </p:attrNameLst>
                                      </p:cBhvr>
                                      <p:tavLst>
                                        <p:tav tm="0">
                                          <p:val>
                                            <p:strVal val="0-#ppt_w/2"/>
                                          </p:val>
                                        </p:tav>
                                        <p:tav tm="100000">
                                          <p:val>
                                            <p:strVal val="#ppt_x"/>
                                          </p:val>
                                        </p:tav>
                                      </p:tavLst>
                                    </p:anim>
                                    <p:anim calcmode="lin" valueType="num">
                                      <p:cBhvr additive="base">
                                        <p:cTn id="50" dur="500" fill="hold"/>
                                        <p:tgtEl>
                                          <p:spTgt spid="62669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26703"/>
                                        </p:tgtEl>
                                        <p:attrNameLst>
                                          <p:attrName>style.visibility</p:attrName>
                                        </p:attrNameLst>
                                      </p:cBhvr>
                                      <p:to>
                                        <p:strVal val="visible"/>
                                      </p:to>
                                    </p:set>
                                    <p:anim calcmode="lin" valueType="num">
                                      <p:cBhvr additive="base">
                                        <p:cTn id="55" dur="500" fill="hold"/>
                                        <p:tgtEl>
                                          <p:spTgt spid="626703"/>
                                        </p:tgtEl>
                                        <p:attrNameLst>
                                          <p:attrName>ppt_x</p:attrName>
                                        </p:attrNameLst>
                                      </p:cBhvr>
                                      <p:tavLst>
                                        <p:tav tm="0">
                                          <p:val>
                                            <p:strVal val="0-#ppt_w/2"/>
                                          </p:val>
                                        </p:tav>
                                        <p:tav tm="100000">
                                          <p:val>
                                            <p:strVal val="#ppt_x"/>
                                          </p:val>
                                        </p:tav>
                                      </p:tavLst>
                                    </p:anim>
                                    <p:anim calcmode="lin" valueType="num">
                                      <p:cBhvr additive="base">
                                        <p:cTn id="56" dur="500" fill="hold"/>
                                        <p:tgtEl>
                                          <p:spTgt spid="62670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626693"/>
                                        </p:tgtEl>
                                        <p:attrNameLst>
                                          <p:attrName>style.visibility</p:attrName>
                                        </p:attrNameLst>
                                      </p:cBhvr>
                                      <p:to>
                                        <p:strVal val="visible"/>
                                      </p:to>
                                    </p:set>
                                    <p:anim calcmode="lin" valueType="num">
                                      <p:cBhvr additive="base">
                                        <p:cTn id="61" dur="500" fill="hold"/>
                                        <p:tgtEl>
                                          <p:spTgt spid="626693"/>
                                        </p:tgtEl>
                                        <p:attrNameLst>
                                          <p:attrName>ppt_x</p:attrName>
                                        </p:attrNameLst>
                                      </p:cBhvr>
                                      <p:tavLst>
                                        <p:tav tm="0">
                                          <p:val>
                                            <p:strVal val="0-#ppt_w/2"/>
                                          </p:val>
                                        </p:tav>
                                        <p:tav tm="100000">
                                          <p:val>
                                            <p:strVal val="#ppt_x"/>
                                          </p:val>
                                        </p:tav>
                                      </p:tavLst>
                                    </p:anim>
                                    <p:anim calcmode="lin" valueType="num">
                                      <p:cBhvr additive="base">
                                        <p:cTn id="62" dur="500" fill="hold"/>
                                        <p:tgtEl>
                                          <p:spTgt spid="62669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26702"/>
                                        </p:tgtEl>
                                        <p:attrNameLst>
                                          <p:attrName>style.visibility</p:attrName>
                                        </p:attrNameLst>
                                      </p:cBhvr>
                                      <p:to>
                                        <p:strVal val="visible"/>
                                      </p:to>
                                    </p:set>
                                    <p:anim calcmode="lin" valueType="num">
                                      <p:cBhvr additive="base">
                                        <p:cTn id="67" dur="500" fill="hold"/>
                                        <p:tgtEl>
                                          <p:spTgt spid="626702"/>
                                        </p:tgtEl>
                                        <p:attrNameLst>
                                          <p:attrName>ppt_x</p:attrName>
                                        </p:attrNameLst>
                                      </p:cBhvr>
                                      <p:tavLst>
                                        <p:tav tm="0">
                                          <p:val>
                                            <p:strVal val="0-#ppt_w/2"/>
                                          </p:val>
                                        </p:tav>
                                        <p:tav tm="100000">
                                          <p:val>
                                            <p:strVal val="#ppt_x"/>
                                          </p:val>
                                        </p:tav>
                                      </p:tavLst>
                                    </p:anim>
                                    <p:anim calcmode="lin" valueType="num">
                                      <p:cBhvr additive="base">
                                        <p:cTn id="68" dur="500" fill="hold"/>
                                        <p:tgtEl>
                                          <p:spTgt spid="626702"/>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626697"/>
                                        </p:tgtEl>
                                        <p:attrNameLst>
                                          <p:attrName>style.visibility</p:attrName>
                                        </p:attrNameLst>
                                      </p:cBhvr>
                                      <p:to>
                                        <p:strVal val="visible"/>
                                      </p:to>
                                    </p:set>
                                    <p:anim calcmode="lin" valueType="num">
                                      <p:cBhvr additive="base">
                                        <p:cTn id="73" dur="500" fill="hold"/>
                                        <p:tgtEl>
                                          <p:spTgt spid="626697"/>
                                        </p:tgtEl>
                                        <p:attrNameLst>
                                          <p:attrName>ppt_x</p:attrName>
                                        </p:attrNameLst>
                                      </p:cBhvr>
                                      <p:tavLst>
                                        <p:tav tm="0">
                                          <p:val>
                                            <p:strVal val="0-#ppt_w/2"/>
                                          </p:val>
                                        </p:tav>
                                        <p:tav tm="100000">
                                          <p:val>
                                            <p:strVal val="#ppt_x"/>
                                          </p:val>
                                        </p:tav>
                                      </p:tavLst>
                                    </p:anim>
                                    <p:anim calcmode="lin" valueType="num">
                                      <p:cBhvr additive="base">
                                        <p:cTn id="74" dur="500" fill="hold"/>
                                        <p:tgtEl>
                                          <p:spTgt spid="6266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utoUpdateAnimBg="0"/>
      <p:bldP spid="626693" grpId="0" autoUpdateAnimBg="0"/>
      <p:bldP spid="626694" grpId="0" autoUpdateAnimBg="0"/>
      <p:bldP spid="626695" grpId="0" autoUpdateAnimBg="0"/>
      <p:bldP spid="626696" grpId="0" autoUpdateAnimBg="0"/>
      <p:bldP spid="626697" grpId="0" autoUpdateAnimBg="0"/>
      <p:bldP spid="626698" grpId="0" animBg="1"/>
      <p:bldP spid="626699" grpId="0" animBg="1"/>
      <p:bldP spid="626700" grpId="0" animBg="1"/>
      <p:bldP spid="626701" grpId="0" animBg="1"/>
      <p:bldP spid="626702" grpId="0" animBg="1"/>
      <p:bldP spid="626703" grpId="0" animBg="1"/>
    </p:bldLst>
  </p:timing>
</p:sld>
</file>

<file path=ppt/slides/slide1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771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b="1">
                <a:solidFill>
                  <a:srgbClr val="800000"/>
                </a:solidFill>
                <a:latin typeface="Arial Narrow" pitchFamily="34" charset="0"/>
              </a:rPr>
              <a:t>Portfolyo Değerlendirme</a:t>
            </a:r>
            <a:endParaRPr lang="tr-TR" b="1">
              <a:solidFill>
                <a:schemeClr val="tx1"/>
              </a:solidFill>
              <a:latin typeface="Arial Narrow" pitchFamily="34" charset="0"/>
            </a:endParaRPr>
          </a:p>
        </p:txBody>
      </p:sp>
      <p:sp>
        <p:nvSpPr>
          <p:cNvPr id="627715" name="Rectangle 3"/>
          <p:cNvSpPr>
            <a:spLocks noGrp="1" noChangeArrowheads="1"/>
          </p:cNvSpPr>
          <p:nvPr>
            <p:ph type="body" idx="1"/>
          </p:nvPr>
        </p:nvSpPr>
        <p:spPr>
          <a:xfrm>
            <a:off x="457200" y="1524000"/>
            <a:ext cx="9201150" cy="4953000"/>
          </a:xfrm>
          <a:solidFill>
            <a:srgbClr val="FFFFCC"/>
          </a:solidFill>
        </p:spPr>
        <p:txBody>
          <a:bodyPr/>
          <a:lstStyle/>
          <a:p>
            <a:r>
              <a:rPr lang="tr-TR" b="1">
                <a:solidFill>
                  <a:srgbClr val="FF3300"/>
                </a:solidFill>
                <a:latin typeface="Arial Narrow" pitchFamily="34" charset="0"/>
              </a:rPr>
              <a:t>Portfolyo değerlendirmede öğrenci için aşağıdaki sorulara cevap aranır:</a:t>
            </a:r>
            <a:endParaRPr lang="tr-TR" b="1">
              <a:solidFill>
                <a:srgbClr val="0000FF"/>
              </a:solidFill>
              <a:latin typeface="Arial Narrow" pitchFamily="34" charset="0"/>
            </a:endParaRPr>
          </a:p>
          <a:p>
            <a:pPr>
              <a:lnSpc>
                <a:spcPct val="90000"/>
              </a:lnSpc>
            </a:pPr>
            <a:r>
              <a:rPr lang="tr-TR" b="1">
                <a:solidFill>
                  <a:srgbClr val="0000FF"/>
                </a:solidFill>
                <a:latin typeface="Arial Narrow" pitchFamily="34" charset="0"/>
              </a:rPr>
              <a:t>Ne öğrendi ve öğrenirken nasıl bir yol izledi?</a:t>
            </a:r>
          </a:p>
          <a:p>
            <a:pPr algn="just">
              <a:lnSpc>
                <a:spcPct val="90000"/>
              </a:lnSpc>
            </a:pPr>
            <a:r>
              <a:rPr lang="tr-TR" b="1">
                <a:solidFill>
                  <a:srgbClr val="0000FF"/>
                </a:solidFill>
                <a:latin typeface="Arial Narrow" pitchFamily="34" charset="0"/>
              </a:rPr>
              <a:t>Nasıl düşündü?</a:t>
            </a:r>
          </a:p>
          <a:p>
            <a:pPr algn="just">
              <a:lnSpc>
                <a:spcPct val="90000"/>
              </a:lnSpc>
            </a:pPr>
            <a:r>
              <a:rPr lang="tr-TR" b="1">
                <a:solidFill>
                  <a:srgbClr val="0000FF"/>
                </a:solidFill>
                <a:latin typeface="Arial Narrow" pitchFamily="34" charset="0"/>
              </a:rPr>
              <a:t>Nasıl soru sordu?</a:t>
            </a:r>
          </a:p>
          <a:p>
            <a:pPr algn="just">
              <a:lnSpc>
                <a:spcPct val="90000"/>
              </a:lnSpc>
            </a:pPr>
            <a:r>
              <a:rPr lang="tr-TR" b="1">
                <a:solidFill>
                  <a:srgbClr val="0000FF"/>
                </a:solidFill>
                <a:latin typeface="Arial Narrow" pitchFamily="34" charset="0"/>
              </a:rPr>
              <a:t>Nasıl analiz etti?</a:t>
            </a:r>
          </a:p>
          <a:p>
            <a:pPr algn="just">
              <a:lnSpc>
                <a:spcPct val="90000"/>
              </a:lnSpc>
            </a:pPr>
            <a:r>
              <a:rPr lang="tr-TR" b="1">
                <a:solidFill>
                  <a:srgbClr val="0000FF"/>
                </a:solidFill>
                <a:latin typeface="Arial Narrow" pitchFamily="34" charset="0"/>
              </a:rPr>
              <a:t>Bilgiyi nasıl yapılandırdı?</a:t>
            </a:r>
          </a:p>
          <a:p>
            <a:pPr algn="just">
              <a:lnSpc>
                <a:spcPct val="80000"/>
              </a:lnSpc>
            </a:pPr>
            <a:r>
              <a:rPr lang="tr-TR" b="1">
                <a:solidFill>
                  <a:srgbClr val="0000FF"/>
                </a:solidFill>
                <a:latin typeface="Arial Narrow" pitchFamily="34" charset="0"/>
              </a:rPr>
              <a:t>Diğer insanlarla nasıl iletişim kurdu?</a:t>
            </a:r>
          </a:p>
          <a:p>
            <a:pPr algn="just">
              <a:lnSpc>
                <a:spcPct val="90000"/>
              </a:lnSpc>
            </a:pPr>
            <a:r>
              <a:rPr lang="tr-TR" b="1">
                <a:solidFill>
                  <a:srgbClr val="0000FF"/>
                </a:solidFill>
                <a:latin typeface="Arial Narrow" pitchFamily="34" charset="0"/>
              </a:rPr>
              <a:t>Öğrenirken karşılaştığı güçlükler nelerdi?</a:t>
            </a:r>
            <a:endParaRPr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27715">
                                            <p:txEl>
                                              <p:pRg st="0" end="0"/>
                                            </p:txEl>
                                          </p:spTgt>
                                        </p:tgtEl>
                                        <p:attrNameLst>
                                          <p:attrName>style.visibility</p:attrName>
                                        </p:attrNameLst>
                                      </p:cBhvr>
                                      <p:to>
                                        <p:strVal val="visible"/>
                                      </p:to>
                                    </p:set>
                                    <p:anim calcmode="lin" valueType="num">
                                      <p:cBhvr additive="base">
                                        <p:cTn id="7" dur="500" fill="hold"/>
                                        <p:tgtEl>
                                          <p:spTgt spid="6277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277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27715">
                                            <p:txEl>
                                              <p:pRg st="1" end="1"/>
                                            </p:txEl>
                                          </p:spTgt>
                                        </p:tgtEl>
                                        <p:attrNameLst>
                                          <p:attrName>style.visibility</p:attrName>
                                        </p:attrNameLst>
                                      </p:cBhvr>
                                      <p:to>
                                        <p:strVal val="visible"/>
                                      </p:to>
                                    </p:set>
                                    <p:anim calcmode="lin" valueType="num">
                                      <p:cBhvr additive="base">
                                        <p:cTn id="13" dur="500" fill="hold"/>
                                        <p:tgtEl>
                                          <p:spTgt spid="6277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277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27715">
                                            <p:txEl>
                                              <p:pRg st="2" end="2"/>
                                            </p:txEl>
                                          </p:spTgt>
                                        </p:tgtEl>
                                        <p:attrNameLst>
                                          <p:attrName>style.visibility</p:attrName>
                                        </p:attrNameLst>
                                      </p:cBhvr>
                                      <p:to>
                                        <p:strVal val="visible"/>
                                      </p:to>
                                    </p:set>
                                    <p:anim calcmode="lin" valueType="num">
                                      <p:cBhvr additive="base">
                                        <p:cTn id="19" dur="500" fill="hold"/>
                                        <p:tgtEl>
                                          <p:spTgt spid="6277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277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27715">
                                            <p:txEl>
                                              <p:pRg st="3" end="3"/>
                                            </p:txEl>
                                          </p:spTgt>
                                        </p:tgtEl>
                                        <p:attrNameLst>
                                          <p:attrName>style.visibility</p:attrName>
                                        </p:attrNameLst>
                                      </p:cBhvr>
                                      <p:to>
                                        <p:strVal val="visible"/>
                                      </p:to>
                                    </p:set>
                                    <p:anim calcmode="lin" valueType="num">
                                      <p:cBhvr additive="base">
                                        <p:cTn id="25" dur="500" fill="hold"/>
                                        <p:tgtEl>
                                          <p:spTgt spid="6277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277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627715">
                                            <p:txEl>
                                              <p:pRg st="4" end="4"/>
                                            </p:txEl>
                                          </p:spTgt>
                                        </p:tgtEl>
                                        <p:attrNameLst>
                                          <p:attrName>style.visibility</p:attrName>
                                        </p:attrNameLst>
                                      </p:cBhvr>
                                      <p:to>
                                        <p:strVal val="visible"/>
                                      </p:to>
                                    </p:set>
                                    <p:anim calcmode="lin" valueType="num">
                                      <p:cBhvr additive="base">
                                        <p:cTn id="31" dur="500" fill="hold"/>
                                        <p:tgtEl>
                                          <p:spTgt spid="62771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6277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27715">
                                            <p:txEl>
                                              <p:pRg st="5" end="5"/>
                                            </p:txEl>
                                          </p:spTgt>
                                        </p:tgtEl>
                                        <p:attrNameLst>
                                          <p:attrName>style.visibility</p:attrName>
                                        </p:attrNameLst>
                                      </p:cBhvr>
                                      <p:to>
                                        <p:strVal val="visible"/>
                                      </p:to>
                                    </p:set>
                                    <p:anim calcmode="lin" valueType="num">
                                      <p:cBhvr additive="base">
                                        <p:cTn id="37" dur="500" fill="hold"/>
                                        <p:tgtEl>
                                          <p:spTgt spid="62771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6277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627715">
                                            <p:txEl>
                                              <p:pRg st="6" end="6"/>
                                            </p:txEl>
                                          </p:spTgt>
                                        </p:tgtEl>
                                        <p:attrNameLst>
                                          <p:attrName>style.visibility</p:attrName>
                                        </p:attrNameLst>
                                      </p:cBhvr>
                                      <p:to>
                                        <p:strVal val="visible"/>
                                      </p:to>
                                    </p:set>
                                    <p:anim calcmode="lin" valueType="num">
                                      <p:cBhvr additive="base">
                                        <p:cTn id="43" dur="500" fill="hold"/>
                                        <p:tgtEl>
                                          <p:spTgt spid="62771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6277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627715">
                                            <p:txEl>
                                              <p:pRg st="7" end="7"/>
                                            </p:txEl>
                                          </p:spTgt>
                                        </p:tgtEl>
                                        <p:attrNameLst>
                                          <p:attrName>style.visibility</p:attrName>
                                        </p:attrNameLst>
                                      </p:cBhvr>
                                      <p:to>
                                        <p:strVal val="visible"/>
                                      </p:to>
                                    </p:set>
                                    <p:anim calcmode="lin" valueType="num">
                                      <p:cBhvr additive="base">
                                        <p:cTn id="49" dur="500" fill="hold"/>
                                        <p:tgtEl>
                                          <p:spTgt spid="62771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62771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build="p" autoUpdateAnimBg="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descr="Beyaz mermer"/>
          <p:cNvSpPr>
            <a:spLocks noGrp="1" noChangeArrowheads="1"/>
          </p:cNvSpPr>
          <p:nvPr>
            <p:ph type="title"/>
          </p:nvPr>
        </p:nvSpPr>
        <p:spPr>
          <a:xfrm>
            <a:off x="619125" y="258763"/>
            <a:ext cx="8258175" cy="914400"/>
          </a:xfrm>
          <a:blipFill dpi="0" rotWithShape="0">
            <a:blip r:embed="rId4" cstate="print"/>
            <a:srcRect/>
            <a:tile tx="0" ty="0" sx="100000" sy="100000" flip="none" algn="tl"/>
          </a:blipFill>
        </p:spPr>
        <p:txBody>
          <a:bodyPr/>
          <a:lstStyle/>
          <a:p>
            <a:r>
              <a:rPr lang="tr-TR" b="1">
                <a:solidFill>
                  <a:srgbClr val="800000"/>
                </a:solidFill>
                <a:latin typeface="Arial Narrow" pitchFamily="34" charset="0"/>
              </a:rPr>
              <a:t>Portfolyo Değerlendirme</a:t>
            </a:r>
            <a:endParaRPr lang="tr-TR" b="1">
              <a:solidFill>
                <a:schemeClr val="tx1"/>
              </a:solidFill>
              <a:latin typeface="Arial Narrow" pitchFamily="34" charset="0"/>
            </a:endParaRPr>
          </a:p>
        </p:txBody>
      </p:sp>
      <p:graphicFrame>
        <p:nvGraphicFramePr>
          <p:cNvPr id="629763" name="Object 3"/>
          <p:cNvGraphicFramePr>
            <a:graphicFrameLocks noChangeAspect="1"/>
          </p:cNvGraphicFramePr>
          <p:nvPr/>
        </p:nvGraphicFramePr>
        <p:xfrm>
          <a:off x="525463" y="1296988"/>
          <a:ext cx="9186862" cy="5086350"/>
        </p:xfrm>
        <a:graphic>
          <a:graphicData uri="http://schemas.openxmlformats.org/presentationml/2006/ole">
            <p:oleObj spid="_x0000_s629763" name="Belge" r:id="rId5" imgW="8186538" imgH="5099225" progId="Word.Document.8">
              <p:embed/>
            </p:oleObj>
          </a:graphicData>
        </a:graphic>
      </p:graphicFrame>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1810" name="Rectangle 2" descr="Beyaz mermer"/>
          <p:cNvSpPr>
            <a:spLocks noGrp="1" noChangeArrowheads="1"/>
          </p:cNvSpPr>
          <p:nvPr>
            <p:ph type="title"/>
          </p:nvPr>
        </p:nvSpPr>
        <p:spPr>
          <a:xfrm>
            <a:off x="534988" y="332656"/>
            <a:ext cx="9172575" cy="1283568"/>
          </a:xfrm>
          <a:blipFill dpi="0" rotWithShape="0">
            <a:blip r:embed="rId3" cstate="print"/>
            <a:srcRect/>
            <a:tile tx="0" ty="0" sx="100000" sy="100000" flip="none" algn="tl"/>
          </a:blipFill>
        </p:spPr>
        <p:txBody>
          <a:bodyPr/>
          <a:lstStyle/>
          <a:p>
            <a:pPr algn="ctr"/>
            <a:r>
              <a:rPr lang="tr-TR" sz="4000" b="1" dirty="0" err="1">
                <a:solidFill>
                  <a:srgbClr val="CC0000"/>
                </a:solidFill>
                <a:latin typeface="Arial Narrow" pitchFamily="34" charset="0"/>
              </a:rPr>
              <a:t>Portfolyo</a:t>
            </a:r>
            <a:r>
              <a:rPr lang="tr-TR" sz="4000" b="1" dirty="0">
                <a:solidFill>
                  <a:srgbClr val="CC0000"/>
                </a:solidFill>
                <a:latin typeface="Arial Narrow" pitchFamily="34" charset="0"/>
              </a:rPr>
              <a:t> Değerlendirme Genel Amaçları:</a:t>
            </a:r>
            <a:endParaRPr lang="tr-TR" sz="4000" b="1" dirty="0">
              <a:solidFill>
                <a:srgbClr val="800000"/>
              </a:solidFill>
              <a:latin typeface="Arial Narrow" pitchFamily="34" charset="0"/>
            </a:endParaRPr>
          </a:p>
        </p:txBody>
      </p:sp>
      <p:sp>
        <p:nvSpPr>
          <p:cNvPr id="631811" name="Rectangle 3"/>
          <p:cNvSpPr>
            <a:spLocks noGrp="1" noChangeArrowheads="1"/>
          </p:cNvSpPr>
          <p:nvPr>
            <p:ph type="body" idx="1"/>
          </p:nvPr>
        </p:nvSpPr>
        <p:spPr>
          <a:xfrm>
            <a:off x="600075" y="2166938"/>
            <a:ext cx="9086850" cy="3582987"/>
          </a:xfrm>
          <a:solidFill>
            <a:srgbClr val="FFFFCC"/>
          </a:solidFill>
          <a:ln/>
        </p:spPr>
        <p:txBody>
          <a:bodyPr lIns="72000" rIns="54000">
            <a:spAutoFit/>
          </a:bodyPr>
          <a:lstStyle/>
          <a:p>
            <a:pPr>
              <a:lnSpc>
                <a:spcPct val="90000"/>
              </a:lnSpc>
            </a:pPr>
            <a:r>
              <a:rPr lang="tr-TR" b="1">
                <a:solidFill>
                  <a:srgbClr val="0000FF"/>
                </a:solidFill>
                <a:latin typeface="Arial Narrow" pitchFamily="34" charset="0"/>
              </a:rPr>
              <a:t>Müfredata bağlı olarak yapılan yazılı ve sözlü değerlendirmelerin dışına çıkıp, alternatif ölçme ve değerlendirme yöntemi geliştirmek</a:t>
            </a:r>
          </a:p>
          <a:p>
            <a:pPr>
              <a:lnSpc>
                <a:spcPct val="90000"/>
              </a:lnSpc>
            </a:pPr>
            <a:r>
              <a:rPr lang="tr-TR" b="1">
                <a:solidFill>
                  <a:srgbClr val="0000FF"/>
                </a:solidFill>
                <a:latin typeface="Arial Narrow" pitchFamily="34" charset="0"/>
              </a:rPr>
              <a:t>Öğrencinin gelişimini izleyebilmek,</a:t>
            </a:r>
          </a:p>
          <a:p>
            <a:pPr>
              <a:lnSpc>
                <a:spcPct val="90000"/>
              </a:lnSpc>
            </a:pPr>
            <a:r>
              <a:rPr lang="tr-TR" b="1">
                <a:solidFill>
                  <a:srgbClr val="0000FF"/>
                </a:solidFill>
                <a:latin typeface="Arial Narrow" pitchFamily="34" charset="0"/>
              </a:rPr>
              <a:t>Kendi kendini değerlendirme becerisine ulaşmasını sağlamak, </a:t>
            </a:r>
          </a:p>
          <a:p>
            <a:pPr>
              <a:lnSpc>
                <a:spcPct val="90000"/>
              </a:lnSpc>
            </a:pPr>
            <a:r>
              <a:rPr lang="tr-TR" b="1">
                <a:solidFill>
                  <a:srgbClr val="0000FF"/>
                </a:solidFill>
                <a:latin typeface="Arial Narrow" pitchFamily="34" charset="0"/>
              </a:rPr>
              <a:t>Öğrencideki öz disiplin ve sorumluluk bilincini geliştirmek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31811">
                                            <p:txEl>
                                              <p:pRg st="0" end="0"/>
                                            </p:txEl>
                                          </p:spTgt>
                                        </p:tgtEl>
                                        <p:attrNameLst>
                                          <p:attrName>style.visibility</p:attrName>
                                        </p:attrNameLst>
                                      </p:cBhvr>
                                      <p:to>
                                        <p:strVal val="visible"/>
                                      </p:to>
                                    </p:set>
                                    <p:anim calcmode="lin" valueType="num">
                                      <p:cBhvr additive="base">
                                        <p:cTn id="7" dur="500" fill="hold"/>
                                        <p:tgtEl>
                                          <p:spTgt spid="6318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318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31811">
                                            <p:txEl>
                                              <p:pRg st="1" end="1"/>
                                            </p:txEl>
                                          </p:spTgt>
                                        </p:tgtEl>
                                        <p:attrNameLst>
                                          <p:attrName>style.visibility</p:attrName>
                                        </p:attrNameLst>
                                      </p:cBhvr>
                                      <p:to>
                                        <p:strVal val="visible"/>
                                      </p:to>
                                    </p:set>
                                    <p:anim calcmode="lin" valueType="num">
                                      <p:cBhvr additive="base">
                                        <p:cTn id="13" dur="500" fill="hold"/>
                                        <p:tgtEl>
                                          <p:spTgt spid="6318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31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31811">
                                            <p:txEl>
                                              <p:pRg st="2" end="2"/>
                                            </p:txEl>
                                          </p:spTgt>
                                        </p:tgtEl>
                                        <p:attrNameLst>
                                          <p:attrName>style.visibility</p:attrName>
                                        </p:attrNameLst>
                                      </p:cBhvr>
                                      <p:to>
                                        <p:strVal val="visible"/>
                                      </p:to>
                                    </p:set>
                                    <p:anim calcmode="lin" valueType="num">
                                      <p:cBhvr additive="base">
                                        <p:cTn id="19" dur="500" fill="hold"/>
                                        <p:tgtEl>
                                          <p:spTgt spid="6318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318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31811">
                                            <p:txEl>
                                              <p:pRg st="3" end="3"/>
                                            </p:txEl>
                                          </p:spTgt>
                                        </p:tgtEl>
                                        <p:attrNameLst>
                                          <p:attrName>style.visibility</p:attrName>
                                        </p:attrNameLst>
                                      </p:cBhvr>
                                      <p:to>
                                        <p:strVal val="visible"/>
                                      </p:to>
                                    </p:set>
                                    <p:anim calcmode="lin" valueType="num">
                                      <p:cBhvr additive="base">
                                        <p:cTn id="25" dur="500" fill="hold"/>
                                        <p:tgtEl>
                                          <p:spTgt spid="6318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318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811" grpId="0" build="p" autoUpdateAnimBg="0"/>
    </p:bldLst>
  </p:timing>
</p:sld>
</file>

<file path=ppt/slides/slide1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385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pPr algn="ctr"/>
            <a:r>
              <a:rPr lang="tr-TR" sz="3600" b="1" dirty="0" err="1">
                <a:solidFill>
                  <a:srgbClr val="CC0000"/>
                </a:solidFill>
                <a:latin typeface="Arial Narrow" pitchFamily="34" charset="0"/>
              </a:rPr>
              <a:t>Portfolyo</a:t>
            </a:r>
            <a:r>
              <a:rPr lang="tr-TR" sz="3600" b="1" dirty="0">
                <a:solidFill>
                  <a:srgbClr val="CC0000"/>
                </a:solidFill>
                <a:latin typeface="Arial Narrow" pitchFamily="34" charset="0"/>
              </a:rPr>
              <a:t> Değerlendirme Genel Amaçları (Devam)</a:t>
            </a:r>
            <a:endParaRPr lang="tr-TR" sz="3600" b="1" dirty="0">
              <a:solidFill>
                <a:srgbClr val="800000"/>
              </a:solidFill>
              <a:latin typeface="Arial Narrow" pitchFamily="34" charset="0"/>
            </a:endParaRPr>
          </a:p>
        </p:txBody>
      </p:sp>
      <p:sp>
        <p:nvSpPr>
          <p:cNvPr id="633859" name="Rectangle 3"/>
          <p:cNvSpPr>
            <a:spLocks noGrp="1" noChangeArrowheads="1"/>
          </p:cNvSpPr>
          <p:nvPr>
            <p:ph type="body" idx="1"/>
          </p:nvPr>
        </p:nvSpPr>
        <p:spPr>
          <a:xfrm>
            <a:off x="527050" y="1412875"/>
            <a:ext cx="9144000" cy="5299075"/>
          </a:xfrm>
          <a:solidFill>
            <a:srgbClr val="FFFFCC"/>
          </a:solidFill>
          <a:ln/>
        </p:spPr>
        <p:txBody>
          <a:bodyPr lIns="72000" rIns="54000">
            <a:spAutoFit/>
          </a:bodyPr>
          <a:lstStyle/>
          <a:p>
            <a:pPr>
              <a:lnSpc>
                <a:spcPct val="90000"/>
              </a:lnSpc>
            </a:pPr>
            <a:r>
              <a:rPr lang="tr-TR" b="1" dirty="0">
                <a:solidFill>
                  <a:srgbClr val="0000FF"/>
                </a:solidFill>
                <a:latin typeface="Arial Narrow" pitchFamily="34" charset="0"/>
              </a:rPr>
              <a:t>Gelecekteki öğretmenlerine bilgi sunmak</a:t>
            </a:r>
          </a:p>
          <a:p>
            <a:pPr>
              <a:lnSpc>
                <a:spcPct val="90000"/>
              </a:lnSpc>
            </a:pPr>
            <a:r>
              <a:rPr lang="tr-TR" b="1" dirty="0">
                <a:solidFill>
                  <a:srgbClr val="0000FF"/>
                </a:solidFill>
                <a:latin typeface="Arial Narrow" pitchFamily="34" charset="0"/>
              </a:rPr>
              <a:t>Öğrencinin gelişimini  daha sağlıklı izleyebilmek, </a:t>
            </a:r>
          </a:p>
          <a:p>
            <a:pPr>
              <a:lnSpc>
                <a:spcPct val="90000"/>
              </a:lnSpc>
            </a:pPr>
            <a:r>
              <a:rPr lang="tr-TR" b="1" dirty="0">
                <a:solidFill>
                  <a:srgbClr val="0000FF"/>
                </a:solidFill>
                <a:latin typeface="Arial Narrow" pitchFamily="34" charset="0"/>
              </a:rPr>
              <a:t>Öğrencilerin yeteneklerini sergilemek ve ilgi alanlarını çoğaltmak </a:t>
            </a:r>
          </a:p>
          <a:p>
            <a:pPr>
              <a:lnSpc>
                <a:spcPct val="90000"/>
              </a:lnSpc>
            </a:pPr>
            <a:r>
              <a:rPr lang="tr-TR" b="1" dirty="0">
                <a:solidFill>
                  <a:srgbClr val="0000FF"/>
                </a:solidFill>
                <a:latin typeface="Arial Narrow" pitchFamily="34" charset="0"/>
              </a:rPr>
              <a:t>Öğrencinin gerçekte  ne öğrendiğini ortaya koymak</a:t>
            </a:r>
          </a:p>
          <a:p>
            <a:pPr>
              <a:lnSpc>
                <a:spcPct val="90000"/>
              </a:lnSpc>
            </a:pPr>
            <a:r>
              <a:rPr lang="tr-TR" b="1" dirty="0">
                <a:solidFill>
                  <a:srgbClr val="0000FF"/>
                </a:solidFill>
                <a:latin typeface="Arial Narrow" pitchFamily="34" charset="0"/>
              </a:rPr>
              <a:t>Öğrencilerin diğer arkadaşlarının yaptığı </a:t>
            </a:r>
            <a:r>
              <a:rPr lang="tr-TR" b="1" dirty="0" err="1">
                <a:solidFill>
                  <a:srgbClr val="0000FF"/>
                </a:solidFill>
                <a:latin typeface="Arial Narrow" pitchFamily="34" charset="0"/>
              </a:rPr>
              <a:t>portfolyoları</a:t>
            </a:r>
            <a:r>
              <a:rPr lang="tr-TR" b="1" dirty="0">
                <a:solidFill>
                  <a:srgbClr val="0000FF"/>
                </a:solidFill>
                <a:latin typeface="Arial Narrow" pitchFamily="34" charset="0"/>
              </a:rPr>
              <a:t>  izleyip, yardımcı olarak gelecekteki takım çalışmasına zemin hazırlamaktır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33859">
                                            <p:txEl>
                                              <p:pRg st="0" end="0"/>
                                            </p:txEl>
                                          </p:spTgt>
                                        </p:tgtEl>
                                        <p:attrNameLst>
                                          <p:attrName>style.visibility</p:attrName>
                                        </p:attrNameLst>
                                      </p:cBhvr>
                                      <p:to>
                                        <p:strVal val="visible"/>
                                      </p:to>
                                    </p:set>
                                    <p:anim calcmode="lin" valueType="num">
                                      <p:cBhvr additive="base">
                                        <p:cTn id="7" dur="500" fill="hold"/>
                                        <p:tgtEl>
                                          <p:spTgt spid="6338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33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33859">
                                            <p:txEl>
                                              <p:pRg st="1" end="1"/>
                                            </p:txEl>
                                          </p:spTgt>
                                        </p:tgtEl>
                                        <p:attrNameLst>
                                          <p:attrName>style.visibility</p:attrName>
                                        </p:attrNameLst>
                                      </p:cBhvr>
                                      <p:to>
                                        <p:strVal val="visible"/>
                                      </p:to>
                                    </p:set>
                                    <p:anim calcmode="lin" valueType="num">
                                      <p:cBhvr additive="base">
                                        <p:cTn id="13" dur="500" fill="hold"/>
                                        <p:tgtEl>
                                          <p:spTgt spid="6338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33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33859">
                                            <p:txEl>
                                              <p:pRg st="2" end="2"/>
                                            </p:txEl>
                                          </p:spTgt>
                                        </p:tgtEl>
                                        <p:attrNameLst>
                                          <p:attrName>style.visibility</p:attrName>
                                        </p:attrNameLst>
                                      </p:cBhvr>
                                      <p:to>
                                        <p:strVal val="visible"/>
                                      </p:to>
                                    </p:set>
                                    <p:anim calcmode="lin" valueType="num">
                                      <p:cBhvr additive="base">
                                        <p:cTn id="19" dur="500" fill="hold"/>
                                        <p:tgtEl>
                                          <p:spTgt spid="6338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33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33859">
                                            <p:txEl>
                                              <p:pRg st="3" end="3"/>
                                            </p:txEl>
                                          </p:spTgt>
                                        </p:tgtEl>
                                        <p:attrNameLst>
                                          <p:attrName>style.visibility</p:attrName>
                                        </p:attrNameLst>
                                      </p:cBhvr>
                                      <p:to>
                                        <p:strVal val="visible"/>
                                      </p:to>
                                    </p:set>
                                    <p:anim calcmode="lin" valueType="num">
                                      <p:cBhvr additive="base">
                                        <p:cTn id="25" dur="500" fill="hold"/>
                                        <p:tgtEl>
                                          <p:spTgt spid="6338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33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633859">
                                            <p:txEl>
                                              <p:pRg st="4" end="4"/>
                                            </p:txEl>
                                          </p:spTgt>
                                        </p:tgtEl>
                                        <p:attrNameLst>
                                          <p:attrName>style.visibility</p:attrName>
                                        </p:attrNameLst>
                                      </p:cBhvr>
                                      <p:to>
                                        <p:strVal val="visible"/>
                                      </p:to>
                                    </p:set>
                                    <p:anim calcmode="lin" valueType="num">
                                      <p:cBhvr additive="base">
                                        <p:cTn id="31" dur="500" fill="hold"/>
                                        <p:tgtEl>
                                          <p:spTgt spid="63385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6338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59" grpId="0" build="p" autoUpdateAnimBg="0"/>
    </p:bldLst>
  </p:timing>
</p:sld>
</file>

<file path=ppt/slides/slide1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3000" b="1">
                <a:solidFill>
                  <a:srgbClr val="CC0000"/>
                </a:solidFill>
                <a:latin typeface="Arial Narrow" pitchFamily="34" charset="0"/>
              </a:rPr>
              <a:t>Portfolyo Değerlendirmenin Öğrenci Açısından Avantajları</a:t>
            </a:r>
            <a:endParaRPr lang="tr-TR" b="1">
              <a:solidFill>
                <a:srgbClr val="800000"/>
              </a:solidFill>
              <a:latin typeface="Arial Narrow" pitchFamily="34" charset="0"/>
            </a:endParaRPr>
          </a:p>
        </p:txBody>
      </p:sp>
      <p:sp>
        <p:nvSpPr>
          <p:cNvPr id="635907" name="Rectangle 3"/>
          <p:cNvSpPr>
            <a:spLocks noGrp="1" noChangeArrowheads="1"/>
          </p:cNvSpPr>
          <p:nvPr>
            <p:ph type="body" idx="1"/>
          </p:nvPr>
        </p:nvSpPr>
        <p:spPr>
          <a:xfrm>
            <a:off x="514350" y="2166938"/>
            <a:ext cx="9086850" cy="3586162"/>
          </a:xfrm>
          <a:solidFill>
            <a:srgbClr val="FFFFCC"/>
          </a:solidFill>
          <a:ln/>
        </p:spPr>
        <p:txBody>
          <a:bodyPr lIns="72000" rIns="54000">
            <a:spAutoFit/>
          </a:bodyPr>
          <a:lstStyle/>
          <a:p>
            <a:pPr>
              <a:lnSpc>
                <a:spcPct val="90000"/>
              </a:lnSpc>
            </a:pPr>
            <a:r>
              <a:rPr lang="tr-TR" b="1">
                <a:solidFill>
                  <a:srgbClr val="0000FF"/>
                </a:solidFill>
                <a:latin typeface="Arial Narrow" pitchFamily="34" charset="0"/>
              </a:rPr>
              <a:t>Bir sınav kağıdı üzerindeki öğrenci başarısını değerlendirmek yerine bir öğretim süreci içerisinde öğrencinin gelişimini takip etmeyi mümkün kılar.</a:t>
            </a:r>
            <a:endParaRPr lang="tr-TR">
              <a:latin typeface="Arial Narrow" pitchFamily="34" charset="0"/>
            </a:endParaRPr>
          </a:p>
          <a:p>
            <a:pPr algn="just"/>
            <a:r>
              <a:rPr lang="tr-TR" b="1">
                <a:solidFill>
                  <a:srgbClr val="0000FF"/>
                </a:solidFill>
                <a:latin typeface="Arial Narrow" pitchFamily="34" charset="0"/>
              </a:rPr>
              <a:t>Bir öğrenme süreci içerisinde öğrencinin harcadığı zamanı, çalışmalarını, performansını, müsveddelerini, eksikliklerini ve düzeltmelerini ayrıntılı bir şekilde gösterir.</a:t>
            </a:r>
            <a:endParaRPr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 calcmode="lin" valueType="num">
                                      <p:cBhvr additive="base">
                                        <p:cTn id="7" dur="500" fill="hold"/>
                                        <p:tgtEl>
                                          <p:spTgt spid="6359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359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35907">
                                            <p:txEl>
                                              <p:pRg st="1" end="1"/>
                                            </p:txEl>
                                          </p:spTgt>
                                        </p:tgtEl>
                                        <p:attrNameLst>
                                          <p:attrName>style.visibility</p:attrName>
                                        </p:attrNameLst>
                                      </p:cBhvr>
                                      <p:to>
                                        <p:strVal val="visible"/>
                                      </p:to>
                                    </p:set>
                                    <p:anim calcmode="lin" valueType="num">
                                      <p:cBhvr additive="base">
                                        <p:cTn id="13" dur="500" fill="hold"/>
                                        <p:tgtEl>
                                          <p:spTgt spid="6359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359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90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Hedefleri</a:t>
            </a:r>
          </a:p>
        </p:txBody>
      </p:sp>
      <p:sp>
        <p:nvSpPr>
          <p:cNvPr id="35843"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r>
              <a:rPr lang="tr-TR" b="1">
                <a:solidFill>
                  <a:srgbClr val="800000"/>
                </a:solidFill>
                <a:latin typeface="Arial Narrow" pitchFamily="34" charset="0"/>
              </a:rPr>
              <a:t>b) Genel hedefler:</a:t>
            </a:r>
            <a:r>
              <a:rPr lang="tr-TR" b="1">
                <a:solidFill>
                  <a:srgbClr val="CC9900"/>
                </a:solidFill>
                <a:latin typeface="Arial Narrow" pitchFamily="34" charset="0"/>
              </a:rPr>
              <a:t> </a:t>
            </a:r>
            <a:r>
              <a:rPr lang="tr-TR" b="1">
                <a:solidFill>
                  <a:srgbClr val="0000FF"/>
                </a:solidFill>
                <a:latin typeface="Arial Narrow" pitchFamily="34" charset="0"/>
              </a:rPr>
              <a:t>Okulun hedefleridir; farklı okul türlerinin ortak hedefleri dışında kendilerine özgü hedefleri vardır. İlköğretim okulu, genel liseler, meslek liseleri, fakülte ve bölümleri gibi.</a:t>
            </a:r>
            <a:endParaRPr lang="tr-TR" b="1">
              <a:solidFill>
                <a:srgbClr val="0000CC"/>
              </a:solidFill>
              <a:latin typeface="Arial Narrow" pitchFamily="34" charset="0"/>
            </a:endParaRPr>
          </a:p>
          <a:p>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anim calcmode="lin" valueType="num">
                                      <p:cBhvr additive="base">
                                        <p:cTn id="7"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1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79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3000" b="1">
                <a:solidFill>
                  <a:srgbClr val="CC0000"/>
                </a:solidFill>
                <a:latin typeface="Arial Narrow" pitchFamily="34" charset="0"/>
              </a:rPr>
              <a:t>Portfolyo Değerlendirmenin Öğrenci Açısından Avantajları </a:t>
            </a:r>
            <a:r>
              <a:rPr lang="tr-TR" sz="3000" b="1">
                <a:solidFill>
                  <a:srgbClr val="FF0066"/>
                </a:solidFill>
                <a:latin typeface="Arial Narrow" pitchFamily="34" charset="0"/>
              </a:rPr>
              <a:t>(Devam)</a:t>
            </a:r>
            <a:endParaRPr lang="tr-TR" b="1">
              <a:solidFill>
                <a:srgbClr val="800000"/>
              </a:solidFill>
              <a:latin typeface="Arial Narrow" pitchFamily="34" charset="0"/>
            </a:endParaRPr>
          </a:p>
        </p:txBody>
      </p:sp>
      <p:sp>
        <p:nvSpPr>
          <p:cNvPr id="637955" name="Rectangle 3"/>
          <p:cNvSpPr>
            <a:spLocks noGrp="1" noChangeArrowheads="1"/>
          </p:cNvSpPr>
          <p:nvPr>
            <p:ph type="body" idx="1"/>
          </p:nvPr>
        </p:nvSpPr>
        <p:spPr>
          <a:xfrm>
            <a:off x="514350" y="1524000"/>
            <a:ext cx="9144000" cy="4962525"/>
          </a:xfrm>
          <a:solidFill>
            <a:srgbClr val="FFFFCC"/>
          </a:solidFill>
          <a:ln/>
        </p:spPr>
        <p:txBody>
          <a:bodyPr lIns="72000" rIns="54000">
            <a:spAutoFit/>
          </a:bodyPr>
          <a:lstStyle/>
          <a:p>
            <a:pPr>
              <a:lnSpc>
                <a:spcPct val="90000"/>
              </a:lnSpc>
            </a:pPr>
            <a:r>
              <a:rPr lang="tr-TR" b="1">
                <a:solidFill>
                  <a:srgbClr val="0000FF"/>
                </a:solidFill>
                <a:latin typeface="Arial Narrow" pitchFamily="34" charset="0"/>
              </a:rPr>
              <a:t>Öğrencinin müsveddeden, karalamalara ve düzeltmeye kadar çalışmasının her bölümünün önemli olduğunu ve birbiriyle ilişkili olduğunu fark etmesini sağlar.</a:t>
            </a:r>
          </a:p>
          <a:p>
            <a:pPr algn="just"/>
            <a:r>
              <a:rPr lang="tr-TR" b="1">
                <a:solidFill>
                  <a:srgbClr val="0000FF"/>
                </a:solidFill>
                <a:latin typeface="Arial Narrow" pitchFamily="34" charset="0"/>
              </a:rPr>
              <a:t>Bir öğrenme ünitesi içerisindeki birçok adımdan sonra öğrencideki gelişmeleri gösterir.</a:t>
            </a:r>
          </a:p>
          <a:p>
            <a:pPr algn="just"/>
            <a:r>
              <a:rPr lang="tr-TR" b="1">
                <a:solidFill>
                  <a:srgbClr val="0000FF"/>
                </a:solidFill>
                <a:latin typeface="Arial Narrow" pitchFamily="34" charset="0"/>
              </a:rPr>
              <a:t>Öğrenci en iyi yaptığı çalışmaları bireysel gelişim dosyasına koymayı ve çalışmaları ile iftihar etmeyi, çalışma için daha fazla sorumluluk almayı öğrenir.</a:t>
            </a:r>
            <a:endParaRPr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37955">
                                            <p:txEl>
                                              <p:pRg st="1" end="1"/>
                                            </p:txEl>
                                          </p:spTgt>
                                        </p:tgtEl>
                                        <p:attrNameLst>
                                          <p:attrName>style.visibility</p:attrName>
                                        </p:attrNameLst>
                                      </p:cBhvr>
                                      <p:to>
                                        <p:strVal val="visible"/>
                                      </p:to>
                                    </p:set>
                                    <p:anim calcmode="lin" valueType="num">
                                      <p:cBhvr additive="base">
                                        <p:cTn id="13" dur="500" fill="hold"/>
                                        <p:tgtEl>
                                          <p:spTgt spid="6379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379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37955">
                                            <p:txEl>
                                              <p:pRg st="2" end="2"/>
                                            </p:txEl>
                                          </p:spTgt>
                                        </p:tgtEl>
                                        <p:attrNameLst>
                                          <p:attrName>style.visibility</p:attrName>
                                        </p:attrNameLst>
                                      </p:cBhvr>
                                      <p:to>
                                        <p:strVal val="visible"/>
                                      </p:to>
                                    </p:set>
                                    <p:anim calcmode="lin" valueType="num">
                                      <p:cBhvr additive="base">
                                        <p:cTn id="19" dur="500" fill="hold"/>
                                        <p:tgtEl>
                                          <p:spTgt spid="6379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379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5" grpId="0" build="p" autoUpdateAnimBg="0"/>
    </p:bldLst>
  </p:timing>
</p:sld>
</file>

<file path=ppt/slides/slide1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000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3000" b="1">
                <a:solidFill>
                  <a:srgbClr val="CC0000"/>
                </a:solidFill>
                <a:latin typeface="Arial Narrow" pitchFamily="34" charset="0"/>
              </a:rPr>
              <a:t>Portfolyo Değerlendirmenin Öğrenci Açısından Avantajları </a:t>
            </a:r>
            <a:r>
              <a:rPr lang="tr-TR" sz="3000" b="1">
                <a:solidFill>
                  <a:srgbClr val="FF0066"/>
                </a:solidFill>
                <a:latin typeface="Arial Narrow" pitchFamily="34" charset="0"/>
              </a:rPr>
              <a:t>(Devam)</a:t>
            </a:r>
            <a:endParaRPr lang="tr-TR" b="1">
              <a:solidFill>
                <a:srgbClr val="800000"/>
              </a:solidFill>
              <a:latin typeface="Arial Narrow" pitchFamily="34" charset="0"/>
            </a:endParaRPr>
          </a:p>
        </p:txBody>
      </p:sp>
      <p:sp>
        <p:nvSpPr>
          <p:cNvPr id="640003" name="Rectangle 3"/>
          <p:cNvSpPr>
            <a:spLocks noGrp="1" noChangeArrowheads="1"/>
          </p:cNvSpPr>
          <p:nvPr>
            <p:ph type="body" idx="1"/>
          </p:nvPr>
        </p:nvSpPr>
        <p:spPr>
          <a:xfrm>
            <a:off x="514350" y="1524000"/>
            <a:ext cx="9144000" cy="3111500"/>
          </a:xfrm>
          <a:solidFill>
            <a:srgbClr val="FFFFCC"/>
          </a:solidFill>
          <a:ln/>
        </p:spPr>
        <p:txBody>
          <a:bodyPr lIns="72000" rIns="54000">
            <a:spAutoFit/>
          </a:bodyPr>
          <a:lstStyle/>
          <a:p>
            <a:pPr>
              <a:lnSpc>
                <a:spcPct val="90000"/>
              </a:lnSpc>
            </a:pPr>
            <a:r>
              <a:rPr lang="tr-TR" b="1">
                <a:solidFill>
                  <a:srgbClr val="0000FF"/>
                </a:solidFill>
                <a:latin typeface="Arial Narrow" pitchFamily="34" charset="0"/>
              </a:rPr>
              <a:t>Öğrencinin kendi çalışmalarını değerlendirmesine rehberlik eder.</a:t>
            </a:r>
          </a:p>
          <a:p>
            <a:pPr algn="just"/>
            <a:r>
              <a:rPr lang="tr-TR" b="1">
                <a:solidFill>
                  <a:srgbClr val="0000FF"/>
                </a:solidFill>
                <a:latin typeface="Arial Narrow" pitchFamily="34" charset="0"/>
              </a:rPr>
              <a:t>Öğrencinin yaratıcılığını geliştirmede daha bilinçli olmasını sağlar.</a:t>
            </a:r>
          </a:p>
          <a:p>
            <a:pPr algn="just"/>
            <a:r>
              <a:rPr lang="tr-TR" b="1">
                <a:solidFill>
                  <a:srgbClr val="0000FF"/>
                </a:solidFill>
                <a:latin typeface="Arial Narrow" pitchFamily="34" charset="0"/>
              </a:rPr>
              <a:t>Öğrencinin güçlü ve zayıf olan yönlerini gösterir.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40003">
                                            <p:txEl>
                                              <p:pRg st="0" end="0"/>
                                            </p:txEl>
                                          </p:spTgt>
                                        </p:tgtEl>
                                        <p:attrNameLst>
                                          <p:attrName>style.visibility</p:attrName>
                                        </p:attrNameLst>
                                      </p:cBhvr>
                                      <p:to>
                                        <p:strVal val="visible"/>
                                      </p:to>
                                    </p:set>
                                    <p:anim calcmode="lin" valueType="num">
                                      <p:cBhvr additive="base">
                                        <p:cTn id="7" dur="500" fill="hold"/>
                                        <p:tgtEl>
                                          <p:spTgt spid="6400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400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40003">
                                            <p:txEl>
                                              <p:pRg st="1" end="1"/>
                                            </p:txEl>
                                          </p:spTgt>
                                        </p:tgtEl>
                                        <p:attrNameLst>
                                          <p:attrName>style.visibility</p:attrName>
                                        </p:attrNameLst>
                                      </p:cBhvr>
                                      <p:to>
                                        <p:strVal val="visible"/>
                                      </p:to>
                                    </p:set>
                                    <p:anim calcmode="lin" valueType="num">
                                      <p:cBhvr additive="base">
                                        <p:cTn id="13" dur="500" fill="hold"/>
                                        <p:tgtEl>
                                          <p:spTgt spid="6400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400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40003">
                                            <p:txEl>
                                              <p:pRg st="2" end="2"/>
                                            </p:txEl>
                                          </p:spTgt>
                                        </p:tgtEl>
                                        <p:attrNameLst>
                                          <p:attrName>style.visibility</p:attrName>
                                        </p:attrNameLst>
                                      </p:cBhvr>
                                      <p:to>
                                        <p:strVal val="visible"/>
                                      </p:to>
                                    </p:set>
                                    <p:anim calcmode="lin" valueType="num">
                                      <p:cBhvr additive="base">
                                        <p:cTn id="19" dur="500" fill="hold"/>
                                        <p:tgtEl>
                                          <p:spTgt spid="6400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400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0003" grpId="0" build="p" autoUpdateAnimBg="0"/>
    </p:bldLst>
  </p:timing>
</p:sld>
</file>

<file path=ppt/slides/slide1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20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3000" b="1">
                <a:solidFill>
                  <a:srgbClr val="CC0000"/>
                </a:solidFill>
                <a:latin typeface="Arial Narrow" pitchFamily="34" charset="0"/>
              </a:rPr>
              <a:t>Portfolyo Değerlendirmenin Öğretmen Açısından Avantajları</a:t>
            </a:r>
            <a:endParaRPr lang="tr-TR" b="1">
              <a:solidFill>
                <a:srgbClr val="800000"/>
              </a:solidFill>
              <a:latin typeface="Arial Narrow" pitchFamily="34" charset="0"/>
            </a:endParaRPr>
          </a:p>
        </p:txBody>
      </p:sp>
      <p:sp>
        <p:nvSpPr>
          <p:cNvPr id="642051" name="Rectangle 3"/>
          <p:cNvSpPr>
            <a:spLocks noGrp="1" noChangeArrowheads="1"/>
          </p:cNvSpPr>
          <p:nvPr>
            <p:ph type="body" idx="1"/>
          </p:nvPr>
        </p:nvSpPr>
        <p:spPr>
          <a:xfrm>
            <a:off x="514350" y="1447800"/>
            <a:ext cx="9144000" cy="5159375"/>
          </a:xfrm>
          <a:solidFill>
            <a:srgbClr val="FFFFCC"/>
          </a:solidFill>
          <a:ln/>
        </p:spPr>
        <p:txBody>
          <a:bodyPr lIns="72000" rIns="54000">
            <a:spAutoFit/>
          </a:bodyPr>
          <a:lstStyle/>
          <a:p>
            <a:r>
              <a:rPr lang="tr-TR" b="1">
                <a:solidFill>
                  <a:srgbClr val="0000FF"/>
                </a:solidFill>
                <a:latin typeface="Arial Narrow" pitchFamily="34" charset="0"/>
              </a:rPr>
              <a:t>Öğretmenin öğrenme-öğretme süreci içerisinde her bir öğrencinin, gelişimleri ile ilgili müsvedde, karalama, düzeltme ve sonuca giden performansını içeren geniş bir kaydının elinde olmasını sağlar.</a:t>
            </a:r>
          </a:p>
          <a:p>
            <a:pPr algn="just"/>
            <a:r>
              <a:rPr lang="tr-TR" b="1">
                <a:solidFill>
                  <a:srgbClr val="0000FF"/>
                </a:solidFill>
                <a:latin typeface="Arial Narrow" pitchFamily="34" charset="0"/>
              </a:rPr>
              <a:t>Başka sınıflardaki öğrencilerin çalışmalarını incelerken, öğretimle ilgili fikirlerini geliştirme olanağı bulur.</a:t>
            </a:r>
            <a:endParaRPr lang="tr-TR">
              <a:solidFill>
                <a:srgbClr val="0000FF"/>
              </a:solidFill>
              <a:latin typeface="Arial Narrow" pitchFamily="34" charset="0"/>
            </a:endParaRPr>
          </a:p>
          <a:p>
            <a:pPr algn="just"/>
            <a:r>
              <a:rPr lang="tr-TR" b="1">
                <a:solidFill>
                  <a:srgbClr val="0000FF"/>
                </a:solidFill>
                <a:latin typeface="Arial Narrow" pitchFamily="34" charset="0"/>
              </a:rPr>
              <a:t>Bir öğrencinin bir bütün olarak gelişim aşamalarını izleme fırsatını elde eder.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42051">
                                            <p:txEl>
                                              <p:pRg st="0" end="0"/>
                                            </p:txEl>
                                          </p:spTgt>
                                        </p:tgtEl>
                                        <p:attrNameLst>
                                          <p:attrName>style.visibility</p:attrName>
                                        </p:attrNameLst>
                                      </p:cBhvr>
                                      <p:to>
                                        <p:strVal val="visible"/>
                                      </p:to>
                                    </p:set>
                                    <p:anim calcmode="lin" valueType="num">
                                      <p:cBhvr additive="base">
                                        <p:cTn id="7" dur="500" fill="hold"/>
                                        <p:tgtEl>
                                          <p:spTgt spid="6420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42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42051">
                                            <p:txEl>
                                              <p:pRg st="1" end="1"/>
                                            </p:txEl>
                                          </p:spTgt>
                                        </p:tgtEl>
                                        <p:attrNameLst>
                                          <p:attrName>style.visibility</p:attrName>
                                        </p:attrNameLst>
                                      </p:cBhvr>
                                      <p:to>
                                        <p:strVal val="visible"/>
                                      </p:to>
                                    </p:set>
                                    <p:anim calcmode="lin" valueType="num">
                                      <p:cBhvr additive="base">
                                        <p:cTn id="13" dur="500" fill="hold"/>
                                        <p:tgtEl>
                                          <p:spTgt spid="6420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420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42051">
                                            <p:txEl>
                                              <p:pRg st="2" end="2"/>
                                            </p:txEl>
                                          </p:spTgt>
                                        </p:tgtEl>
                                        <p:attrNameLst>
                                          <p:attrName>style.visibility</p:attrName>
                                        </p:attrNameLst>
                                      </p:cBhvr>
                                      <p:to>
                                        <p:strVal val="visible"/>
                                      </p:to>
                                    </p:set>
                                    <p:anim calcmode="lin" valueType="num">
                                      <p:cBhvr additive="base">
                                        <p:cTn id="19" dur="500" fill="hold"/>
                                        <p:tgtEl>
                                          <p:spTgt spid="6420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420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1" grpId="0" build="p" autoUpdateAnimBg="0"/>
    </p:bldLst>
  </p:timing>
</p:sld>
</file>

<file path=ppt/slides/slide1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409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3000" b="1">
                <a:solidFill>
                  <a:srgbClr val="CC0000"/>
                </a:solidFill>
                <a:latin typeface="Arial Narrow" pitchFamily="34" charset="0"/>
              </a:rPr>
              <a:t>Portfolyo Değerlendirmenin Bazı Zorlukları</a:t>
            </a:r>
            <a:endParaRPr lang="tr-TR" b="1">
              <a:solidFill>
                <a:srgbClr val="800000"/>
              </a:solidFill>
              <a:latin typeface="Arial Narrow" pitchFamily="34" charset="0"/>
            </a:endParaRPr>
          </a:p>
        </p:txBody>
      </p:sp>
      <p:sp>
        <p:nvSpPr>
          <p:cNvPr id="644099" name="Rectangle 3"/>
          <p:cNvSpPr>
            <a:spLocks noGrp="1" noChangeArrowheads="1"/>
          </p:cNvSpPr>
          <p:nvPr>
            <p:ph type="body" idx="1"/>
          </p:nvPr>
        </p:nvSpPr>
        <p:spPr>
          <a:xfrm>
            <a:off x="514350" y="1447800"/>
            <a:ext cx="9144000" cy="5068888"/>
          </a:xfrm>
          <a:solidFill>
            <a:srgbClr val="FFFFCC"/>
          </a:solidFill>
          <a:ln/>
        </p:spPr>
        <p:txBody>
          <a:bodyPr lIns="72000" rIns="54000">
            <a:spAutoFit/>
          </a:bodyPr>
          <a:lstStyle/>
          <a:p>
            <a:pPr>
              <a:lnSpc>
                <a:spcPct val="80000"/>
              </a:lnSpc>
            </a:pPr>
            <a:r>
              <a:rPr lang="tr-TR" b="1">
                <a:solidFill>
                  <a:srgbClr val="0000FF"/>
                </a:solidFill>
                <a:latin typeface="Arial Narrow" pitchFamily="34" charset="0"/>
              </a:rPr>
              <a:t>İlköğretim birinci kademe 1. 2. ve 3. Sınıflarında bütün dersleri kapsayan bir portfolyo hazırlanabilir. Sınıf seviyesi arttıkça her bir ders için hazırlanabilir.</a:t>
            </a:r>
          </a:p>
          <a:p>
            <a:pPr>
              <a:lnSpc>
                <a:spcPct val="80000"/>
              </a:lnSpc>
            </a:pPr>
            <a:r>
              <a:rPr lang="tr-TR" b="1">
                <a:solidFill>
                  <a:srgbClr val="0000FF"/>
                </a:solidFill>
                <a:latin typeface="Arial Narrow" pitchFamily="34" charset="0"/>
              </a:rPr>
              <a:t>Öğrencilerin birden çok portfolyo hazırlamaları nedeniyle portfolyo için yeterince zaman ayıramamasına neden olabilir. </a:t>
            </a:r>
          </a:p>
          <a:p>
            <a:pPr>
              <a:lnSpc>
                <a:spcPct val="80000"/>
              </a:lnSpc>
            </a:pPr>
            <a:r>
              <a:rPr lang="tr-TR" b="1">
                <a:solidFill>
                  <a:srgbClr val="0000FF"/>
                </a:solidFill>
                <a:latin typeface="Arial Narrow" pitchFamily="34" charset="0"/>
              </a:rPr>
              <a:t>Portfolyonun her aşamasında öğrenciye dönüt verilmesi gerekir. Ancak çok kalabalık sınıflarda bunun yapılması oldukça zorlaşır.</a:t>
            </a:r>
          </a:p>
          <a:p>
            <a:pPr>
              <a:lnSpc>
                <a:spcPct val="80000"/>
              </a:lnSpc>
            </a:pPr>
            <a:r>
              <a:rPr lang="tr-TR" b="1">
                <a:solidFill>
                  <a:srgbClr val="0000FF"/>
                </a:solidFill>
                <a:latin typeface="Arial Narrow" pitchFamily="34" charset="0"/>
              </a:rPr>
              <a:t>Öğretmenin portfolyo ile yeni karşılaşacak olması da sorunları artırabilir.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additive="base">
                                        <p:cTn id="7" dur="500" fill="hold"/>
                                        <p:tgtEl>
                                          <p:spTgt spid="6440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44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44099">
                                            <p:txEl>
                                              <p:pRg st="1" end="1"/>
                                            </p:txEl>
                                          </p:spTgt>
                                        </p:tgtEl>
                                        <p:attrNameLst>
                                          <p:attrName>style.visibility</p:attrName>
                                        </p:attrNameLst>
                                      </p:cBhvr>
                                      <p:to>
                                        <p:strVal val="visible"/>
                                      </p:to>
                                    </p:set>
                                    <p:anim calcmode="lin" valueType="num">
                                      <p:cBhvr additive="base">
                                        <p:cTn id="13" dur="500" fill="hold"/>
                                        <p:tgtEl>
                                          <p:spTgt spid="6440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44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44099">
                                            <p:txEl>
                                              <p:pRg st="2" end="2"/>
                                            </p:txEl>
                                          </p:spTgt>
                                        </p:tgtEl>
                                        <p:attrNameLst>
                                          <p:attrName>style.visibility</p:attrName>
                                        </p:attrNameLst>
                                      </p:cBhvr>
                                      <p:to>
                                        <p:strVal val="visible"/>
                                      </p:to>
                                    </p:set>
                                    <p:anim calcmode="lin" valueType="num">
                                      <p:cBhvr additive="base">
                                        <p:cTn id="19" dur="500" fill="hold"/>
                                        <p:tgtEl>
                                          <p:spTgt spid="6440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44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44099">
                                            <p:txEl>
                                              <p:pRg st="3" end="3"/>
                                            </p:txEl>
                                          </p:spTgt>
                                        </p:tgtEl>
                                        <p:attrNameLst>
                                          <p:attrName>style.visibility</p:attrName>
                                        </p:attrNameLst>
                                      </p:cBhvr>
                                      <p:to>
                                        <p:strVal val="visible"/>
                                      </p:to>
                                    </p:set>
                                    <p:anim calcmode="lin" valueType="num">
                                      <p:cBhvr additive="base">
                                        <p:cTn id="25" dur="500" fill="hold"/>
                                        <p:tgtEl>
                                          <p:spTgt spid="6440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440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autoUpdateAnimBg="0"/>
    </p:bldLst>
  </p:timing>
</p:sld>
</file>

<file path=ppt/slides/slide1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646146" name="Object 2"/>
          <p:cNvGraphicFramePr>
            <a:graphicFrameLocks noChangeAspect="1"/>
          </p:cNvGraphicFramePr>
          <p:nvPr>
            <p:ph type="body" idx="1"/>
          </p:nvPr>
        </p:nvGraphicFramePr>
        <p:xfrm>
          <a:off x="895350" y="466725"/>
          <a:ext cx="8858250" cy="6281738"/>
        </p:xfrm>
        <a:graphic>
          <a:graphicData uri="http://schemas.openxmlformats.org/presentationml/2006/ole">
            <p:oleObj spid="_x0000_s646146" name="Word Belgesi" r:id="rId4" imgW="6187320" imgH="493704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46146"/>
                                        </p:tgtEl>
                                        <p:attrNameLst>
                                          <p:attrName>style.visibility</p:attrName>
                                        </p:attrNameLst>
                                      </p:cBhvr>
                                      <p:to>
                                        <p:strVal val="visible"/>
                                      </p:to>
                                    </p:set>
                                    <p:anim calcmode="lin" valueType="num">
                                      <p:cBhvr additive="base">
                                        <p:cTn id="7" dur="500" fill="hold"/>
                                        <p:tgtEl>
                                          <p:spTgt spid="646146"/>
                                        </p:tgtEl>
                                        <p:attrNameLst>
                                          <p:attrName>ppt_x</p:attrName>
                                        </p:attrNameLst>
                                      </p:cBhvr>
                                      <p:tavLst>
                                        <p:tav tm="0">
                                          <p:val>
                                            <p:strVal val="1+#ppt_w/2"/>
                                          </p:val>
                                        </p:tav>
                                        <p:tav tm="100000">
                                          <p:val>
                                            <p:strVal val="#ppt_x"/>
                                          </p:val>
                                        </p:tav>
                                      </p:tavLst>
                                    </p:anim>
                                    <p:anim calcmode="lin" valueType="num">
                                      <p:cBhvr additive="base">
                                        <p:cTn id="8" dur="500" fill="hold"/>
                                        <p:tgtEl>
                                          <p:spTgt spid="6461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Hedefleri</a:t>
            </a:r>
          </a:p>
        </p:txBody>
      </p:sp>
      <p:sp>
        <p:nvSpPr>
          <p:cNvPr id="36867"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solidFill>
                <a:srgbClr val="CC9900"/>
              </a:solidFill>
              <a:latin typeface="Arial Narrow" pitchFamily="34" charset="0"/>
            </a:endParaRPr>
          </a:p>
          <a:p>
            <a:r>
              <a:rPr lang="tr-TR" b="1">
                <a:solidFill>
                  <a:srgbClr val="800000"/>
                </a:solidFill>
                <a:latin typeface="Arial Narrow" pitchFamily="34" charset="0"/>
              </a:rPr>
              <a:t>c) Özel hedefler:</a:t>
            </a:r>
            <a:r>
              <a:rPr lang="tr-TR" b="1">
                <a:solidFill>
                  <a:srgbClr val="0000FF"/>
                </a:solidFill>
                <a:latin typeface="Arial Narrow" pitchFamily="34" charset="0"/>
              </a:rPr>
              <a:t>Dersin hedefleridir; bir dersin kazanımlarını kapsar. Bir okuldan başarı ile mezun olunabilmesi, okulun bütün derslerinden başarılı olunmasını gerektirir. Dersten başarılı olunabilmesi için ise derste asgari düzeyde başarı sağlanması ile mümkündür.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 calcmode="lin" valueType="num">
                                      <p:cBhvr additive="base">
                                        <p:cTn id="7"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sz="2400">
                <a:solidFill>
                  <a:srgbClr val="FF0000"/>
                </a:solidFill>
              </a:rPr>
              <a:t>Eğitim bir sistem midir?</a:t>
            </a:r>
            <a:endParaRPr lang="tr-TR"/>
          </a:p>
        </p:txBody>
      </p:sp>
      <p:sp>
        <p:nvSpPr>
          <p:cNvPr id="37891"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r>
              <a:rPr lang="tr-TR" b="1">
                <a:solidFill>
                  <a:srgbClr val="0000CC"/>
                </a:solidFill>
                <a:latin typeface="Arial Narrow" pitchFamily="34" charset="0"/>
              </a:rPr>
              <a:t>Evet eğitim bir sistemdir. </a:t>
            </a:r>
            <a:r>
              <a:rPr lang="tr-TR" b="1">
                <a:solidFill>
                  <a:srgbClr val="000066"/>
                </a:solidFill>
                <a:latin typeface="Arial Narrow" pitchFamily="34" charset="0"/>
              </a:rPr>
              <a:t>Çünkü,</a:t>
            </a:r>
          </a:p>
          <a:p>
            <a:r>
              <a:rPr lang="tr-TR" b="1">
                <a:solidFill>
                  <a:srgbClr val="FF0066"/>
                </a:solidFill>
                <a:latin typeface="Arial Narrow" pitchFamily="34" charset="0"/>
              </a:rPr>
              <a:t>2. Bu hedefleri gerçekleştirebilmek için değişik ögelerden oluşmuştur:</a:t>
            </a:r>
            <a:endParaRPr lang="tr-TR" b="1">
              <a:solidFill>
                <a:srgbClr val="0000CC"/>
              </a:solidFill>
              <a:latin typeface="Arial Narrow" pitchFamily="34" charset="0"/>
            </a:endParaRPr>
          </a:p>
          <a:p>
            <a:r>
              <a:rPr lang="tr-TR" b="1">
                <a:solidFill>
                  <a:srgbClr val="800000"/>
                </a:solidFill>
                <a:latin typeface="Arial Narrow" pitchFamily="34" charset="0"/>
              </a:rPr>
              <a:t>a) Girdi:</a:t>
            </a:r>
            <a:endParaRPr lang="tr-TR" b="1">
              <a:solidFill>
                <a:srgbClr val="0000CC"/>
              </a:solidFill>
              <a:latin typeface="Arial Narrow" pitchFamily="34" charset="0"/>
            </a:endParaRPr>
          </a:p>
          <a:p>
            <a:r>
              <a:rPr lang="tr-TR" b="1">
                <a:solidFill>
                  <a:srgbClr val="800000"/>
                </a:solidFill>
                <a:latin typeface="Arial Narrow" pitchFamily="34" charset="0"/>
              </a:rPr>
              <a:t>b) Süreç:</a:t>
            </a:r>
            <a:endParaRPr lang="tr-TR" b="1">
              <a:solidFill>
                <a:srgbClr val="0000CC"/>
              </a:solidFill>
              <a:latin typeface="Arial Narrow" pitchFamily="34" charset="0"/>
            </a:endParaRPr>
          </a:p>
          <a:p>
            <a:r>
              <a:rPr lang="tr-TR" b="1">
                <a:solidFill>
                  <a:srgbClr val="800000"/>
                </a:solidFill>
                <a:latin typeface="Arial Narrow" pitchFamily="34" charset="0"/>
              </a:rPr>
              <a:t>c) Çıktı:</a:t>
            </a:r>
            <a:endParaRPr lang="tr-TR" b="1">
              <a:solidFill>
                <a:srgbClr val="CC9900"/>
              </a:solidFill>
              <a:latin typeface="Arial Narrow" pitchFamily="34" charset="0"/>
            </a:endParaRPr>
          </a:p>
          <a:p>
            <a:r>
              <a:rPr lang="tr-TR" b="1">
                <a:solidFill>
                  <a:srgbClr val="800000"/>
                </a:solidFill>
                <a:latin typeface="Arial Narrow" pitchFamily="34" charset="0"/>
              </a:rPr>
              <a:t>d) Kontrol:</a:t>
            </a:r>
            <a:endParaRPr lang="tr-TR">
              <a:solidFill>
                <a:srgbClr val="CC99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891">
                                            <p:txEl>
                                              <p:pRg st="3" end="3"/>
                                            </p:txEl>
                                          </p:spTgt>
                                        </p:tgtEl>
                                        <p:attrNameLst>
                                          <p:attrName>style.visibility</p:attrName>
                                        </p:attrNameLst>
                                      </p:cBhvr>
                                      <p:to>
                                        <p:strVal val="visible"/>
                                      </p:to>
                                    </p:set>
                                    <p:anim calcmode="lin" valueType="num">
                                      <p:cBhvr additive="base">
                                        <p:cTn id="25"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7891">
                                            <p:txEl>
                                              <p:pRg st="4" end="4"/>
                                            </p:txEl>
                                          </p:spTgt>
                                        </p:tgtEl>
                                        <p:attrNameLst>
                                          <p:attrName>style.visibility</p:attrName>
                                        </p:attrNameLst>
                                      </p:cBhvr>
                                      <p:to>
                                        <p:strVal val="visible"/>
                                      </p:to>
                                    </p:set>
                                    <p:anim calcmode="lin" valueType="num">
                                      <p:cBhvr additive="base">
                                        <p:cTn id="31"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7891">
                                            <p:txEl>
                                              <p:pRg st="5" end="5"/>
                                            </p:txEl>
                                          </p:spTgt>
                                        </p:tgtEl>
                                        <p:attrNameLst>
                                          <p:attrName>style.visibility</p:attrName>
                                        </p:attrNameLst>
                                      </p:cBhvr>
                                      <p:to>
                                        <p:strVal val="visible"/>
                                      </p:to>
                                    </p:set>
                                    <p:anim calcmode="lin" valueType="num">
                                      <p:cBhvr additive="base">
                                        <p:cTn id="37" dur="500" fill="hold"/>
                                        <p:tgtEl>
                                          <p:spTgt spid="3789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789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Ögeleri</a:t>
            </a:r>
          </a:p>
        </p:txBody>
      </p:sp>
      <p:sp>
        <p:nvSpPr>
          <p:cNvPr id="40963"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r>
              <a:rPr lang="tr-TR" b="1">
                <a:solidFill>
                  <a:srgbClr val="800000"/>
                </a:solidFill>
                <a:latin typeface="Arial Narrow" pitchFamily="34" charset="0"/>
              </a:rPr>
              <a:t>a) Girdi:</a:t>
            </a:r>
            <a:r>
              <a:rPr lang="tr-TR" b="1">
                <a:solidFill>
                  <a:srgbClr val="CC9900"/>
                </a:solidFill>
                <a:latin typeface="Arial Narrow" pitchFamily="34" charset="0"/>
              </a:rPr>
              <a:t> </a:t>
            </a:r>
            <a:r>
              <a:rPr lang="tr-TR" b="1">
                <a:solidFill>
                  <a:srgbClr val="0000FF"/>
                </a:solidFill>
                <a:latin typeface="Arial Narrow" pitchFamily="34" charset="0"/>
              </a:rPr>
              <a:t>Eğitim-öğretim için gerekli her şey eğitim sisteminin girdisini oluşturur. Örneğin, öğrenci, öğretmen, okul, kitap, defter, çalışanlar, yönetim, ders programları, yardımcı materyaller, sınıf, sıra, servis gibi her şey girdi olarak görülebilir.</a:t>
            </a:r>
            <a:endParaRPr lang="tr-TR" b="1">
              <a:solidFill>
                <a:srgbClr val="0000CC"/>
              </a:solidFill>
              <a:latin typeface="Arial Narrow" pitchFamily="34" charset="0"/>
            </a:endParaRPr>
          </a:p>
          <a:p>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Ögeleri</a:t>
            </a:r>
          </a:p>
        </p:txBody>
      </p:sp>
      <p:sp>
        <p:nvSpPr>
          <p:cNvPr id="44035" name="Rectangle 3" descr="Gazete kağıdı"/>
          <p:cNvSpPr>
            <a:spLocks noGrp="1" noChangeArrowheads="1"/>
          </p:cNvSpPr>
          <p:nvPr>
            <p:ph type="body" idx="1"/>
          </p:nvPr>
        </p:nvSpPr>
        <p:spPr>
          <a:xfrm>
            <a:off x="514350" y="1885950"/>
            <a:ext cx="9172575" cy="4362450"/>
          </a:xfrm>
          <a:blipFill dpi="0" rotWithShape="0">
            <a:blip r:embed="rId4" cstate="print"/>
            <a:srcRect/>
            <a:tile tx="0" ty="0" sx="100000" sy="100000" flip="none" algn="tl"/>
          </a:blipFill>
          <a:ln/>
        </p:spPr>
        <p:txBody>
          <a:bodyPr/>
          <a:lstStyle/>
          <a:p>
            <a:r>
              <a:rPr lang="tr-TR" b="1">
                <a:solidFill>
                  <a:srgbClr val="800000"/>
                </a:solidFill>
                <a:latin typeface="Arial Narrow" pitchFamily="34" charset="0"/>
              </a:rPr>
              <a:t>b) Süreç:</a:t>
            </a:r>
            <a:r>
              <a:rPr lang="tr-TR" b="1">
                <a:solidFill>
                  <a:srgbClr val="CC9900"/>
                </a:solidFill>
                <a:latin typeface="Arial Narrow" pitchFamily="34" charset="0"/>
              </a:rPr>
              <a:t> </a:t>
            </a:r>
            <a:r>
              <a:rPr lang="tr-TR" b="1">
                <a:solidFill>
                  <a:srgbClr val="0000FF"/>
                </a:solidFill>
                <a:latin typeface="Arial Narrow" pitchFamily="34" charset="0"/>
              </a:rPr>
              <a:t>Girdilerin hedefler doğrultusunda bir araya getirildiği; dersin hedeflerinin öğrenciye kazandırıldığı eğitim durumlarını kapsamakta-dır. Süreç kısmı, dar anlamda, öğretmenin farklı öğretim yöntemlerini kullanarak ders işlediği bölümü oluşturur. Geniş anlamda ise, öğrenci-nin okula başladığı ve okuldan mezun olduğu süreyi içerir.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10243"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a:p>
            <a:r>
              <a:rPr lang="tr-TR" b="1">
                <a:solidFill>
                  <a:srgbClr val="800000"/>
                </a:solidFill>
                <a:latin typeface="Arial Narrow" pitchFamily="34" charset="0"/>
              </a:rPr>
              <a:t>Eğitim:</a:t>
            </a:r>
            <a:r>
              <a:rPr lang="tr-TR">
                <a:solidFill>
                  <a:srgbClr val="0000CC"/>
                </a:solidFill>
              </a:rPr>
              <a:t> </a:t>
            </a:r>
            <a:r>
              <a:rPr lang="tr-TR" b="1">
                <a:solidFill>
                  <a:srgbClr val="0000CC"/>
                </a:solidFill>
                <a:latin typeface="Arial Narrow" pitchFamily="34" charset="0"/>
              </a:rPr>
              <a:t>Bireyin davranışında, kendi yaşantısı yoluyla ve kasıtlı olarak değişme meydana getirme sürecidir.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 calcmode="lin" valueType="num">
                                      <p:cBhvr additive="base">
                                        <p:cTn id="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Ögeleri</a:t>
            </a:r>
          </a:p>
        </p:txBody>
      </p:sp>
      <p:sp>
        <p:nvSpPr>
          <p:cNvPr id="45059" name="Rectangle 3" descr="Gazete kağıdı"/>
          <p:cNvSpPr>
            <a:spLocks noGrp="1" noChangeArrowheads="1"/>
          </p:cNvSpPr>
          <p:nvPr>
            <p:ph type="body" idx="1"/>
          </p:nvPr>
        </p:nvSpPr>
        <p:spPr>
          <a:xfrm>
            <a:off x="514350" y="1885950"/>
            <a:ext cx="9515475" cy="4171950"/>
          </a:xfrm>
          <a:blipFill dpi="0" rotWithShape="0">
            <a:blip r:embed="rId4" cstate="print"/>
            <a:srcRect/>
            <a:tile tx="0" ty="0" sx="100000" sy="100000" flip="none" algn="tl"/>
          </a:blipFill>
          <a:ln/>
        </p:spPr>
        <p:txBody>
          <a:bodyPr/>
          <a:lstStyle/>
          <a:p>
            <a:r>
              <a:rPr lang="tr-TR" b="1">
                <a:solidFill>
                  <a:srgbClr val="800000"/>
                </a:solidFill>
                <a:latin typeface="Arial Narrow" pitchFamily="34" charset="0"/>
              </a:rPr>
              <a:t>c) Çıktı:</a:t>
            </a:r>
            <a:r>
              <a:rPr lang="tr-TR" b="1">
                <a:solidFill>
                  <a:srgbClr val="CC9900"/>
                </a:solidFill>
                <a:latin typeface="Arial Narrow" pitchFamily="34" charset="0"/>
              </a:rPr>
              <a:t> </a:t>
            </a:r>
            <a:r>
              <a:rPr kumimoji="0" lang="tr-TR" b="1">
                <a:solidFill>
                  <a:srgbClr val="0000FF"/>
                </a:solidFill>
                <a:latin typeface="Arial Narrow" pitchFamily="34" charset="0"/>
              </a:rPr>
              <a:t>Girdilerin işlemler bölümünden hedefler doğrultusunda biçimlendirilip oluşturulmasının sonunda ortaya çıkan ürünlerin tümüdür. Bir okulun mezun ettiği bireyler eğitim sisteminin çıktısını oluşturur.</a:t>
            </a:r>
          </a:p>
          <a:p>
            <a:r>
              <a:rPr kumimoji="0" lang="tr-TR" b="1">
                <a:solidFill>
                  <a:srgbClr val="0000FF"/>
                </a:solidFill>
                <a:latin typeface="Arial Narrow" pitchFamily="34" charset="0"/>
              </a:rPr>
              <a:t>Çıktılar sistemin hedefleriyle nicelik ve nitelik açısından çakışıyorsa sistem tam işliyor demektir.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Eğitim Sisteminin Ögeleri</a:t>
            </a:r>
          </a:p>
        </p:txBody>
      </p:sp>
      <p:sp>
        <p:nvSpPr>
          <p:cNvPr id="46083" name="Rectangle 3" descr="Gazete kağıdı"/>
          <p:cNvSpPr>
            <a:spLocks noGrp="1" noChangeArrowheads="1"/>
          </p:cNvSpPr>
          <p:nvPr>
            <p:ph type="body" idx="1"/>
          </p:nvPr>
        </p:nvSpPr>
        <p:spPr>
          <a:xfrm>
            <a:off x="514350" y="1885950"/>
            <a:ext cx="9086850" cy="4286250"/>
          </a:xfrm>
          <a:blipFill dpi="0" rotWithShape="0">
            <a:blip r:embed="rId4" cstate="print"/>
            <a:srcRect/>
            <a:tile tx="0" ty="0" sx="100000" sy="100000" flip="none" algn="tl"/>
          </a:blipFill>
          <a:ln/>
        </p:spPr>
        <p:txBody>
          <a:bodyPr/>
          <a:lstStyle/>
          <a:p>
            <a:r>
              <a:rPr lang="tr-TR" b="1">
                <a:solidFill>
                  <a:srgbClr val="800000"/>
                </a:solidFill>
                <a:latin typeface="Arial Narrow" pitchFamily="34" charset="0"/>
              </a:rPr>
              <a:t>d) Kontrol:</a:t>
            </a:r>
            <a:r>
              <a:rPr lang="tr-TR" b="1">
                <a:solidFill>
                  <a:srgbClr val="CC9900"/>
                </a:solidFill>
                <a:latin typeface="Arial Narrow" pitchFamily="34" charset="0"/>
              </a:rPr>
              <a:t> </a:t>
            </a:r>
            <a:r>
              <a:rPr lang="tr-TR" b="1">
                <a:solidFill>
                  <a:srgbClr val="0000FF"/>
                </a:solidFill>
                <a:latin typeface="Arial Narrow" pitchFamily="34" charset="0"/>
              </a:rPr>
              <a:t>Mikro anlamda kontrol, eğitim sürecindeki sınavlar ile yapılmaktadır. Aynı zamanda diplomalı insanların çeşitli meslek gruplarına başvurduklarında yapılan sınavlar da kontrol olarak algılanabilir. Makro anlamda ise mezun bireylerin iş hayatında gösterdikleri başarı performansları ve piyasadaki albeni durumlarıdır.</a:t>
            </a:r>
            <a:endParaRPr lang="tr-TR" b="1">
              <a:solidFill>
                <a:srgbClr val="0000CC"/>
              </a:solidFill>
              <a:latin typeface="Arial Narrow" pitchFamily="34" charset="0"/>
            </a:endParaRPr>
          </a:p>
          <a:p>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p>
        </p:txBody>
      </p:sp>
      <p:sp>
        <p:nvSpPr>
          <p:cNvPr id="47107"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r>
              <a:rPr lang="tr-TR" b="1">
                <a:solidFill>
                  <a:srgbClr val="800000"/>
                </a:solidFill>
                <a:latin typeface="Arial Narrow" pitchFamily="34" charset="0"/>
              </a:rPr>
              <a:t>Ölçme:</a:t>
            </a:r>
            <a:r>
              <a:rPr lang="tr-TR" b="1">
                <a:solidFill>
                  <a:srgbClr val="CC9900"/>
                </a:solidFill>
                <a:latin typeface="Arial Narrow" pitchFamily="34" charset="0"/>
              </a:rPr>
              <a:t> </a:t>
            </a:r>
            <a:r>
              <a:rPr kumimoji="0" lang="tr-TR" b="1">
                <a:solidFill>
                  <a:srgbClr val="0000FF"/>
                </a:solidFill>
                <a:latin typeface="Arial Narrow" pitchFamily="34" charset="0"/>
              </a:rPr>
              <a:t>Bireylerin davranışlarını gözleyip gözlem sonuçlarını sayılarla ya da sembollerle ifade etmedir.</a:t>
            </a:r>
            <a:r>
              <a:rPr kumimoji="0" lang="tr-TR">
                <a:latin typeface="Arial Narrow" pitchFamily="34" charset="0"/>
              </a:rPr>
              <a:t> </a:t>
            </a:r>
            <a:endParaRPr lang="tr-TR" b="1">
              <a:solidFill>
                <a:srgbClr val="0000CC"/>
              </a:solidFill>
              <a:latin typeface="Arial Narrow" pitchFamily="34" charset="0"/>
            </a:endParaRPr>
          </a:p>
          <a:p>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 calcmode="lin" valueType="num">
                                      <p:cBhvr additive="base">
                                        <p:cTn id="7"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1026"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lang="tr-TR" b="1">
                <a:solidFill>
                  <a:srgbClr val="800000"/>
                </a:solidFill>
                <a:latin typeface="Arial Narrow" pitchFamily="34" charset="0"/>
              </a:rPr>
              <a:t>Ölçmenin Türleri:</a:t>
            </a:r>
            <a:endParaRPr lang="tr-TR">
              <a:solidFill>
                <a:srgbClr val="0000CC"/>
              </a:solidFill>
            </a:endParaRPr>
          </a:p>
        </p:txBody>
      </p:sp>
      <p:sp>
        <p:nvSpPr>
          <p:cNvPr id="113667" name="Rectangle 1027" descr="Gazete kağıdı"/>
          <p:cNvSpPr>
            <a:spLocks noGrp="1" noChangeArrowheads="1"/>
          </p:cNvSpPr>
          <p:nvPr>
            <p:ph type="body" idx="1"/>
          </p:nvPr>
        </p:nvSpPr>
        <p:spPr>
          <a:xfrm>
            <a:off x="457200" y="1295400"/>
            <a:ext cx="9220200" cy="4800600"/>
          </a:xfrm>
          <a:blipFill dpi="0" rotWithShape="0">
            <a:blip r:embed="rId4" cstate="print"/>
            <a:srcRect/>
            <a:tile tx="0" ty="0" sx="100000" sy="100000" flip="none" algn="tl"/>
          </a:blipFill>
          <a:ln/>
        </p:spPr>
        <p:txBody>
          <a:bodyPr/>
          <a:lstStyle/>
          <a:p>
            <a:pPr>
              <a:buFont typeface="Monotype Sorts" pitchFamily="2" charset="2"/>
              <a:buNone/>
            </a:pPr>
            <a:r>
              <a:rPr lang="tr-TR" b="1">
                <a:solidFill>
                  <a:srgbClr val="800000"/>
                </a:solidFill>
                <a:latin typeface="Arial Narrow" pitchFamily="34" charset="0"/>
              </a:rPr>
              <a:t>a)</a:t>
            </a:r>
            <a:r>
              <a:rPr lang="tr-TR" b="1">
                <a:solidFill>
                  <a:srgbClr val="CC9900"/>
                </a:solidFill>
                <a:latin typeface="Arial Narrow" pitchFamily="34" charset="0"/>
              </a:rPr>
              <a:t> </a:t>
            </a:r>
            <a:r>
              <a:rPr kumimoji="0" lang="tr-TR" b="1">
                <a:solidFill>
                  <a:srgbClr val="800000"/>
                </a:solidFill>
                <a:latin typeface="Arial Narrow" pitchFamily="34" charset="0"/>
              </a:rPr>
              <a:t>Temel</a:t>
            </a:r>
            <a:endParaRPr kumimoji="0" lang="tr-TR" b="1">
              <a:solidFill>
                <a:srgbClr val="0000FF"/>
              </a:solidFill>
              <a:latin typeface="Arial Narrow" pitchFamily="34" charset="0"/>
            </a:endParaRPr>
          </a:p>
          <a:p>
            <a:pPr>
              <a:buFont typeface="Monotype Sorts" pitchFamily="2" charset="2"/>
              <a:buNone/>
            </a:pPr>
            <a:r>
              <a:rPr kumimoji="0" lang="tr-TR" b="1">
                <a:solidFill>
                  <a:srgbClr val="800000"/>
                </a:solidFill>
                <a:latin typeface="Arial Narrow" pitchFamily="34" charset="0"/>
              </a:rPr>
              <a:t>b) Dolaylı Ölçme</a:t>
            </a:r>
          </a:p>
          <a:p>
            <a:pPr>
              <a:buFont typeface="Monotype Sorts" pitchFamily="2" charset="2"/>
              <a:buNone/>
            </a:pPr>
            <a:r>
              <a:rPr kumimoji="0" lang="tr-TR" b="1">
                <a:solidFill>
                  <a:srgbClr val="800000"/>
                </a:solidFill>
                <a:latin typeface="Arial Narrow" pitchFamily="34" charset="0"/>
              </a:rPr>
              <a:t>c) Türetilmiş Ölçme</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additive="base">
                                        <p:cTn id="7" dur="500" fill="hold"/>
                                        <p:tgtEl>
                                          <p:spTgt spid="1136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3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3667">
                                            <p:txEl>
                                              <p:pRg st="1" end="1"/>
                                            </p:txEl>
                                          </p:spTgt>
                                        </p:tgtEl>
                                        <p:attrNameLst>
                                          <p:attrName>style.visibility</p:attrName>
                                        </p:attrNameLst>
                                      </p:cBhvr>
                                      <p:to>
                                        <p:strVal val="visible"/>
                                      </p:to>
                                    </p:set>
                                    <p:anim calcmode="lin" valueType="num">
                                      <p:cBhvr additive="base">
                                        <p:cTn id="13" dur="500" fill="hold"/>
                                        <p:tgtEl>
                                          <p:spTgt spid="1136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36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3667">
                                            <p:txEl>
                                              <p:pRg st="2" end="2"/>
                                            </p:txEl>
                                          </p:spTgt>
                                        </p:tgtEl>
                                        <p:attrNameLst>
                                          <p:attrName>style.visibility</p:attrName>
                                        </p:attrNameLst>
                                      </p:cBhvr>
                                      <p:to>
                                        <p:strVal val="visible"/>
                                      </p:to>
                                    </p:set>
                                    <p:anim calcmode="lin" valueType="num">
                                      <p:cBhvr additive="base">
                                        <p:cTn id="19" dur="500" fill="hold"/>
                                        <p:tgtEl>
                                          <p:spTgt spid="1136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36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p>
        </p:txBody>
      </p:sp>
      <p:sp>
        <p:nvSpPr>
          <p:cNvPr id="48131"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r>
              <a:rPr kumimoji="0" lang="tr-TR" b="1">
                <a:solidFill>
                  <a:srgbClr val="800000"/>
                </a:solidFill>
                <a:latin typeface="Arial Narrow" pitchFamily="34" charset="0"/>
              </a:rPr>
              <a:t>Değerlendirme:</a:t>
            </a:r>
            <a:r>
              <a:rPr kumimoji="0" lang="tr-TR">
                <a:latin typeface="Arial Narrow" pitchFamily="34" charset="0"/>
              </a:rPr>
              <a:t> </a:t>
            </a:r>
            <a:r>
              <a:rPr kumimoji="0" lang="tr-TR" b="1">
                <a:solidFill>
                  <a:srgbClr val="0000FF"/>
                </a:solidFill>
                <a:latin typeface="Arial Narrow" pitchFamily="34" charset="0"/>
              </a:rPr>
              <a:t>Ölçme sonuçlarını bir ölçütle karşılaştırıp, ölçülecek nitelik hakkında karar verme sürecidir.</a:t>
            </a:r>
            <a:r>
              <a:rPr kumimoji="0" lang="tr-TR">
                <a:latin typeface="Arial Narrow" pitchFamily="34" charset="0"/>
              </a:rPr>
              <a:t> </a:t>
            </a:r>
            <a:endParaRPr lang="tr-TR" b="1">
              <a:solidFill>
                <a:srgbClr val="0000CC"/>
              </a:solidFill>
              <a:latin typeface="Arial Narrow" pitchFamily="34" charset="0"/>
            </a:endParaRPr>
          </a:p>
          <a:p>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anim calcmode="lin" valueType="num">
                                      <p:cBhvr additive="base">
                                        <p:cTn id="7" dur="500" fill="hold"/>
                                        <p:tgtEl>
                                          <p:spTgt spid="481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p>
        </p:txBody>
      </p:sp>
      <p:sp>
        <p:nvSpPr>
          <p:cNvPr id="53251"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r>
              <a:rPr lang="tr-TR" b="1" u="sng">
                <a:solidFill>
                  <a:srgbClr val="800000"/>
                </a:solidFill>
                <a:latin typeface="Arial Narrow" pitchFamily="34" charset="0"/>
              </a:rPr>
              <a:t>Değerlendirmenin basamakları</a:t>
            </a:r>
            <a:r>
              <a:rPr lang="tr-TR" b="1">
                <a:solidFill>
                  <a:srgbClr val="800000"/>
                </a:solidFill>
                <a:latin typeface="Arial Narrow" pitchFamily="34" charset="0"/>
              </a:rPr>
              <a:t>:</a:t>
            </a:r>
          </a:p>
          <a:p>
            <a:r>
              <a:rPr lang="tr-TR" b="1">
                <a:solidFill>
                  <a:srgbClr val="800000"/>
                </a:solidFill>
                <a:latin typeface="Arial Narrow" pitchFamily="34" charset="0"/>
              </a:rPr>
              <a:t>I.</a:t>
            </a:r>
            <a:r>
              <a:rPr lang="tr-TR" b="1">
                <a:solidFill>
                  <a:srgbClr val="CC9900"/>
                </a:solidFill>
                <a:latin typeface="Arial Narrow" pitchFamily="34" charset="0"/>
              </a:rPr>
              <a:t> </a:t>
            </a:r>
            <a:r>
              <a:rPr kumimoji="0" lang="tr-TR" b="1">
                <a:solidFill>
                  <a:srgbClr val="0000FF"/>
                </a:solidFill>
                <a:latin typeface="Arial Narrow" pitchFamily="34" charset="0"/>
              </a:rPr>
              <a:t>Ölçme</a:t>
            </a:r>
          </a:p>
          <a:p>
            <a:r>
              <a:rPr kumimoji="0" lang="tr-TR" b="1">
                <a:solidFill>
                  <a:srgbClr val="800000"/>
                </a:solidFill>
                <a:latin typeface="Arial Narrow" pitchFamily="34" charset="0"/>
              </a:rPr>
              <a:t>II.</a:t>
            </a:r>
            <a:r>
              <a:rPr kumimoji="0" lang="tr-TR" b="1">
                <a:solidFill>
                  <a:srgbClr val="0000FF"/>
                </a:solidFill>
                <a:latin typeface="Arial Narrow" pitchFamily="34" charset="0"/>
              </a:rPr>
              <a:t>Ölçüt (Değerlendirmeye dayanak sağlayan 	ölçme sonuçları)</a:t>
            </a:r>
          </a:p>
          <a:p>
            <a:r>
              <a:rPr kumimoji="0" lang="tr-TR" b="1">
                <a:solidFill>
                  <a:srgbClr val="800000"/>
                </a:solidFill>
                <a:latin typeface="Arial Narrow" pitchFamily="34" charset="0"/>
              </a:rPr>
              <a:t>III.</a:t>
            </a:r>
            <a:r>
              <a:rPr kumimoji="0" lang="tr-TR" b="1">
                <a:solidFill>
                  <a:srgbClr val="0000FF"/>
                </a:solidFill>
                <a:latin typeface="Arial Narrow" pitchFamily="34" charset="0"/>
              </a:rPr>
              <a:t> Karar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xEl>
                                              <p:pRg st="1" end="1"/>
                                            </p:txEl>
                                          </p:spTgt>
                                        </p:tgtEl>
                                        <p:attrNameLst>
                                          <p:attrName>style.visibility</p:attrName>
                                        </p:attrNameLst>
                                      </p:cBhvr>
                                      <p:to>
                                        <p:strVal val="visible"/>
                                      </p:to>
                                    </p:set>
                                    <p:anim calcmode="lin" valueType="num">
                                      <p:cBhvr additive="base">
                                        <p:cTn id="7" dur="5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251">
                                            <p:txEl>
                                              <p:pRg st="2" end="2"/>
                                            </p:txEl>
                                          </p:spTgt>
                                        </p:tgtEl>
                                        <p:attrNameLst>
                                          <p:attrName>style.visibility</p:attrName>
                                        </p:attrNameLst>
                                      </p:cBhvr>
                                      <p:to>
                                        <p:strVal val="visible"/>
                                      </p:to>
                                    </p:set>
                                    <p:anim calcmode="lin" valueType="num">
                                      <p:cBhvr additive="base">
                                        <p:cTn id="13"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anim calcmode="lin" valueType="num">
                                      <p:cBhvr additive="base">
                                        <p:cTn id="19"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3251">
                                            <p:txEl>
                                              <p:pRg st="4" end="4"/>
                                            </p:txEl>
                                          </p:spTgt>
                                        </p:tgtEl>
                                        <p:attrNameLst>
                                          <p:attrName>style.visibility</p:attrName>
                                        </p:attrNameLst>
                                      </p:cBhvr>
                                      <p:to>
                                        <p:strVal val="visible"/>
                                      </p:to>
                                    </p:set>
                                    <p:anim calcmode="lin" valueType="num">
                                      <p:cBhvr additive="base">
                                        <p:cTn id="25" dur="500" fill="hold"/>
                                        <p:tgtEl>
                                          <p:spTgt spid="5325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2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p>
        </p:txBody>
      </p:sp>
      <p:sp>
        <p:nvSpPr>
          <p:cNvPr id="49155"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solidFill>
                <a:srgbClr val="800000"/>
              </a:solidFill>
              <a:latin typeface="Arial Narrow" pitchFamily="34" charset="0"/>
            </a:endParaRPr>
          </a:p>
          <a:p>
            <a:r>
              <a:rPr lang="tr-TR" b="1">
                <a:solidFill>
                  <a:srgbClr val="800000"/>
                </a:solidFill>
                <a:latin typeface="Arial Narrow" pitchFamily="34" charset="0"/>
              </a:rPr>
              <a:t>Ölçmede birim:</a:t>
            </a:r>
            <a:r>
              <a:rPr kumimoji="0" lang="tr-TR" b="1">
                <a:latin typeface="Arial Narrow" pitchFamily="34" charset="0"/>
              </a:rPr>
              <a:t> </a:t>
            </a:r>
            <a:r>
              <a:rPr kumimoji="0" lang="tr-TR" b="1">
                <a:solidFill>
                  <a:srgbClr val="0000FF"/>
                </a:solidFill>
                <a:latin typeface="Arial Narrow" pitchFamily="34" charset="0"/>
              </a:rPr>
              <a:t>Bir ölçme aracını oluşturan en küçük parçacık,</a:t>
            </a:r>
            <a:r>
              <a:rPr kumimoji="0" lang="tr-TR">
                <a:latin typeface="Arial Narrow" pitchFamily="34" charset="0"/>
              </a:rPr>
              <a:t> </a:t>
            </a:r>
            <a:r>
              <a:rPr kumimoji="0" lang="tr-TR">
                <a:solidFill>
                  <a:srgbClr val="0000FF"/>
                </a:solidFill>
                <a:latin typeface="Arial Narrow" pitchFamily="34" charset="0"/>
              </a:rPr>
              <a:t>(Örneğin bir çoktan seçmeli testte her bir soru bir birimdir; ya da soruların puan karşılığı olan 1 puan bir birimdir)</a:t>
            </a:r>
            <a:endParaRPr lang="tr-TR" b="1">
              <a:solidFill>
                <a:srgbClr val="800000"/>
              </a:solidFill>
              <a:latin typeface="Arial Narrow" pitchFamily="34" charset="0"/>
            </a:endParaRPr>
          </a:p>
          <a:p>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anim calcmode="lin" valueType="num">
                                      <p:cBhvr additive="base">
                                        <p:cTn id="7"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p>
        </p:txBody>
      </p:sp>
      <p:sp>
        <p:nvSpPr>
          <p:cNvPr id="50179"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r>
              <a:rPr lang="tr-TR" b="1">
                <a:solidFill>
                  <a:srgbClr val="800000"/>
                </a:solidFill>
                <a:latin typeface="Arial Narrow" pitchFamily="34" charset="0"/>
              </a:rPr>
              <a:t>Birimin Türleri:</a:t>
            </a:r>
          </a:p>
          <a:p>
            <a:r>
              <a:rPr lang="tr-TR" b="1">
                <a:solidFill>
                  <a:srgbClr val="800000"/>
                </a:solidFill>
                <a:latin typeface="Arial Narrow" pitchFamily="34" charset="0"/>
              </a:rPr>
              <a:t>a) Doğal birim</a:t>
            </a:r>
          </a:p>
          <a:p>
            <a:r>
              <a:rPr lang="tr-TR" b="1">
                <a:solidFill>
                  <a:srgbClr val="800000"/>
                </a:solidFill>
                <a:latin typeface="Arial Narrow" pitchFamily="34" charset="0"/>
              </a:rPr>
              <a:t>b) Yapma birim</a:t>
            </a:r>
          </a:p>
          <a:p>
            <a:endParaRPr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79">
                                            <p:txEl>
                                              <p:pRg st="1" end="1"/>
                                            </p:txEl>
                                          </p:spTgt>
                                        </p:tgtEl>
                                        <p:attrNameLst>
                                          <p:attrName>style.visibility</p:attrName>
                                        </p:attrNameLst>
                                      </p:cBhvr>
                                      <p:to>
                                        <p:strVal val="visible"/>
                                      </p:to>
                                    </p:set>
                                    <p:anim calcmode="lin" valueType="num">
                                      <p:cBhvr additive="base">
                                        <p:cTn id="13"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additive="base">
                                        <p:cTn id="19"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descr="Beyaz mermer"/>
          <p:cNvSpPr>
            <a:spLocks noGrp="1" noChangeArrowheads="1"/>
          </p:cNvSpPr>
          <p:nvPr>
            <p:ph type="title"/>
          </p:nvPr>
        </p:nvSpPr>
        <p:spPr>
          <a:xfrm>
            <a:off x="514350" y="228600"/>
            <a:ext cx="9172575" cy="838200"/>
          </a:xfrm>
          <a:blipFill dpi="0" rotWithShape="0">
            <a:blip r:embed="rId3" cstate="print"/>
            <a:srcRect/>
            <a:tile tx="0" ty="0" sx="100000" sy="100000" flip="none" algn="tl"/>
          </a:blipFill>
        </p:spPr>
        <p:txBody>
          <a:bodyPr/>
          <a:lstStyle/>
          <a:p>
            <a:r>
              <a:rPr lang="tr-TR" b="1">
                <a:solidFill>
                  <a:srgbClr val="800000"/>
                </a:solidFill>
                <a:latin typeface="Arial Narrow" pitchFamily="34" charset="0"/>
              </a:rPr>
              <a:t>Birimin Özellikleri:</a:t>
            </a:r>
            <a:r>
              <a:rPr lang="tr-TR">
                <a:solidFill>
                  <a:srgbClr val="0000CC"/>
                </a:solidFill>
              </a:rPr>
              <a:t> </a:t>
            </a:r>
          </a:p>
        </p:txBody>
      </p:sp>
      <p:sp>
        <p:nvSpPr>
          <p:cNvPr id="55299" name="Rectangle 3" descr="Gazete kağıdı"/>
          <p:cNvSpPr>
            <a:spLocks noGrp="1" noChangeArrowheads="1"/>
          </p:cNvSpPr>
          <p:nvPr>
            <p:ph type="body" idx="1"/>
          </p:nvPr>
        </p:nvSpPr>
        <p:spPr>
          <a:xfrm>
            <a:off x="428625" y="1143000"/>
            <a:ext cx="9344025" cy="4572000"/>
          </a:xfrm>
          <a:blipFill dpi="0" rotWithShape="0">
            <a:blip r:embed="rId4" cstate="print"/>
            <a:srcRect/>
            <a:tile tx="0" ty="0" sx="100000" sy="100000" flip="none" algn="tl"/>
          </a:blipFill>
          <a:ln/>
        </p:spPr>
        <p:txBody>
          <a:bodyPr/>
          <a:lstStyle/>
          <a:p>
            <a:r>
              <a:rPr lang="tr-TR" b="1">
                <a:solidFill>
                  <a:srgbClr val="800000"/>
                </a:solidFill>
                <a:latin typeface="Arial Narrow" pitchFamily="34" charset="0"/>
              </a:rPr>
              <a:t>a) Eşitlik</a:t>
            </a:r>
          </a:p>
          <a:p>
            <a:r>
              <a:rPr lang="tr-TR" b="1">
                <a:solidFill>
                  <a:srgbClr val="800000"/>
                </a:solidFill>
                <a:latin typeface="Arial Narrow" pitchFamily="34" charset="0"/>
              </a:rPr>
              <a:t>b) Genellik</a:t>
            </a:r>
          </a:p>
          <a:p>
            <a:r>
              <a:rPr lang="tr-TR" b="1">
                <a:solidFill>
                  <a:srgbClr val="800000"/>
                </a:solidFill>
                <a:latin typeface="Arial Narrow" pitchFamily="34" charset="0"/>
              </a:rPr>
              <a:t>c) Kullanışlılık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 calcmode="lin" valueType="num">
                                      <p:cBhvr additive="base">
                                        <p:cTn id="13"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 calcmode="lin" valueType="num">
                                      <p:cBhvr additive="base">
                                        <p:cTn id="19"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Değerlendirme Türleri</a:t>
            </a:r>
          </a:p>
        </p:txBody>
      </p:sp>
      <p:sp>
        <p:nvSpPr>
          <p:cNvPr id="64516" name="Rectangle 4"/>
          <p:cNvSpPr>
            <a:spLocks noGrp="1" noChangeArrowheads="1"/>
          </p:cNvSpPr>
          <p:nvPr>
            <p:ph type="body" idx="1"/>
          </p:nvPr>
        </p:nvSpPr>
        <p:spPr>
          <a:solidFill>
            <a:srgbClr val="FFFFCC"/>
          </a:solidFill>
        </p:spPr>
        <p:txBody>
          <a:bodyPr/>
          <a:lstStyle/>
          <a:p>
            <a:pPr algn="just">
              <a:spcBef>
                <a:spcPts val="100"/>
              </a:spcBef>
              <a:spcAft>
                <a:spcPts val="100"/>
              </a:spcAft>
              <a:buFont typeface="Monotype Sorts" pitchFamily="2" charset="2"/>
              <a:buNone/>
            </a:pPr>
            <a:r>
              <a:rPr kumimoji="0" lang="tr-TR">
                <a:solidFill>
                  <a:srgbClr val="0000FF"/>
                </a:solidFill>
                <a:latin typeface="Arial Narrow" pitchFamily="34" charset="0"/>
              </a:rPr>
              <a:t>1) Öğrenci başarısının değerlendirilmesi,</a:t>
            </a:r>
          </a:p>
          <a:p>
            <a:pPr algn="just">
              <a:spcBef>
                <a:spcPts val="100"/>
              </a:spcBef>
              <a:spcAft>
                <a:spcPts val="100"/>
              </a:spcAft>
              <a:buFont typeface="Monotype Sorts" pitchFamily="2" charset="2"/>
              <a:buNone/>
            </a:pPr>
            <a:r>
              <a:rPr kumimoji="0" lang="tr-TR">
                <a:solidFill>
                  <a:srgbClr val="0000FF"/>
                </a:solidFill>
                <a:latin typeface="Arial Narrow" pitchFamily="34" charset="0"/>
              </a:rPr>
              <a:t>2) Öğrenme eksikliklerinin değerlendirilmesi,</a:t>
            </a:r>
          </a:p>
          <a:p>
            <a:pPr algn="just">
              <a:spcBef>
                <a:spcPts val="100"/>
              </a:spcBef>
              <a:spcAft>
                <a:spcPts val="100"/>
              </a:spcAft>
              <a:buFont typeface="Monotype Sorts" pitchFamily="2" charset="2"/>
              <a:buNone/>
            </a:pPr>
            <a:r>
              <a:rPr kumimoji="0" lang="tr-TR">
                <a:solidFill>
                  <a:srgbClr val="0000FF"/>
                </a:solidFill>
                <a:latin typeface="Arial Narrow" pitchFamily="34" charset="0"/>
              </a:rPr>
              <a:t>3) Eğitim programının değerlendirilmesi,</a:t>
            </a:r>
          </a:p>
          <a:p>
            <a:pPr algn="just">
              <a:spcBef>
                <a:spcPts val="100"/>
              </a:spcBef>
              <a:spcAft>
                <a:spcPts val="100"/>
              </a:spcAft>
              <a:buFont typeface="Monotype Sorts" pitchFamily="2" charset="2"/>
              <a:buNone/>
            </a:pPr>
            <a:r>
              <a:rPr kumimoji="0" lang="tr-TR">
                <a:solidFill>
                  <a:srgbClr val="0000FF"/>
                </a:solidFill>
                <a:latin typeface="Arial Narrow" pitchFamily="34" charset="0"/>
              </a:rPr>
              <a:t>4) Hazır bulunuşluk düzeyinin değerlendirilmesi,</a:t>
            </a:r>
          </a:p>
          <a:p>
            <a:pPr algn="just">
              <a:spcBef>
                <a:spcPts val="100"/>
              </a:spcBef>
              <a:spcAft>
                <a:spcPts val="100"/>
              </a:spcAft>
              <a:buFont typeface="Monotype Sorts" pitchFamily="2" charset="2"/>
              <a:buNone/>
            </a:pPr>
            <a:r>
              <a:rPr kumimoji="0" lang="tr-TR">
                <a:solidFill>
                  <a:srgbClr val="0000FF"/>
                </a:solidFill>
                <a:latin typeface="Arial Narrow" pitchFamily="34" charset="0"/>
              </a:rPr>
              <a:t>5) Rehberlik amacıyla yapılan değerlendirme,</a:t>
            </a:r>
          </a:p>
          <a:p>
            <a:pPr algn="just">
              <a:spcBef>
                <a:spcPts val="100"/>
              </a:spcBef>
              <a:spcAft>
                <a:spcPts val="100"/>
              </a:spcAft>
              <a:buFont typeface="Monotype Sorts" pitchFamily="2" charset="2"/>
              <a:buNone/>
            </a:pPr>
            <a:r>
              <a:rPr kumimoji="0" lang="tr-TR">
                <a:solidFill>
                  <a:srgbClr val="0000FF"/>
                </a:solidFill>
                <a:latin typeface="Arial Narrow" pitchFamily="34" charset="0"/>
              </a:rPr>
              <a:t>6) Öğretmenin değerlendirilmesi.</a:t>
            </a: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4516">
                                            <p:txEl>
                                              <p:pRg st="0" end="0"/>
                                            </p:txEl>
                                          </p:spTgt>
                                        </p:tgtEl>
                                        <p:attrNameLst>
                                          <p:attrName>style.visibility</p:attrName>
                                        </p:attrNameLst>
                                      </p:cBhvr>
                                      <p:to>
                                        <p:strVal val="visible"/>
                                      </p:to>
                                    </p:set>
                                    <p:animEffect transition="in" filter="box(out)">
                                      <p:cBhvr>
                                        <p:cTn id="7" dur="500"/>
                                        <p:tgtEl>
                                          <p:spTgt spid="645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4516">
                                            <p:txEl>
                                              <p:pRg st="1" end="1"/>
                                            </p:txEl>
                                          </p:spTgt>
                                        </p:tgtEl>
                                        <p:attrNameLst>
                                          <p:attrName>style.visibility</p:attrName>
                                        </p:attrNameLst>
                                      </p:cBhvr>
                                      <p:to>
                                        <p:strVal val="visible"/>
                                      </p:to>
                                    </p:set>
                                    <p:animEffect transition="in" filter="box(out)">
                                      <p:cBhvr>
                                        <p:cTn id="12" dur="500"/>
                                        <p:tgtEl>
                                          <p:spTgt spid="645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4516">
                                            <p:txEl>
                                              <p:pRg st="2" end="2"/>
                                            </p:txEl>
                                          </p:spTgt>
                                        </p:tgtEl>
                                        <p:attrNameLst>
                                          <p:attrName>style.visibility</p:attrName>
                                        </p:attrNameLst>
                                      </p:cBhvr>
                                      <p:to>
                                        <p:strVal val="visible"/>
                                      </p:to>
                                    </p:set>
                                    <p:animEffect transition="in" filter="box(out)">
                                      <p:cBhvr>
                                        <p:cTn id="17" dur="500"/>
                                        <p:tgtEl>
                                          <p:spTgt spid="645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64516">
                                            <p:txEl>
                                              <p:pRg st="3" end="3"/>
                                            </p:txEl>
                                          </p:spTgt>
                                        </p:tgtEl>
                                        <p:attrNameLst>
                                          <p:attrName>style.visibility</p:attrName>
                                        </p:attrNameLst>
                                      </p:cBhvr>
                                      <p:to>
                                        <p:strVal val="visible"/>
                                      </p:to>
                                    </p:set>
                                    <p:animEffect transition="in" filter="box(out)">
                                      <p:cBhvr>
                                        <p:cTn id="22" dur="500"/>
                                        <p:tgtEl>
                                          <p:spTgt spid="645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64516">
                                            <p:txEl>
                                              <p:pRg st="4" end="4"/>
                                            </p:txEl>
                                          </p:spTgt>
                                        </p:tgtEl>
                                        <p:attrNameLst>
                                          <p:attrName>style.visibility</p:attrName>
                                        </p:attrNameLst>
                                      </p:cBhvr>
                                      <p:to>
                                        <p:strVal val="visible"/>
                                      </p:to>
                                    </p:set>
                                    <p:animEffect transition="in" filter="box(out)">
                                      <p:cBhvr>
                                        <p:cTn id="27" dur="500"/>
                                        <p:tgtEl>
                                          <p:spTgt spid="6451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64516">
                                            <p:txEl>
                                              <p:pRg st="5" end="5"/>
                                            </p:txEl>
                                          </p:spTgt>
                                        </p:tgtEl>
                                        <p:attrNameLst>
                                          <p:attrName>style.visibility</p:attrName>
                                        </p:attrNameLst>
                                      </p:cBhvr>
                                      <p:to>
                                        <p:strVal val="visible"/>
                                      </p:to>
                                    </p:set>
                                    <p:animEffect transition="in" filter="box(out)">
                                      <p:cBhvr>
                                        <p:cTn id="32" dur="500"/>
                                        <p:tgtEl>
                                          <p:spTgt spid="645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16387"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a:p>
            <a:r>
              <a:rPr kumimoji="0" lang="tr-TR" b="1">
                <a:solidFill>
                  <a:srgbClr val="800000"/>
                </a:solidFill>
                <a:latin typeface="Arial Narrow" pitchFamily="34" charset="0"/>
              </a:rPr>
              <a:t>Sistem:</a:t>
            </a:r>
            <a:r>
              <a:rPr kumimoji="0" lang="tr-TR" b="1" i="1">
                <a:solidFill>
                  <a:srgbClr val="0000CC"/>
                </a:solidFill>
                <a:latin typeface="Arial Narrow" pitchFamily="34" charset="0"/>
              </a:rPr>
              <a:t> </a:t>
            </a:r>
            <a:r>
              <a:rPr kumimoji="0" lang="tr-TR" b="1">
                <a:solidFill>
                  <a:srgbClr val="0000CC"/>
                </a:solidFill>
                <a:latin typeface="Arial Narrow" pitchFamily="34" charset="0"/>
              </a:rPr>
              <a:t>En az bir hedefi gerçekleştirmek üzere uygun ve değişik ögelerden oluşan dirik bir örüntüdür.</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 calcmode="lin" valueType="num">
                                      <p:cBhvr additive="base">
                                        <p:cTn id="7"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Ölçek ve Ölçek Türleri</a:t>
            </a:r>
            <a:endParaRPr kumimoji="0" lang="tr-TR">
              <a:solidFill>
                <a:srgbClr val="0000FF"/>
              </a:solidFill>
              <a:latin typeface="Arial Narrow" pitchFamily="34" charset="0"/>
            </a:endParaRPr>
          </a:p>
        </p:txBody>
      </p:sp>
      <p:sp>
        <p:nvSpPr>
          <p:cNvPr id="77828" name="Rectangle 4"/>
          <p:cNvSpPr>
            <a:spLocks noGrp="1" noChangeArrowheads="1"/>
          </p:cNvSpPr>
          <p:nvPr>
            <p:ph type="body" idx="1"/>
          </p:nvPr>
        </p:nvSpPr>
        <p:spPr>
          <a:xfrm>
            <a:off x="514350" y="1885950"/>
            <a:ext cx="9010650" cy="4171950"/>
          </a:xfrm>
          <a:solidFill>
            <a:srgbClr val="FFFFCC"/>
          </a:solidFill>
        </p:spPr>
        <p:txBody>
          <a:bodyPr/>
          <a:lstStyle/>
          <a:p>
            <a:pPr>
              <a:spcBef>
                <a:spcPts val="300"/>
              </a:spcBef>
              <a:spcAft>
                <a:spcPts val="300"/>
              </a:spcAft>
            </a:pPr>
            <a:r>
              <a:rPr kumimoji="0" lang="tr-TR">
                <a:solidFill>
                  <a:srgbClr val="800000"/>
                </a:solidFill>
                <a:latin typeface="Arial Narrow" pitchFamily="34" charset="0"/>
              </a:rPr>
              <a:t>Ölçek:</a:t>
            </a:r>
            <a:r>
              <a:rPr kumimoji="0" lang="tr-TR">
                <a:latin typeface="Arial Narrow" pitchFamily="34" charset="0"/>
              </a:rPr>
              <a:t> </a:t>
            </a:r>
            <a:r>
              <a:rPr kumimoji="0" lang="tr-TR">
                <a:solidFill>
                  <a:srgbClr val="0000FF"/>
                </a:solidFill>
                <a:latin typeface="Arial Narrow" pitchFamily="34" charset="0"/>
              </a:rPr>
              <a:t>Belli birimlerle bölmelenmiş bir ölçme aracıdır. Ölçme sonuçlarının özelliklerine bakarak değişik ölçek türleri bulunmuştur. Bunlar:</a:t>
            </a:r>
          </a:p>
          <a:p>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Ölçek Türleri</a:t>
            </a:r>
            <a:endParaRPr kumimoji="0" lang="tr-TR">
              <a:solidFill>
                <a:srgbClr val="0000FF"/>
              </a:solidFill>
              <a:latin typeface="Arial Narrow" pitchFamily="34" charset="0"/>
            </a:endParaRPr>
          </a:p>
        </p:txBody>
      </p:sp>
      <p:sp>
        <p:nvSpPr>
          <p:cNvPr id="84995" name="Rectangle 3"/>
          <p:cNvSpPr>
            <a:spLocks noGrp="1" noChangeArrowheads="1"/>
          </p:cNvSpPr>
          <p:nvPr>
            <p:ph type="body" idx="1"/>
          </p:nvPr>
        </p:nvSpPr>
        <p:spPr>
          <a:xfrm>
            <a:off x="514350" y="1885950"/>
            <a:ext cx="9163050" cy="4171950"/>
          </a:xfrm>
          <a:solidFill>
            <a:srgbClr val="FFFFCC"/>
          </a:solidFill>
        </p:spPr>
        <p:txBody>
          <a:bodyPr/>
          <a:lstStyle/>
          <a:p>
            <a:pPr algn="just">
              <a:spcBef>
                <a:spcPts val="300"/>
              </a:spcBef>
              <a:spcAft>
                <a:spcPts val="300"/>
              </a:spcAft>
              <a:buFont typeface="Monotype Sorts" pitchFamily="2" charset="2"/>
              <a:buNone/>
            </a:pPr>
            <a:r>
              <a:rPr kumimoji="0" lang="tr-TR" b="1">
                <a:solidFill>
                  <a:srgbClr val="800000"/>
                </a:solidFill>
                <a:latin typeface="Arial Narrow" pitchFamily="34" charset="0"/>
              </a:rPr>
              <a:t>a) Sınıflama Ölçeği </a:t>
            </a:r>
          </a:p>
          <a:p>
            <a:pPr algn="just">
              <a:spcBef>
                <a:spcPts val="300"/>
              </a:spcBef>
              <a:spcAft>
                <a:spcPts val="300"/>
              </a:spcAft>
              <a:buFont typeface="Monotype Sorts" pitchFamily="2" charset="2"/>
              <a:buNone/>
            </a:pPr>
            <a:r>
              <a:rPr kumimoji="0" lang="tr-TR" b="1">
                <a:solidFill>
                  <a:srgbClr val="800000"/>
                </a:solidFill>
                <a:latin typeface="Arial Narrow" pitchFamily="34" charset="0"/>
              </a:rPr>
              <a:t>b) Sıralama Ölçekleri</a:t>
            </a:r>
            <a:endParaRPr kumimoji="0" lang="tr-TR">
              <a:solidFill>
                <a:srgbClr val="800000"/>
              </a:solidFill>
              <a:latin typeface="Arial Narrow" pitchFamily="34" charset="0"/>
            </a:endParaRPr>
          </a:p>
          <a:p>
            <a:pPr algn="just">
              <a:spcBef>
                <a:spcPts val="300"/>
              </a:spcBef>
              <a:spcAft>
                <a:spcPts val="300"/>
              </a:spcAft>
              <a:buFont typeface="Monotype Sorts" pitchFamily="2" charset="2"/>
              <a:buNone/>
            </a:pPr>
            <a:r>
              <a:rPr kumimoji="0" lang="tr-TR" b="1">
                <a:solidFill>
                  <a:srgbClr val="800000"/>
                </a:solidFill>
                <a:latin typeface="Arial Narrow" pitchFamily="34" charset="0"/>
              </a:rPr>
              <a:t>c) Eşit Aralıklı Ölçek</a:t>
            </a:r>
            <a:endParaRPr kumimoji="0" lang="tr-TR">
              <a:solidFill>
                <a:srgbClr val="800000"/>
              </a:solidFill>
              <a:latin typeface="Arial Narrow" pitchFamily="34" charset="0"/>
            </a:endParaRPr>
          </a:p>
          <a:p>
            <a:pPr algn="just">
              <a:spcBef>
                <a:spcPts val="300"/>
              </a:spcBef>
              <a:spcAft>
                <a:spcPts val="300"/>
              </a:spcAft>
              <a:buFont typeface="Monotype Sorts" pitchFamily="2" charset="2"/>
              <a:buNone/>
            </a:pPr>
            <a:r>
              <a:rPr kumimoji="0" lang="tr-TR" b="1">
                <a:solidFill>
                  <a:srgbClr val="800000"/>
                </a:solidFill>
                <a:latin typeface="Arial Narrow" pitchFamily="34" charset="0"/>
              </a:rPr>
              <a:t>d) Eşit Oranlı Ölçek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box(out)">
                                      <p:cBhvr>
                                        <p:cTn id="7" dur="500"/>
                                        <p:tgtEl>
                                          <p:spTgt spid="849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box(out)">
                                      <p:cBhvr>
                                        <p:cTn id="12" dur="500"/>
                                        <p:tgtEl>
                                          <p:spTgt spid="849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box(out)">
                                      <p:cBhvr>
                                        <p:cTn id="17" dur="500"/>
                                        <p:tgtEl>
                                          <p:spTgt spid="849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box(out)">
                                      <p:cBhvr>
                                        <p:cTn id="22" dur="500"/>
                                        <p:tgtEl>
                                          <p:spTgt spid="849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Ölçme Araç ve Yöntemlerin Nitelikleri</a:t>
            </a:r>
          </a:p>
        </p:txBody>
      </p:sp>
      <p:sp>
        <p:nvSpPr>
          <p:cNvPr id="115715" name="Rectangle 3"/>
          <p:cNvSpPr>
            <a:spLocks noGrp="1" noChangeArrowheads="1"/>
          </p:cNvSpPr>
          <p:nvPr>
            <p:ph type="body" idx="1"/>
          </p:nvPr>
        </p:nvSpPr>
        <p:spPr>
          <a:solidFill>
            <a:srgbClr val="FFFFCC"/>
          </a:solidFill>
        </p:spPr>
        <p:txBody>
          <a:bodyPr/>
          <a:lstStyle/>
          <a:p>
            <a:pPr algn="just">
              <a:spcBef>
                <a:spcPts val="300"/>
              </a:spcBef>
              <a:spcAft>
                <a:spcPts val="300"/>
              </a:spcAft>
            </a:pPr>
            <a:r>
              <a:rPr kumimoji="0" lang="tr-TR">
                <a:solidFill>
                  <a:srgbClr val="0000FF"/>
                </a:solidFill>
                <a:latin typeface="Arial Narrow" pitchFamily="34" charset="0"/>
              </a:rPr>
              <a:t>Ölçme araçlarının nitelikleri ölçme hataları ile doğrudan ilgili olduğundan öncelikle hata  ve hata türlerine incelenmelidir.</a:t>
            </a:r>
          </a:p>
          <a:p>
            <a:pPr algn="just">
              <a:spcBef>
                <a:spcPts val="300"/>
              </a:spcBef>
              <a:spcAft>
                <a:spcPts val="300"/>
              </a:spcAft>
            </a:pPr>
            <a:r>
              <a:rPr kumimoji="0" lang="tr-TR">
                <a:solidFill>
                  <a:srgbClr val="0000FF"/>
                </a:solidFill>
                <a:latin typeface="Arial Narrow" pitchFamily="34" charset="0"/>
              </a:rPr>
              <a:t>Okulda öğrenci başarılarının ölçülmesinde farklı ölçme araç ve yöntemleri belirli oranlarda kullanılmaktadır. Bu araçlarla yapılan ölçme uygulamalarında ne kadar dikkatli olunsa da, ölçme sonuçlarına bir miktar hata karışır. Bu hataların neler olduğu aşağıda gösterilmektedir.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 calcmode="lin" valueType="num">
                                      <p:cBhvr additive="base">
                                        <p:cTn id="7" dur="500" fill="hold"/>
                                        <p:tgtEl>
                                          <p:spTgt spid="1157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57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5715">
                                            <p:txEl>
                                              <p:pRg st="1" end="1"/>
                                            </p:txEl>
                                          </p:spTgt>
                                        </p:tgtEl>
                                        <p:attrNameLst>
                                          <p:attrName>style.visibility</p:attrName>
                                        </p:attrNameLst>
                                      </p:cBhvr>
                                      <p:to>
                                        <p:strVal val="visible"/>
                                      </p:to>
                                    </p:set>
                                    <p:anim calcmode="lin" valueType="num">
                                      <p:cBhvr additive="base">
                                        <p:cTn id="13" dur="500" fill="hold"/>
                                        <p:tgtEl>
                                          <p:spTgt spid="1157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57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Ölçmede Hata</a:t>
            </a:r>
          </a:p>
        </p:txBody>
      </p:sp>
      <p:sp>
        <p:nvSpPr>
          <p:cNvPr id="117763" name="Rectangle 3"/>
          <p:cNvSpPr>
            <a:spLocks noGrp="1" noChangeArrowheads="1"/>
          </p:cNvSpPr>
          <p:nvPr>
            <p:ph type="body" idx="1"/>
          </p:nvPr>
        </p:nvSpPr>
        <p:spPr>
          <a:solidFill>
            <a:srgbClr val="FFFFCC"/>
          </a:solidFill>
        </p:spPr>
        <p:txBody>
          <a:bodyPr/>
          <a:lstStyle/>
          <a:p>
            <a:r>
              <a:rPr kumimoji="0" lang="tr-TR" b="1">
                <a:solidFill>
                  <a:srgbClr val="800000"/>
                </a:solidFill>
                <a:latin typeface="Arial Narrow" pitchFamily="34" charset="0"/>
              </a:rPr>
              <a:t>Hata</a:t>
            </a:r>
            <a:r>
              <a:rPr kumimoji="0" lang="tr-TR">
                <a:solidFill>
                  <a:srgbClr val="800000"/>
                </a:solidFill>
                <a:latin typeface="Arial Narrow" pitchFamily="34" charset="0"/>
              </a:rPr>
              <a:t>:</a:t>
            </a:r>
            <a:r>
              <a:rPr kumimoji="0" lang="tr-TR">
                <a:latin typeface="Arial Narrow" pitchFamily="34" charset="0"/>
              </a:rPr>
              <a:t> </a:t>
            </a:r>
            <a:r>
              <a:rPr kumimoji="0" lang="tr-TR">
                <a:solidFill>
                  <a:srgbClr val="0000FF"/>
                </a:solidFill>
                <a:latin typeface="Arial Narrow" pitchFamily="34" charset="0"/>
              </a:rPr>
              <a:t>Ölçme sonuçlarına istenmeyen değişkenlerin karışmasıdır. Hataların bir kısmı kontrol dışında ölçme sonuçlarına karışabilir. Bu nedenle çok iyi sanılan ölçme araçlarıyla yapılan ölçmelerde bile bir miktar hata vardır. </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 calcmode="lin" valueType="num">
                                      <p:cBhvr additive="base">
                                        <p:cTn id="7" dur="500" fill="hold"/>
                                        <p:tgtEl>
                                          <p:spTgt spid="1177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77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Hata Kaynakları</a:t>
            </a:r>
          </a:p>
        </p:txBody>
      </p:sp>
      <p:sp>
        <p:nvSpPr>
          <p:cNvPr id="119811" name="Rectangle 3"/>
          <p:cNvSpPr>
            <a:spLocks noGrp="1" noChangeArrowheads="1"/>
          </p:cNvSpPr>
          <p:nvPr>
            <p:ph type="body" idx="1"/>
          </p:nvPr>
        </p:nvSpPr>
        <p:spPr>
          <a:solidFill>
            <a:srgbClr val="FFFFCC"/>
          </a:solidFill>
        </p:spPr>
        <p:txBody>
          <a:bodyPr/>
          <a:lstStyle/>
          <a:p>
            <a:pPr>
              <a:buFont typeface="Monotype Sorts" pitchFamily="2" charset="2"/>
              <a:buNone/>
            </a:pPr>
            <a:r>
              <a:rPr kumimoji="0" lang="tr-TR">
                <a:solidFill>
                  <a:srgbClr val="0000FF"/>
                </a:solidFill>
                <a:latin typeface="Arial Narrow" pitchFamily="34" charset="0"/>
              </a:rPr>
              <a:t>Bu hatalar,</a:t>
            </a:r>
            <a:endParaRPr kumimoji="0" lang="tr-TR">
              <a:latin typeface="Arial Narrow" pitchFamily="34" charset="0"/>
            </a:endParaRPr>
          </a:p>
          <a:p>
            <a:pPr algn="just">
              <a:spcBef>
                <a:spcPts val="200"/>
              </a:spcBef>
              <a:spcAft>
                <a:spcPts val="200"/>
              </a:spcAft>
            </a:pPr>
            <a:r>
              <a:rPr kumimoji="0" lang="tr-TR">
                <a:solidFill>
                  <a:srgbClr val="0000FF"/>
                </a:solidFill>
                <a:latin typeface="Arial Narrow" pitchFamily="34" charset="0"/>
              </a:rPr>
              <a:t>ölçme araçları (terazi, cetvel, metre, test gibi),</a:t>
            </a:r>
          </a:p>
          <a:p>
            <a:pPr algn="just">
              <a:spcBef>
                <a:spcPts val="200"/>
              </a:spcBef>
              <a:spcAft>
                <a:spcPts val="200"/>
              </a:spcAft>
            </a:pPr>
            <a:r>
              <a:rPr kumimoji="0" lang="tr-TR">
                <a:solidFill>
                  <a:srgbClr val="0000FF"/>
                </a:solidFill>
                <a:latin typeface="Arial Narrow" pitchFamily="34" charset="0"/>
              </a:rPr>
              <a:t>ölçme yöntemi (yazılı, sözlü, kısa cevaplı...),</a:t>
            </a:r>
          </a:p>
          <a:p>
            <a:pPr algn="just">
              <a:spcBef>
                <a:spcPts val="200"/>
              </a:spcBef>
              <a:spcAft>
                <a:spcPts val="200"/>
              </a:spcAft>
            </a:pPr>
            <a:r>
              <a:rPr kumimoji="0" lang="tr-TR">
                <a:solidFill>
                  <a:srgbClr val="0000FF"/>
                </a:solidFill>
                <a:latin typeface="Arial Narrow" pitchFamily="34" charset="0"/>
              </a:rPr>
              <a:t>ölçme işlemini yapan kişi,</a:t>
            </a:r>
          </a:p>
          <a:p>
            <a:pPr algn="just">
              <a:spcBef>
                <a:spcPts val="200"/>
              </a:spcBef>
              <a:spcAft>
                <a:spcPts val="200"/>
              </a:spcAft>
            </a:pPr>
            <a:r>
              <a:rPr kumimoji="0" lang="tr-TR">
                <a:solidFill>
                  <a:srgbClr val="0000FF"/>
                </a:solidFill>
                <a:latin typeface="Arial Narrow" pitchFamily="34" charset="0"/>
              </a:rPr>
              <a:t>ölçmenin yapıldığı ortam,</a:t>
            </a:r>
          </a:p>
          <a:p>
            <a:pPr algn="just">
              <a:spcBef>
                <a:spcPts val="200"/>
              </a:spcBef>
              <a:spcAft>
                <a:spcPts val="200"/>
              </a:spcAft>
            </a:pPr>
            <a:r>
              <a:rPr kumimoji="0" lang="tr-TR">
                <a:solidFill>
                  <a:srgbClr val="0000FF"/>
                </a:solidFill>
                <a:latin typeface="Arial Narrow" pitchFamily="34" charset="0"/>
              </a:rPr>
              <a:t>bireyin kişisel özelliklerinden kaynaklanabilir.</a:t>
            </a:r>
            <a:endParaRPr kumimoji="0" lang="tr-TR">
              <a:latin typeface="Arial Narrow" pitchFamily="34" charset="0"/>
            </a:endParaRPr>
          </a:p>
          <a:p>
            <a:pPr algn="just">
              <a:spcBef>
                <a:spcPts val="100"/>
              </a:spcBef>
              <a:spcAft>
                <a:spcPts val="100"/>
              </a:spcAft>
              <a:buFont typeface="Monotype Sorts" pitchFamily="2" charset="2"/>
              <a:buNone/>
            </a:pP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 calcmode="lin" valueType="num">
                                      <p:cBhvr additive="base">
                                        <p:cTn id="7" dur="500" fill="hold"/>
                                        <p:tgtEl>
                                          <p:spTgt spid="1198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98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9811">
                                            <p:txEl>
                                              <p:pRg st="1" end="1"/>
                                            </p:txEl>
                                          </p:spTgt>
                                        </p:tgtEl>
                                        <p:attrNameLst>
                                          <p:attrName>style.visibility</p:attrName>
                                        </p:attrNameLst>
                                      </p:cBhvr>
                                      <p:to>
                                        <p:strVal val="visible"/>
                                      </p:to>
                                    </p:set>
                                    <p:anim calcmode="lin" valueType="num">
                                      <p:cBhvr additive="base">
                                        <p:cTn id="13" dur="500" fill="hold"/>
                                        <p:tgtEl>
                                          <p:spTgt spid="1198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9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9811">
                                            <p:txEl>
                                              <p:pRg st="2" end="2"/>
                                            </p:txEl>
                                          </p:spTgt>
                                        </p:tgtEl>
                                        <p:attrNameLst>
                                          <p:attrName>style.visibility</p:attrName>
                                        </p:attrNameLst>
                                      </p:cBhvr>
                                      <p:to>
                                        <p:strVal val="visible"/>
                                      </p:to>
                                    </p:set>
                                    <p:anim calcmode="lin" valueType="num">
                                      <p:cBhvr additive="base">
                                        <p:cTn id="19" dur="500" fill="hold"/>
                                        <p:tgtEl>
                                          <p:spTgt spid="1198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98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9811">
                                            <p:txEl>
                                              <p:pRg st="3" end="3"/>
                                            </p:txEl>
                                          </p:spTgt>
                                        </p:tgtEl>
                                        <p:attrNameLst>
                                          <p:attrName>style.visibility</p:attrName>
                                        </p:attrNameLst>
                                      </p:cBhvr>
                                      <p:to>
                                        <p:strVal val="visible"/>
                                      </p:to>
                                    </p:set>
                                    <p:anim calcmode="lin" valueType="num">
                                      <p:cBhvr additive="base">
                                        <p:cTn id="25" dur="500" fill="hold"/>
                                        <p:tgtEl>
                                          <p:spTgt spid="1198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98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19811">
                                            <p:txEl>
                                              <p:pRg st="4" end="4"/>
                                            </p:txEl>
                                          </p:spTgt>
                                        </p:tgtEl>
                                        <p:attrNameLst>
                                          <p:attrName>style.visibility</p:attrName>
                                        </p:attrNameLst>
                                      </p:cBhvr>
                                      <p:to>
                                        <p:strVal val="visible"/>
                                      </p:to>
                                    </p:set>
                                    <p:anim calcmode="lin" valueType="num">
                                      <p:cBhvr additive="base">
                                        <p:cTn id="31" dur="500" fill="hold"/>
                                        <p:tgtEl>
                                          <p:spTgt spid="11981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198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19811">
                                            <p:txEl>
                                              <p:pRg st="5" end="5"/>
                                            </p:txEl>
                                          </p:spTgt>
                                        </p:tgtEl>
                                        <p:attrNameLst>
                                          <p:attrName>style.visibility</p:attrName>
                                        </p:attrNameLst>
                                      </p:cBhvr>
                                      <p:to>
                                        <p:strVal val="visible"/>
                                      </p:to>
                                    </p:set>
                                    <p:anim calcmode="lin" valueType="num">
                                      <p:cBhvr additive="base">
                                        <p:cTn id="37" dur="500" fill="hold"/>
                                        <p:tgtEl>
                                          <p:spTgt spid="11981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98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Hata Türleri</a:t>
            </a:r>
          </a:p>
        </p:txBody>
      </p:sp>
      <p:sp>
        <p:nvSpPr>
          <p:cNvPr id="130051" name="Rectangle 3"/>
          <p:cNvSpPr>
            <a:spLocks noGrp="1" noChangeArrowheads="1"/>
          </p:cNvSpPr>
          <p:nvPr>
            <p:ph type="body" idx="1"/>
          </p:nvPr>
        </p:nvSpPr>
        <p:spPr>
          <a:solidFill>
            <a:srgbClr val="FFFFCC"/>
          </a:solidFill>
        </p:spPr>
        <p:txBody>
          <a:bodyPr/>
          <a:lstStyle/>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1) Sabit hata,</a:t>
            </a:r>
          </a:p>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2) Sistematik hata,</a:t>
            </a:r>
          </a:p>
          <a:p>
            <a:pPr>
              <a:lnSpc>
                <a:spcPct val="110000"/>
              </a:lnSpc>
              <a:buFont typeface="Monotype Sorts" pitchFamily="2" charset="2"/>
              <a:buNone/>
            </a:pPr>
            <a:r>
              <a:rPr kumimoji="0" lang="tr-TR">
                <a:solidFill>
                  <a:srgbClr val="800000"/>
                </a:solidFill>
                <a:latin typeface="Arial Narrow" pitchFamily="34" charset="0"/>
              </a:rPr>
              <a:t>3) Tesadüfi hata.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 calcmode="lin" valueType="num">
                                      <p:cBhvr additive="base">
                                        <p:cTn id="7" dur="500" fill="hold"/>
                                        <p:tgtEl>
                                          <p:spTgt spid="1300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0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0051">
                                            <p:txEl>
                                              <p:pRg st="1" end="1"/>
                                            </p:txEl>
                                          </p:spTgt>
                                        </p:tgtEl>
                                        <p:attrNameLst>
                                          <p:attrName>style.visibility</p:attrName>
                                        </p:attrNameLst>
                                      </p:cBhvr>
                                      <p:to>
                                        <p:strVal val="visible"/>
                                      </p:to>
                                    </p:set>
                                    <p:anim calcmode="lin" valueType="num">
                                      <p:cBhvr additive="base">
                                        <p:cTn id="13" dur="500" fill="hold"/>
                                        <p:tgtEl>
                                          <p:spTgt spid="1300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00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0051">
                                            <p:txEl>
                                              <p:pRg st="2" end="2"/>
                                            </p:txEl>
                                          </p:spTgt>
                                        </p:tgtEl>
                                        <p:attrNameLst>
                                          <p:attrName>style.visibility</p:attrName>
                                        </p:attrNameLst>
                                      </p:cBhvr>
                                      <p:to>
                                        <p:strVal val="visible"/>
                                      </p:to>
                                    </p:set>
                                    <p:anim calcmode="lin" valueType="num">
                                      <p:cBhvr additive="base">
                                        <p:cTn id="19" dur="500" fill="hold"/>
                                        <p:tgtEl>
                                          <p:spTgt spid="1300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00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Güvenirlik</a:t>
            </a:r>
            <a:endParaRPr lang="tr-TR">
              <a:solidFill>
                <a:srgbClr val="0000CC"/>
              </a:solidFill>
            </a:endParaRPr>
          </a:p>
        </p:txBody>
      </p:sp>
      <p:sp>
        <p:nvSpPr>
          <p:cNvPr id="156675" name="Rectangle 3"/>
          <p:cNvSpPr>
            <a:spLocks noGrp="1" noChangeArrowheads="1"/>
          </p:cNvSpPr>
          <p:nvPr>
            <p:ph type="body" idx="1"/>
          </p:nvPr>
        </p:nvSpPr>
        <p:spPr>
          <a:xfrm>
            <a:off x="457200" y="1524000"/>
            <a:ext cx="9201150" cy="4953000"/>
          </a:xfrm>
          <a:solidFill>
            <a:srgbClr val="FFFFCC"/>
          </a:solidFill>
        </p:spPr>
        <p:txBody>
          <a:bodyPr/>
          <a:lstStyle/>
          <a:p>
            <a:r>
              <a:rPr kumimoji="0" lang="tr-TR">
                <a:solidFill>
                  <a:srgbClr val="0000FF"/>
                </a:solidFill>
                <a:latin typeface="Arial Narrow" pitchFamily="34" charset="0"/>
              </a:rPr>
              <a:t>Bir ölçme aracının</a:t>
            </a:r>
            <a:r>
              <a:rPr kumimoji="0" lang="tr-TR">
                <a:latin typeface="Arial Narrow" pitchFamily="34" charset="0"/>
              </a:rPr>
              <a:t> </a:t>
            </a:r>
            <a:r>
              <a:rPr kumimoji="0" lang="tr-TR" i="1">
                <a:solidFill>
                  <a:srgbClr val="800000"/>
                </a:solidFill>
                <a:latin typeface="Arial Narrow" pitchFamily="34" charset="0"/>
              </a:rPr>
              <a:t>güvenirliği,</a:t>
            </a:r>
            <a:r>
              <a:rPr kumimoji="0" lang="tr-TR">
                <a:latin typeface="Arial Narrow" pitchFamily="34" charset="0"/>
              </a:rPr>
              <a:t> </a:t>
            </a:r>
            <a:r>
              <a:rPr kumimoji="0" lang="tr-TR">
                <a:solidFill>
                  <a:srgbClr val="0000FF"/>
                </a:solidFill>
                <a:latin typeface="Arial Narrow" pitchFamily="34" charset="0"/>
              </a:rPr>
              <a:t>aracın, ölçmek istediği değişkeni ne derece duyarlıkla ölçtüğü, ya da ölçme sonuçlarının hatalardan arınıklık derecesidir.</a:t>
            </a:r>
            <a:r>
              <a:rPr kumimoji="0"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 calcmode="lin" valueType="num">
                                      <p:cBhvr additive="base">
                                        <p:cTn id="7" dur="500" fill="hold"/>
                                        <p:tgtEl>
                                          <p:spTgt spid="1566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66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descr="Beyaz mermer"/>
          <p:cNvSpPr>
            <a:spLocks noGrp="1" noChangeArrowheads="1"/>
          </p:cNvSpPr>
          <p:nvPr>
            <p:ph type="title"/>
          </p:nvPr>
        </p:nvSpPr>
        <p:spPr>
          <a:blipFill dpi="0" rotWithShape="0">
            <a:blip r:embed="rId4" cstate="print"/>
            <a:srcRect/>
            <a:tile tx="0" ty="0" sx="100000" sy="100000" flip="none" algn="tl"/>
          </a:blipFill>
        </p:spPr>
        <p:txBody>
          <a:bodyPr/>
          <a:lstStyle/>
          <a:p>
            <a:r>
              <a:rPr lang="tr-TR">
                <a:solidFill>
                  <a:srgbClr val="0000CC"/>
                </a:solidFill>
              </a:rPr>
              <a:t>Güvenirlik</a:t>
            </a:r>
          </a:p>
        </p:txBody>
      </p:sp>
      <p:graphicFrame>
        <p:nvGraphicFramePr>
          <p:cNvPr id="147460" name="Object 4"/>
          <p:cNvGraphicFramePr>
            <a:graphicFrameLocks noChangeAspect="1"/>
          </p:cNvGraphicFramePr>
          <p:nvPr>
            <p:ph type="tbl" idx="1"/>
          </p:nvPr>
        </p:nvGraphicFramePr>
        <p:xfrm>
          <a:off x="457200" y="1752600"/>
          <a:ext cx="8610600" cy="4424363"/>
        </p:xfrm>
        <a:graphic>
          <a:graphicData uri="http://schemas.openxmlformats.org/presentationml/2006/ole">
            <p:oleObj spid="_x0000_s147460" name="Word Belgesi" r:id="rId5" imgW="7887960" imgH="485784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7458">
                                            <p:txEl>
                                              <p:pRg st="0" end="0"/>
                                            </p:txEl>
                                          </p:spTgt>
                                        </p:tgtEl>
                                        <p:attrNameLst>
                                          <p:attrName>style.visibility</p:attrName>
                                        </p:attrNameLst>
                                      </p:cBhvr>
                                      <p:to>
                                        <p:strVal val="visible"/>
                                      </p:to>
                                    </p:set>
                                    <p:anim calcmode="lin" valueType="num">
                                      <p:cBhvr additive="base">
                                        <p:cTn id="7" dur="500" fill="hold"/>
                                        <p:tgtEl>
                                          <p:spTgt spid="14745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74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47460"/>
                                        </p:tgtEl>
                                        <p:attrNameLst>
                                          <p:attrName>style.visibility</p:attrName>
                                        </p:attrNameLst>
                                      </p:cBhvr>
                                      <p:to>
                                        <p:strVal val="visible"/>
                                      </p:to>
                                    </p:set>
                                    <p:anim calcmode="lin" valueType="num">
                                      <p:cBhvr additive="base">
                                        <p:cTn id="13" dur="500" fill="hold"/>
                                        <p:tgtEl>
                                          <p:spTgt spid="147460"/>
                                        </p:tgtEl>
                                        <p:attrNameLst>
                                          <p:attrName>ppt_x</p:attrName>
                                        </p:attrNameLst>
                                      </p:cBhvr>
                                      <p:tavLst>
                                        <p:tav tm="0">
                                          <p:val>
                                            <p:strVal val="0-#ppt_w/2"/>
                                          </p:val>
                                        </p:tav>
                                        <p:tav tm="100000">
                                          <p:val>
                                            <p:strVal val="#ppt_x"/>
                                          </p:val>
                                        </p:tav>
                                      </p:tavLst>
                                    </p:anim>
                                    <p:anim calcmode="lin" valueType="num">
                                      <p:cBhvr additive="base">
                                        <p:cTn id="14" dur="500" fill="hold"/>
                                        <p:tgtEl>
                                          <p:spTgt spid="1474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1026" descr="Beyaz mermer"/>
          <p:cNvSpPr>
            <a:spLocks noGrp="1" noChangeArrowheads="1"/>
          </p:cNvSpPr>
          <p:nvPr>
            <p:ph type="title"/>
          </p:nvPr>
        </p:nvSpPr>
        <p:spPr>
          <a:blipFill dpi="0" rotWithShape="0">
            <a:blip r:embed="rId4" cstate="print"/>
            <a:srcRect/>
            <a:tile tx="0" ty="0" sx="100000" sy="100000" flip="none" algn="tl"/>
          </a:blipFill>
        </p:spPr>
        <p:txBody>
          <a:bodyPr/>
          <a:lstStyle/>
          <a:p>
            <a:r>
              <a:rPr lang="tr-TR">
                <a:solidFill>
                  <a:srgbClr val="0000CC"/>
                </a:solidFill>
              </a:rPr>
              <a:t>Güvenirlik</a:t>
            </a:r>
          </a:p>
        </p:txBody>
      </p:sp>
      <p:graphicFrame>
        <p:nvGraphicFramePr>
          <p:cNvPr id="211971" name="Object 1027"/>
          <p:cNvGraphicFramePr>
            <a:graphicFrameLocks noChangeAspect="1"/>
          </p:cNvGraphicFramePr>
          <p:nvPr>
            <p:ph type="tbl" idx="1"/>
          </p:nvPr>
        </p:nvGraphicFramePr>
        <p:xfrm>
          <a:off x="1584325" y="1600200"/>
          <a:ext cx="6583363" cy="4953000"/>
        </p:xfrm>
        <a:graphic>
          <a:graphicData uri="http://schemas.openxmlformats.org/presentationml/2006/ole">
            <p:oleObj spid="_x0000_s211971" name="Word Belgesi" r:id="rId5" imgW="7883280" imgH="593100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1970">
                                            <p:txEl>
                                              <p:pRg st="0" end="0"/>
                                            </p:txEl>
                                          </p:spTgt>
                                        </p:tgtEl>
                                        <p:attrNameLst>
                                          <p:attrName>style.visibility</p:attrName>
                                        </p:attrNameLst>
                                      </p:cBhvr>
                                      <p:to>
                                        <p:strVal val="visible"/>
                                      </p:to>
                                    </p:set>
                                    <p:anim calcmode="lin" valueType="num">
                                      <p:cBhvr additive="base">
                                        <p:cTn id="7" dur="500" fill="hold"/>
                                        <p:tgtEl>
                                          <p:spTgt spid="2119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19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11971"/>
                                        </p:tgtEl>
                                        <p:attrNameLst>
                                          <p:attrName>style.visibility</p:attrName>
                                        </p:attrNameLst>
                                      </p:cBhvr>
                                      <p:to>
                                        <p:strVal val="visible"/>
                                      </p:to>
                                    </p:set>
                                    <p:anim calcmode="lin" valueType="num">
                                      <p:cBhvr additive="base">
                                        <p:cTn id="13" dur="500" fill="hold"/>
                                        <p:tgtEl>
                                          <p:spTgt spid="211971"/>
                                        </p:tgtEl>
                                        <p:attrNameLst>
                                          <p:attrName>ppt_x</p:attrName>
                                        </p:attrNameLst>
                                      </p:cBhvr>
                                      <p:tavLst>
                                        <p:tav tm="0">
                                          <p:val>
                                            <p:strVal val="0-#ppt_w/2"/>
                                          </p:val>
                                        </p:tav>
                                        <p:tav tm="100000">
                                          <p:val>
                                            <p:strVal val="#ppt_x"/>
                                          </p:val>
                                        </p:tav>
                                      </p:tavLst>
                                    </p:anim>
                                    <p:anim calcmode="lin" valueType="num">
                                      <p:cBhvr additive="base">
                                        <p:cTn id="14" dur="500" fill="hold"/>
                                        <p:tgtEl>
                                          <p:spTgt spid="2119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Güvenirlik Artırma Yolları</a:t>
            </a:r>
          </a:p>
        </p:txBody>
      </p:sp>
      <p:sp>
        <p:nvSpPr>
          <p:cNvPr id="149507" name="Rectangle 3"/>
          <p:cNvSpPr>
            <a:spLocks noGrp="1" noChangeArrowheads="1"/>
          </p:cNvSpPr>
          <p:nvPr>
            <p:ph type="body" idx="1"/>
          </p:nvPr>
        </p:nvSpPr>
        <p:spPr>
          <a:solidFill>
            <a:srgbClr val="FFFFCC"/>
          </a:solidFill>
        </p:spPr>
        <p:txBody>
          <a:bodyPr/>
          <a:lstStyle/>
          <a:p>
            <a:pPr algn="just">
              <a:spcBef>
                <a:spcPts val="100"/>
              </a:spcBef>
              <a:spcAft>
                <a:spcPts val="100"/>
              </a:spcAft>
              <a:buFont typeface="Monotype Sorts" pitchFamily="2" charset="2"/>
              <a:buNone/>
            </a:pPr>
            <a:r>
              <a:rPr kumimoji="0" lang="tr-TR">
                <a:solidFill>
                  <a:srgbClr val="800000"/>
                </a:solidFill>
                <a:latin typeface="Arial Narrow" pitchFamily="34" charset="0"/>
              </a:rPr>
              <a:t>1) </a:t>
            </a:r>
            <a:r>
              <a:rPr kumimoji="0" lang="tr-TR">
                <a:solidFill>
                  <a:srgbClr val="0000FF"/>
                </a:solidFill>
                <a:latin typeface="Arial Narrow" pitchFamily="34" charset="0"/>
              </a:rPr>
              <a:t>Güvenirliği artırmada </a:t>
            </a:r>
            <a:r>
              <a:rPr kumimoji="0" lang="tr-TR" u="sng">
                <a:solidFill>
                  <a:srgbClr val="0000FF"/>
                </a:solidFill>
                <a:latin typeface="Arial Narrow" pitchFamily="34" charset="0"/>
              </a:rPr>
              <a:t>en etkili yol</a:t>
            </a:r>
            <a:r>
              <a:rPr kumimoji="0" lang="tr-TR">
                <a:solidFill>
                  <a:srgbClr val="0000FF"/>
                </a:solidFill>
                <a:latin typeface="Arial Narrow" pitchFamily="34" charset="0"/>
              </a:rPr>
              <a:t>, soru sayısını artırmaktır. Böylece birimin değeri küçülerek duyarlılık artar. </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2)</a:t>
            </a:r>
            <a:r>
              <a:rPr kumimoji="0" lang="tr-TR">
                <a:solidFill>
                  <a:srgbClr val="0000FF"/>
                </a:solidFill>
                <a:latin typeface="Arial Narrow" pitchFamily="34" charset="0"/>
              </a:rPr>
              <a:t> Öğrencilerin sınava güdülenmesi,</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3)</a:t>
            </a:r>
            <a:r>
              <a:rPr kumimoji="0" lang="tr-TR">
                <a:solidFill>
                  <a:srgbClr val="0000FF"/>
                </a:solidFill>
                <a:latin typeface="Arial Narrow" pitchFamily="34" charset="0"/>
              </a:rPr>
              <a:t> Ölçme aracını oluşturan soruların açık ve anlaşılır yazılması,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4)</a:t>
            </a:r>
            <a:r>
              <a:rPr kumimoji="0" lang="tr-TR">
                <a:solidFill>
                  <a:srgbClr val="0000FF"/>
                </a:solidFill>
                <a:latin typeface="Arial Narrow" pitchFamily="34" charset="0"/>
              </a:rPr>
              <a:t> Soruların uygun büyüklükte puntoyla yazılması, </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5)</a:t>
            </a:r>
            <a:r>
              <a:rPr kumimoji="0" lang="tr-TR">
                <a:solidFill>
                  <a:srgbClr val="0000FF"/>
                </a:solidFill>
                <a:latin typeface="Arial Narrow" pitchFamily="34" charset="0"/>
              </a:rPr>
              <a:t> Soruların test formu içerisine düzgün yerleştirilmesi, </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6)</a:t>
            </a:r>
            <a:r>
              <a:rPr kumimoji="0" lang="tr-TR">
                <a:solidFill>
                  <a:srgbClr val="0000FF"/>
                </a:solidFill>
                <a:latin typeface="Arial Narrow" pitchFamily="34" charset="0"/>
              </a:rPr>
              <a:t> Baskı hatalarının olmaması, okunaklı olması vb.</a:t>
            </a:r>
            <a:r>
              <a:rPr kumimoji="0" lang="tr-TR">
                <a:latin typeface="Arial Narrow" pitchFamily="34" charset="0"/>
              </a:rPr>
              <a:t> </a:t>
            </a:r>
            <a:endParaRPr kumimoji="0" lang="tr-TR">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9507">
                                            <p:txEl>
                                              <p:pRg st="1" end="1"/>
                                            </p:txEl>
                                          </p:spTgt>
                                        </p:tgtEl>
                                        <p:attrNameLst>
                                          <p:attrName>style.visibility</p:attrName>
                                        </p:attrNameLst>
                                      </p:cBhvr>
                                      <p:to>
                                        <p:strVal val="visible"/>
                                      </p:to>
                                    </p:set>
                                    <p:anim calcmode="lin" valueType="num">
                                      <p:cBhvr additive="base">
                                        <p:cTn id="13" dur="500" fill="hold"/>
                                        <p:tgtEl>
                                          <p:spTgt spid="1495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9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9507">
                                            <p:txEl>
                                              <p:pRg st="2" end="2"/>
                                            </p:txEl>
                                          </p:spTgt>
                                        </p:tgtEl>
                                        <p:attrNameLst>
                                          <p:attrName>style.visibility</p:attrName>
                                        </p:attrNameLst>
                                      </p:cBhvr>
                                      <p:to>
                                        <p:strVal val="visible"/>
                                      </p:to>
                                    </p:set>
                                    <p:anim calcmode="lin" valueType="num">
                                      <p:cBhvr additive="base">
                                        <p:cTn id="19" dur="500" fill="hold"/>
                                        <p:tgtEl>
                                          <p:spTgt spid="149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9507">
                                            <p:txEl>
                                              <p:pRg st="3" end="3"/>
                                            </p:txEl>
                                          </p:spTgt>
                                        </p:tgtEl>
                                        <p:attrNameLst>
                                          <p:attrName>style.visibility</p:attrName>
                                        </p:attrNameLst>
                                      </p:cBhvr>
                                      <p:to>
                                        <p:strVal val="visible"/>
                                      </p:to>
                                    </p:set>
                                    <p:anim calcmode="lin" valueType="num">
                                      <p:cBhvr additive="base">
                                        <p:cTn id="25" dur="500" fill="hold"/>
                                        <p:tgtEl>
                                          <p:spTgt spid="1495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9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49507">
                                            <p:txEl>
                                              <p:pRg st="4" end="4"/>
                                            </p:txEl>
                                          </p:spTgt>
                                        </p:tgtEl>
                                        <p:attrNameLst>
                                          <p:attrName>style.visibility</p:attrName>
                                        </p:attrNameLst>
                                      </p:cBhvr>
                                      <p:to>
                                        <p:strVal val="visible"/>
                                      </p:to>
                                    </p:set>
                                    <p:anim calcmode="lin" valueType="num">
                                      <p:cBhvr additive="base">
                                        <p:cTn id="31" dur="500" fill="hold"/>
                                        <p:tgtEl>
                                          <p:spTgt spid="1495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95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9507">
                                            <p:txEl>
                                              <p:pRg st="5" end="5"/>
                                            </p:txEl>
                                          </p:spTgt>
                                        </p:tgtEl>
                                        <p:attrNameLst>
                                          <p:attrName>style.visibility</p:attrName>
                                        </p:attrNameLst>
                                      </p:cBhvr>
                                      <p:to>
                                        <p:strVal val="visible"/>
                                      </p:to>
                                    </p:set>
                                    <p:anim calcmode="lin" valueType="num">
                                      <p:cBhvr additive="base">
                                        <p:cTn id="37" dur="500" fill="hold"/>
                                        <p:tgtEl>
                                          <p:spTgt spid="14950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4950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17411"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pPr>
              <a:buFont typeface="Monotype Sorts" pitchFamily="2" charset="2"/>
              <a:buNone/>
            </a:pPr>
            <a:r>
              <a:rPr lang="tr-TR" b="1">
                <a:solidFill>
                  <a:srgbClr val="0000CC"/>
                </a:solidFill>
                <a:latin typeface="Arial Narrow" pitchFamily="34" charset="0"/>
              </a:rPr>
              <a:t>   </a:t>
            </a:r>
            <a:r>
              <a:rPr lang="tr-TR">
                <a:solidFill>
                  <a:srgbClr val="0000CC"/>
                </a:solidFill>
                <a:latin typeface="Arial Narrow" pitchFamily="34" charset="0"/>
              </a:rPr>
              <a:t>Sistem kavramındaki</a:t>
            </a:r>
            <a:r>
              <a:rPr lang="tr-TR" b="1">
                <a:solidFill>
                  <a:srgbClr val="0000CC"/>
                </a:solidFill>
                <a:latin typeface="Arial Narrow" pitchFamily="34" charset="0"/>
              </a:rPr>
              <a:t>,</a:t>
            </a:r>
          </a:p>
          <a:p>
            <a:pPr>
              <a:buFont typeface="Monotype Sorts" pitchFamily="2" charset="2"/>
              <a:buNone/>
            </a:pPr>
            <a:endParaRPr lang="tr-TR" b="1">
              <a:solidFill>
                <a:srgbClr val="0000CC"/>
              </a:solidFill>
              <a:latin typeface="Arial Narrow" pitchFamily="34" charset="0"/>
            </a:endParaRPr>
          </a:p>
          <a:p>
            <a:pPr>
              <a:buFont typeface="Monotype Sorts" pitchFamily="2" charset="2"/>
              <a:buNone/>
            </a:pPr>
            <a:r>
              <a:rPr lang="tr-TR" b="1">
                <a:solidFill>
                  <a:srgbClr val="0000CC"/>
                </a:solidFill>
                <a:latin typeface="Arial Narrow" pitchFamily="34" charset="0"/>
              </a:rPr>
              <a:t>‘</a:t>
            </a:r>
            <a:r>
              <a:rPr lang="tr-TR" b="1">
                <a:solidFill>
                  <a:srgbClr val="800000"/>
                </a:solidFill>
                <a:latin typeface="Arial Narrow" pitchFamily="34" charset="0"/>
              </a:rPr>
              <a:t>dirik</a:t>
            </a:r>
            <a:r>
              <a:rPr lang="tr-TR" b="1">
                <a:solidFill>
                  <a:srgbClr val="0000CC"/>
                </a:solidFill>
                <a:latin typeface="Arial Narrow" pitchFamily="34" charset="0"/>
              </a:rPr>
              <a:t>’:”</a:t>
            </a:r>
            <a:r>
              <a:rPr lang="tr-TR">
                <a:solidFill>
                  <a:srgbClr val="0000CC"/>
                </a:solidFill>
                <a:latin typeface="Arial Narrow" pitchFamily="34" charset="0"/>
              </a:rPr>
              <a:t>canlılığını sürdüren, sürekli kendisini 	yenileyen ve gelişen” anlamında</a:t>
            </a:r>
            <a:r>
              <a:rPr lang="tr-TR" b="1">
                <a:solidFill>
                  <a:srgbClr val="0000CC"/>
                </a:solidFill>
                <a:latin typeface="Arial Narrow" pitchFamily="34" charset="0"/>
              </a:rPr>
              <a:t>,</a:t>
            </a:r>
          </a:p>
          <a:p>
            <a:pPr>
              <a:buFont typeface="Monotype Sorts" pitchFamily="2" charset="2"/>
              <a:buNone/>
            </a:pPr>
            <a:endParaRPr lang="tr-TR" b="1">
              <a:solidFill>
                <a:srgbClr val="0000CC"/>
              </a:solidFill>
              <a:latin typeface="Arial Narrow" pitchFamily="34" charset="0"/>
            </a:endParaRPr>
          </a:p>
          <a:p>
            <a:pPr>
              <a:buFont typeface="Monotype Sorts" pitchFamily="2" charset="2"/>
              <a:buNone/>
            </a:pPr>
            <a:r>
              <a:rPr lang="tr-TR" b="1">
                <a:solidFill>
                  <a:srgbClr val="0000CC"/>
                </a:solidFill>
                <a:latin typeface="Arial Narrow" pitchFamily="34" charset="0"/>
              </a:rPr>
              <a:t>‘</a:t>
            </a:r>
            <a:r>
              <a:rPr lang="tr-TR" b="1">
                <a:solidFill>
                  <a:srgbClr val="800000"/>
                </a:solidFill>
                <a:latin typeface="Arial Narrow" pitchFamily="34" charset="0"/>
              </a:rPr>
              <a:t>örüntü</a:t>
            </a:r>
            <a:r>
              <a:rPr lang="tr-TR" b="1">
                <a:solidFill>
                  <a:srgbClr val="0000CC"/>
                </a:solidFill>
                <a:latin typeface="Arial Narrow" pitchFamily="34" charset="0"/>
              </a:rPr>
              <a:t>’:”</a:t>
            </a:r>
            <a:r>
              <a:rPr lang="tr-TR">
                <a:solidFill>
                  <a:srgbClr val="0000CC"/>
                </a:solidFill>
                <a:latin typeface="Arial Narrow" pitchFamily="34" charset="0"/>
              </a:rPr>
              <a:t>ögelerden oluşan ve aralarında ilişki olan bir bütün” anlamında kullanılmaktadır</a:t>
            </a:r>
            <a:r>
              <a:rPr lang="tr-TR" b="1">
                <a:solidFill>
                  <a:srgbClr val="0000CC"/>
                </a:solidFill>
                <a:latin typeface="Arial Narrow" pitchFamily="34" charset="0"/>
              </a:rPr>
              <a:t>.</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 calcmode="lin" valueType="num">
                                      <p:cBhvr additive="base">
                                        <p:cTn id="13"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anim calcmode="lin" valueType="num">
                                      <p:cBhvr additive="base">
                                        <p:cTn id="19" dur="500" fill="hold"/>
                                        <p:tgtEl>
                                          <p:spTgt spid="1741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Güvenirlik Artırma Yolları</a:t>
            </a:r>
          </a:p>
        </p:txBody>
      </p:sp>
      <p:sp>
        <p:nvSpPr>
          <p:cNvPr id="158723" name="Rectangle 3"/>
          <p:cNvSpPr>
            <a:spLocks noGrp="1" noChangeArrowheads="1"/>
          </p:cNvSpPr>
          <p:nvPr>
            <p:ph type="body" idx="1"/>
          </p:nvPr>
        </p:nvSpPr>
        <p:spPr>
          <a:solidFill>
            <a:srgbClr val="FFFFCC"/>
          </a:solidFill>
        </p:spPr>
        <p:txBody>
          <a:bodyPr/>
          <a:lstStyle/>
          <a:p>
            <a:pPr algn="just">
              <a:spcBef>
                <a:spcPts val="100"/>
              </a:spcBef>
              <a:spcAft>
                <a:spcPts val="100"/>
              </a:spcAft>
              <a:buFont typeface="Monotype Sorts" pitchFamily="2" charset="2"/>
              <a:buNone/>
            </a:pPr>
            <a:r>
              <a:rPr kumimoji="0" lang="tr-TR">
                <a:solidFill>
                  <a:srgbClr val="800000"/>
                </a:solidFill>
                <a:latin typeface="Arial Narrow" pitchFamily="34" charset="0"/>
              </a:rPr>
              <a:t>7) </a:t>
            </a:r>
            <a:r>
              <a:rPr kumimoji="0" lang="tr-TR">
                <a:solidFill>
                  <a:srgbClr val="0000FF"/>
                </a:solidFill>
                <a:latin typeface="Arial Narrow" pitchFamily="34" charset="0"/>
              </a:rPr>
              <a:t>Sınav süresinin yeterli verilmesi,</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8)</a:t>
            </a:r>
            <a:r>
              <a:rPr kumimoji="0" lang="tr-TR">
                <a:solidFill>
                  <a:srgbClr val="0000FF"/>
                </a:solidFill>
                <a:latin typeface="Arial Narrow" pitchFamily="34" charset="0"/>
              </a:rPr>
              <a:t> Sınav ortamının temiz, yeterli düzeyde ısı, aydınlık olması,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9)</a:t>
            </a:r>
            <a:r>
              <a:rPr kumimoji="0" lang="tr-TR">
                <a:solidFill>
                  <a:srgbClr val="0000FF"/>
                </a:solidFill>
                <a:latin typeface="Arial Narrow" pitchFamily="34" charset="0"/>
              </a:rPr>
              <a:t> Gürültülü bir ortamda olmaması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10)</a:t>
            </a:r>
            <a:r>
              <a:rPr kumimoji="0" lang="tr-TR">
                <a:solidFill>
                  <a:srgbClr val="0000FF"/>
                </a:solidFill>
                <a:latin typeface="Arial Narrow" pitchFamily="34" charset="0"/>
              </a:rPr>
              <a:t> Öğrencinin kaygı düzeyinin belli bir düzeyde olması.</a:t>
            </a:r>
          </a:p>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11) </a:t>
            </a:r>
            <a:r>
              <a:rPr kumimoji="0" lang="tr-TR">
                <a:solidFill>
                  <a:srgbClr val="0000FF"/>
                </a:solidFill>
                <a:latin typeface="Arial Narrow" pitchFamily="34" charset="0"/>
              </a:rPr>
              <a:t>Puanlamanın objektifliği</a:t>
            </a:r>
          </a:p>
          <a:p>
            <a:pPr algn="just">
              <a:lnSpc>
                <a:spcPct val="110000"/>
              </a:lnSpc>
              <a:spcBef>
                <a:spcPts val="100"/>
              </a:spcBef>
              <a:spcAft>
                <a:spcPts val="100"/>
              </a:spcAft>
              <a:buFont typeface="Monotype Sorts" pitchFamily="2" charset="2"/>
              <a:buNone/>
            </a:pPr>
            <a:endParaRPr kumimoji="0" lang="tr-TR">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 calcmode="lin" valueType="num">
                                      <p:cBhvr additive="base">
                                        <p:cTn id="7" dur="500" fill="hold"/>
                                        <p:tgtEl>
                                          <p:spTgt spid="1587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8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8723">
                                            <p:txEl>
                                              <p:pRg st="1" end="1"/>
                                            </p:txEl>
                                          </p:spTgt>
                                        </p:tgtEl>
                                        <p:attrNameLst>
                                          <p:attrName>style.visibility</p:attrName>
                                        </p:attrNameLst>
                                      </p:cBhvr>
                                      <p:to>
                                        <p:strVal val="visible"/>
                                      </p:to>
                                    </p:set>
                                    <p:anim calcmode="lin" valueType="num">
                                      <p:cBhvr additive="base">
                                        <p:cTn id="13" dur="500" fill="hold"/>
                                        <p:tgtEl>
                                          <p:spTgt spid="1587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8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8723">
                                            <p:txEl>
                                              <p:pRg st="2" end="2"/>
                                            </p:txEl>
                                          </p:spTgt>
                                        </p:tgtEl>
                                        <p:attrNameLst>
                                          <p:attrName>style.visibility</p:attrName>
                                        </p:attrNameLst>
                                      </p:cBhvr>
                                      <p:to>
                                        <p:strVal val="visible"/>
                                      </p:to>
                                    </p:set>
                                    <p:anim calcmode="lin" valueType="num">
                                      <p:cBhvr additive="base">
                                        <p:cTn id="19" dur="500" fill="hold"/>
                                        <p:tgtEl>
                                          <p:spTgt spid="1587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8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8723">
                                            <p:txEl>
                                              <p:pRg st="3" end="3"/>
                                            </p:txEl>
                                          </p:spTgt>
                                        </p:tgtEl>
                                        <p:attrNameLst>
                                          <p:attrName>style.visibility</p:attrName>
                                        </p:attrNameLst>
                                      </p:cBhvr>
                                      <p:to>
                                        <p:strVal val="visible"/>
                                      </p:to>
                                    </p:set>
                                    <p:anim calcmode="lin" valueType="num">
                                      <p:cBhvr additive="base">
                                        <p:cTn id="25" dur="500" fill="hold"/>
                                        <p:tgtEl>
                                          <p:spTgt spid="15872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587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58723">
                                            <p:txEl>
                                              <p:pRg st="4" end="4"/>
                                            </p:txEl>
                                          </p:spTgt>
                                        </p:tgtEl>
                                        <p:attrNameLst>
                                          <p:attrName>style.visibility</p:attrName>
                                        </p:attrNameLst>
                                      </p:cBhvr>
                                      <p:to>
                                        <p:strVal val="visible"/>
                                      </p:to>
                                    </p:set>
                                    <p:anim calcmode="lin" valueType="num">
                                      <p:cBhvr additive="base">
                                        <p:cTn id="31" dur="500" fill="hold"/>
                                        <p:tgtEl>
                                          <p:spTgt spid="15872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587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Güvenirlik Kestirme Yöntemleri</a:t>
            </a:r>
          </a:p>
        </p:txBody>
      </p:sp>
      <p:sp>
        <p:nvSpPr>
          <p:cNvPr id="160771" name="Rectangle 3"/>
          <p:cNvSpPr>
            <a:spLocks noGrp="1" noChangeArrowheads="1"/>
          </p:cNvSpPr>
          <p:nvPr>
            <p:ph type="body" idx="1"/>
          </p:nvPr>
        </p:nvSpPr>
        <p:spPr>
          <a:solidFill>
            <a:srgbClr val="FFFFCC"/>
          </a:solidFill>
        </p:spPr>
        <p:txBody>
          <a:bodyPr/>
          <a:lstStyle/>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1) </a:t>
            </a:r>
            <a:r>
              <a:rPr kumimoji="0" lang="tr-TR">
                <a:solidFill>
                  <a:srgbClr val="0000FF"/>
                </a:solidFill>
                <a:latin typeface="Arial Narrow" pitchFamily="34" charset="0"/>
              </a:rPr>
              <a:t>Test-tekrar test yöntemiyle güvenirlik</a:t>
            </a:r>
            <a:r>
              <a:rPr kumimoji="0" lang="tr-TR">
                <a:latin typeface="Arial Narrow" pitchFamily="34" charset="0"/>
              </a:rPr>
              <a:t> </a:t>
            </a:r>
            <a:endParaRPr kumimoji="0" lang="tr-TR">
              <a:solidFill>
                <a:srgbClr val="800000"/>
              </a:solidFill>
              <a:latin typeface="Arial Narrow" pitchFamily="34" charset="0"/>
            </a:endParaRPr>
          </a:p>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2) </a:t>
            </a:r>
            <a:r>
              <a:rPr kumimoji="0" lang="tr-TR">
                <a:solidFill>
                  <a:srgbClr val="0000FF"/>
                </a:solidFill>
                <a:latin typeface="Arial Narrow" pitchFamily="34" charset="0"/>
              </a:rPr>
              <a:t>Paralel formlarla hesaplanan güvenirlik</a:t>
            </a:r>
          </a:p>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3) </a:t>
            </a:r>
            <a:r>
              <a:rPr kumimoji="0" lang="tr-TR">
                <a:solidFill>
                  <a:srgbClr val="0000FF"/>
                </a:solidFill>
                <a:latin typeface="Arial Narrow" pitchFamily="34" charset="0"/>
              </a:rPr>
              <a:t>Eşdeğer iki yarıyla hesaplanan güvenirlik</a:t>
            </a:r>
            <a:endParaRPr kumimoji="0" lang="tr-TR">
              <a:solidFill>
                <a:srgbClr val="800000"/>
              </a:solidFill>
              <a:latin typeface="Arial Narrow" pitchFamily="34" charset="0"/>
            </a:endParaRPr>
          </a:p>
          <a:p>
            <a:pPr algn="just">
              <a:lnSpc>
                <a:spcPct val="110000"/>
              </a:lnSpc>
              <a:spcBef>
                <a:spcPts val="100"/>
              </a:spcBef>
              <a:spcAft>
                <a:spcPts val="100"/>
              </a:spcAft>
              <a:buFont typeface="Monotype Sorts" pitchFamily="2" charset="2"/>
              <a:buNone/>
            </a:pPr>
            <a:r>
              <a:rPr kumimoji="0" lang="tr-TR">
                <a:solidFill>
                  <a:srgbClr val="800000"/>
                </a:solidFill>
                <a:latin typeface="Arial Narrow" pitchFamily="34" charset="0"/>
              </a:rPr>
              <a:t>4) </a:t>
            </a:r>
            <a:r>
              <a:rPr kumimoji="0" lang="tr-TR">
                <a:solidFill>
                  <a:srgbClr val="0000FF"/>
                </a:solidFill>
                <a:latin typeface="Arial Narrow" pitchFamily="34" charset="0"/>
              </a:rPr>
              <a:t>Testi oluşturan maddelerin birbiriyle uyumuna bakılarak güvenirliğin kestirilmesi</a:t>
            </a:r>
            <a:endParaRPr kumimoji="0" lang="tr-TR">
              <a:solidFill>
                <a:srgbClr val="800000"/>
              </a:solidFill>
              <a:latin typeface="Arial Narrow" pitchFamily="34" charset="0"/>
            </a:endParaRPr>
          </a:p>
          <a:p>
            <a:pPr algn="just">
              <a:lnSpc>
                <a:spcPct val="110000"/>
              </a:lnSpc>
              <a:spcBef>
                <a:spcPts val="100"/>
              </a:spcBef>
              <a:spcAft>
                <a:spcPts val="100"/>
              </a:spcAft>
              <a:buFont typeface="Monotype Sorts" pitchFamily="2" charset="2"/>
              <a:buNone/>
            </a:pPr>
            <a:endParaRPr kumimoji="0" lang="tr-TR">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0771">
                                            <p:txEl>
                                              <p:pRg st="1" end="1"/>
                                            </p:txEl>
                                          </p:spTgt>
                                        </p:tgtEl>
                                        <p:attrNameLst>
                                          <p:attrName>style.visibility</p:attrName>
                                        </p:attrNameLst>
                                      </p:cBhvr>
                                      <p:to>
                                        <p:strVal val="visible"/>
                                      </p:to>
                                    </p:set>
                                    <p:anim calcmode="lin" valueType="num">
                                      <p:cBhvr additive="base">
                                        <p:cTn id="13" dur="500" fill="hold"/>
                                        <p:tgtEl>
                                          <p:spTgt spid="1607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0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0771">
                                            <p:txEl>
                                              <p:pRg st="2" end="2"/>
                                            </p:txEl>
                                          </p:spTgt>
                                        </p:tgtEl>
                                        <p:attrNameLst>
                                          <p:attrName>style.visibility</p:attrName>
                                        </p:attrNameLst>
                                      </p:cBhvr>
                                      <p:to>
                                        <p:strVal val="visible"/>
                                      </p:to>
                                    </p:set>
                                    <p:anim calcmode="lin" valueType="num">
                                      <p:cBhvr additive="base">
                                        <p:cTn id="19" dur="500" fill="hold"/>
                                        <p:tgtEl>
                                          <p:spTgt spid="1607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0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0771">
                                            <p:txEl>
                                              <p:pRg st="3" end="3"/>
                                            </p:txEl>
                                          </p:spTgt>
                                        </p:tgtEl>
                                        <p:attrNameLst>
                                          <p:attrName>style.visibility</p:attrName>
                                        </p:attrNameLst>
                                      </p:cBhvr>
                                      <p:to>
                                        <p:strVal val="visible"/>
                                      </p:to>
                                    </p:set>
                                    <p:anim calcmode="lin" valueType="num">
                                      <p:cBhvr additive="base">
                                        <p:cTn id="25" dur="500" fill="hold"/>
                                        <p:tgtEl>
                                          <p:spTgt spid="1607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07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9152" name="Object 1024"/>
          <p:cNvGraphicFramePr>
            <a:graphicFrameLocks noChangeAspect="1"/>
          </p:cNvGraphicFramePr>
          <p:nvPr/>
        </p:nvGraphicFramePr>
        <p:xfrm>
          <a:off x="1162050" y="819150"/>
          <a:ext cx="7810500" cy="5219700"/>
        </p:xfrm>
        <a:graphic>
          <a:graphicData uri="http://schemas.openxmlformats.org/presentationml/2006/ole">
            <p:oleObj spid="_x0000_s689152" name="Çalışma Kitabı" r:id="rId4" imgW="8004240" imgH="5412960" progId="Excel.Sheet.8">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Geçerlik</a:t>
            </a:r>
            <a:endParaRPr lang="tr-TR">
              <a:solidFill>
                <a:srgbClr val="0000CC"/>
              </a:solidFill>
            </a:endParaRPr>
          </a:p>
        </p:txBody>
      </p:sp>
      <p:sp>
        <p:nvSpPr>
          <p:cNvPr id="175107" name="Rectangle 3"/>
          <p:cNvSpPr>
            <a:spLocks noGrp="1" noChangeArrowheads="1"/>
          </p:cNvSpPr>
          <p:nvPr>
            <p:ph type="body" idx="1"/>
          </p:nvPr>
        </p:nvSpPr>
        <p:spPr>
          <a:xfrm>
            <a:off x="457200" y="1524000"/>
            <a:ext cx="9201150" cy="4953000"/>
          </a:xfrm>
          <a:solidFill>
            <a:srgbClr val="FFFFCC"/>
          </a:solidFill>
        </p:spPr>
        <p:txBody>
          <a:bodyPr/>
          <a:lstStyle/>
          <a:p>
            <a:endParaRPr kumimoji="0" lang="tr-TR" b="1">
              <a:solidFill>
                <a:srgbClr val="FF0066"/>
              </a:solidFill>
              <a:latin typeface="Arial Narrow" pitchFamily="34" charset="0"/>
            </a:endParaRPr>
          </a:p>
          <a:p>
            <a:r>
              <a:rPr kumimoji="0" lang="tr-TR" b="1">
                <a:solidFill>
                  <a:srgbClr val="FF0066"/>
                </a:solidFill>
                <a:latin typeface="Arial Narrow" pitchFamily="34" charset="0"/>
              </a:rPr>
              <a:t>Geçerlik</a:t>
            </a:r>
            <a:r>
              <a:rPr kumimoji="0" lang="tr-TR">
                <a:latin typeface="Arial Narrow" pitchFamily="34" charset="0"/>
              </a:rPr>
              <a:t>, </a:t>
            </a:r>
            <a:r>
              <a:rPr kumimoji="0" lang="tr-TR" b="1">
                <a:solidFill>
                  <a:srgbClr val="0000FF"/>
                </a:solidFill>
                <a:latin typeface="Arial Narrow" pitchFamily="34" charset="0"/>
              </a:rPr>
              <a:t>bir ölçme aracının ölçmek istediği değişkeni ölçüp ölçmediği, ölçüyorsa onu başka değişkenlerden ne derece arınık olarak ölçtüğüdür</a:t>
            </a:r>
            <a:r>
              <a:rPr kumimoji="0" lang="tr-TR">
                <a:latin typeface="Arial Narrow" pitchFamily="34" charset="0"/>
              </a:rPr>
              <a:t> </a:t>
            </a:r>
            <a:r>
              <a:rPr kumimoji="0" lang="tr-TR">
                <a:solidFill>
                  <a:srgbClr val="0000FF"/>
                </a:solidFill>
                <a:latin typeface="Arial Narrow" pitchFamily="34" charset="0"/>
              </a:rPr>
              <a:t>.</a:t>
            </a:r>
            <a:r>
              <a:rPr kumimoji="0" lang="tr-TR">
                <a:latin typeface="Arial Narrow" pitchFamily="34" charset="0"/>
              </a:rPr>
              <a:t> </a:t>
            </a:r>
          </a:p>
          <a:p>
            <a:r>
              <a:rPr kumimoji="0" lang="tr-TR" b="1">
                <a:solidFill>
                  <a:srgbClr val="0000FF"/>
                </a:solidFill>
                <a:latin typeface="Arial Narrow" pitchFamily="34" charset="0"/>
              </a:rPr>
              <a:t>Daha genel anlamda ölçme aracının amacını gerçekleştirebilme düzeyidir.</a:t>
            </a:r>
            <a:endParaRPr kumimoji="0" lang="tr-TR">
              <a:solidFill>
                <a:srgbClr val="0000FF"/>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5107">
                                            <p:txEl>
                                              <p:pRg st="1" end="1"/>
                                            </p:txEl>
                                          </p:spTgt>
                                        </p:tgtEl>
                                        <p:attrNameLst>
                                          <p:attrName>style.visibility</p:attrName>
                                        </p:attrNameLst>
                                      </p:cBhvr>
                                      <p:to>
                                        <p:strVal val="visible"/>
                                      </p:to>
                                    </p:set>
                                    <p:anim calcmode="lin" valueType="num">
                                      <p:cBhvr additive="base">
                                        <p:cTn id="7" dur="500" fill="hold"/>
                                        <p:tgtEl>
                                          <p:spTgt spid="175107">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5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5107">
                                            <p:txEl>
                                              <p:pRg st="2" end="2"/>
                                            </p:txEl>
                                          </p:spTgt>
                                        </p:tgtEl>
                                        <p:attrNameLst>
                                          <p:attrName>style.visibility</p:attrName>
                                        </p:attrNameLst>
                                      </p:cBhvr>
                                      <p:to>
                                        <p:strVal val="visible"/>
                                      </p:to>
                                    </p:set>
                                    <p:anim calcmode="lin" valueType="num">
                                      <p:cBhvr additive="base">
                                        <p:cTn id="13" dur="500" fill="hold"/>
                                        <p:tgtEl>
                                          <p:spTgt spid="17510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51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Geçerlik Türleri</a:t>
            </a:r>
            <a:endParaRPr lang="tr-TR">
              <a:solidFill>
                <a:srgbClr val="0000CC"/>
              </a:solidFill>
            </a:endParaRPr>
          </a:p>
        </p:txBody>
      </p:sp>
      <p:sp>
        <p:nvSpPr>
          <p:cNvPr id="177155" name="Rectangle 3"/>
          <p:cNvSpPr>
            <a:spLocks noGrp="1" noChangeArrowheads="1"/>
          </p:cNvSpPr>
          <p:nvPr>
            <p:ph type="body" idx="1"/>
          </p:nvPr>
        </p:nvSpPr>
        <p:spPr>
          <a:xfrm>
            <a:off x="457200" y="1524000"/>
            <a:ext cx="9201150" cy="4953000"/>
          </a:xfrm>
          <a:solidFill>
            <a:srgbClr val="FFFFCC"/>
          </a:solidFill>
        </p:spPr>
        <p:txBody>
          <a:bodyPr/>
          <a:lstStyle/>
          <a:p>
            <a:pPr>
              <a:buFont typeface="Monotype Sorts" pitchFamily="2" charset="2"/>
              <a:buNone/>
            </a:pPr>
            <a:r>
              <a:rPr kumimoji="0" lang="tr-TR">
                <a:solidFill>
                  <a:srgbClr val="800000"/>
                </a:solidFill>
                <a:latin typeface="Arial Narrow" pitchFamily="34" charset="0"/>
              </a:rPr>
              <a:t>1)</a:t>
            </a:r>
            <a:r>
              <a:rPr kumimoji="0" lang="tr-TR">
                <a:latin typeface="Arial Narrow" pitchFamily="34" charset="0"/>
              </a:rPr>
              <a:t> </a:t>
            </a:r>
            <a:r>
              <a:rPr kumimoji="0" lang="tr-TR">
                <a:solidFill>
                  <a:srgbClr val="0000FF"/>
                </a:solidFill>
                <a:latin typeface="Arial Narrow" pitchFamily="34" charset="0"/>
              </a:rPr>
              <a:t>Kapsam geçerliliği,</a:t>
            </a:r>
          </a:p>
          <a:p>
            <a:pPr>
              <a:buFont typeface="Monotype Sorts" pitchFamily="2" charset="2"/>
              <a:buNone/>
            </a:pPr>
            <a:r>
              <a:rPr kumimoji="0" lang="tr-TR">
                <a:solidFill>
                  <a:srgbClr val="800000"/>
                </a:solidFill>
                <a:latin typeface="Arial Narrow" pitchFamily="34" charset="0"/>
              </a:rPr>
              <a:t>2)</a:t>
            </a:r>
            <a:r>
              <a:rPr kumimoji="0" lang="tr-TR">
                <a:latin typeface="Arial Narrow" pitchFamily="34" charset="0"/>
              </a:rPr>
              <a:t> </a:t>
            </a:r>
            <a:r>
              <a:rPr kumimoji="0" lang="tr-TR">
                <a:solidFill>
                  <a:srgbClr val="0000FF"/>
                </a:solidFill>
                <a:latin typeface="Arial Narrow" pitchFamily="34" charset="0"/>
              </a:rPr>
              <a:t>Yordama geçerliliği,</a:t>
            </a:r>
            <a:r>
              <a:rPr kumimoji="0" lang="tr-TR">
                <a:latin typeface="Arial Narrow" pitchFamily="34" charset="0"/>
              </a:rPr>
              <a:t>  </a:t>
            </a:r>
          </a:p>
          <a:p>
            <a:pPr>
              <a:buFont typeface="Monotype Sorts" pitchFamily="2" charset="2"/>
              <a:buNone/>
            </a:pPr>
            <a:r>
              <a:rPr kumimoji="0" lang="tr-TR">
                <a:solidFill>
                  <a:srgbClr val="800000"/>
                </a:solidFill>
                <a:latin typeface="Arial Narrow" pitchFamily="34" charset="0"/>
              </a:rPr>
              <a:t>3)</a:t>
            </a:r>
            <a:r>
              <a:rPr kumimoji="0" lang="tr-TR">
                <a:latin typeface="Arial Narrow" pitchFamily="34" charset="0"/>
              </a:rPr>
              <a:t> </a:t>
            </a:r>
            <a:r>
              <a:rPr kumimoji="0" lang="tr-TR">
                <a:solidFill>
                  <a:srgbClr val="0000FF"/>
                </a:solidFill>
                <a:latin typeface="Arial Narrow" pitchFamily="34" charset="0"/>
              </a:rPr>
              <a:t>Yapı geçerliliği,</a:t>
            </a:r>
            <a:r>
              <a:rPr kumimoji="0" lang="tr-TR">
                <a:latin typeface="Arial Narrow" pitchFamily="34" charset="0"/>
              </a:rPr>
              <a:t> </a:t>
            </a:r>
          </a:p>
          <a:p>
            <a:pPr>
              <a:buFont typeface="Monotype Sorts" pitchFamily="2" charset="2"/>
              <a:buNone/>
            </a:pPr>
            <a:r>
              <a:rPr kumimoji="0" lang="tr-TR">
                <a:solidFill>
                  <a:srgbClr val="800000"/>
                </a:solidFill>
                <a:latin typeface="Arial Narrow" pitchFamily="34" charset="0"/>
              </a:rPr>
              <a:t>4)</a:t>
            </a:r>
            <a:r>
              <a:rPr kumimoji="0" lang="tr-TR">
                <a:solidFill>
                  <a:srgbClr val="0000FF"/>
                </a:solidFill>
                <a:latin typeface="Arial Narrow" pitchFamily="34" charset="0"/>
              </a:rPr>
              <a:t> Uygum (benzer ölçekler) geçerliliği ve </a:t>
            </a:r>
          </a:p>
          <a:p>
            <a:pPr>
              <a:buFont typeface="Monotype Sorts" pitchFamily="2" charset="2"/>
              <a:buNone/>
            </a:pPr>
            <a:r>
              <a:rPr kumimoji="0" lang="tr-TR">
                <a:solidFill>
                  <a:srgbClr val="800000"/>
                </a:solidFill>
                <a:latin typeface="Arial Narrow" pitchFamily="34" charset="0"/>
              </a:rPr>
              <a:t>5)</a:t>
            </a:r>
            <a:r>
              <a:rPr kumimoji="0" lang="tr-TR">
                <a:solidFill>
                  <a:srgbClr val="0000FF"/>
                </a:solidFill>
                <a:latin typeface="Arial Narrow" pitchFamily="34" charset="0"/>
              </a:rPr>
              <a:t> Görünüş geçerliliği,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 calcmode="lin" valueType="num">
                                      <p:cBhvr additive="base">
                                        <p:cTn id="7" dur="500" fill="hold"/>
                                        <p:tgtEl>
                                          <p:spTgt spid="1771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7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7155">
                                            <p:txEl>
                                              <p:pRg st="1" end="1"/>
                                            </p:txEl>
                                          </p:spTgt>
                                        </p:tgtEl>
                                        <p:attrNameLst>
                                          <p:attrName>style.visibility</p:attrName>
                                        </p:attrNameLst>
                                      </p:cBhvr>
                                      <p:to>
                                        <p:strVal val="visible"/>
                                      </p:to>
                                    </p:set>
                                    <p:anim calcmode="lin" valueType="num">
                                      <p:cBhvr additive="base">
                                        <p:cTn id="13" dur="500" fill="hold"/>
                                        <p:tgtEl>
                                          <p:spTgt spid="1771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7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7155">
                                            <p:txEl>
                                              <p:pRg st="2" end="2"/>
                                            </p:txEl>
                                          </p:spTgt>
                                        </p:tgtEl>
                                        <p:attrNameLst>
                                          <p:attrName>style.visibility</p:attrName>
                                        </p:attrNameLst>
                                      </p:cBhvr>
                                      <p:to>
                                        <p:strVal val="visible"/>
                                      </p:to>
                                    </p:set>
                                    <p:anim calcmode="lin" valueType="num">
                                      <p:cBhvr additive="base">
                                        <p:cTn id="19" dur="500" fill="hold"/>
                                        <p:tgtEl>
                                          <p:spTgt spid="1771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7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7155">
                                            <p:txEl>
                                              <p:pRg st="3" end="3"/>
                                            </p:txEl>
                                          </p:spTgt>
                                        </p:tgtEl>
                                        <p:attrNameLst>
                                          <p:attrName>style.visibility</p:attrName>
                                        </p:attrNameLst>
                                      </p:cBhvr>
                                      <p:to>
                                        <p:strVal val="visible"/>
                                      </p:to>
                                    </p:set>
                                    <p:anim calcmode="lin" valueType="num">
                                      <p:cBhvr additive="base">
                                        <p:cTn id="25" dur="500" fill="hold"/>
                                        <p:tgtEl>
                                          <p:spTgt spid="1771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71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77155">
                                            <p:txEl>
                                              <p:pRg st="4" end="4"/>
                                            </p:txEl>
                                          </p:spTgt>
                                        </p:tgtEl>
                                        <p:attrNameLst>
                                          <p:attrName>style.visibility</p:attrName>
                                        </p:attrNameLst>
                                      </p:cBhvr>
                                      <p:to>
                                        <p:strVal val="visible"/>
                                      </p:to>
                                    </p:set>
                                    <p:anim calcmode="lin" valueType="num">
                                      <p:cBhvr additive="base">
                                        <p:cTn id="31" dur="500" fill="hold"/>
                                        <p:tgtEl>
                                          <p:spTgt spid="1771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71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1)</a:t>
            </a:r>
            <a:r>
              <a:rPr kumimoji="0" lang="tr-TR">
                <a:latin typeface="Arial Narrow" pitchFamily="34" charset="0"/>
              </a:rPr>
              <a:t> </a:t>
            </a:r>
            <a:r>
              <a:rPr kumimoji="0" lang="tr-TR">
                <a:solidFill>
                  <a:srgbClr val="800000"/>
                </a:solidFill>
                <a:latin typeface="Arial Narrow" pitchFamily="34" charset="0"/>
              </a:rPr>
              <a:t>Kapsam geçerliliği,</a:t>
            </a:r>
            <a:r>
              <a:rPr kumimoji="0" lang="tr-TR" b="1">
                <a:solidFill>
                  <a:srgbClr val="800000"/>
                </a:solidFill>
                <a:latin typeface="Arial Narrow" pitchFamily="34" charset="0"/>
              </a:rPr>
              <a:t> </a:t>
            </a:r>
          </a:p>
        </p:txBody>
      </p:sp>
      <p:sp>
        <p:nvSpPr>
          <p:cNvPr id="179203" name="Rectangle 3"/>
          <p:cNvSpPr>
            <a:spLocks noGrp="1" noChangeArrowheads="1"/>
          </p:cNvSpPr>
          <p:nvPr>
            <p:ph type="body" idx="1"/>
          </p:nvPr>
        </p:nvSpPr>
        <p:spPr>
          <a:xfrm>
            <a:off x="457200" y="1524000"/>
            <a:ext cx="9201150" cy="4953000"/>
          </a:xfrm>
          <a:solidFill>
            <a:srgbClr val="FFFFCC"/>
          </a:solidFill>
        </p:spPr>
        <p:txBody>
          <a:bodyPr/>
          <a:lstStyle/>
          <a:p>
            <a:pPr>
              <a:buFont typeface="Monotype Sorts" pitchFamily="2" charset="2"/>
              <a:buNone/>
            </a:pPr>
            <a:endParaRPr kumimoji="0" lang="tr-TR">
              <a:solidFill>
                <a:srgbClr val="0000FF"/>
              </a:solidFill>
              <a:latin typeface="Arial Narrow" pitchFamily="34" charset="0"/>
            </a:endParaRPr>
          </a:p>
          <a:p>
            <a:r>
              <a:rPr kumimoji="0" lang="tr-TR">
                <a:solidFill>
                  <a:srgbClr val="0000FF"/>
                </a:solidFill>
                <a:latin typeface="Arial Narrow" pitchFamily="34" charset="0"/>
              </a:rPr>
              <a:t>Sınav sorularının ölçmek istediği konu alanını kapsayıp kapsamadığı </a:t>
            </a:r>
            <a:r>
              <a:rPr kumimoji="0" lang="tr-TR" i="1">
                <a:solidFill>
                  <a:srgbClr val="FF3300"/>
                </a:solidFill>
                <a:latin typeface="Arial Narrow" pitchFamily="34" charset="0"/>
              </a:rPr>
              <a:t>kapsam geçerliliğini</a:t>
            </a:r>
            <a:r>
              <a:rPr kumimoji="0" lang="tr-TR" i="1">
                <a:solidFill>
                  <a:srgbClr val="0000FF"/>
                </a:solidFill>
                <a:latin typeface="Arial Narrow" pitchFamily="34" charset="0"/>
              </a:rPr>
              <a:t> </a:t>
            </a:r>
            <a:r>
              <a:rPr kumimoji="0" lang="tr-TR">
                <a:solidFill>
                  <a:srgbClr val="0000FF"/>
                </a:solidFill>
                <a:latin typeface="Arial Narrow" pitchFamily="34" charset="0"/>
              </a:rPr>
              <a:t>gösterir. Soruların konu alanını yeterince kapsayıp kapsamadığı konu alanı uzmanlarının görüşü alınarak belirlenebilir.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9203">
                                            <p:txEl>
                                              <p:pRg st="1" end="1"/>
                                            </p:txEl>
                                          </p:spTgt>
                                        </p:tgtEl>
                                        <p:attrNameLst>
                                          <p:attrName>style.visibility</p:attrName>
                                        </p:attrNameLst>
                                      </p:cBhvr>
                                      <p:to>
                                        <p:strVal val="visible"/>
                                      </p:to>
                                    </p:set>
                                    <p:anim calcmode="lin" valueType="num">
                                      <p:cBhvr additive="base">
                                        <p:cTn id="7" dur="500" fill="hold"/>
                                        <p:tgtEl>
                                          <p:spTgt spid="17920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92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2)</a:t>
            </a:r>
            <a:r>
              <a:rPr kumimoji="0" lang="tr-TR">
                <a:latin typeface="Arial Narrow" pitchFamily="34" charset="0"/>
              </a:rPr>
              <a:t> </a:t>
            </a:r>
            <a:r>
              <a:rPr kumimoji="0" lang="tr-TR">
                <a:solidFill>
                  <a:srgbClr val="800000"/>
                </a:solidFill>
                <a:latin typeface="Arial Narrow" pitchFamily="34" charset="0"/>
              </a:rPr>
              <a:t>Yordama geçerliliği,</a:t>
            </a:r>
            <a:r>
              <a:rPr kumimoji="0" lang="tr-TR">
                <a:latin typeface="Arial Narrow" pitchFamily="34" charset="0"/>
              </a:rPr>
              <a:t> </a:t>
            </a:r>
            <a:endParaRPr kumimoji="0" lang="tr-TR" b="1">
              <a:solidFill>
                <a:srgbClr val="800000"/>
              </a:solidFill>
              <a:latin typeface="Arial Narrow" pitchFamily="34" charset="0"/>
            </a:endParaRPr>
          </a:p>
        </p:txBody>
      </p:sp>
      <p:sp>
        <p:nvSpPr>
          <p:cNvPr id="181251" name="Rectangle 3"/>
          <p:cNvSpPr>
            <a:spLocks noGrp="1" noChangeArrowheads="1"/>
          </p:cNvSpPr>
          <p:nvPr>
            <p:ph type="body" idx="1"/>
          </p:nvPr>
        </p:nvSpPr>
        <p:spPr>
          <a:xfrm>
            <a:off x="457200" y="1524000"/>
            <a:ext cx="9201150" cy="4953000"/>
          </a:xfrm>
          <a:solidFill>
            <a:srgbClr val="FFFFCC"/>
          </a:solidFill>
        </p:spPr>
        <p:txBody>
          <a:bodyPr/>
          <a:lstStyle/>
          <a:p>
            <a:r>
              <a:rPr kumimoji="0" lang="tr-TR">
                <a:solidFill>
                  <a:srgbClr val="0000FF"/>
                </a:solidFill>
                <a:latin typeface="Arial Narrow" pitchFamily="34" charset="0"/>
              </a:rPr>
              <a:t>Öğrencileri bir öğretim programına yerleştirmeden önce, seçme amacıyla yapılan sınavlardaki başarı ölçülerine bakarak, öğretim programındaki başarılarını kestirmek sınavın </a:t>
            </a:r>
            <a:r>
              <a:rPr kumimoji="0" lang="tr-TR" i="1">
                <a:solidFill>
                  <a:srgbClr val="FF3300"/>
                </a:solidFill>
                <a:latin typeface="Arial Narrow" pitchFamily="34" charset="0"/>
              </a:rPr>
              <a:t>yordama geçerliliğini</a:t>
            </a:r>
            <a:r>
              <a:rPr kumimoji="0" lang="tr-TR" i="1">
                <a:solidFill>
                  <a:srgbClr val="0000FF"/>
                </a:solidFill>
                <a:latin typeface="Arial Narrow" pitchFamily="34" charset="0"/>
              </a:rPr>
              <a:t> </a:t>
            </a:r>
            <a:r>
              <a:rPr kumimoji="0" lang="tr-TR">
                <a:solidFill>
                  <a:srgbClr val="0000FF"/>
                </a:solidFill>
                <a:latin typeface="Arial Narrow" pitchFamily="34" charset="0"/>
              </a:rPr>
              <a:t> verir. Eğer sınavla seçilen öğrenciler, seçilmeyen öğrencilere göre daha başarılı olacaksa seçmede kullanılan aracın yordama geçerliliğinin olduğu söylenebilir.</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anim calcmode="lin" valueType="num">
                                      <p:cBhvr additive="base">
                                        <p:cTn id="7" dur="500" fill="hold"/>
                                        <p:tgtEl>
                                          <p:spTgt spid="1812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12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Geçerliği Düşüren Faktörler</a:t>
            </a:r>
            <a:r>
              <a:rPr kumimoji="0" lang="tr-TR" b="1">
                <a:solidFill>
                  <a:srgbClr val="800000"/>
                </a:solidFill>
                <a:latin typeface="Arial Narrow" pitchFamily="34" charset="0"/>
              </a:rPr>
              <a:t> </a:t>
            </a:r>
          </a:p>
        </p:txBody>
      </p:sp>
      <p:sp>
        <p:nvSpPr>
          <p:cNvPr id="189443" name="Rectangle 3"/>
          <p:cNvSpPr>
            <a:spLocks noGrp="1" noChangeArrowheads="1"/>
          </p:cNvSpPr>
          <p:nvPr>
            <p:ph type="body" idx="1"/>
          </p:nvPr>
        </p:nvSpPr>
        <p:spPr>
          <a:xfrm>
            <a:off x="457200" y="1600200"/>
            <a:ext cx="9201150" cy="4953000"/>
          </a:xfrm>
          <a:solidFill>
            <a:srgbClr val="FFFFCC"/>
          </a:solidFill>
        </p:spPr>
        <p:txBody>
          <a:bodyPr/>
          <a:lstStyle/>
          <a:p>
            <a:pPr>
              <a:lnSpc>
                <a:spcPct val="90000"/>
              </a:lnSpc>
              <a:buFont typeface="Monotype Sorts" pitchFamily="2" charset="2"/>
              <a:buNone/>
            </a:pPr>
            <a:r>
              <a:rPr kumimoji="0" lang="tr-TR">
                <a:solidFill>
                  <a:srgbClr val="0000FF"/>
                </a:solidFill>
                <a:latin typeface="Arial Narrow" pitchFamily="34" charset="0"/>
              </a:rPr>
              <a:t>1) Güvenirliği düşüren bütün etmenler güvenirliği de düşürür. </a:t>
            </a:r>
          </a:p>
          <a:p>
            <a:pPr>
              <a:lnSpc>
                <a:spcPct val="90000"/>
              </a:lnSpc>
              <a:buFont typeface="Monotype Sorts" pitchFamily="2" charset="2"/>
              <a:buNone/>
            </a:pPr>
            <a:r>
              <a:rPr kumimoji="0" lang="tr-TR">
                <a:solidFill>
                  <a:srgbClr val="0000FF"/>
                </a:solidFill>
                <a:latin typeface="Arial Narrow" pitchFamily="34" charset="0"/>
              </a:rPr>
              <a:t>2) Soruların dersin konularını yeterince kapsamaması</a:t>
            </a:r>
          </a:p>
          <a:p>
            <a:pPr>
              <a:lnSpc>
                <a:spcPct val="90000"/>
              </a:lnSpc>
              <a:buFont typeface="Monotype Sorts" pitchFamily="2" charset="2"/>
              <a:buNone/>
            </a:pPr>
            <a:r>
              <a:rPr kumimoji="0" lang="tr-TR">
                <a:solidFill>
                  <a:srgbClr val="0000FF"/>
                </a:solidFill>
                <a:latin typeface="Arial Narrow" pitchFamily="34" charset="0"/>
              </a:rPr>
              <a:t>3) Soru sayısının azlığı,</a:t>
            </a:r>
          </a:p>
          <a:p>
            <a:pPr>
              <a:lnSpc>
                <a:spcPct val="90000"/>
              </a:lnSpc>
              <a:buFont typeface="Monotype Sorts" pitchFamily="2" charset="2"/>
              <a:buNone/>
            </a:pPr>
            <a:r>
              <a:rPr kumimoji="0" lang="tr-TR">
                <a:solidFill>
                  <a:srgbClr val="0000FF"/>
                </a:solidFill>
                <a:latin typeface="Arial Narrow" pitchFamily="34" charset="0"/>
              </a:rPr>
              <a:t>4) Sınavın uygulama koşullarının olumsuzluğu</a:t>
            </a:r>
          </a:p>
          <a:p>
            <a:pPr>
              <a:lnSpc>
                <a:spcPct val="90000"/>
              </a:lnSpc>
              <a:buFont typeface="Monotype Sorts" pitchFamily="2" charset="2"/>
              <a:buNone/>
            </a:pPr>
            <a:r>
              <a:rPr kumimoji="0" lang="tr-TR">
                <a:solidFill>
                  <a:srgbClr val="0000FF"/>
                </a:solidFill>
                <a:latin typeface="Arial Narrow" pitchFamily="34" charset="0"/>
              </a:rPr>
              <a:t>5) Sınav süresinin yetersizliği</a:t>
            </a:r>
          </a:p>
          <a:p>
            <a:pPr>
              <a:lnSpc>
                <a:spcPct val="90000"/>
              </a:lnSpc>
              <a:buFont typeface="Monotype Sorts" pitchFamily="2" charset="2"/>
              <a:buNone/>
            </a:pPr>
            <a:r>
              <a:rPr kumimoji="0" lang="tr-TR">
                <a:solidFill>
                  <a:srgbClr val="0000FF"/>
                </a:solidFill>
                <a:latin typeface="Arial Narrow" pitchFamily="34" charset="0"/>
              </a:rPr>
              <a:t>6) Sınav stresi ve güdülenme yetersizliği</a:t>
            </a:r>
          </a:p>
          <a:p>
            <a:pPr>
              <a:lnSpc>
                <a:spcPct val="90000"/>
              </a:lnSpc>
              <a:buFont typeface="Monotype Sorts" pitchFamily="2" charset="2"/>
              <a:buNone/>
            </a:pPr>
            <a:r>
              <a:rPr kumimoji="0" lang="tr-TR">
                <a:solidFill>
                  <a:srgbClr val="0000FF"/>
                </a:solidFill>
                <a:latin typeface="Arial Narrow" pitchFamily="34" charset="0"/>
              </a:rPr>
              <a:t>7) Puanlama hatası</a:t>
            </a:r>
          </a:p>
          <a:p>
            <a:pPr>
              <a:lnSpc>
                <a:spcPct val="90000"/>
              </a:lnSpc>
              <a:buFont typeface="Monotype Sorts" pitchFamily="2" charset="2"/>
              <a:buNone/>
            </a:pPr>
            <a:r>
              <a:rPr kumimoji="0" lang="tr-TR">
                <a:solidFill>
                  <a:srgbClr val="0000FF"/>
                </a:solidFill>
                <a:latin typeface="Arial Narrow" pitchFamily="34" charset="0"/>
              </a:rPr>
              <a:t>8) Sınavın çok zor ve çok kolay olması</a:t>
            </a:r>
          </a:p>
          <a:p>
            <a:pPr>
              <a:lnSpc>
                <a:spcPct val="90000"/>
              </a:lnSpc>
              <a:buFont typeface="Monotype Sorts" pitchFamily="2" charset="2"/>
              <a:buNone/>
            </a:pPr>
            <a:r>
              <a:rPr kumimoji="0" lang="tr-TR">
                <a:solidFill>
                  <a:srgbClr val="0000FF"/>
                </a:solidFill>
                <a:latin typeface="Arial Narrow" pitchFamily="34" charset="0"/>
              </a:rPr>
              <a:t>9) Ölçüt puanların güvenirliği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89442">
                                            <p:txEl>
                                              <p:pRg st="0" end="0"/>
                                            </p:txEl>
                                          </p:spTgt>
                                        </p:tgtEl>
                                        <p:attrNameLst>
                                          <p:attrName>style.visibility</p:attrName>
                                        </p:attrNameLst>
                                      </p:cBhvr>
                                      <p:to>
                                        <p:strVal val="visible"/>
                                      </p:to>
                                    </p:set>
                                    <p:anim calcmode="lin" valueType="num">
                                      <p:cBhvr additive="base">
                                        <p:cTn id="7" dur="500" fill="hold"/>
                                        <p:tgtEl>
                                          <p:spTgt spid="18944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94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9443">
                                            <p:txEl>
                                              <p:pRg st="0" end="0"/>
                                            </p:txEl>
                                          </p:spTgt>
                                        </p:tgtEl>
                                        <p:attrNameLst>
                                          <p:attrName>style.visibility</p:attrName>
                                        </p:attrNameLst>
                                      </p:cBhvr>
                                      <p:to>
                                        <p:strVal val="visible"/>
                                      </p:to>
                                    </p:set>
                                    <p:anim calcmode="lin" valueType="num">
                                      <p:cBhvr additive="base">
                                        <p:cTn id="13" dur="500" fill="hold"/>
                                        <p:tgtEl>
                                          <p:spTgt spid="1894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9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9443">
                                            <p:txEl>
                                              <p:pRg st="1" end="1"/>
                                            </p:txEl>
                                          </p:spTgt>
                                        </p:tgtEl>
                                        <p:attrNameLst>
                                          <p:attrName>style.visibility</p:attrName>
                                        </p:attrNameLst>
                                      </p:cBhvr>
                                      <p:to>
                                        <p:strVal val="visible"/>
                                      </p:to>
                                    </p:set>
                                    <p:anim calcmode="lin" valueType="num">
                                      <p:cBhvr additive="base">
                                        <p:cTn id="19" dur="500" fill="hold"/>
                                        <p:tgtEl>
                                          <p:spTgt spid="1894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94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9443">
                                            <p:txEl>
                                              <p:pRg st="2" end="2"/>
                                            </p:txEl>
                                          </p:spTgt>
                                        </p:tgtEl>
                                        <p:attrNameLst>
                                          <p:attrName>style.visibility</p:attrName>
                                        </p:attrNameLst>
                                      </p:cBhvr>
                                      <p:to>
                                        <p:strVal val="visible"/>
                                      </p:to>
                                    </p:set>
                                    <p:anim calcmode="lin" valueType="num">
                                      <p:cBhvr additive="base">
                                        <p:cTn id="25" dur="500" fill="hold"/>
                                        <p:tgtEl>
                                          <p:spTgt spid="1894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9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9443">
                                            <p:txEl>
                                              <p:pRg st="3" end="3"/>
                                            </p:txEl>
                                          </p:spTgt>
                                        </p:tgtEl>
                                        <p:attrNameLst>
                                          <p:attrName>style.visibility</p:attrName>
                                        </p:attrNameLst>
                                      </p:cBhvr>
                                      <p:to>
                                        <p:strVal val="visible"/>
                                      </p:to>
                                    </p:set>
                                    <p:anim calcmode="lin" valueType="num">
                                      <p:cBhvr additive="base">
                                        <p:cTn id="31" dur="500" fill="hold"/>
                                        <p:tgtEl>
                                          <p:spTgt spid="18944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9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9443">
                                            <p:txEl>
                                              <p:pRg st="4" end="4"/>
                                            </p:txEl>
                                          </p:spTgt>
                                        </p:tgtEl>
                                        <p:attrNameLst>
                                          <p:attrName>style.visibility</p:attrName>
                                        </p:attrNameLst>
                                      </p:cBhvr>
                                      <p:to>
                                        <p:strVal val="visible"/>
                                      </p:to>
                                    </p:set>
                                    <p:anim calcmode="lin" valueType="num">
                                      <p:cBhvr additive="base">
                                        <p:cTn id="37" dur="500" fill="hold"/>
                                        <p:tgtEl>
                                          <p:spTgt spid="18944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94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9443">
                                            <p:txEl>
                                              <p:pRg st="5" end="5"/>
                                            </p:txEl>
                                          </p:spTgt>
                                        </p:tgtEl>
                                        <p:attrNameLst>
                                          <p:attrName>style.visibility</p:attrName>
                                        </p:attrNameLst>
                                      </p:cBhvr>
                                      <p:to>
                                        <p:strVal val="visible"/>
                                      </p:to>
                                    </p:set>
                                    <p:anim calcmode="lin" valueType="num">
                                      <p:cBhvr additive="base">
                                        <p:cTn id="43" dur="500" fill="hold"/>
                                        <p:tgtEl>
                                          <p:spTgt spid="18944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94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89443">
                                            <p:txEl>
                                              <p:pRg st="6" end="6"/>
                                            </p:txEl>
                                          </p:spTgt>
                                        </p:tgtEl>
                                        <p:attrNameLst>
                                          <p:attrName>style.visibility</p:attrName>
                                        </p:attrNameLst>
                                      </p:cBhvr>
                                      <p:to>
                                        <p:strVal val="visible"/>
                                      </p:to>
                                    </p:set>
                                    <p:anim calcmode="lin" valueType="num">
                                      <p:cBhvr additive="base">
                                        <p:cTn id="49" dur="500" fill="hold"/>
                                        <p:tgtEl>
                                          <p:spTgt spid="18944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894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89443">
                                            <p:txEl>
                                              <p:pRg st="7" end="7"/>
                                            </p:txEl>
                                          </p:spTgt>
                                        </p:tgtEl>
                                        <p:attrNameLst>
                                          <p:attrName>style.visibility</p:attrName>
                                        </p:attrNameLst>
                                      </p:cBhvr>
                                      <p:to>
                                        <p:strVal val="visible"/>
                                      </p:to>
                                    </p:set>
                                    <p:anim calcmode="lin" valueType="num">
                                      <p:cBhvr additive="base">
                                        <p:cTn id="55" dur="500" fill="hold"/>
                                        <p:tgtEl>
                                          <p:spTgt spid="18944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894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89443">
                                            <p:txEl>
                                              <p:pRg st="8" end="8"/>
                                            </p:txEl>
                                          </p:spTgt>
                                        </p:tgtEl>
                                        <p:attrNameLst>
                                          <p:attrName>style.visibility</p:attrName>
                                        </p:attrNameLst>
                                      </p:cBhvr>
                                      <p:to>
                                        <p:strVal val="visible"/>
                                      </p:to>
                                    </p:set>
                                    <p:anim calcmode="lin" valueType="num">
                                      <p:cBhvr additive="base">
                                        <p:cTn id="61" dur="500" fill="hold"/>
                                        <p:tgtEl>
                                          <p:spTgt spid="18944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894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build="p" autoUpdateAnimBg="0" advAuto="0"/>
      <p:bldP spid="18944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Kullanışlılık</a:t>
            </a:r>
            <a:endParaRPr lang="tr-TR">
              <a:solidFill>
                <a:srgbClr val="0000CC"/>
              </a:solidFill>
            </a:endParaRPr>
          </a:p>
        </p:txBody>
      </p:sp>
      <p:sp>
        <p:nvSpPr>
          <p:cNvPr id="193539" name="Rectangle 3"/>
          <p:cNvSpPr>
            <a:spLocks noGrp="1" noChangeArrowheads="1"/>
          </p:cNvSpPr>
          <p:nvPr>
            <p:ph type="body" idx="1"/>
          </p:nvPr>
        </p:nvSpPr>
        <p:spPr>
          <a:xfrm>
            <a:off x="457200" y="1524000"/>
            <a:ext cx="9201150" cy="4953000"/>
          </a:xfrm>
          <a:solidFill>
            <a:srgbClr val="FFFFCC"/>
          </a:solidFill>
        </p:spPr>
        <p:txBody>
          <a:bodyPr/>
          <a:lstStyle/>
          <a:p>
            <a:endParaRPr kumimoji="0" lang="tr-TR" b="1">
              <a:solidFill>
                <a:srgbClr val="FF0066"/>
              </a:solidFill>
              <a:latin typeface="Arial Narrow" pitchFamily="34" charset="0"/>
            </a:endParaRPr>
          </a:p>
          <a:p>
            <a:r>
              <a:rPr kumimoji="0" lang="tr-TR">
                <a:solidFill>
                  <a:srgbClr val="0000FF"/>
                </a:solidFill>
                <a:latin typeface="Arial Narrow" pitchFamily="34" charset="0"/>
              </a:rPr>
              <a:t>Ölçme aracının ekonomik olması, uygulama süresinin kısalığı, ölçmeciden istediği beceriler, hazırlamasının ve uygulamasının kolaylığı, puanlamasının pratikliği gibi etkenler ölçme aracının </a:t>
            </a:r>
            <a:r>
              <a:rPr kumimoji="0" lang="tr-TR">
                <a:solidFill>
                  <a:srgbClr val="FF3300"/>
                </a:solidFill>
                <a:latin typeface="Arial Narrow" pitchFamily="34" charset="0"/>
              </a:rPr>
              <a:t>kullanışlılığını</a:t>
            </a:r>
            <a:r>
              <a:rPr kumimoji="0" lang="tr-TR">
                <a:solidFill>
                  <a:srgbClr val="0000FF"/>
                </a:solidFill>
                <a:latin typeface="Arial Narrow" pitchFamily="34" charset="0"/>
              </a:rPr>
              <a:t> gösterir. </a:t>
            </a:r>
          </a:p>
          <a:p>
            <a:r>
              <a:rPr kumimoji="0" lang="tr-TR">
                <a:solidFill>
                  <a:srgbClr val="0000FF"/>
                </a:solidFill>
                <a:latin typeface="Arial Narrow" pitchFamily="34" charset="0"/>
              </a:rPr>
              <a:t>Ölçme aracının kullanışlılığı, diğer iki özelliğini artırıcı yönde rol oynar.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3539">
                                            <p:txEl>
                                              <p:pRg st="1" end="1"/>
                                            </p:txEl>
                                          </p:spTgt>
                                        </p:tgtEl>
                                        <p:attrNameLst>
                                          <p:attrName>style.visibility</p:attrName>
                                        </p:attrNameLst>
                                      </p:cBhvr>
                                      <p:to>
                                        <p:strVal val="visible"/>
                                      </p:to>
                                    </p:set>
                                    <p:anim calcmode="lin" valueType="num">
                                      <p:cBhvr additive="base">
                                        <p:cTn id="7" dur="500" fill="hold"/>
                                        <p:tgtEl>
                                          <p:spTgt spid="19353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3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3539">
                                            <p:txEl>
                                              <p:pRg st="2" end="2"/>
                                            </p:txEl>
                                          </p:spTgt>
                                        </p:tgtEl>
                                        <p:attrNameLst>
                                          <p:attrName>style.visibility</p:attrName>
                                        </p:attrNameLst>
                                      </p:cBhvr>
                                      <p:to>
                                        <p:strVal val="visible"/>
                                      </p:to>
                                    </p:set>
                                    <p:anim calcmode="lin" valueType="num">
                                      <p:cBhvr additive="base">
                                        <p:cTn id="13" dur="500" fill="hold"/>
                                        <p:tgtEl>
                                          <p:spTgt spid="19353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35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9954" name="Rectangle 1026" descr="Beyaz mermer"/>
          <p:cNvSpPr>
            <a:spLocks noGrp="1" noChangeArrowheads="1"/>
          </p:cNvSpPr>
          <p:nvPr>
            <p:ph type="title"/>
          </p:nvPr>
        </p:nvSpPr>
        <p:spPr>
          <a:xfrm>
            <a:off x="514350" y="228600"/>
            <a:ext cx="9172575" cy="10668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Davranışların Gruplandırılması</a:t>
            </a:r>
          </a:p>
        </p:txBody>
      </p:sp>
      <p:sp>
        <p:nvSpPr>
          <p:cNvPr id="509955" name="Rectangle 1027"/>
          <p:cNvSpPr>
            <a:spLocks noGrp="1" noChangeArrowheads="1"/>
          </p:cNvSpPr>
          <p:nvPr>
            <p:ph type="body" idx="1"/>
          </p:nvPr>
        </p:nvSpPr>
        <p:spPr>
          <a:xfrm>
            <a:off x="381000" y="1676400"/>
            <a:ext cx="9372600" cy="4572000"/>
          </a:xfrm>
          <a:solidFill>
            <a:srgbClr val="FFFFCC"/>
          </a:solidFill>
        </p:spPr>
        <p:txBody>
          <a:bodyPr/>
          <a:lstStyle/>
          <a:p>
            <a:pPr algn="just"/>
            <a:r>
              <a:rPr kumimoji="0" lang="tr-TR">
                <a:solidFill>
                  <a:srgbClr val="0000FF"/>
                </a:solidFill>
                <a:latin typeface="Arial Narrow" pitchFamily="34" charset="0"/>
              </a:rPr>
              <a:t>Eğitim ortamında öğrenciye kazandıırlması istenilen davranışlar üç alanda toplanır. Bunlar,</a:t>
            </a:r>
          </a:p>
          <a:p>
            <a:pPr algn="just"/>
            <a:r>
              <a:rPr kumimoji="0" lang="tr-TR">
                <a:solidFill>
                  <a:srgbClr val="0000FF"/>
                </a:solidFill>
                <a:latin typeface="Arial Narrow" pitchFamily="34" charset="0"/>
              </a:rPr>
              <a:t>A) Bilişsel Alan</a:t>
            </a:r>
          </a:p>
          <a:p>
            <a:pPr algn="just"/>
            <a:r>
              <a:rPr kumimoji="0" lang="tr-TR">
                <a:solidFill>
                  <a:srgbClr val="0000FF"/>
                </a:solidFill>
                <a:latin typeface="Arial Narrow" pitchFamily="34" charset="0"/>
              </a:rPr>
              <a:t>B) Duyuşsal Alan</a:t>
            </a:r>
          </a:p>
          <a:p>
            <a:pPr algn="just"/>
            <a:r>
              <a:rPr kumimoji="0" lang="tr-TR">
                <a:solidFill>
                  <a:srgbClr val="0000FF"/>
                </a:solidFill>
                <a:latin typeface="Arial Narrow" pitchFamily="34" charset="0"/>
              </a:rPr>
              <a:t>C) Psiko-motor Alan</a:t>
            </a:r>
          </a:p>
          <a:p>
            <a:pPr algn="just"/>
            <a:r>
              <a:rPr kumimoji="0" lang="tr-TR">
                <a:solidFill>
                  <a:srgbClr val="0000FF"/>
                </a:solidFill>
                <a:latin typeface="Arial Narrow" pitchFamily="34" charset="0"/>
              </a:rPr>
              <a:t>dır. Her alan içerisinde hedef ve davranışlar alt kategorilerde gösterilir. Bunlardan bilişsel alan davranışları aşağıda verilmiştir.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09955">
                                            <p:txEl>
                                              <p:pRg st="0" end="0"/>
                                            </p:txEl>
                                          </p:spTgt>
                                        </p:tgtEl>
                                        <p:attrNameLst>
                                          <p:attrName>style.visibility</p:attrName>
                                        </p:attrNameLst>
                                      </p:cBhvr>
                                      <p:to>
                                        <p:strVal val="visible"/>
                                      </p:to>
                                    </p:set>
                                    <p:anim calcmode="lin" valueType="num">
                                      <p:cBhvr additive="base">
                                        <p:cTn id="7" dur="500" fill="hold"/>
                                        <p:tgtEl>
                                          <p:spTgt spid="5099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099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09955">
                                            <p:txEl>
                                              <p:pRg st="1" end="1"/>
                                            </p:txEl>
                                          </p:spTgt>
                                        </p:tgtEl>
                                        <p:attrNameLst>
                                          <p:attrName>style.visibility</p:attrName>
                                        </p:attrNameLst>
                                      </p:cBhvr>
                                      <p:to>
                                        <p:strVal val="visible"/>
                                      </p:to>
                                    </p:set>
                                    <p:anim calcmode="lin" valueType="num">
                                      <p:cBhvr additive="base">
                                        <p:cTn id="13" dur="500" fill="hold"/>
                                        <p:tgtEl>
                                          <p:spTgt spid="5099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099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09955">
                                            <p:txEl>
                                              <p:pRg st="2" end="2"/>
                                            </p:txEl>
                                          </p:spTgt>
                                        </p:tgtEl>
                                        <p:attrNameLst>
                                          <p:attrName>style.visibility</p:attrName>
                                        </p:attrNameLst>
                                      </p:cBhvr>
                                      <p:to>
                                        <p:strVal val="visible"/>
                                      </p:to>
                                    </p:set>
                                    <p:anim calcmode="lin" valueType="num">
                                      <p:cBhvr additive="base">
                                        <p:cTn id="19" dur="500" fill="hold"/>
                                        <p:tgtEl>
                                          <p:spTgt spid="5099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099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09955">
                                            <p:txEl>
                                              <p:pRg st="3" end="3"/>
                                            </p:txEl>
                                          </p:spTgt>
                                        </p:tgtEl>
                                        <p:attrNameLst>
                                          <p:attrName>style.visibility</p:attrName>
                                        </p:attrNameLst>
                                      </p:cBhvr>
                                      <p:to>
                                        <p:strVal val="visible"/>
                                      </p:to>
                                    </p:set>
                                    <p:anim calcmode="lin" valueType="num">
                                      <p:cBhvr additive="base">
                                        <p:cTn id="25" dur="500" fill="hold"/>
                                        <p:tgtEl>
                                          <p:spTgt spid="5099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099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09955">
                                            <p:txEl>
                                              <p:pRg st="4" end="4"/>
                                            </p:txEl>
                                          </p:spTgt>
                                        </p:tgtEl>
                                        <p:attrNameLst>
                                          <p:attrName>style.visibility</p:attrName>
                                        </p:attrNameLst>
                                      </p:cBhvr>
                                      <p:to>
                                        <p:strVal val="visible"/>
                                      </p:to>
                                    </p:set>
                                    <p:anim calcmode="lin" valueType="num">
                                      <p:cBhvr additive="base">
                                        <p:cTn id="31" dur="500" fill="hold"/>
                                        <p:tgtEl>
                                          <p:spTgt spid="5099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099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18435" name="Rectangle 3" descr="Gazete kağıdı"/>
          <p:cNvSpPr>
            <a:spLocks noGrp="1" noChangeArrowheads="1"/>
          </p:cNvSpPr>
          <p:nvPr>
            <p:ph type="body" sz="half" idx="1"/>
          </p:nvPr>
        </p:nvSpPr>
        <p:spPr>
          <a:blipFill dpi="0" rotWithShape="0">
            <a:blip r:embed="rId4" cstate="print"/>
            <a:srcRect/>
            <a:tile tx="0" ty="0" sx="100000" sy="100000" flip="none" algn="tl"/>
          </a:blipFill>
          <a:ln/>
        </p:spPr>
        <p:txBody>
          <a:bodyPr/>
          <a:lstStyle/>
          <a:p>
            <a:endParaRPr lang="tr-TR" b="1" u="sng">
              <a:solidFill>
                <a:srgbClr val="0000CC"/>
              </a:solidFill>
              <a:latin typeface="Arial Narrow" pitchFamily="34" charset="0"/>
            </a:endParaRPr>
          </a:p>
          <a:p>
            <a:r>
              <a:rPr lang="tr-TR" b="1" u="sng">
                <a:solidFill>
                  <a:srgbClr val="800000"/>
                </a:solidFill>
                <a:latin typeface="Arial Narrow" pitchFamily="34" charset="0"/>
              </a:rPr>
              <a:t>Sistemin Öğeleri:</a:t>
            </a:r>
            <a:r>
              <a:rPr lang="tr-TR">
                <a:solidFill>
                  <a:srgbClr val="0000CC"/>
                </a:solidFill>
              </a:rPr>
              <a:t> </a:t>
            </a:r>
            <a:endParaRPr lang="tr-TR">
              <a:solidFill>
                <a:srgbClr val="0000CC"/>
              </a:solidFill>
              <a:latin typeface="Arial Narrow" pitchFamily="34" charset="0"/>
            </a:endParaRPr>
          </a:p>
          <a:p>
            <a:pPr>
              <a:buFont typeface="Monotype Sorts" pitchFamily="2" charset="2"/>
              <a:buNone/>
            </a:pPr>
            <a:r>
              <a:rPr lang="tr-TR">
                <a:solidFill>
                  <a:srgbClr val="0000CC"/>
                </a:solidFill>
                <a:latin typeface="Arial Narrow" pitchFamily="34" charset="0"/>
              </a:rPr>
              <a:t>	1.Girdi</a:t>
            </a:r>
          </a:p>
          <a:p>
            <a:pPr>
              <a:lnSpc>
                <a:spcPct val="90000"/>
              </a:lnSpc>
              <a:buFont typeface="Monotype Sorts" pitchFamily="2" charset="2"/>
              <a:buNone/>
            </a:pPr>
            <a:r>
              <a:rPr lang="tr-TR">
                <a:solidFill>
                  <a:srgbClr val="0000CC"/>
                </a:solidFill>
                <a:latin typeface="Arial Narrow" pitchFamily="34" charset="0"/>
              </a:rPr>
              <a:t>	2. Süreç</a:t>
            </a:r>
          </a:p>
          <a:p>
            <a:pPr>
              <a:lnSpc>
                <a:spcPct val="90000"/>
              </a:lnSpc>
              <a:buFont typeface="Monotype Sorts" pitchFamily="2" charset="2"/>
              <a:buNone/>
            </a:pPr>
            <a:r>
              <a:rPr lang="tr-TR">
                <a:solidFill>
                  <a:srgbClr val="0000CC"/>
                </a:solidFill>
                <a:latin typeface="Arial Narrow" pitchFamily="34" charset="0"/>
              </a:rPr>
              <a:t>	3. Çıktı</a:t>
            </a:r>
          </a:p>
          <a:p>
            <a:pPr>
              <a:lnSpc>
                <a:spcPct val="90000"/>
              </a:lnSpc>
              <a:buFont typeface="Monotype Sorts" pitchFamily="2" charset="2"/>
              <a:buNone/>
            </a:pPr>
            <a:r>
              <a:rPr lang="tr-TR">
                <a:solidFill>
                  <a:srgbClr val="0000CC"/>
                </a:solidFill>
                <a:latin typeface="Arial Narrow" pitchFamily="34" charset="0"/>
              </a:rPr>
              <a:t>	4. Değerlendirme</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 calcmode="lin" valueType="num">
                                      <p:cBhvr additive="base">
                                        <p:cTn id="7"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435">
                                            <p:txEl>
                                              <p:pRg st="4" end="4"/>
                                            </p:txEl>
                                          </p:spTgt>
                                        </p:tgtEl>
                                        <p:attrNameLst>
                                          <p:attrName>style.visibility</p:attrName>
                                        </p:attrNameLst>
                                      </p:cBhvr>
                                      <p:to>
                                        <p:strVal val="visible"/>
                                      </p:to>
                                    </p:set>
                                    <p:anim calcmode="lin" valueType="num">
                                      <p:cBhvr additive="base">
                                        <p:cTn id="25"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4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02" name="Rectangle 1026" descr="Beyaz mermer"/>
          <p:cNvSpPr>
            <a:spLocks noGrp="1" noChangeArrowheads="1"/>
          </p:cNvSpPr>
          <p:nvPr>
            <p:ph type="title"/>
          </p:nvPr>
        </p:nvSpPr>
        <p:spPr>
          <a:xfrm>
            <a:off x="514350" y="228600"/>
            <a:ext cx="9172575" cy="10668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Bilişsel Alan Davranışlarının Gruplandırılması</a:t>
            </a:r>
          </a:p>
        </p:txBody>
      </p:sp>
      <p:sp>
        <p:nvSpPr>
          <p:cNvPr id="512003" name="Rectangle 1027"/>
          <p:cNvSpPr>
            <a:spLocks noGrp="1" noChangeArrowheads="1"/>
          </p:cNvSpPr>
          <p:nvPr>
            <p:ph type="body" idx="1"/>
          </p:nvPr>
        </p:nvSpPr>
        <p:spPr>
          <a:xfrm>
            <a:off x="381000" y="1676400"/>
            <a:ext cx="9372600" cy="4572000"/>
          </a:xfrm>
          <a:solidFill>
            <a:srgbClr val="FFFFCC"/>
          </a:solidFill>
        </p:spPr>
        <p:txBody>
          <a:bodyPr/>
          <a:lstStyle/>
          <a:p>
            <a:endParaRPr kumimoji="0" lang="tr-TR">
              <a:solidFill>
                <a:srgbClr val="800000"/>
              </a:solidFill>
              <a:latin typeface="Arial Narrow" pitchFamily="34" charset="0"/>
            </a:endParaRPr>
          </a:p>
          <a:p>
            <a:endParaRPr kumimoji="0" lang="tr-TR">
              <a:solidFill>
                <a:srgbClr val="800000"/>
              </a:solidFill>
              <a:latin typeface="Arial Narrow" pitchFamily="34" charset="0"/>
            </a:endParaRPr>
          </a:p>
          <a:p>
            <a:r>
              <a:rPr kumimoji="0" lang="tr-TR">
                <a:solidFill>
                  <a:srgbClr val="800000"/>
                </a:solidFill>
                <a:latin typeface="Arial Narrow" pitchFamily="34" charset="0"/>
              </a:rPr>
              <a:t>Bilişsel Alan:</a:t>
            </a:r>
            <a:r>
              <a:rPr kumimoji="0" lang="tr-TR">
                <a:latin typeface="Arial Narrow" pitchFamily="34" charset="0"/>
              </a:rPr>
              <a:t> </a:t>
            </a:r>
            <a:r>
              <a:rPr kumimoji="0" lang="tr-TR">
                <a:solidFill>
                  <a:srgbClr val="0000FF"/>
                </a:solidFill>
                <a:latin typeface="Arial Narrow" pitchFamily="34" charset="0"/>
              </a:rPr>
              <a:t>Öğrenci davranışları, bilgiler ve bilgilerden doğan zihinsel süreçlerle ilgili ise </a:t>
            </a:r>
            <a:r>
              <a:rPr kumimoji="0" lang="tr-TR" i="1">
                <a:solidFill>
                  <a:srgbClr val="FF0066"/>
                </a:solidFill>
                <a:latin typeface="Arial Narrow" pitchFamily="34" charset="0"/>
              </a:rPr>
              <a:t>bilişsel alan</a:t>
            </a:r>
            <a:r>
              <a:rPr kumimoji="0" lang="tr-TR">
                <a:solidFill>
                  <a:srgbClr val="0000FF"/>
                </a:solidFill>
                <a:latin typeface="Arial Narrow" pitchFamily="34" charset="0"/>
              </a:rPr>
              <a:t> kapsamı içerisindedir. </a:t>
            </a:r>
          </a:p>
          <a:p>
            <a:r>
              <a:rPr kumimoji="0" lang="tr-TR">
                <a:solidFill>
                  <a:srgbClr val="0000FF"/>
                </a:solidFill>
                <a:latin typeface="Arial Narrow" pitchFamily="34" charset="0"/>
              </a:rPr>
              <a:t>Derslerde daha çok öğrencilerin bilişsel alan davranışları kazandırılmaya çalışılmaktadır.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2003">
                                            <p:txEl>
                                              <p:pRg st="2" end="2"/>
                                            </p:txEl>
                                          </p:spTgt>
                                        </p:tgtEl>
                                        <p:attrNameLst>
                                          <p:attrName>style.visibility</p:attrName>
                                        </p:attrNameLst>
                                      </p:cBhvr>
                                      <p:to>
                                        <p:strVal val="visible"/>
                                      </p:to>
                                    </p:set>
                                    <p:anim calcmode="lin" valueType="num">
                                      <p:cBhvr additive="base">
                                        <p:cTn id="7" dur="500" fill="hold"/>
                                        <p:tgtEl>
                                          <p:spTgt spid="512003">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0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12003">
                                            <p:txEl>
                                              <p:pRg st="3" end="3"/>
                                            </p:txEl>
                                          </p:spTgt>
                                        </p:tgtEl>
                                        <p:attrNameLst>
                                          <p:attrName>style.visibility</p:attrName>
                                        </p:attrNameLst>
                                      </p:cBhvr>
                                      <p:to>
                                        <p:strVal val="visible"/>
                                      </p:to>
                                    </p:set>
                                    <p:anim calcmode="lin" valueType="num">
                                      <p:cBhvr additive="base">
                                        <p:cTn id="13" dur="500" fill="hold"/>
                                        <p:tgtEl>
                                          <p:spTgt spid="512003">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120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3"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50" name="Rectangle 1026" descr="Beyaz mermer"/>
          <p:cNvSpPr>
            <a:spLocks noGrp="1" noChangeArrowheads="1"/>
          </p:cNvSpPr>
          <p:nvPr>
            <p:ph type="title"/>
          </p:nvPr>
        </p:nvSpPr>
        <p:spPr>
          <a:xfrm>
            <a:off x="514350" y="228600"/>
            <a:ext cx="9172575" cy="1066800"/>
          </a:xfrm>
          <a:blipFill dpi="0" rotWithShape="0">
            <a:blip r:embed="rId3" cstate="print"/>
            <a:srcRect/>
            <a:tile tx="0" ty="0" sx="100000" sy="100000" flip="none" algn="tl"/>
          </a:blipFill>
        </p:spPr>
        <p:txBody>
          <a:bodyPr/>
          <a:lstStyle/>
          <a:p>
            <a:r>
              <a:rPr kumimoji="0" lang="tr-TR">
                <a:solidFill>
                  <a:srgbClr val="800000"/>
                </a:solidFill>
                <a:latin typeface="Arial Narrow" pitchFamily="34" charset="0"/>
              </a:rPr>
              <a:t>Bilişsel Alan Davranışlarının Aşamalı Sınıfları:</a:t>
            </a:r>
            <a:endParaRPr kumimoji="0" lang="tr-TR" b="1">
              <a:solidFill>
                <a:srgbClr val="800000"/>
              </a:solidFill>
              <a:latin typeface="Arial Narrow" pitchFamily="34" charset="0"/>
            </a:endParaRPr>
          </a:p>
        </p:txBody>
      </p:sp>
      <p:sp>
        <p:nvSpPr>
          <p:cNvPr id="514051" name="Rectangle 1027"/>
          <p:cNvSpPr>
            <a:spLocks noGrp="1" noChangeArrowheads="1"/>
          </p:cNvSpPr>
          <p:nvPr>
            <p:ph type="body" idx="1"/>
          </p:nvPr>
        </p:nvSpPr>
        <p:spPr>
          <a:xfrm>
            <a:off x="381000" y="1600200"/>
            <a:ext cx="9448800" cy="4800600"/>
          </a:xfrm>
          <a:solidFill>
            <a:srgbClr val="FFFFCC"/>
          </a:solidFill>
        </p:spPr>
        <p:txBody>
          <a:bodyPr/>
          <a:lstStyle/>
          <a:p>
            <a:pPr>
              <a:lnSpc>
                <a:spcPct val="90000"/>
              </a:lnSpc>
            </a:pPr>
            <a:r>
              <a:rPr kumimoji="0" lang="tr-TR">
                <a:solidFill>
                  <a:srgbClr val="0000FF"/>
                </a:solidFill>
                <a:latin typeface="Arial Narrow" pitchFamily="34" charset="0"/>
              </a:rPr>
              <a:t>1.00 Bilgi Basamağı </a:t>
            </a:r>
          </a:p>
          <a:p>
            <a:pPr>
              <a:lnSpc>
                <a:spcPct val="90000"/>
              </a:lnSpc>
            </a:pPr>
            <a:r>
              <a:rPr kumimoji="0" lang="tr-TR">
                <a:solidFill>
                  <a:srgbClr val="0000FF"/>
                </a:solidFill>
                <a:latin typeface="Arial Narrow" pitchFamily="34" charset="0"/>
              </a:rPr>
              <a:t>2.00 Kavrama Basamağı </a:t>
            </a:r>
          </a:p>
          <a:p>
            <a:pPr lvl="1">
              <a:lnSpc>
                <a:spcPct val="90000"/>
              </a:lnSpc>
            </a:pPr>
            <a:r>
              <a:rPr kumimoji="0" lang="tr-TR">
                <a:solidFill>
                  <a:srgbClr val="0000FF"/>
                </a:solidFill>
                <a:latin typeface="Arial Narrow" pitchFamily="34" charset="0"/>
              </a:rPr>
              <a:t>2.10 Çevirme</a:t>
            </a:r>
          </a:p>
          <a:p>
            <a:pPr lvl="1">
              <a:lnSpc>
                <a:spcPct val="90000"/>
              </a:lnSpc>
            </a:pPr>
            <a:r>
              <a:rPr kumimoji="0" lang="tr-TR">
                <a:solidFill>
                  <a:srgbClr val="0000FF"/>
                </a:solidFill>
                <a:latin typeface="Arial Narrow" pitchFamily="34" charset="0"/>
              </a:rPr>
              <a:t>2.20 Yorumlama</a:t>
            </a:r>
          </a:p>
          <a:p>
            <a:pPr lvl="1">
              <a:lnSpc>
                <a:spcPct val="90000"/>
              </a:lnSpc>
            </a:pPr>
            <a:r>
              <a:rPr kumimoji="0" lang="tr-TR">
                <a:solidFill>
                  <a:srgbClr val="0000FF"/>
                </a:solidFill>
                <a:latin typeface="Arial Narrow" pitchFamily="34" charset="0"/>
              </a:rPr>
              <a:t>2.30 Öteleme</a:t>
            </a:r>
          </a:p>
          <a:p>
            <a:pPr>
              <a:lnSpc>
                <a:spcPct val="90000"/>
              </a:lnSpc>
            </a:pPr>
            <a:r>
              <a:rPr kumimoji="0" lang="tr-TR">
                <a:solidFill>
                  <a:srgbClr val="0000FF"/>
                </a:solidFill>
                <a:latin typeface="Arial Narrow" pitchFamily="34" charset="0"/>
              </a:rPr>
              <a:t>3.00 Uygulama Basamağı</a:t>
            </a:r>
          </a:p>
          <a:p>
            <a:pPr>
              <a:lnSpc>
                <a:spcPct val="90000"/>
              </a:lnSpc>
            </a:pPr>
            <a:r>
              <a:rPr kumimoji="0" lang="tr-TR">
                <a:solidFill>
                  <a:srgbClr val="0000FF"/>
                </a:solidFill>
                <a:latin typeface="Arial Narrow" pitchFamily="34" charset="0"/>
              </a:rPr>
              <a:t>4.00 Analiz Basamağı</a:t>
            </a:r>
          </a:p>
          <a:p>
            <a:pPr>
              <a:lnSpc>
                <a:spcPct val="90000"/>
              </a:lnSpc>
            </a:pPr>
            <a:r>
              <a:rPr kumimoji="0" lang="tr-TR">
                <a:solidFill>
                  <a:srgbClr val="0000FF"/>
                </a:solidFill>
                <a:latin typeface="Arial Narrow" pitchFamily="34" charset="0"/>
              </a:rPr>
              <a:t>5.00 Sentez Basamağı</a:t>
            </a:r>
          </a:p>
          <a:p>
            <a:pPr>
              <a:lnSpc>
                <a:spcPct val="90000"/>
              </a:lnSpc>
            </a:pPr>
            <a:r>
              <a:rPr kumimoji="0" lang="tr-TR">
                <a:solidFill>
                  <a:srgbClr val="0000FF"/>
                </a:solidFill>
                <a:latin typeface="Arial Narrow" pitchFamily="34" charset="0"/>
              </a:rPr>
              <a:t>6.00 Değerlendirme Basamağı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anim calcmode="lin" valueType="num">
                                      <p:cBhvr additive="base">
                                        <p:cTn id="7" dur="500" fill="hold"/>
                                        <p:tgtEl>
                                          <p:spTgt spid="5140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4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14051">
                                            <p:txEl>
                                              <p:pRg st="1" end="1"/>
                                            </p:txEl>
                                          </p:spTgt>
                                        </p:tgtEl>
                                        <p:attrNameLst>
                                          <p:attrName>style.visibility</p:attrName>
                                        </p:attrNameLst>
                                      </p:cBhvr>
                                      <p:to>
                                        <p:strVal val="visible"/>
                                      </p:to>
                                    </p:set>
                                    <p:anim calcmode="lin" valueType="num">
                                      <p:cBhvr additive="base">
                                        <p:cTn id="13" dur="500" fill="hold"/>
                                        <p:tgtEl>
                                          <p:spTgt spid="5140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1405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514051">
                                            <p:txEl>
                                              <p:pRg st="2" end="2"/>
                                            </p:txEl>
                                          </p:spTgt>
                                        </p:tgtEl>
                                        <p:attrNameLst>
                                          <p:attrName>style.visibility</p:attrName>
                                        </p:attrNameLst>
                                      </p:cBhvr>
                                      <p:to>
                                        <p:strVal val="visible"/>
                                      </p:to>
                                    </p:set>
                                    <p:anim calcmode="lin" valueType="num">
                                      <p:cBhvr additive="base">
                                        <p:cTn id="17" dur="500" fill="hold"/>
                                        <p:tgtEl>
                                          <p:spTgt spid="514051">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1405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514051">
                                            <p:txEl>
                                              <p:pRg st="3" end="3"/>
                                            </p:txEl>
                                          </p:spTgt>
                                        </p:tgtEl>
                                        <p:attrNameLst>
                                          <p:attrName>style.visibility</p:attrName>
                                        </p:attrNameLst>
                                      </p:cBhvr>
                                      <p:to>
                                        <p:strVal val="visible"/>
                                      </p:to>
                                    </p:set>
                                    <p:anim calcmode="lin" valueType="num">
                                      <p:cBhvr additive="base">
                                        <p:cTn id="21" dur="500" fill="hold"/>
                                        <p:tgtEl>
                                          <p:spTgt spid="514051">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514051">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514051">
                                            <p:txEl>
                                              <p:pRg st="4" end="4"/>
                                            </p:txEl>
                                          </p:spTgt>
                                        </p:tgtEl>
                                        <p:attrNameLst>
                                          <p:attrName>style.visibility</p:attrName>
                                        </p:attrNameLst>
                                      </p:cBhvr>
                                      <p:to>
                                        <p:strVal val="visible"/>
                                      </p:to>
                                    </p:set>
                                    <p:anim calcmode="lin" valueType="num">
                                      <p:cBhvr additive="base">
                                        <p:cTn id="25" dur="500" fill="hold"/>
                                        <p:tgtEl>
                                          <p:spTgt spid="514051">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140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14051">
                                            <p:txEl>
                                              <p:pRg st="5" end="5"/>
                                            </p:txEl>
                                          </p:spTgt>
                                        </p:tgtEl>
                                        <p:attrNameLst>
                                          <p:attrName>style.visibility</p:attrName>
                                        </p:attrNameLst>
                                      </p:cBhvr>
                                      <p:to>
                                        <p:strVal val="visible"/>
                                      </p:to>
                                    </p:set>
                                    <p:anim calcmode="lin" valueType="num">
                                      <p:cBhvr additive="base">
                                        <p:cTn id="31" dur="500" fill="hold"/>
                                        <p:tgtEl>
                                          <p:spTgt spid="51405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140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14051">
                                            <p:txEl>
                                              <p:pRg st="6" end="6"/>
                                            </p:txEl>
                                          </p:spTgt>
                                        </p:tgtEl>
                                        <p:attrNameLst>
                                          <p:attrName>style.visibility</p:attrName>
                                        </p:attrNameLst>
                                      </p:cBhvr>
                                      <p:to>
                                        <p:strVal val="visible"/>
                                      </p:to>
                                    </p:set>
                                    <p:anim calcmode="lin" valueType="num">
                                      <p:cBhvr additive="base">
                                        <p:cTn id="37" dur="500" fill="hold"/>
                                        <p:tgtEl>
                                          <p:spTgt spid="514051">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140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14051">
                                            <p:txEl>
                                              <p:pRg st="7" end="7"/>
                                            </p:txEl>
                                          </p:spTgt>
                                        </p:tgtEl>
                                        <p:attrNameLst>
                                          <p:attrName>style.visibility</p:attrName>
                                        </p:attrNameLst>
                                      </p:cBhvr>
                                      <p:to>
                                        <p:strVal val="visible"/>
                                      </p:to>
                                    </p:set>
                                    <p:anim calcmode="lin" valueType="num">
                                      <p:cBhvr additive="base">
                                        <p:cTn id="43" dur="500" fill="hold"/>
                                        <p:tgtEl>
                                          <p:spTgt spid="514051">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1405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14051">
                                            <p:txEl>
                                              <p:pRg st="8" end="8"/>
                                            </p:txEl>
                                          </p:spTgt>
                                        </p:tgtEl>
                                        <p:attrNameLst>
                                          <p:attrName>style.visibility</p:attrName>
                                        </p:attrNameLst>
                                      </p:cBhvr>
                                      <p:to>
                                        <p:strVal val="visible"/>
                                      </p:to>
                                    </p:set>
                                    <p:anim calcmode="lin" valueType="num">
                                      <p:cBhvr additive="base">
                                        <p:cTn id="49" dur="500" fill="hold"/>
                                        <p:tgtEl>
                                          <p:spTgt spid="514051">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1405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Eğitimde Kullanılan Ölçme Araç ve Yöntemleri</a:t>
            </a:r>
            <a:endParaRPr kumimoji="0" lang="tr-TR" b="1">
              <a:solidFill>
                <a:schemeClr val="tx1"/>
              </a:solidFill>
              <a:latin typeface="Arial Narrow" pitchFamily="34" charset="0"/>
            </a:endParaRPr>
          </a:p>
        </p:txBody>
      </p:sp>
      <p:sp>
        <p:nvSpPr>
          <p:cNvPr id="195587" name="Rectangle 3"/>
          <p:cNvSpPr>
            <a:spLocks noGrp="1" noChangeArrowheads="1"/>
          </p:cNvSpPr>
          <p:nvPr>
            <p:ph type="body" idx="1"/>
          </p:nvPr>
        </p:nvSpPr>
        <p:spPr>
          <a:xfrm>
            <a:off x="457200" y="1524000"/>
            <a:ext cx="9201150" cy="4953000"/>
          </a:xfrm>
          <a:solidFill>
            <a:srgbClr val="FFFFCC"/>
          </a:solidFill>
        </p:spPr>
        <p:txBody>
          <a:bodyPr/>
          <a:lstStyle/>
          <a:p>
            <a:pPr>
              <a:buFont typeface="Monotype Sorts" pitchFamily="2" charset="2"/>
              <a:buNone/>
            </a:pPr>
            <a:r>
              <a:rPr kumimoji="0" lang="tr-TR" b="1" dirty="0">
                <a:solidFill>
                  <a:srgbClr val="0000FF"/>
                </a:solidFill>
                <a:latin typeface="Arial Narrow" pitchFamily="34" charset="0"/>
              </a:rPr>
              <a:t>A. Geleneksel Ölçme Araç ve Yöntemleri</a:t>
            </a:r>
            <a:endParaRPr kumimoji="0" lang="tr-TR" b="1" dirty="0">
              <a:solidFill>
                <a:srgbClr val="800000"/>
              </a:solidFill>
              <a:latin typeface="Arial Narrow" pitchFamily="34" charset="0"/>
            </a:endParaRPr>
          </a:p>
          <a:p>
            <a:pPr>
              <a:buFont typeface="Monotype Sorts" pitchFamily="2" charset="2"/>
              <a:buNone/>
            </a:pPr>
            <a:r>
              <a:rPr kumimoji="0" lang="tr-TR" b="1" dirty="0">
                <a:solidFill>
                  <a:srgbClr val="800000"/>
                </a:solidFill>
                <a:latin typeface="Arial Narrow" pitchFamily="34" charset="0"/>
              </a:rPr>
              <a:t>	1. Yazılı Yoklamalar</a:t>
            </a:r>
          </a:p>
          <a:p>
            <a:pPr>
              <a:buFont typeface="Monotype Sorts" pitchFamily="2" charset="2"/>
              <a:buNone/>
            </a:pPr>
            <a:r>
              <a:rPr kumimoji="0" lang="tr-TR" b="1" dirty="0">
                <a:solidFill>
                  <a:srgbClr val="800000"/>
                </a:solidFill>
                <a:latin typeface="Arial Narrow" pitchFamily="34" charset="0"/>
              </a:rPr>
              <a:t>	2. Kısa Cevaplı Testler</a:t>
            </a:r>
          </a:p>
          <a:p>
            <a:pPr>
              <a:buFont typeface="Monotype Sorts" pitchFamily="2" charset="2"/>
              <a:buNone/>
            </a:pPr>
            <a:r>
              <a:rPr kumimoji="0" lang="tr-TR" b="1" dirty="0">
                <a:solidFill>
                  <a:srgbClr val="800000"/>
                </a:solidFill>
                <a:latin typeface="Arial Narrow" pitchFamily="34" charset="0"/>
              </a:rPr>
              <a:t>	3. Doğru-Yanlış testleri</a:t>
            </a:r>
          </a:p>
          <a:p>
            <a:pPr>
              <a:buFont typeface="Monotype Sorts" pitchFamily="2" charset="2"/>
              <a:buNone/>
            </a:pPr>
            <a:r>
              <a:rPr kumimoji="0" lang="tr-TR" b="1" dirty="0">
                <a:solidFill>
                  <a:srgbClr val="800000"/>
                </a:solidFill>
                <a:latin typeface="Arial Narrow" pitchFamily="34" charset="0"/>
              </a:rPr>
              <a:t>	4. </a:t>
            </a:r>
            <a:r>
              <a:rPr kumimoji="0" lang="tr-TR" b="1" dirty="0" smtClean="0">
                <a:solidFill>
                  <a:srgbClr val="800000"/>
                </a:solidFill>
                <a:latin typeface="Arial Narrow" pitchFamily="34" charset="0"/>
              </a:rPr>
              <a:t>Performans </a:t>
            </a:r>
            <a:r>
              <a:rPr kumimoji="0" lang="tr-TR" b="1" dirty="0">
                <a:solidFill>
                  <a:srgbClr val="800000"/>
                </a:solidFill>
                <a:latin typeface="Arial Narrow" pitchFamily="34" charset="0"/>
              </a:rPr>
              <a:t>ve </a:t>
            </a:r>
            <a:r>
              <a:rPr kumimoji="0" lang="tr-TR" b="1" dirty="0" smtClean="0">
                <a:solidFill>
                  <a:srgbClr val="800000"/>
                </a:solidFill>
                <a:latin typeface="Arial Narrow" pitchFamily="34" charset="0"/>
              </a:rPr>
              <a:t>Proje ödevleri</a:t>
            </a:r>
            <a:endParaRPr kumimoji="0" lang="tr-TR" b="1" dirty="0">
              <a:solidFill>
                <a:srgbClr val="800000"/>
              </a:solidFill>
              <a:latin typeface="Arial Narrow" pitchFamily="34" charset="0"/>
            </a:endParaRPr>
          </a:p>
          <a:p>
            <a:pPr>
              <a:buFont typeface="Monotype Sorts" pitchFamily="2" charset="2"/>
              <a:buNone/>
            </a:pPr>
            <a:r>
              <a:rPr kumimoji="0" lang="tr-TR" b="1" dirty="0">
                <a:solidFill>
                  <a:srgbClr val="800000"/>
                </a:solidFill>
                <a:latin typeface="Arial Narrow" pitchFamily="34" charset="0"/>
              </a:rPr>
              <a:t>	5. </a:t>
            </a:r>
            <a:r>
              <a:rPr kumimoji="0" lang="tr-TR" b="1" dirty="0" smtClean="0">
                <a:solidFill>
                  <a:srgbClr val="800000"/>
                </a:solidFill>
                <a:latin typeface="Arial Narrow" pitchFamily="34" charset="0"/>
              </a:rPr>
              <a:t>Ders içi performans değerlendirmesi</a:t>
            </a:r>
            <a:endParaRPr kumimoji="0" lang="tr-TR" b="1" dirty="0">
              <a:solidFill>
                <a:srgbClr val="800000"/>
              </a:solidFill>
              <a:latin typeface="Arial Narrow" pitchFamily="34" charset="0"/>
            </a:endParaRPr>
          </a:p>
          <a:p>
            <a:pPr>
              <a:buFont typeface="Monotype Sorts" pitchFamily="2" charset="2"/>
              <a:buNone/>
            </a:pPr>
            <a:r>
              <a:rPr kumimoji="0" lang="tr-TR" b="1" dirty="0">
                <a:solidFill>
                  <a:srgbClr val="800000"/>
                </a:solidFill>
                <a:latin typeface="Arial Narrow" pitchFamily="34" charset="0"/>
              </a:rPr>
              <a:t>	6. Çoktan Seçmeli Testler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 calcmode="lin" valueType="num">
                                      <p:cBhvr additive="base">
                                        <p:cTn id="7" dur="500" fill="hold"/>
                                        <p:tgtEl>
                                          <p:spTgt spid="1955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5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5587">
                                            <p:txEl>
                                              <p:pRg st="1" end="1"/>
                                            </p:txEl>
                                          </p:spTgt>
                                        </p:tgtEl>
                                        <p:attrNameLst>
                                          <p:attrName>style.visibility</p:attrName>
                                        </p:attrNameLst>
                                      </p:cBhvr>
                                      <p:to>
                                        <p:strVal val="visible"/>
                                      </p:to>
                                    </p:set>
                                    <p:anim calcmode="lin" valueType="num">
                                      <p:cBhvr additive="base">
                                        <p:cTn id="13" dur="500" fill="hold"/>
                                        <p:tgtEl>
                                          <p:spTgt spid="1955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55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5587">
                                            <p:txEl>
                                              <p:pRg st="2" end="2"/>
                                            </p:txEl>
                                          </p:spTgt>
                                        </p:tgtEl>
                                        <p:attrNameLst>
                                          <p:attrName>style.visibility</p:attrName>
                                        </p:attrNameLst>
                                      </p:cBhvr>
                                      <p:to>
                                        <p:strVal val="visible"/>
                                      </p:to>
                                    </p:set>
                                    <p:anim calcmode="lin" valueType="num">
                                      <p:cBhvr additive="base">
                                        <p:cTn id="19" dur="500" fill="hold"/>
                                        <p:tgtEl>
                                          <p:spTgt spid="1955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55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5587">
                                            <p:txEl>
                                              <p:pRg st="3" end="3"/>
                                            </p:txEl>
                                          </p:spTgt>
                                        </p:tgtEl>
                                        <p:attrNameLst>
                                          <p:attrName>style.visibility</p:attrName>
                                        </p:attrNameLst>
                                      </p:cBhvr>
                                      <p:to>
                                        <p:strVal val="visible"/>
                                      </p:to>
                                    </p:set>
                                    <p:anim calcmode="lin" valueType="num">
                                      <p:cBhvr additive="base">
                                        <p:cTn id="25" dur="500" fill="hold"/>
                                        <p:tgtEl>
                                          <p:spTgt spid="19558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55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5587">
                                            <p:txEl>
                                              <p:pRg st="4" end="4"/>
                                            </p:txEl>
                                          </p:spTgt>
                                        </p:tgtEl>
                                        <p:attrNameLst>
                                          <p:attrName>style.visibility</p:attrName>
                                        </p:attrNameLst>
                                      </p:cBhvr>
                                      <p:to>
                                        <p:strVal val="visible"/>
                                      </p:to>
                                    </p:set>
                                    <p:anim calcmode="lin" valueType="num">
                                      <p:cBhvr additive="base">
                                        <p:cTn id="31" dur="500" fill="hold"/>
                                        <p:tgtEl>
                                          <p:spTgt spid="19558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55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5587">
                                            <p:txEl>
                                              <p:pRg st="5" end="5"/>
                                            </p:txEl>
                                          </p:spTgt>
                                        </p:tgtEl>
                                        <p:attrNameLst>
                                          <p:attrName>style.visibility</p:attrName>
                                        </p:attrNameLst>
                                      </p:cBhvr>
                                      <p:to>
                                        <p:strVal val="visible"/>
                                      </p:to>
                                    </p:set>
                                    <p:anim calcmode="lin" valueType="num">
                                      <p:cBhvr additive="base">
                                        <p:cTn id="37" dur="500" fill="hold"/>
                                        <p:tgtEl>
                                          <p:spTgt spid="19558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55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5587">
                                            <p:txEl>
                                              <p:pRg st="6" end="6"/>
                                            </p:txEl>
                                          </p:spTgt>
                                        </p:tgtEl>
                                        <p:attrNameLst>
                                          <p:attrName>style.visibility</p:attrName>
                                        </p:attrNameLst>
                                      </p:cBhvr>
                                      <p:to>
                                        <p:strVal val="visible"/>
                                      </p:to>
                                    </p:set>
                                    <p:anim calcmode="lin" valueType="num">
                                      <p:cBhvr additive="base">
                                        <p:cTn id="43" dur="500" fill="hold"/>
                                        <p:tgtEl>
                                          <p:spTgt spid="19558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558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1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Eğitimde Kullanılan Ölçme Araç ve Yöntemleri</a:t>
            </a:r>
            <a:endParaRPr kumimoji="0" lang="tr-TR" b="1">
              <a:solidFill>
                <a:schemeClr val="tx1"/>
              </a:solidFill>
              <a:latin typeface="Arial Narrow" pitchFamily="34" charset="0"/>
            </a:endParaRPr>
          </a:p>
        </p:txBody>
      </p:sp>
      <p:sp>
        <p:nvSpPr>
          <p:cNvPr id="214019" name="Rectangle 3"/>
          <p:cNvSpPr>
            <a:spLocks noGrp="1" noChangeArrowheads="1"/>
          </p:cNvSpPr>
          <p:nvPr>
            <p:ph type="body" idx="1"/>
          </p:nvPr>
        </p:nvSpPr>
        <p:spPr>
          <a:xfrm>
            <a:off x="457200" y="1524000"/>
            <a:ext cx="9201150" cy="4953000"/>
          </a:xfrm>
          <a:solidFill>
            <a:srgbClr val="FFFFCC"/>
          </a:solidFill>
        </p:spPr>
        <p:txBody>
          <a:bodyPr/>
          <a:lstStyle/>
          <a:p>
            <a:pPr>
              <a:buFont typeface="Monotype Sorts" pitchFamily="2" charset="2"/>
              <a:buNone/>
            </a:pPr>
            <a:r>
              <a:rPr kumimoji="0" lang="tr-TR" b="1">
                <a:solidFill>
                  <a:srgbClr val="0000FF"/>
                </a:solidFill>
                <a:latin typeface="Arial Narrow" pitchFamily="34" charset="0"/>
              </a:rPr>
              <a:t>B. Diğer Ölçme Araç ve Yöntemleri</a:t>
            </a:r>
            <a:endParaRPr kumimoji="0" lang="tr-TR" b="1">
              <a:solidFill>
                <a:srgbClr val="800000"/>
              </a:solidFill>
              <a:latin typeface="Arial Narrow" pitchFamily="34" charset="0"/>
            </a:endParaRPr>
          </a:p>
          <a:p>
            <a:pPr>
              <a:lnSpc>
                <a:spcPct val="80000"/>
              </a:lnSpc>
              <a:buFont typeface="Monotype Sorts" pitchFamily="2" charset="2"/>
              <a:buNone/>
            </a:pPr>
            <a:r>
              <a:rPr kumimoji="0" lang="tr-TR" b="1">
                <a:solidFill>
                  <a:srgbClr val="800000"/>
                </a:solidFill>
                <a:latin typeface="Arial Narrow" pitchFamily="34" charset="0"/>
              </a:rPr>
              <a:t>	1. Portfolyolar (Öğrenci gelişim dosyası)</a:t>
            </a:r>
          </a:p>
          <a:p>
            <a:pPr>
              <a:lnSpc>
                <a:spcPct val="80000"/>
              </a:lnSpc>
              <a:buFont typeface="Monotype Sorts" pitchFamily="2" charset="2"/>
              <a:buNone/>
            </a:pPr>
            <a:r>
              <a:rPr kumimoji="0" lang="tr-TR" b="1">
                <a:solidFill>
                  <a:srgbClr val="800000"/>
                </a:solidFill>
                <a:latin typeface="Arial Narrow" pitchFamily="34" charset="0"/>
              </a:rPr>
              <a:t>	2. Öz değerlendirme</a:t>
            </a:r>
          </a:p>
          <a:p>
            <a:pPr>
              <a:lnSpc>
                <a:spcPct val="80000"/>
              </a:lnSpc>
              <a:buFont typeface="Monotype Sorts" pitchFamily="2" charset="2"/>
              <a:buNone/>
            </a:pPr>
            <a:r>
              <a:rPr kumimoji="0" lang="tr-TR" b="1">
                <a:solidFill>
                  <a:srgbClr val="800000"/>
                </a:solidFill>
                <a:latin typeface="Arial Narrow" pitchFamily="34" charset="0"/>
              </a:rPr>
              <a:t>	3. Gözlem Formları</a:t>
            </a:r>
          </a:p>
          <a:p>
            <a:pPr>
              <a:lnSpc>
                <a:spcPct val="80000"/>
              </a:lnSpc>
              <a:buFont typeface="Monotype Sorts" pitchFamily="2" charset="2"/>
              <a:buNone/>
            </a:pPr>
            <a:r>
              <a:rPr kumimoji="0" lang="tr-TR" b="1">
                <a:solidFill>
                  <a:srgbClr val="800000"/>
                </a:solidFill>
                <a:latin typeface="Arial Narrow" pitchFamily="34" charset="0"/>
              </a:rPr>
              <a:t>	4. Performans değerlendirme çizelgeleri (kontrol 		listeleri veya dereceleme ölçekleri)</a:t>
            </a:r>
          </a:p>
          <a:p>
            <a:pPr>
              <a:lnSpc>
                <a:spcPct val="80000"/>
              </a:lnSpc>
              <a:buFont typeface="Monotype Sorts" pitchFamily="2" charset="2"/>
              <a:buNone/>
            </a:pPr>
            <a:r>
              <a:rPr kumimoji="0" lang="tr-TR" b="1">
                <a:solidFill>
                  <a:srgbClr val="800000"/>
                </a:solidFill>
                <a:latin typeface="Arial Narrow" pitchFamily="34" charset="0"/>
              </a:rPr>
              <a:t>	5. Tutum ölçekleri</a:t>
            </a:r>
          </a:p>
          <a:p>
            <a:pPr>
              <a:lnSpc>
                <a:spcPct val="80000"/>
              </a:lnSpc>
              <a:buFont typeface="Monotype Sorts" pitchFamily="2" charset="2"/>
              <a:buNone/>
            </a:pPr>
            <a:r>
              <a:rPr kumimoji="0" lang="tr-TR" b="1">
                <a:solidFill>
                  <a:srgbClr val="800000"/>
                </a:solidFill>
                <a:latin typeface="Arial Narrow" pitchFamily="34" charset="0"/>
              </a:rPr>
              <a:t>	6. Kavram haritaları</a:t>
            </a:r>
          </a:p>
          <a:p>
            <a:pPr>
              <a:lnSpc>
                <a:spcPct val="80000"/>
              </a:lnSpc>
              <a:buFont typeface="Monotype Sorts" pitchFamily="2" charset="2"/>
              <a:buNone/>
            </a:pPr>
            <a:r>
              <a:rPr kumimoji="0" lang="tr-TR" b="1">
                <a:solidFill>
                  <a:srgbClr val="800000"/>
                </a:solidFill>
                <a:latin typeface="Arial Narrow" pitchFamily="34" charset="0"/>
              </a:rPr>
              <a:t>	7. </a:t>
            </a:r>
            <a:r>
              <a:rPr lang="tr-TR" b="1">
                <a:solidFill>
                  <a:srgbClr val="800000"/>
                </a:solidFill>
                <a:latin typeface="Arial Narrow" pitchFamily="34" charset="0"/>
              </a:rPr>
              <a:t>Gösteriler,  Anektodlar</a:t>
            </a:r>
            <a:r>
              <a:rPr lang="tr-TR">
                <a:solidFill>
                  <a:srgbClr val="800000"/>
                </a:solidFill>
                <a:latin typeface="Arial Narrow" pitchFamily="34" charset="0"/>
              </a:rPr>
              <a:t>,</a:t>
            </a:r>
            <a:r>
              <a:rPr lang="tr-TR" b="1">
                <a:solidFill>
                  <a:srgbClr val="800000"/>
                </a:solidFill>
                <a:latin typeface="Arial Narrow" pitchFamily="34" charset="0"/>
              </a:rPr>
              <a:t>Tartışmalar,</a:t>
            </a:r>
            <a:r>
              <a:rPr lang="tr-TR">
                <a:solidFill>
                  <a:srgbClr val="800000"/>
                </a:solidFill>
                <a:latin typeface="Arial Narrow" pitchFamily="34" charset="0"/>
              </a:rPr>
              <a:t> </a:t>
            </a:r>
            <a:r>
              <a:rPr lang="tr-TR" b="1">
                <a:solidFill>
                  <a:srgbClr val="800000"/>
                </a:solidFill>
                <a:latin typeface="Arial Narrow" pitchFamily="34" charset="0"/>
              </a:rPr>
              <a:t>Sergiler, 	                            Görüşme (Mülâkat), </a:t>
            </a:r>
            <a:r>
              <a:rPr kumimoji="0" lang="tr-TR" b="1">
                <a:solidFill>
                  <a:srgbClr val="800000"/>
                </a:solidFill>
                <a:latin typeface="Arial Narrow" pitchFamily="34" charset="0"/>
              </a:rPr>
              <a:t>Projeler,</a:t>
            </a:r>
            <a:r>
              <a:rPr kumimoji="0" lang="tr-TR">
                <a:solidFill>
                  <a:srgbClr val="800000"/>
                </a:solidFill>
                <a:latin typeface="Arial Narrow" pitchFamily="34" charset="0"/>
              </a:rPr>
              <a:t> </a:t>
            </a:r>
            <a:r>
              <a:rPr kumimoji="0" lang="tr-TR" b="1">
                <a:solidFill>
                  <a:srgbClr val="800000"/>
                </a:solidFill>
                <a:latin typeface="Arial Narrow" pitchFamily="34" charset="0"/>
              </a:rPr>
              <a:t>Araştırma Kâğıtları vb.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 calcmode="lin" valueType="num">
                                      <p:cBhvr additive="base">
                                        <p:cTn id="7" dur="500" fill="hold"/>
                                        <p:tgtEl>
                                          <p:spTgt spid="2140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4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4019">
                                            <p:txEl>
                                              <p:pRg st="1" end="1"/>
                                            </p:txEl>
                                          </p:spTgt>
                                        </p:tgtEl>
                                        <p:attrNameLst>
                                          <p:attrName>style.visibility</p:attrName>
                                        </p:attrNameLst>
                                      </p:cBhvr>
                                      <p:to>
                                        <p:strVal val="visible"/>
                                      </p:to>
                                    </p:set>
                                    <p:anim calcmode="lin" valueType="num">
                                      <p:cBhvr additive="base">
                                        <p:cTn id="13" dur="500" fill="hold"/>
                                        <p:tgtEl>
                                          <p:spTgt spid="2140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4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4019">
                                            <p:txEl>
                                              <p:pRg st="2" end="2"/>
                                            </p:txEl>
                                          </p:spTgt>
                                        </p:tgtEl>
                                        <p:attrNameLst>
                                          <p:attrName>style.visibility</p:attrName>
                                        </p:attrNameLst>
                                      </p:cBhvr>
                                      <p:to>
                                        <p:strVal val="visible"/>
                                      </p:to>
                                    </p:set>
                                    <p:anim calcmode="lin" valueType="num">
                                      <p:cBhvr additive="base">
                                        <p:cTn id="19" dur="500" fill="hold"/>
                                        <p:tgtEl>
                                          <p:spTgt spid="2140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40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4019">
                                            <p:txEl>
                                              <p:pRg st="3" end="3"/>
                                            </p:txEl>
                                          </p:spTgt>
                                        </p:tgtEl>
                                        <p:attrNameLst>
                                          <p:attrName>style.visibility</p:attrName>
                                        </p:attrNameLst>
                                      </p:cBhvr>
                                      <p:to>
                                        <p:strVal val="visible"/>
                                      </p:to>
                                    </p:set>
                                    <p:anim calcmode="lin" valueType="num">
                                      <p:cBhvr additive="base">
                                        <p:cTn id="25" dur="500" fill="hold"/>
                                        <p:tgtEl>
                                          <p:spTgt spid="21401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40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14019">
                                            <p:txEl>
                                              <p:pRg st="4" end="4"/>
                                            </p:txEl>
                                          </p:spTgt>
                                        </p:tgtEl>
                                        <p:attrNameLst>
                                          <p:attrName>style.visibility</p:attrName>
                                        </p:attrNameLst>
                                      </p:cBhvr>
                                      <p:to>
                                        <p:strVal val="visible"/>
                                      </p:to>
                                    </p:set>
                                    <p:anim calcmode="lin" valueType="num">
                                      <p:cBhvr additive="base">
                                        <p:cTn id="31" dur="500" fill="hold"/>
                                        <p:tgtEl>
                                          <p:spTgt spid="21401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40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14019">
                                            <p:txEl>
                                              <p:pRg st="5" end="5"/>
                                            </p:txEl>
                                          </p:spTgt>
                                        </p:tgtEl>
                                        <p:attrNameLst>
                                          <p:attrName>style.visibility</p:attrName>
                                        </p:attrNameLst>
                                      </p:cBhvr>
                                      <p:to>
                                        <p:strVal val="visible"/>
                                      </p:to>
                                    </p:set>
                                    <p:anim calcmode="lin" valueType="num">
                                      <p:cBhvr additive="base">
                                        <p:cTn id="37" dur="500" fill="hold"/>
                                        <p:tgtEl>
                                          <p:spTgt spid="21401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40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14019">
                                            <p:txEl>
                                              <p:pRg st="6" end="6"/>
                                            </p:txEl>
                                          </p:spTgt>
                                        </p:tgtEl>
                                        <p:attrNameLst>
                                          <p:attrName>style.visibility</p:attrName>
                                        </p:attrNameLst>
                                      </p:cBhvr>
                                      <p:to>
                                        <p:strVal val="visible"/>
                                      </p:to>
                                    </p:set>
                                    <p:anim calcmode="lin" valueType="num">
                                      <p:cBhvr additive="base">
                                        <p:cTn id="43" dur="500" fill="hold"/>
                                        <p:tgtEl>
                                          <p:spTgt spid="21401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1401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14019">
                                            <p:txEl>
                                              <p:pRg st="7" end="7"/>
                                            </p:txEl>
                                          </p:spTgt>
                                        </p:tgtEl>
                                        <p:attrNameLst>
                                          <p:attrName>style.visibility</p:attrName>
                                        </p:attrNameLst>
                                      </p:cBhvr>
                                      <p:to>
                                        <p:strVal val="visible"/>
                                      </p:to>
                                    </p:set>
                                    <p:anim calcmode="lin" valueType="num">
                                      <p:cBhvr additive="base">
                                        <p:cTn id="49" dur="500" fill="hold"/>
                                        <p:tgtEl>
                                          <p:spTgt spid="214019">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1401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01731" name="Rectangle 3"/>
          <p:cNvSpPr>
            <a:spLocks noGrp="1" noChangeArrowheads="1"/>
          </p:cNvSpPr>
          <p:nvPr>
            <p:ph type="body" idx="1"/>
          </p:nvPr>
        </p:nvSpPr>
        <p:spPr>
          <a:xfrm>
            <a:off x="533400" y="1524000"/>
            <a:ext cx="9201150" cy="4953000"/>
          </a:xfrm>
          <a:solidFill>
            <a:srgbClr val="FFFFCC"/>
          </a:solidFill>
        </p:spPr>
        <p:txBody>
          <a:bodyPr/>
          <a:lstStyle/>
          <a:p>
            <a:r>
              <a:rPr kumimoji="0" lang="tr-TR">
                <a:solidFill>
                  <a:srgbClr val="FF3300"/>
                </a:solidFill>
                <a:latin typeface="Arial Narrow" pitchFamily="34" charset="0"/>
              </a:rPr>
              <a:t>Tanımı:</a:t>
            </a:r>
            <a:endParaRPr kumimoji="0" lang="tr-TR">
              <a:solidFill>
                <a:srgbClr val="0000FF"/>
              </a:solidFill>
              <a:latin typeface="Arial Narrow" pitchFamily="34" charset="0"/>
            </a:endParaRPr>
          </a:p>
          <a:p>
            <a:r>
              <a:rPr kumimoji="0" lang="tr-TR">
                <a:solidFill>
                  <a:srgbClr val="0000FF"/>
                </a:solidFill>
                <a:latin typeface="Arial Narrow" pitchFamily="34" charset="0"/>
              </a:rPr>
              <a:t>Yazılı olarak verilen birkaç sorunun yine yazılı olarak cevaplandırılması istenilen sınavlara </a:t>
            </a:r>
            <a:r>
              <a:rPr kumimoji="0" lang="tr-TR" i="1">
                <a:solidFill>
                  <a:srgbClr val="FF3300"/>
                </a:solidFill>
                <a:latin typeface="Arial Narrow" pitchFamily="34" charset="0"/>
              </a:rPr>
              <a:t>yazılı yoklamalar</a:t>
            </a:r>
            <a:r>
              <a:rPr kumimoji="0" lang="tr-TR">
                <a:latin typeface="Arial Narrow" pitchFamily="34" charset="0"/>
              </a:rPr>
              <a:t> </a:t>
            </a:r>
            <a:r>
              <a:rPr kumimoji="0" lang="tr-TR">
                <a:solidFill>
                  <a:srgbClr val="0000FF"/>
                </a:solidFill>
                <a:latin typeface="Arial Narrow" pitchFamily="34" charset="0"/>
              </a:rPr>
              <a:t>adı verilmektedir.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 calcmode="lin" valueType="num">
                                      <p:cBhvr additive="base">
                                        <p:cTn id="7" dur="500" fill="hold"/>
                                        <p:tgtEl>
                                          <p:spTgt spid="2017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1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1731">
                                            <p:txEl>
                                              <p:pRg st="1" end="1"/>
                                            </p:txEl>
                                          </p:spTgt>
                                        </p:tgtEl>
                                        <p:attrNameLst>
                                          <p:attrName>style.visibility</p:attrName>
                                        </p:attrNameLst>
                                      </p:cBhvr>
                                      <p:to>
                                        <p:strVal val="visible"/>
                                      </p:to>
                                    </p:set>
                                    <p:anim calcmode="lin" valueType="num">
                                      <p:cBhvr additive="base">
                                        <p:cTn id="13" dur="500" fill="hold"/>
                                        <p:tgtEl>
                                          <p:spTgt spid="2017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173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7874"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07875" name="Rectangle 3"/>
          <p:cNvSpPr>
            <a:spLocks noGrp="1" noChangeArrowheads="1"/>
          </p:cNvSpPr>
          <p:nvPr>
            <p:ph type="body" idx="1"/>
          </p:nvPr>
        </p:nvSpPr>
        <p:spPr>
          <a:xfrm>
            <a:off x="533400" y="1371600"/>
            <a:ext cx="9201150" cy="5486400"/>
          </a:xfrm>
          <a:solidFill>
            <a:srgbClr val="FFFFCC"/>
          </a:solidFill>
        </p:spPr>
        <p:txBody>
          <a:bodyPr/>
          <a:lstStyle/>
          <a:p>
            <a:pPr>
              <a:buFont typeface="Monotype Sorts" pitchFamily="2" charset="2"/>
              <a:buNone/>
            </a:pPr>
            <a:r>
              <a:rPr kumimoji="0" lang="tr-TR" b="1" u="sng">
                <a:solidFill>
                  <a:srgbClr val="FF3300"/>
                </a:solidFill>
                <a:latin typeface="Arial Narrow" pitchFamily="34" charset="0"/>
              </a:rPr>
              <a:t>Yazılı Yoklamaların Özellikleri:</a:t>
            </a:r>
            <a:endParaRPr kumimoji="0" lang="tr-TR" u="sng">
              <a:solidFill>
                <a:srgbClr val="0000FF"/>
              </a:solidFill>
              <a:latin typeface="Arial Narrow" pitchFamily="34" charset="0"/>
            </a:endParaRP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1)</a:t>
            </a:r>
            <a:r>
              <a:rPr kumimoji="0" lang="tr-TR">
                <a:solidFill>
                  <a:srgbClr val="0000FF"/>
                </a:solidFill>
                <a:latin typeface="Arial Narrow" pitchFamily="34" charset="0"/>
              </a:rPr>
              <a:t> Cevaplar, cevaplayıcı tarafından düşünülüp yazılmak durumundadır,</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2)</a:t>
            </a:r>
            <a:r>
              <a:rPr kumimoji="0" lang="tr-TR">
                <a:solidFill>
                  <a:srgbClr val="0000FF"/>
                </a:solidFill>
                <a:latin typeface="Arial Narrow" pitchFamily="34" charset="0"/>
              </a:rPr>
              <a:t> Soru ve cevaplar yazılıdır,</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3)</a:t>
            </a:r>
            <a:r>
              <a:rPr kumimoji="0" lang="tr-TR">
                <a:solidFill>
                  <a:srgbClr val="0000FF"/>
                </a:solidFill>
                <a:latin typeface="Arial Narrow" pitchFamily="34" charset="0"/>
              </a:rPr>
              <a:t> Cevaplama zamanı uzundur,</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4)</a:t>
            </a:r>
            <a:r>
              <a:rPr kumimoji="0" lang="tr-TR">
                <a:solidFill>
                  <a:srgbClr val="0000FF"/>
                </a:solidFill>
                <a:latin typeface="Arial Narrow" pitchFamily="34" charset="0"/>
              </a:rPr>
              <a:t> Cevaplayıcı istediği cevabı verebilir (yoruma açık),</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5)</a:t>
            </a:r>
            <a:r>
              <a:rPr kumimoji="0" lang="tr-TR">
                <a:solidFill>
                  <a:srgbClr val="0000FF"/>
                </a:solidFill>
                <a:latin typeface="Arial Narrow" pitchFamily="34" charset="0"/>
              </a:rPr>
              <a:t> Kısmi puan verilebilir,</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6)</a:t>
            </a:r>
            <a:r>
              <a:rPr kumimoji="0" lang="tr-TR">
                <a:solidFill>
                  <a:srgbClr val="0000FF"/>
                </a:solidFill>
                <a:latin typeface="Arial Narrow" pitchFamily="34" charset="0"/>
              </a:rPr>
              <a:t> Puanlaması daha çok sübjektiftir,</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7)</a:t>
            </a:r>
            <a:r>
              <a:rPr kumimoji="0" lang="tr-TR">
                <a:solidFill>
                  <a:srgbClr val="0000FF"/>
                </a:solidFill>
                <a:latin typeface="Arial Narrow" pitchFamily="34" charset="0"/>
              </a:rPr>
              <a:t> Puanlaması güç ve uzun zaman alır,</a:t>
            </a: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8)</a:t>
            </a:r>
            <a:r>
              <a:rPr kumimoji="0" lang="tr-TR">
                <a:solidFill>
                  <a:srgbClr val="0000FF"/>
                </a:solidFill>
                <a:latin typeface="Arial Narrow" pitchFamily="34" charset="0"/>
              </a:rPr>
              <a:t> İleri düzey davranışlarının ölçülmesine uygundur,</a:t>
            </a:r>
          </a:p>
          <a:p>
            <a:pPr>
              <a:lnSpc>
                <a:spcPct val="90000"/>
              </a:lnSpc>
              <a:buFont typeface="Monotype Sorts" pitchFamily="2" charset="2"/>
              <a:buNone/>
            </a:pPr>
            <a:r>
              <a:rPr kumimoji="0" lang="tr-TR">
                <a:solidFill>
                  <a:srgbClr val="800000"/>
                </a:solidFill>
                <a:latin typeface="Arial Narrow" pitchFamily="34" charset="0"/>
              </a:rPr>
              <a:t>9)</a:t>
            </a:r>
            <a:r>
              <a:rPr kumimoji="0" lang="tr-TR">
                <a:solidFill>
                  <a:srgbClr val="0000FF"/>
                </a:solidFill>
                <a:latin typeface="Arial Narrow" pitchFamily="34" charset="0"/>
              </a:rPr>
              <a:t> Şans başarısı yoktur</a:t>
            </a:r>
            <a:r>
              <a:rPr kumimoji="0" lang="tr-TR">
                <a:latin typeface="Arial Narrow" pitchFamily="34" charset="0"/>
              </a:rPr>
              <a:t>.</a:t>
            </a:r>
            <a:r>
              <a:rPr kumimoji="0" lang="tr-TR">
                <a:solidFill>
                  <a:srgbClr val="0000FF"/>
                </a:solidFill>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anim calcmode="lin" valueType="num">
                                      <p:cBhvr additive="base">
                                        <p:cTn id="7" dur="500" fill="hold"/>
                                        <p:tgtEl>
                                          <p:spTgt spid="2078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7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7875">
                                            <p:txEl>
                                              <p:pRg st="1" end="1"/>
                                            </p:txEl>
                                          </p:spTgt>
                                        </p:tgtEl>
                                        <p:attrNameLst>
                                          <p:attrName>style.visibility</p:attrName>
                                        </p:attrNameLst>
                                      </p:cBhvr>
                                      <p:to>
                                        <p:strVal val="visible"/>
                                      </p:to>
                                    </p:set>
                                    <p:anim calcmode="lin" valueType="num">
                                      <p:cBhvr additive="base">
                                        <p:cTn id="13" dur="500" fill="hold"/>
                                        <p:tgtEl>
                                          <p:spTgt spid="2078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7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7875">
                                            <p:txEl>
                                              <p:pRg st="2" end="2"/>
                                            </p:txEl>
                                          </p:spTgt>
                                        </p:tgtEl>
                                        <p:attrNameLst>
                                          <p:attrName>style.visibility</p:attrName>
                                        </p:attrNameLst>
                                      </p:cBhvr>
                                      <p:to>
                                        <p:strVal val="visible"/>
                                      </p:to>
                                    </p:set>
                                    <p:anim calcmode="lin" valueType="num">
                                      <p:cBhvr additive="base">
                                        <p:cTn id="19" dur="500" fill="hold"/>
                                        <p:tgtEl>
                                          <p:spTgt spid="2078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78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7875">
                                            <p:txEl>
                                              <p:pRg st="3" end="3"/>
                                            </p:txEl>
                                          </p:spTgt>
                                        </p:tgtEl>
                                        <p:attrNameLst>
                                          <p:attrName>style.visibility</p:attrName>
                                        </p:attrNameLst>
                                      </p:cBhvr>
                                      <p:to>
                                        <p:strVal val="visible"/>
                                      </p:to>
                                    </p:set>
                                    <p:anim calcmode="lin" valueType="num">
                                      <p:cBhvr additive="base">
                                        <p:cTn id="25" dur="500" fill="hold"/>
                                        <p:tgtEl>
                                          <p:spTgt spid="20787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7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7875">
                                            <p:txEl>
                                              <p:pRg st="4" end="4"/>
                                            </p:txEl>
                                          </p:spTgt>
                                        </p:tgtEl>
                                        <p:attrNameLst>
                                          <p:attrName>style.visibility</p:attrName>
                                        </p:attrNameLst>
                                      </p:cBhvr>
                                      <p:to>
                                        <p:strVal val="visible"/>
                                      </p:to>
                                    </p:set>
                                    <p:anim calcmode="lin" valueType="num">
                                      <p:cBhvr additive="base">
                                        <p:cTn id="31" dur="500" fill="hold"/>
                                        <p:tgtEl>
                                          <p:spTgt spid="20787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7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7875">
                                            <p:txEl>
                                              <p:pRg st="5" end="5"/>
                                            </p:txEl>
                                          </p:spTgt>
                                        </p:tgtEl>
                                        <p:attrNameLst>
                                          <p:attrName>style.visibility</p:attrName>
                                        </p:attrNameLst>
                                      </p:cBhvr>
                                      <p:to>
                                        <p:strVal val="visible"/>
                                      </p:to>
                                    </p:set>
                                    <p:anim calcmode="lin" valueType="num">
                                      <p:cBhvr additive="base">
                                        <p:cTn id="37" dur="500" fill="hold"/>
                                        <p:tgtEl>
                                          <p:spTgt spid="20787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78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07875">
                                            <p:txEl>
                                              <p:pRg st="6" end="6"/>
                                            </p:txEl>
                                          </p:spTgt>
                                        </p:tgtEl>
                                        <p:attrNameLst>
                                          <p:attrName>style.visibility</p:attrName>
                                        </p:attrNameLst>
                                      </p:cBhvr>
                                      <p:to>
                                        <p:strVal val="visible"/>
                                      </p:to>
                                    </p:set>
                                    <p:anim calcmode="lin" valueType="num">
                                      <p:cBhvr additive="base">
                                        <p:cTn id="43" dur="500" fill="hold"/>
                                        <p:tgtEl>
                                          <p:spTgt spid="20787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078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07875">
                                            <p:txEl>
                                              <p:pRg st="7" end="7"/>
                                            </p:txEl>
                                          </p:spTgt>
                                        </p:tgtEl>
                                        <p:attrNameLst>
                                          <p:attrName>style.visibility</p:attrName>
                                        </p:attrNameLst>
                                      </p:cBhvr>
                                      <p:to>
                                        <p:strVal val="visible"/>
                                      </p:to>
                                    </p:set>
                                    <p:anim calcmode="lin" valueType="num">
                                      <p:cBhvr additive="base">
                                        <p:cTn id="49" dur="500" fill="hold"/>
                                        <p:tgtEl>
                                          <p:spTgt spid="20787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078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07875">
                                            <p:txEl>
                                              <p:pRg st="8" end="8"/>
                                            </p:txEl>
                                          </p:spTgt>
                                        </p:tgtEl>
                                        <p:attrNameLst>
                                          <p:attrName>style.visibility</p:attrName>
                                        </p:attrNameLst>
                                      </p:cBhvr>
                                      <p:to>
                                        <p:strVal val="visible"/>
                                      </p:to>
                                    </p:set>
                                    <p:anim calcmode="lin" valueType="num">
                                      <p:cBhvr additive="base">
                                        <p:cTn id="55" dur="500" fill="hold"/>
                                        <p:tgtEl>
                                          <p:spTgt spid="207875">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078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07875">
                                            <p:txEl>
                                              <p:pRg st="9" end="9"/>
                                            </p:txEl>
                                          </p:spTgt>
                                        </p:tgtEl>
                                        <p:attrNameLst>
                                          <p:attrName>style.visibility</p:attrName>
                                        </p:attrNameLst>
                                      </p:cBhvr>
                                      <p:to>
                                        <p:strVal val="visible"/>
                                      </p:to>
                                    </p:set>
                                    <p:anim calcmode="lin" valueType="num">
                                      <p:cBhvr additive="base">
                                        <p:cTn id="61" dur="500" fill="hold"/>
                                        <p:tgtEl>
                                          <p:spTgt spid="207875">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0787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09923" name="Rectangle 3"/>
          <p:cNvSpPr>
            <a:spLocks noGrp="1" noChangeArrowheads="1"/>
          </p:cNvSpPr>
          <p:nvPr>
            <p:ph type="body" idx="1"/>
          </p:nvPr>
        </p:nvSpPr>
        <p:spPr>
          <a:xfrm>
            <a:off x="533400" y="1371600"/>
            <a:ext cx="9201150" cy="5486400"/>
          </a:xfrm>
          <a:solidFill>
            <a:srgbClr val="FFFFCC"/>
          </a:solidFill>
        </p:spPr>
        <p:txBody>
          <a:bodyPr/>
          <a:lstStyle/>
          <a:p>
            <a:pPr>
              <a:buFont typeface="Monotype Sorts" pitchFamily="2" charset="2"/>
              <a:buNone/>
            </a:pPr>
            <a:r>
              <a:rPr kumimoji="0" lang="tr-TR" u="sng">
                <a:solidFill>
                  <a:srgbClr val="FF3300"/>
                </a:solidFill>
                <a:latin typeface="Arial Narrow" pitchFamily="34" charset="0"/>
              </a:rPr>
              <a:t>Yazılı Yoklama Sorusu Yazımında Dikkat Edilecek Noktalar</a:t>
            </a:r>
            <a:endParaRPr kumimoji="0" lang="tr-TR" u="sng">
              <a:solidFill>
                <a:srgbClr val="0000FF"/>
              </a:solidFill>
              <a:latin typeface="Arial Narrow" pitchFamily="34" charset="0"/>
            </a:endParaRPr>
          </a:p>
          <a:p>
            <a:pPr>
              <a:buFont typeface="Monotype Sorts" pitchFamily="2" charset="2"/>
              <a:buNone/>
            </a:pPr>
            <a:r>
              <a:rPr kumimoji="0" lang="tr-TR">
                <a:solidFill>
                  <a:srgbClr val="800000"/>
                </a:solidFill>
                <a:latin typeface="Arial Narrow" pitchFamily="34" charset="0"/>
                <a:cs typeface="Times New Roman" pitchFamily="18" charset="0"/>
              </a:rPr>
              <a:t>1)</a:t>
            </a:r>
            <a:r>
              <a:rPr kumimoji="0" lang="tr-TR">
                <a:solidFill>
                  <a:srgbClr val="0000FF"/>
                </a:solidFill>
                <a:latin typeface="Arial Narrow" pitchFamily="34" charset="0"/>
                <a:cs typeface="Times New Roman" pitchFamily="18" charset="0"/>
              </a:rPr>
              <a:t>Anla</a:t>
            </a:r>
            <a:r>
              <a:rPr kumimoji="0" lang="tr-TR">
                <a:solidFill>
                  <a:srgbClr val="0000FF"/>
                </a:solidFill>
                <a:latin typeface="Arial Narrow" pitchFamily="34" charset="0"/>
              </a:rPr>
              <a:t>şı</a:t>
            </a:r>
            <a:r>
              <a:rPr kumimoji="0" lang="tr-TR">
                <a:solidFill>
                  <a:srgbClr val="0000FF"/>
                </a:solidFill>
                <a:latin typeface="Arial Narrow" pitchFamily="34" charset="0"/>
                <a:cs typeface="Times New Roman" pitchFamily="18" charset="0"/>
              </a:rPr>
              <a:t>l</a:t>
            </a:r>
            <a:r>
              <a:rPr kumimoji="0" lang="tr-TR">
                <a:solidFill>
                  <a:srgbClr val="0000FF"/>
                </a:solidFill>
                <a:latin typeface="Arial Narrow" pitchFamily="34" charset="0"/>
              </a:rPr>
              <a:t>ı</a:t>
            </a:r>
            <a:r>
              <a:rPr kumimoji="0" lang="tr-TR">
                <a:solidFill>
                  <a:srgbClr val="0000FF"/>
                </a:solidFill>
                <a:latin typeface="Arial Narrow" pitchFamily="34" charset="0"/>
                <a:cs typeface="Times New Roman" pitchFamily="18" charset="0"/>
              </a:rPr>
              <a:t>r olmal</a:t>
            </a:r>
            <a:r>
              <a:rPr kumimoji="0" lang="tr-TR">
                <a:solidFill>
                  <a:srgbClr val="0000FF"/>
                </a:solidFill>
                <a:latin typeface="Arial Narrow" pitchFamily="34" charset="0"/>
              </a:rPr>
              <a:t>ı</a:t>
            </a:r>
            <a:endParaRPr kumimoji="0" lang="tr-TR">
              <a:solidFill>
                <a:srgbClr val="0000FF"/>
              </a:solidFill>
              <a:latin typeface="Arial Narrow" pitchFamily="34" charset="0"/>
              <a:cs typeface="Times New Roman" pitchFamily="18" charset="0"/>
            </a:endParaRPr>
          </a:p>
          <a:p>
            <a:pPr>
              <a:buFont typeface="Monotype Sorts" pitchFamily="2" charset="2"/>
              <a:buNone/>
            </a:pPr>
            <a:r>
              <a:rPr kumimoji="0" lang="tr-TR">
                <a:solidFill>
                  <a:srgbClr val="800000"/>
                </a:solidFill>
                <a:latin typeface="Arial Narrow" pitchFamily="34" charset="0"/>
                <a:cs typeface="Times New Roman" pitchFamily="18" charset="0"/>
              </a:rPr>
              <a:t>2)	</a:t>
            </a:r>
            <a:r>
              <a:rPr kumimoji="0" lang="tr-TR">
                <a:solidFill>
                  <a:srgbClr val="0000FF"/>
                </a:solidFill>
                <a:latin typeface="Arial Narrow" pitchFamily="34" charset="0"/>
              </a:rPr>
              <a:t>Cevaplar sınırlandırılmalı (Genel sorular yerine özel sorular),</a:t>
            </a:r>
          </a:p>
          <a:p>
            <a:pPr>
              <a:buFont typeface="Monotype Sorts" pitchFamily="2" charset="2"/>
              <a:buNone/>
            </a:pPr>
            <a:r>
              <a:rPr kumimoji="0" lang="tr-TR">
                <a:solidFill>
                  <a:srgbClr val="800000"/>
                </a:solidFill>
                <a:latin typeface="Arial Narrow" pitchFamily="34" charset="0"/>
                <a:cs typeface="Times New Roman" pitchFamily="18" charset="0"/>
              </a:rPr>
              <a:t>3)</a:t>
            </a:r>
            <a:r>
              <a:rPr kumimoji="0" lang="tr-TR">
                <a:solidFill>
                  <a:srgbClr val="0000FF"/>
                </a:solidFill>
                <a:latin typeface="Arial Narrow" pitchFamily="34" charset="0"/>
                <a:cs typeface="Times New Roman" pitchFamily="18" charset="0"/>
              </a:rPr>
              <a:t>	</a:t>
            </a:r>
            <a:r>
              <a:rPr kumimoji="0" lang="tr-TR">
                <a:solidFill>
                  <a:srgbClr val="0000FF"/>
                </a:solidFill>
                <a:latin typeface="Arial Narrow" pitchFamily="34" charset="0"/>
              </a:rPr>
              <a:t>Uzun cevaplı ve az soru yerine kısa cevaplı ve çok soru sorulmalı,</a:t>
            </a:r>
          </a:p>
          <a:p>
            <a:pPr>
              <a:buFont typeface="Monotype Sorts" pitchFamily="2" charset="2"/>
              <a:buNone/>
            </a:pPr>
            <a:r>
              <a:rPr kumimoji="0" lang="tr-TR">
                <a:solidFill>
                  <a:srgbClr val="800000"/>
                </a:solidFill>
                <a:latin typeface="Arial Narrow" pitchFamily="34" charset="0"/>
                <a:cs typeface="Times New Roman" pitchFamily="18" charset="0"/>
              </a:rPr>
              <a:t>4)	</a:t>
            </a:r>
            <a:r>
              <a:rPr kumimoji="0" lang="tr-TR">
                <a:solidFill>
                  <a:srgbClr val="0000FF"/>
                </a:solidFill>
                <a:latin typeface="Arial Narrow" pitchFamily="34" charset="0"/>
              </a:rPr>
              <a:t>Kitaptan olduğu gibi yazılmamalı,</a:t>
            </a:r>
          </a:p>
          <a:p>
            <a:pPr>
              <a:buFont typeface="Monotype Sorts" pitchFamily="2" charset="2"/>
              <a:buNone/>
            </a:pPr>
            <a:r>
              <a:rPr kumimoji="0" lang="tr-TR">
                <a:solidFill>
                  <a:srgbClr val="800000"/>
                </a:solidFill>
                <a:latin typeface="Arial Narrow" pitchFamily="34" charset="0"/>
                <a:cs typeface="Times New Roman" pitchFamily="18" charset="0"/>
              </a:rPr>
              <a:t>5)</a:t>
            </a:r>
            <a:r>
              <a:rPr kumimoji="0" lang="tr-TR">
                <a:solidFill>
                  <a:srgbClr val="0000FF"/>
                </a:solidFill>
                <a:latin typeface="Arial Narrow" pitchFamily="34" charset="0"/>
                <a:cs typeface="Times New Roman" pitchFamily="18" charset="0"/>
              </a:rPr>
              <a:t>	</a:t>
            </a:r>
            <a:r>
              <a:rPr kumimoji="0" lang="tr-TR">
                <a:solidFill>
                  <a:srgbClr val="0000FF"/>
                </a:solidFill>
                <a:latin typeface="Arial Narrow" pitchFamily="34" charset="0"/>
              </a:rPr>
              <a:t>Sorular birbirinden bağımsız cevaplandırılmalı,</a:t>
            </a:r>
          </a:p>
          <a:p>
            <a:pPr>
              <a:buFont typeface="Monotype Sorts" pitchFamily="2" charset="2"/>
              <a:buNone/>
            </a:pPr>
            <a:r>
              <a:rPr kumimoji="0" lang="tr-TR">
                <a:solidFill>
                  <a:srgbClr val="800000"/>
                </a:solidFill>
                <a:latin typeface="Arial Narrow" pitchFamily="34" charset="0"/>
                <a:cs typeface="Times New Roman" pitchFamily="18" charset="0"/>
              </a:rPr>
              <a:t>6)</a:t>
            </a:r>
            <a:r>
              <a:rPr kumimoji="0" lang="tr-TR">
                <a:solidFill>
                  <a:srgbClr val="0000FF"/>
                </a:solidFill>
                <a:latin typeface="Arial Narrow" pitchFamily="34" charset="0"/>
                <a:cs typeface="Times New Roman" pitchFamily="18" charset="0"/>
              </a:rPr>
              <a:t>	</a:t>
            </a:r>
            <a:r>
              <a:rPr kumimoji="0" lang="tr-TR">
                <a:solidFill>
                  <a:srgbClr val="0000FF"/>
                </a:solidFill>
                <a:latin typeface="Arial Narrow" pitchFamily="34" charset="0"/>
              </a:rPr>
              <a:t>Fırsat olursa denenmeli.</a:t>
            </a:r>
          </a:p>
          <a:p>
            <a:endParaRPr kumimoji="0" lang="tr-TR">
              <a:solidFill>
                <a:srgbClr val="0000FF"/>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 calcmode="lin" valueType="num">
                                      <p:cBhvr additive="base">
                                        <p:cTn id="7" dur="500" fill="hold"/>
                                        <p:tgtEl>
                                          <p:spTgt spid="2099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9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9923">
                                            <p:txEl>
                                              <p:pRg st="1" end="1"/>
                                            </p:txEl>
                                          </p:spTgt>
                                        </p:tgtEl>
                                        <p:attrNameLst>
                                          <p:attrName>style.visibility</p:attrName>
                                        </p:attrNameLst>
                                      </p:cBhvr>
                                      <p:to>
                                        <p:strVal val="visible"/>
                                      </p:to>
                                    </p:set>
                                    <p:anim calcmode="lin" valueType="num">
                                      <p:cBhvr additive="base">
                                        <p:cTn id="13" dur="500" fill="hold"/>
                                        <p:tgtEl>
                                          <p:spTgt spid="2099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99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9923">
                                            <p:txEl>
                                              <p:pRg st="2" end="2"/>
                                            </p:txEl>
                                          </p:spTgt>
                                        </p:tgtEl>
                                        <p:attrNameLst>
                                          <p:attrName>style.visibility</p:attrName>
                                        </p:attrNameLst>
                                      </p:cBhvr>
                                      <p:to>
                                        <p:strVal val="visible"/>
                                      </p:to>
                                    </p:set>
                                    <p:anim calcmode="lin" valueType="num">
                                      <p:cBhvr additive="base">
                                        <p:cTn id="19" dur="500" fill="hold"/>
                                        <p:tgtEl>
                                          <p:spTgt spid="2099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99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9923">
                                            <p:txEl>
                                              <p:pRg st="3" end="3"/>
                                            </p:txEl>
                                          </p:spTgt>
                                        </p:tgtEl>
                                        <p:attrNameLst>
                                          <p:attrName>style.visibility</p:attrName>
                                        </p:attrNameLst>
                                      </p:cBhvr>
                                      <p:to>
                                        <p:strVal val="visible"/>
                                      </p:to>
                                    </p:set>
                                    <p:anim calcmode="lin" valueType="num">
                                      <p:cBhvr additive="base">
                                        <p:cTn id="25" dur="500" fill="hold"/>
                                        <p:tgtEl>
                                          <p:spTgt spid="20992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99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9923">
                                            <p:txEl>
                                              <p:pRg st="4" end="4"/>
                                            </p:txEl>
                                          </p:spTgt>
                                        </p:tgtEl>
                                        <p:attrNameLst>
                                          <p:attrName>style.visibility</p:attrName>
                                        </p:attrNameLst>
                                      </p:cBhvr>
                                      <p:to>
                                        <p:strVal val="visible"/>
                                      </p:to>
                                    </p:set>
                                    <p:anim calcmode="lin" valueType="num">
                                      <p:cBhvr additive="base">
                                        <p:cTn id="31" dur="500" fill="hold"/>
                                        <p:tgtEl>
                                          <p:spTgt spid="20992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99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9923">
                                            <p:txEl>
                                              <p:pRg st="5" end="5"/>
                                            </p:txEl>
                                          </p:spTgt>
                                        </p:tgtEl>
                                        <p:attrNameLst>
                                          <p:attrName>style.visibility</p:attrName>
                                        </p:attrNameLst>
                                      </p:cBhvr>
                                      <p:to>
                                        <p:strVal val="visible"/>
                                      </p:to>
                                    </p:set>
                                    <p:anim calcmode="lin" valueType="num">
                                      <p:cBhvr additive="base">
                                        <p:cTn id="37" dur="500" fill="hold"/>
                                        <p:tgtEl>
                                          <p:spTgt spid="20992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99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09923">
                                            <p:txEl>
                                              <p:pRg st="6" end="6"/>
                                            </p:txEl>
                                          </p:spTgt>
                                        </p:tgtEl>
                                        <p:attrNameLst>
                                          <p:attrName>style.visibility</p:attrName>
                                        </p:attrNameLst>
                                      </p:cBhvr>
                                      <p:to>
                                        <p:strVal val="visible"/>
                                      </p:to>
                                    </p:set>
                                    <p:anim calcmode="lin" valueType="num">
                                      <p:cBhvr additive="base">
                                        <p:cTn id="43" dur="500" fill="hold"/>
                                        <p:tgtEl>
                                          <p:spTgt spid="20992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0992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03779" name="Rectangle 3"/>
          <p:cNvSpPr>
            <a:spLocks noGrp="1" noChangeArrowheads="1"/>
          </p:cNvSpPr>
          <p:nvPr>
            <p:ph type="body" idx="1"/>
          </p:nvPr>
        </p:nvSpPr>
        <p:spPr>
          <a:xfrm>
            <a:off x="457200" y="1524000"/>
            <a:ext cx="9201150" cy="4953000"/>
          </a:xfrm>
          <a:solidFill>
            <a:srgbClr val="FFFFCC"/>
          </a:solidFill>
        </p:spPr>
        <p:txBody>
          <a:bodyPr/>
          <a:lstStyle/>
          <a:p>
            <a:pPr marL="609600" indent="-609600">
              <a:buFont typeface="Monotype Sorts" pitchFamily="2" charset="2"/>
              <a:buNone/>
            </a:pPr>
            <a:r>
              <a:rPr kumimoji="0" lang="tr-TR" b="1">
                <a:solidFill>
                  <a:srgbClr val="800000"/>
                </a:solidFill>
                <a:latin typeface="Arial Narrow" pitchFamily="34" charset="0"/>
              </a:rPr>
              <a:t>Yazılı yoklamaların puanlanması:</a:t>
            </a:r>
            <a:endParaRPr kumimoji="0" lang="tr-TR" b="1">
              <a:solidFill>
                <a:srgbClr val="0000FF"/>
              </a:solidFill>
              <a:latin typeface="Arial Narrow" pitchFamily="34" charset="0"/>
            </a:endParaRPr>
          </a:p>
          <a:p>
            <a:pPr marL="609600" indent="-609600" algn="just">
              <a:lnSpc>
                <a:spcPct val="75000"/>
              </a:lnSpc>
              <a:spcAft>
                <a:spcPts val="600"/>
              </a:spcAft>
              <a:buFont typeface="Monotype Sorts" pitchFamily="2" charset="2"/>
              <a:buAutoNum type="alphaLcParenR"/>
            </a:pPr>
            <a:r>
              <a:rPr kumimoji="0" lang="tr-TR" b="1">
                <a:solidFill>
                  <a:srgbClr val="800000"/>
                </a:solidFill>
                <a:latin typeface="Arial Narrow" pitchFamily="34" charset="0"/>
              </a:rPr>
              <a:t>Genel izlenimle puanlama:</a:t>
            </a:r>
            <a:r>
              <a:rPr kumimoji="0" lang="tr-TR">
                <a:solidFill>
                  <a:srgbClr val="800000"/>
                </a:solidFill>
                <a:latin typeface="Arial Narrow" pitchFamily="34" charset="0"/>
              </a:rPr>
              <a:t> </a:t>
            </a:r>
            <a:r>
              <a:rPr kumimoji="0" lang="tr-TR">
                <a:solidFill>
                  <a:srgbClr val="0000FF"/>
                </a:solidFill>
                <a:latin typeface="Arial Narrow" pitchFamily="34" charset="0"/>
              </a:rPr>
              <a:t>Bu yöntemde bir öğrenciye ait cevap kâğıdı baştan sona kadar okunduktan sonra edinilen genel izlenime göre bir puan takdir edilir. Özellikle kompozisyon kâğıtlarının puanlanmasında kullanılan bu yöntemle elde edilen puanların güvenirliği düşüktür.</a:t>
            </a:r>
          </a:p>
          <a:p>
            <a:pPr marL="609600" indent="-609600" algn="just">
              <a:lnSpc>
                <a:spcPct val="75000"/>
              </a:lnSpc>
              <a:spcAft>
                <a:spcPts val="600"/>
              </a:spcAft>
              <a:buFont typeface="Monotype Sorts" pitchFamily="2" charset="2"/>
              <a:buAutoNum type="alphaLcParenR"/>
            </a:pPr>
            <a:r>
              <a:rPr kumimoji="0" lang="tr-TR" b="1">
                <a:solidFill>
                  <a:srgbClr val="800000"/>
                </a:solidFill>
                <a:latin typeface="Arial Narrow" pitchFamily="34" charset="0"/>
              </a:rPr>
              <a:t>Sınıflama ile puanlama</a:t>
            </a:r>
          </a:p>
          <a:p>
            <a:pPr marL="609600" indent="-609600" algn="just">
              <a:lnSpc>
                <a:spcPct val="75000"/>
              </a:lnSpc>
              <a:spcAft>
                <a:spcPts val="600"/>
              </a:spcAft>
              <a:buFont typeface="Monotype Sorts" pitchFamily="2" charset="2"/>
              <a:buAutoNum type="alphaLcParenR"/>
            </a:pPr>
            <a:r>
              <a:rPr kumimoji="0" lang="tr-TR" b="1">
                <a:solidFill>
                  <a:srgbClr val="800000"/>
                </a:solidFill>
                <a:latin typeface="Arial Narrow" pitchFamily="34" charset="0"/>
              </a:rPr>
              <a:t>Sıralama ile puanlama</a:t>
            </a:r>
          </a:p>
          <a:p>
            <a:pPr marL="609600" indent="-609600" algn="just">
              <a:lnSpc>
                <a:spcPct val="75000"/>
              </a:lnSpc>
              <a:spcAft>
                <a:spcPts val="600"/>
              </a:spcAft>
              <a:buFont typeface="Monotype Sorts" pitchFamily="2" charset="2"/>
              <a:buAutoNum type="alphaLcParenR"/>
            </a:pPr>
            <a:r>
              <a:rPr kumimoji="0" lang="tr-TR" b="1">
                <a:solidFill>
                  <a:srgbClr val="800000"/>
                </a:solidFill>
                <a:latin typeface="Arial Narrow" pitchFamily="34" charset="0"/>
              </a:rPr>
              <a:t>Anahtarla puanlama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3779">
                                            <p:txEl>
                                              <p:pRg st="2" end="2"/>
                                            </p:txEl>
                                          </p:spTgt>
                                        </p:tgtEl>
                                        <p:attrNameLst>
                                          <p:attrName>style.visibility</p:attrName>
                                        </p:attrNameLst>
                                      </p:cBhvr>
                                      <p:to>
                                        <p:strVal val="visible"/>
                                      </p:to>
                                    </p:set>
                                    <p:anim calcmode="lin" valueType="num">
                                      <p:cBhvr additive="base">
                                        <p:cTn id="19" dur="500" fill="hold"/>
                                        <p:tgtEl>
                                          <p:spTgt spid="20377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37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3779">
                                            <p:txEl>
                                              <p:pRg st="3" end="3"/>
                                            </p:txEl>
                                          </p:spTgt>
                                        </p:tgtEl>
                                        <p:attrNameLst>
                                          <p:attrName>style.visibility</p:attrName>
                                        </p:attrNameLst>
                                      </p:cBhvr>
                                      <p:to>
                                        <p:strVal val="visible"/>
                                      </p:to>
                                    </p:set>
                                    <p:anim calcmode="lin" valueType="num">
                                      <p:cBhvr additive="base">
                                        <p:cTn id="25" dur="500" fill="hold"/>
                                        <p:tgtEl>
                                          <p:spTgt spid="20377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37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3779">
                                            <p:txEl>
                                              <p:pRg st="4" end="4"/>
                                            </p:txEl>
                                          </p:spTgt>
                                        </p:tgtEl>
                                        <p:attrNameLst>
                                          <p:attrName>style.visibility</p:attrName>
                                        </p:attrNameLst>
                                      </p:cBhvr>
                                      <p:to>
                                        <p:strVal val="visible"/>
                                      </p:to>
                                    </p:set>
                                    <p:anim calcmode="lin" valueType="num">
                                      <p:cBhvr additive="base">
                                        <p:cTn id="31" dur="500" fill="hold"/>
                                        <p:tgtEl>
                                          <p:spTgt spid="20377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37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28355" name="Rectangle 3"/>
          <p:cNvSpPr>
            <a:spLocks noGrp="1" noChangeArrowheads="1"/>
          </p:cNvSpPr>
          <p:nvPr>
            <p:ph type="body" idx="1"/>
          </p:nvPr>
        </p:nvSpPr>
        <p:spPr>
          <a:xfrm>
            <a:off x="457200" y="1524000"/>
            <a:ext cx="9201150" cy="4953000"/>
          </a:xfrm>
          <a:solidFill>
            <a:srgbClr val="FFFFCC"/>
          </a:solidFill>
          <a:ln/>
        </p:spPr>
        <p:txBody>
          <a:bodyPr/>
          <a:lstStyle/>
          <a:p>
            <a:pPr algn="just">
              <a:spcAft>
                <a:spcPts val="600"/>
              </a:spcAft>
            </a:pPr>
            <a:r>
              <a:rPr kumimoji="0" lang="tr-TR" b="1">
                <a:solidFill>
                  <a:srgbClr val="800000"/>
                </a:solidFill>
                <a:latin typeface="Arial Narrow" pitchFamily="34" charset="0"/>
              </a:rPr>
              <a:t>Puanlama Hatalarını Önlemede Alınabilecek Bazı Önlemler:</a:t>
            </a:r>
            <a:endParaRPr kumimoji="0" lang="tr-TR">
              <a:latin typeface="Arial Narrow" pitchFamily="34" charset="0"/>
            </a:endParaRPr>
          </a:p>
          <a:p>
            <a:pPr algn="just">
              <a:lnSpc>
                <a:spcPct val="90000"/>
              </a:lnSpc>
              <a:spcAft>
                <a:spcPts val="600"/>
              </a:spcAft>
              <a:buFont typeface="Monotype Sorts" pitchFamily="2" charset="2"/>
              <a:buNone/>
            </a:pPr>
            <a:r>
              <a:rPr kumimoji="0" lang="tr-TR">
                <a:solidFill>
                  <a:srgbClr val="800000"/>
                </a:solidFill>
                <a:latin typeface="Arial Narrow" pitchFamily="34" charset="0"/>
              </a:rPr>
              <a:t>a)</a:t>
            </a:r>
            <a:r>
              <a:rPr kumimoji="0" lang="tr-TR">
                <a:latin typeface="Arial Narrow" pitchFamily="34" charset="0"/>
              </a:rPr>
              <a:t> </a:t>
            </a:r>
            <a:r>
              <a:rPr kumimoji="0" lang="tr-TR">
                <a:solidFill>
                  <a:srgbClr val="0000FF"/>
                </a:solidFill>
                <a:latin typeface="Arial Narrow" pitchFamily="34" charset="0"/>
              </a:rPr>
              <a:t>Puanlama sırasında iyi bir kâğıttan sonra okunan orta düzeydeki bir kâğıt, olduğundan daha az iyi; kötü bir kâğıttan sonra okunan bir kâğıt da daha iyi görünebilir. Buna </a:t>
            </a:r>
            <a:r>
              <a:rPr kumimoji="0" lang="tr-TR">
                <a:solidFill>
                  <a:srgbClr val="FF0066"/>
                </a:solidFill>
                <a:latin typeface="Arial Narrow" pitchFamily="34" charset="0"/>
              </a:rPr>
              <a:t>hareleme</a:t>
            </a:r>
            <a:r>
              <a:rPr kumimoji="0" lang="tr-TR">
                <a:solidFill>
                  <a:srgbClr val="0000FF"/>
                </a:solidFill>
                <a:latin typeface="Arial Narrow" pitchFamily="34" charset="0"/>
              </a:rPr>
              <a:t> etkisi adı verilir. </a:t>
            </a:r>
          </a:p>
          <a:p>
            <a:pPr algn="just">
              <a:lnSpc>
                <a:spcPct val="90000"/>
              </a:lnSpc>
              <a:spcAft>
                <a:spcPts val="600"/>
              </a:spcAft>
            </a:pPr>
            <a:r>
              <a:rPr kumimoji="0" lang="tr-TR">
                <a:solidFill>
                  <a:srgbClr val="0000FF"/>
                </a:solidFill>
                <a:latin typeface="Arial Narrow" pitchFamily="34" charset="0"/>
              </a:rPr>
              <a:t>Bu etki, bir öğrencinin cevap kâğıdındaki cevapların tamamının okunması yerine, bütün öğrencilerin birinci, daha sonra ikinci, üçüncü, … sorularına ait cevapların okunması suretiyle azaltılabilir</a:t>
            </a:r>
            <a:r>
              <a:rPr kumimoji="0"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 calcmode="lin" valueType="num">
                                      <p:cBhvr additive="base">
                                        <p:cTn id="7" dur="500" fill="hold"/>
                                        <p:tgtEl>
                                          <p:spTgt spid="228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8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8355">
                                            <p:txEl>
                                              <p:pRg st="1" end="1"/>
                                            </p:txEl>
                                          </p:spTgt>
                                        </p:tgtEl>
                                        <p:attrNameLst>
                                          <p:attrName>style.visibility</p:attrName>
                                        </p:attrNameLst>
                                      </p:cBhvr>
                                      <p:to>
                                        <p:strVal val="visible"/>
                                      </p:to>
                                    </p:set>
                                    <p:anim calcmode="lin" valueType="num">
                                      <p:cBhvr additive="base">
                                        <p:cTn id="13" dur="500" fill="hold"/>
                                        <p:tgtEl>
                                          <p:spTgt spid="2283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83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28355">
                                            <p:txEl>
                                              <p:pRg st="2" end="2"/>
                                            </p:txEl>
                                          </p:spTgt>
                                        </p:tgtEl>
                                        <p:attrNameLst>
                                          <p:attrName>style.visibility</p:attrName>
                                        </p:attrNameLst>
                                      </p:cBhvr>
                                      <p:to>
                                        <p:strVal val="visible"/>
                                      </p:to>
                                    </p:set>
                                    <p:anim calcmode="lin" valueType="num">
                                      <p:cBhvr additive="base">
                                        <p:cTn id="19" dur="500" fill="hold"/>
                                        <p:tgtEl>
                                          <p:spTgt spid="2283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283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32451" name="Rectangle 3"/>
          <p:cNvSpPr>
            <a:spLocks noGrp="1" noChangeArrowheads="1"/>
          </p:cNvSpPr>
          <p:nvPr>
            <p:ph type="body" idx="1"/>
          </p:nvPr>
        </p:nvSpPr>
        <p:spPr>
          <a:xfrm>
            <a:off x="457200" y="1524000"/>
            <a:ext cx="9201150" cy="4953000"/>
          </a:xfrm>
          <a:solidFill>
            <a:srgbClr val="FFFFCC"/>
          </a:solidFill>
          <a:ln/>
        </p:spPr>
        <p:txBody>
          <a:bodyPr/>
          <a:lstStyle/>
          <a:p>
            <a:pPr algn="just">
              <a:spcAft>
                <a:spcPts val="600"/>
              </a:spcAft>
              <a:buFont typeface="Monotype Sorts" pitchFamily="2" charset="2"/>
              <a:buNone/>
            </a:pPr>
            <a:r>
              <a:rPr lang="tr-TR">
                <a:solidFill>
                  <a:srgbClr val="800000"/>
                </a:solidFill>
                <a:latin typeface="Arial Narrow" pitchFamily="34" charset="0"/>
              </a:rPr>
              <a:t>b)</a:t>
            </a:r>
            <a:r>
              <a:rPr lang="tr-TR">
                <a:latin typeface="Arial Narrow" pitchFamily="34" charset="0"/>
              </a:rPr>
              <a:t> </a:t>
            </a:r>
            <a:r>
              <a:rPr lang="tr-TR">
                <a:solidFill>
                  <a:srgbClr val="0000FF"/>
                </a:solidFill>
                <a:latin typeface="Arial Narrow" pitchFamily="34" charset="0"/>
              </a:rPr>
              <a:t>Puanlayıcının, kâğıdın kime ait olduğunu bilmesi sübjektifliğe neden olabilir. Bu durum, puanlamanın güvenirliğini düşürür. Bu bakımdan, puanlama sırasında, cevap kâğıtlarında öğrencilerin adlarının yazılı olduğu kısım kapatılması uygun olur.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 calcmode="lin" valueType="num">
                                      <p:cBhvr additive="base">
                                        <p:cTn id="7" dur="500" fill="hold"/>
                                        <p:tgtEl>
                                          <p:spTgt spid="2324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24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19459"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a:p>
            <a:r>
              <a:rPr lang="tr-TR" b="1">
                <a:solidFill>
                  <a:srgbClr val="800000"/>
                </a:solidFill>
                <a:latin typeface="Arial Narrow" pitchFamily="34" charset="0"/>
              </a:rPr>
              <a:t>1.Girdi:</a:t>
            </a:r>
            <a:r>
              <a:rPr lang="tr-TR">
                <a:solidFill>
                  <a:srgbClr val="0000CC"/>
                </a:solidFill>
              </a:rPr>
              <a:t> </a:t>
            </a:r>
            <a:r>
              <a:rPr lang="tr-TR">
                <a:solidFill>
                  <a:srgbClr val="0000CC"/>
                </a:solidFill>
                <a:latin typeface="Arial Narrow" pitchFamily="34" charset="0"/>
              </a:rPr>
              <a:t>Sistemin amacını gerçekleştirmek üzere 	gerekli olan her şey.</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anim calcmode="lin" valueType="num">
                                      <p:cBhvr additive="base">
                                        <p:cTn id="7"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449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Yoklamalar</a:t>
            </a:r>
          </a:p>
        </p:txBody>
      </p:sp>
      <p:sp>
        <p:nvSpPr>
          <p:cNvPr id="234499" name="Rectangle 3"/>
          <p:cNvSpPr>
            <a:spLocks noGrp="1" noChangeArrowheads="1"/>
          </p:cNvSpPr>
          <p:nvPr>
            <p:ph type="body" idx="1"/>
          </p:nvPr>
        </p:nvSpPr>
        <p:spPr>
          <a:xfrm>
            <a:off x="457200" y="1524000"/>
            <a:ext cx="9201150" cy="4953000"/>
          </a:xfrm>
          <a:solidFill>
            <a:srgbClr val="FFFFCC"/>
          </a:solidFill>
          <a:ln/>
        </p:spPr>
        <p:txBody>
          <a:bodyPr/>
          <a:lstStyle/>
          <a:p>
            <a:pPr algn="just">
              <a:spcAft>
                <a:spcPts val="600"/>
              </a:spcAft>
              <a:buFont typeface="Monotype Sorts" pitchFamily="2" charset="2"/>
              <a:buNone/>
            </a:pPr>
            <a:r>
              <a:rPr kumimoji="0" lang="tr-TR">
                <a:solidFill>
                  <a:srgbClr val="800000"/>
                </a:solidFill>
                <a:latin typeface="Arial Narrow" pitchFamily="34" charset="0"/>
              </a:rPr>
              <a:t>c)</a:t>
            </a:r>
            <a:r>
              <a:rPr kumimoji="0" lang="tr-TR">
                <a:latin typeface="Arial Narrow" pitchFamily="34" charset="0"/>
              </a:rPr>
              <a:t> </a:t>
            </a:r>
            <a:r>
              <a:rPr kumimoji="0" lang="tr-TR">
                <a:solidFill>
                  <a:srgbClr val="0000FF"/>
                </a:solidFill>
                <a:latin typeface="Arial Narrow" pitchFamily="34" charset="0"/>
              </a:rPr>
              <a:t>Bütünleme sınavı gibi bir komisyon tarafından yapılan sınavlarda ve katılan öğrenci sayısının fazla olduğu sınavlarda, cevap kâğıtları jüri üyeleri veya farklı puanlayıcılar tarafından paylaşılarak okunmamalıdır. Cevap kâğıtları bütün puanlayıcılar tarafından ayrı ayrı puanlanmalı, daha sonra bu puanların toplamları veya aritmetik ortalamaları öğrenciye verilecek puan olarak saptanmalıdır.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 calcmode="lin" valueType="num">
                                      <p:cBhvr additive="base">
                                        <p:cTn id="7" dur="500" fill="hold"/>
                                        <p:tgtEl>
                                          <p:spTgt spid="2344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44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 türleri</a:t>
            </a:r>
          </a:p>
        </p:txBody>
      </p:sp>
      <p:sp>
        <p:nvSpPr>
          <p:cNvPr id="236548" name="Rectangle 4"/>
          <p:cNvSpPr>
            <a:spLocks noGrp="1" noChangeArrowheads="1"/>
          </p:cNvSpPr>
          <p:nvPr>
            <p:ph type="body" idx="1"/>
          </p:nvPr>
        </p:nvSpPr>
        <p:spPr>
          <a:solidFill>
            <a:srgbClr val="FFFFCC"/>
          </a:solidFill>
        </p:spPr>
        <p:txBody>
          <a:bodyPr/>
          <a:lstStyle/>
          <a:p>
            <a:pPr algn="just">
              <a:spcAft>
                <a:spcPts val="600"/>
              </a:spcAft>
            </a:pPr>
            <a:endParaRPr kumimoji="0" lang="tr-TR">
              <a:solidFill>
                <a:srgbClr val="0000FF"/>
              </a:solidFill>
              <a:latin typeface="Arial Narrow" pitchFamily="34" charset="0"/>
            </a:endParaRPr>
          </a:p>
          <a:p>
            <a:pPr algn="just">
              <a:spcAft>
                <a:spcPts val="600"/>
              </a:spcAft>
            </a:pPr>
            <a:r>
              <a:rPr kumimoji="0" lang="tr-TR">
                <a:solidFill>
                  <a:srgbClr val="0000FF"/>
                </a:solidFill>
                <a:latin typeface="Arial Narrow" pitchFamily="34" charset="0"/>
              </a:rPr>
              <a:t>Dersin amacına, öğrenci grubuna ve öğrencilerin ders içindeki etkinliklerine göre yazılı yoklamanın değişik türleri kullanılabilir. </a:t>
            </a:r>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1. Yazılı yoklama türleri</a:t>
            </a:r>
          </a:p>
        </p:txBody>
      </p:sp>
      <p:sp>
        <p:nvSpPr>
          <p:cNvPr id="238595" name="Rectangle 3"/>
          <p:cNvSpPr>
            <a:spLocks noGrp="1" noChangeArrowheads="1"/>
          </p:cNvSpPr>
          <p:nvPr>
            <p:ph type="body" idx="1"/>
          </p:nvPr>
        </p:nvSpPr>
        <p:spPr>
          <a:solidFill>
            <a:srgbClr val="FFFFCC"/>
          </a:solidFill>
        </p:spPr>
        <p:txBody>
          <a:bodyPr/>
          <a:lstStyle/>
          <a:p>
            <a:pPr algn="just">
              <a:lnSpc>
                <a:spcPct val="120000"/>
              </a:lnSpc>
              <a:spcAft>
                <a:spcPts val="600"/>
              </a:spcAft>
            </a:pPr>
            <a:r>
              <a:rPr kumimoji="0" lang="tr-TR" b="1">
                <a:solidFill>
                  <a:srgbClr val="800000"/>
                </a:solidFill>
                <a:latin typeface="Arial Narrow" pitchFamily="34" charset="0"/>
              </a:rPr>
              <a:t>a) Tercihli sınavlar</a:t>
            </a:r>
          </a:p>
          <a:p>
            <a:pPr algn="just">
              <a:lnSpc>
                <a:spcPct val="120000"/>
              </a:lnSpc>
              <a:spcAft>
                <a:spcPts val="600"/>
              </a:spcAft>
            </a:pPr>
            <a:r>
              <a:rPr kumimoji="0" lang="tr-TR" b="1">
                <a:solidFill>
                  <a:srgbClr val="800000"/>
                </a:solidFill>
                <a:latin typeface="Arial Narrow" pitchFamily="34" charset="0"/>
              </a:rPr>
              <a:t>b) Sorusuz sınavlar</a:t>
            </a:r>
          </a:p>
          <a:p>
            <a:pPr algn="just">
              <a:lnSpc>
                <a:spcPct val="120000"/>
              </a:lnSpc>
              <a:spcAft>
                <a:spcPts val="600"/>
              </a:spcAft>
            </a:pPr>
            <a:r>
              <a:rPr kumimoji="0" lang="tr-TR">
                <a:latin typeface="Arial Narrow" pitchFamily="34" charset="0"/>
              </a:rPr>
              <a:t> </a:t>
            </a:r>
            <a:r>
              <a:rPr kumimoji="0" lang="tr-TR" b="1">
                <a:solidFill>
                  <a:srgbClr val="800000"/>
                </a:solidFill>
                <a:latin typeface="Arial Narrow" pitchFamily="34" charset="0"/>
              </a:rPr>
              <a:t>c) Ad çekme</a:t>
            </a:r>
          </a:p>
          <a:p>
            <a:pPr>
              <a:lnSpc>
                <a:spcPct val="90000"/>
              </a:lnSpc>
              <a:spcAft>
                <a:spcPts val="600"/>
              </a:spcAft>
              <a:buFont typeface="Monotype Sorts" pitchFamily="2" charset="2"/>
              <a:buNone/>
            </a:pPr>
            <a:r>
              <a:rPr kumimoji="0" lang="tr-TR">
                <a:solidFill>
                  <a:srgbClr val="800000"/>
                </a:solidFill>
                <a:latin typeface="Arial Narrow" pitchFamily="34" charset="0"/>
              </a:rPr>
              <a:t>	d) Açık kitap sınavları</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1026"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sz="3500" b="1">
                <a:solidFill>
                  <a:srgbClr val="800000"/>
                </a:solidFill>
                <a:latin typeface="Arial Narrow" pitchFamily="34" charset="0"/>
              </a:rPr>
              <a:t>1. Yazılı yoklamalar üzerine yapılan araştırmalar</a:t>
            </a:r>
          </a:p>
        </p:txBody>
      </p:sp>
      <p:sp>
        <p:nvSpPr>
          <p:cNvPr id="479235" name="Rectangle 1027"/>
          <p:cNvSpPr>
            <a:spLocks noGrp="1" noChangeArrowheads="1"/>
          </p:cNvSpPr>
          <p:nvPr>
            <p:ph type="body" idx="1"/>
          </p:nvPr>
        </p:nvSpPr>
        <p:spPr>
          <a:xfrm>
            <a:off x="533400" y="1676400"/>
            <a:ext cx="9220200" cy="4800600"/>
          </a:xfrm>
          <a:solidFill>
            <a:srgbClr val="FFFFCC"/>
          </a:solidFill>
        </p:spPr>
        <p:txBody>
          <a:bodyPr/>
          <a:lstStyle/>
          <a:p>
            <a:pPr algn="just">
              <a:lnSpc>
                <a:spcPct val="90000"/>
              </a:lnSpc>
              <a:spcAft>
                <a:spcPts val="600"/>
              </a:spcAft>
              <a:buFont typeface="Monotype Sorts" pitchFamily="2" charset="2"/>
              <a:buNone/>
            </a:pPr>
            <a:r>
              <a:rPr kumimoji="0" lang="tr-TR">
                <a:solidFill>
                  <a:srgbClr val="800000"/>
                </a:solidFill>
                <a:latin typeface="Arial Narrow" pitchFamily="34" charset="0"/>
              </a:rPr>
              <a:t>1) </a:t>
            </a:r>
            <a:r>
              <a:rPr kumimoji="0" lang="tr-TR">
                <a:solidFill>
                  <a:srgbClr val="0000FF"/>
                </a:solidFill>
                <a:latin typeface="Arial Narrow" pitchFamily="34" charset="0"/>
              </a:rPr>
              <a:t>Aynı sınıfa ait cevap kağıtlarını farklı iki puanlayıcının verdiği puanlar arasında 0,60 tutarlılık var.</a:t>
            </a:r>
          </a:p>
          <a:p>
            <a:pPr algn="just">
              <a:lnSpc>
                <a:spcPct val="90000"/>
              </a:lnSpc>
              <a:spcAft>
                <a:spcPts val="600"/>
              </a:spcAft>
              <a:buFont typeface="Monotype Sorts" pitchFamily="2" charset="2"/>
              <a:buNone/>
            </a:pPr>
            <a:r>
              <a:rPr kumimoji="0" lang="tr-TR">
                <a:solidFill>
                  <a:srgbClr val="800000"/>
                </a:solidFill>
                <a:latin typeface="Arial Narrow" pitchFamily="34" charset="0"/>
              </a:rPr>
              <a:t>2) </a:t>
            </a:r>
            <a:r>
              <a:rPr kumimoji="0" lang="tr-TR">
                <a:solidFill>
                  <a:srgbClr val="0000FF"/>
                </a:solidFill>
                <a:latin typeface="Arial Narrow" pitchFamily="34" charset="0"/>
              </a:rPr>
              <a:t>Aynı sınıfa ait cevap kağıtlarını aynı kişi farklı zamanlarda puanladığında verdiği puanlar arasında 0,40 tutarlılık vardır.</a:t>
            </a:r>
          </a:p>
          <a:p>
            <a:pPr algn="just">
              <a:lnSpc>
                <a:spcPct val="90000"/>
              </a:lnSpc>
              <a:spcAft>
                <a:spcPts val="600"/>
              </a:spcAft>
              <a:buFont typeface="Monotype Sorts" pitchFamily="2" charset="2"/>
              <a:buNone/>
            </a:pPr>
            <a:r>
              <a:rPr kumimoji="0" lang="tr-TR" b="1">
                <a:solidFill>
                  <a:srgbClr val="800000"/>
                </a:solidFill>
                <a:latin typeface="Arial Narrow" pitchFamily="34" charset="0"/>
              </a:rPr>
              <a:t>3) </a:t>
            </a:r>
            <a:r>
              <a:rPr kumimoji="0" lang="tr-TR">
                <a:solidFill>
                  <a:srgbClr val="0000FF"/>
                </a:solidFill>
                <a:latin typeface="Arial Narrow" pitchFamily="34" charset="0"/>
              </a:rPr>
              <a:t>Tek bir cevap kağıdı 70 kişiye puanlattırılıyor. Puanlama 20 üzerinden yapılıyor verilen puanlar 2 ile 19 arasında değişiyor.</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497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Kısa Cevaplı Testler</a:t>
            </a:r>
            <a:endParaRPr kumimoji="0" lang="tr-TR">
              <a:solidFill>
                <a:schemeClr val="tx1"/>
              </a:solidFill>
              <a:latin typeface="Arial Narrow" pitchFamily="34" charset="0"/>
            </a:endParaRPr>
          </a:p>
        </p:txBody>
      </p:sp>
      <p:sp>
        <p:nvSpPr>
          <p:cNvPr id="254979" name="Rectangle 3"/>
          <p:cNvSpPr>
            <a:spLocks noGrp="1" noChangeArrowheads="1"/>
          </p:cNvSpPr>
          <p:nvPr>
            <p:ph type="body" idx="1"/>
          </p:nvPr>
        </p:nvSpPr>
        <p:spPr>
          <a:xfrm>
            <a:off x="533400" y="1828800"/>
            <a:ext cx="9201150" cy="4648200"/>
          </a:xfrm>
          <a:solidFill>
            <a:srgbClr val="FFFFCC"/>
          </a:solidFill>
        </p:spPr>
        <p:txBody>
          <a:bodyPr/>
          <a:lstStyle/>
          <a:p>
            <a:r>
              <a:rPr kumimoji="0" lang="tr-TR">
                <a:solidFill>
                  <a:srgbClr val="FF3300"/>
                </a:solidFill>
                <a:latin typeface="Arial Narrow" pitchFamily="34" charset="0"/>
              </a:rPr>
              <a:t>Tanımı:</a:t>
            </a:r>
            <a:endParaRPr kumimoji="0" lang="tr-TR">
              <a:solidFill>
                <a:srgbClr val="0000FF"/>
              </a:solidFill>
              <a:latin typeface="Arial Narrow" pitchFamily="34" charset="0"/>
            </a:endParaRPr>
          </a:p>
          <a:p>
            <a:r>
              <a:rPr kumimoji="0" lang="tr-TR">
                <a:solidFill>
                  <a:srgbClr val="0000FF"/>
                </a:solidFill>
                <a:latin typeface="Arial Narrow" pitchFamily="34" charset="0"/>
              </a:rPr>
              <a:t>Cevaplayıcının bir rakam, bir kelime ya da en çok bir cümle ile cevaplandırdığı sorulardan oluşan sınavlara</a:t>
            </a:r>
            <a:r>
              <a:rPr kumimoji="0" lang="tr-TR">
                <a:latin typeface="Arial Narrow" pitchFamily="34" charset="0"/>
              </a:rPr>
              <a:t> </a:t>
            </a:r>
            <a:r>
              <a:rPr kumimoji="0" lang="tr-TR" i="1">
                <a:solidFill>
                  <a:srgbClr val="FF0066"/>
                </a:solidFill>
                <a:latin typeface="Arial Narrow" pitchFamily="34" charset="0"/>
              </a:rPr>
              <a:t>kısa cevaplı testler</a:t>
            </a:r>
            <a:r>
              <a:rPr kumimoji="0" lang="tr-TR">
                <a:latin typeface="Arial Narrow" pitchFamily="34" charset="0"/>
              </a:rPr>
              <a:t> </a:t>
            </a:r>
            <a:r>
              <a:rPr kumimoji="0" lang="tr-TR">
                <a:solidFill>
                  <a:srgbClr val="0000FF"/>
                </a:solidFill>
                <a:latin typeface="Arial Narrow" pitchFamily="34" charset="0"/>
              </a:rPr>
              <a:t>adı verilmektedir.</a:t>
            </a:r>
            <a:r>
              <a:rPr kumimoji="0"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4979">
                                            <p:txEl>
                                              <p:pRg st="1" end="1"/>
                                            </p:txEl>
                                          </p:spTgt>
                                        </p:tgtEl>
                                        <p:attrNameLst>
                                          <p:attrName>style.visibility</p:attrName>
                                        </p:attrNameLst>
                                      </p:cBhvr>
                                      <p:to>
                                        <p:strVal val="visible"/>
                                      </p:to>
                                    </p:set>
                                    <p:anim calcmode="lin" valueType="num">
                                      <p:cBhvr additive="base">
                                        <p:cTn id="13" dur="500" fill="hold"/>
                                        <p:tgtEl>
                                          <p:spTgt spid="2549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Kısa Cevaplı Testler</a:t>
            </a:r>
            <a:endParaRPr kumimoji="0" lang="tr-TR">
              <a:solidFill>
                <a:schemeClr val="tx1"/>
              </a:solidFill>
              <a:latin typeface="Arial Narrow" pitchFamily="34" charset="0"/>
            </a:endParaRPr>
          </a:p>
        </p:txBody>
      </p:sp>
      <p:sp>
        <p:nvSpPr>
          <p:cNvPr id="257027" name="Rectangle 3"/>
          <p:cNvSpPr>
            <a:spLocks noGrp="1" noChangeArrowheads="1"/>
          </p:cNvSpPr>
          <p:nvPr>
            <p:ph type="body" idx="1"/>
          </p:nvPr>
        </p:nvSpPr>
        <p:spPr>
          <a:xfrm>
            <a:off x="533400" y="2057400"/>
            <a:ext cx="9201150" cy="4419600"/>
          </a:xfrm>
          <a:solidFill>
            <a:srgbClr val="FFFFCC"/>
          </a:solidFill>
        </p:spPr>
        <p:txBody>
          <a:bodyPr/>
          <a:lstStyle/>
          <a:p>
            <a:r>
              <a:rPr kumimoji="0" lang="tr-TR">
                <a:solidFill>
                  <a:srgbClr val="FF0066"/>
                </a:solidFill>
                <a:latin typeface="Arial Narrow" pitchFamily="34" charset="0"/>
              </a:rPr>
              <a:t>Kısa cevaplı testler başlıca iki madde formunda yazılabilir.</a:t>
            </a:r>
            <a:r>
              <a:rPr kumimoji="0" lang="tr-TR">
                <a:latin typeface="Arial Narrow" pitchFamily="34" charset="0"/>
              </a:rPr>
              <a:t> </a:t>
            </a:r>
          </a:p>
          <a:p>
            <a:r>
              <a:rPr kumimoji="0" lang="tr-TR">
                <a:solidFill>
                  <a:srgbClr val="800000"/>
                </a:solidFill>
                <a:latin typeface="Arial Narrow" pitchFamily="34" charset="0"/>
              </a:rPr>
              <a:t>1)</a:t>
            </a:r>
            <a:r>
              <a:rPr kumimoji="0" lang="tr-TR">
                <a:latin typeface="Arial Narrow" pitchFamily="34" charset="0"/>
              </a:rPr>
              <a:t> </a:t>
            </a:r>
            <a:r>
              <a:rPr kumimoji="0" lang="tr-TR">
                <a:solidFill>
                  <a:srgbClr val="0000FF"/>
                </a:solidFill>
                <a:latin typeface="Arial Narrow" pitchFamily="34" charset="0"/>
              </a:rPr>
              <a:t>Bunlardan biri, boşluk doldurma olarak bilinen</a:t>
            </a:r>
            <a:r>
              <a:rPr kumimoji="0" lang="tr-TR">
                <a:latin typeface="Arial Narrow" pitchFamily="34" charset="0"/>
              </a:rPr>
              <a:t> </a:t>
            </a:r>
            <a:r>
              <a:rPr kumimoji="0" lang="tr-TR" i="1">
                <a:solidFill>
                  <a:srgbClr val="FF0066"/>
                </a:solidFill>
                <a:latin typeface="Arial Narrow" pitchFamily="34" charset="0"/>
              </a:rPr>
              <a:t>eksik köklü</a:t>
            </a:r>
            <a:r>
              <a:rPr kumimoji="0" lang="tr-TR" i="1">
                <a:latin typeface="Arial Narrow" pitchFamily="34" charset="0"/>
              </a:rPr>
              <a:t> </a:t>
            </a:r>
            <a:r>
              <a:rPr kumimoji="0" lang="tr-TR" i="1">
                <a:solidFill>
                  <a:srgbClr val="FF0066"/>
                </a:solidFill>
                <a:latin typeface="Arial Narrow" pitchFamily="34" charset="0"/>
              </a:rPr>
              <a:t>maddeler</a:t>
            </a:r>
            <a:r>
              <a:rPr kumimoji="0" lang="tr-TR">
                <a:solidFill>
                  <a:srgbClr val="0000FF"/>
                </a:solidFill>
                <a:latin typeface="Arial Narrow" pitchFamily="34" charset="0"/>
              </a:rPr>
              <a:t>dir.</a:t>
            </a:r>
            <a:r>
              <a:rPr kumimoji="0" lang="tr-TR">
                <a:latin typeface="Arial Narrow" pitchFamily="34" charset="0"/>
              </a:rPr>
              <a:t>  </a:t>
            </a:r>
            <a:r>
              <a:rPr kumimoji="0" lang="tr-TR">
                <a:solidFill>
                  <a:srgbClr val="0000FF"/>
                </a:solidFill>
                <a:latin typeface="Arial Narrow" pitchFamily="34" charset="0"/>
              </a:rPr>
              <a:t>Öğrencinin vereceği cevapların soru (madde) kökünde bırakılan boşluğa yazılması istenir.</a:t>
            </a:r>
            <a:r>
              <a:rPr kumimoji="0" lang="tr-TR">
                <a:latin typeface="Arial Narrow" pitchFamily="34" charset="0"/>
              </a:rPr>
              <a:t> </a:t>
            </a:r>
          </a:p>
          <a:p>
            <a:r>
              <a:rPr kumimoji="0" lang="tr-TR">
                <a:solidFill>
                  <a:srgbClr val="800000"/>
                </a:solidFill>
                <a:latin typeface="Arial Narrow" pitchFamily="34" charset="0"/>
              </a:rPr>
              <a:t>2)</a:t>
            </a:r>
            <a:r>
              <a:rPr kumimoji="0" lang="tr-TR">
                <a:latin typeface="Arial Narrow" pitchFamily="34" charset="0"/>
              </a:rPr>
              <a:t> </a:t>
            </a:r>
            <a:r>
              <a:rPr kumimoji="0" lang="tr-TR">
                <a:solidFill>
                  <a:srgbClr val="0000FF"/>
                </a:solidFill>
                <a:latin typeface="Arial Narrow" pitchFamily="34" charset="0"/>
              </a:rPr>
              <a:t>Diğeri ise, kökü</a:t>
            </a:r>
            <a:r>
              <a:rPr kumimoji="0" lang="tr-TR" i="1">
                <a:solidFill>
                  <a:srgbClr val="0000FF"/>
                </a:solidFill>
                <a:latin typeface="Arial Narrow" pitchFamily="34" charset="0"/>
              </a:rPr>
              <a:t>,</a:t>
            </a:r>
            <a:r>
              <a:rPr kumimoji="0" lang="tr-TR" i="1">
                <a:latin typeface="Arial Narrow" pitchFamily="34" charset="0"/>
              </a:rPr>
              <a:t> </a:t>
            </a:r>
            <a:r>
              <a:rPr kumimoji="0" lang="tr-TR" i="1">
                <a:solidFill>
                  <a:srgbClr val="FF0066"/>
                </a:solidFill>
                <a:latin typeface="Arial Narrow" pitchFamily="34" charset="0"/>
              </a:rPr>
              <a:t>soru </a:t>
            </a:r>
            <a:r>
              <a:rPr kumimoji="0" lang="tr-TR">
                <a:solidFill>
                  <a:srgbClr val="0000FF"/>
                </a:solidFill>
                <a:latin typeface="Arial Narrow" pitchFamily="34" charset="0"/>
              </a:rPr>
              <a:t>ifadesiyle biten maddelerdir.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7027">
                                            <p:txEl>
                                              <p:pRg st="0" end="0"/>
                                            </p:txEl>
                                          </p:spTgt>
                                        </p:tgtEl>
                                        <p:attrNameLst>
                                          <p:attrName>style.visibility</p:attrName>
                                        </p:attrNameLst>
                                      </p:cBhvr>
                                      <p:to>
                                        <p:strVal val="visible"/>
                                      </p:to>
                                    </p:set>
                                    <p:anim calcmode="lin" valueType="num">
                                      <p:cBhvr additive="base">
                                        <p:cTn id="7" dur="500" fill="hold"/>
                                        <p:tgtEl>
                                          <p:spTgt spid="2570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70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7027">
                                            <p:txEl>
                                              <p:pRg st="1" end="1"/>
                                            </p:txEl>
                                          </p:spTgt>
                                        </p:tgtEl>
                                        <p:attrNameLst>
                                          <p:attrName>style.visibility</p:attrName>
                                        </p:attrNameLst>
                                      </p:cBhvr>
                                      <p:to>
                                        <p:strVal val="visible"/>
                                      </p:to>
                                    </p:set>
                                    <p:anim calcmode="lin" valueType="num">
                                      <p:cBhvr additive="base">
                                        <p:cTn id="13" dur="500" fill="hold"/>
                                        <p:tgtEl>
                                          <p:spTgt spid="2570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70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57027">
                                            <p:txEl>
                                              <p:pRg st="2" end="2"/>
                                            </p:txEl>
                                          </p:spTgt>
                                        </p:tgtEl>
                                        <p:attrNameLst>
                                          <p:attrName>style.visibility</p:attrName>
                                        </p:attrNameLst>
                                      </p:cBhvr>
                                      <p:to>
                                        <p:strVal val="visible"/>
                                      </p:to>
                                    </p:set>
                                    <p:anim calcmode="lin" valueType="num">
                                      <p:cBhvr additive="base">
                                        <p:cTn id="19" dur="500" fill="hold"/>
                                        <p:tgtEl>
                                          <p:spTgt spid="2570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570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7"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2"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Kısa Cevaplı Testler</a:t>
            </a:r>
          </a:p>
        </p:txBody>
      </p:sp>
      <p:sp>
        <p:nvSpPr>
          <p:cNvPr id="261123" name="Rectangle 3"/>
          <p:cNvSpPr>
            <a:spLocks noGrp="1" noChangeArrowheads="1"/>
          </p:cNvSpPr>
          <p:nvPr>
            <p:ph type="body" idx="1"/>
          </p:nvPr>
        </p:nvSpPr>
        <p:spPr>
          <a:xfrm>
            <a:off x="533400" y="1600200"/>
            <a:ext cx="9201150" cy="4724400"/>
          </a:xfrm>
          <a:solidFill>
            <a:srgbClr val="FFFFCC"/>
          </a:solidFill>
        </p:spPr>
        <p:txBody>
          <a:bodyPr/>
          <a:lstStyle/>
          <a:p>
            <a:pPr>
              <a:buFont typeface="Monotype Sorts" pitchFamily="2" charset="2"/>
              <a:buNone/>
            </a:pPr>
            <a:r>
              <a:rPr kumimoji="0" lang="tr-TR" b="1" u="sng">
                <a:solidFill>
                  <a:srgbClr val="FF3300"/>
                </a:solidFill>
                <a:latin typeface="Arial Narrow" pitchFamily="34" charset="0"/>
              </a:rPr>
              <a:t>Kısa Cevaplı Testlerin Özellikleri:</a:t>
            </a:r>
            <a:endParaRPr kumimoji="0" lang="tr-TR" u="sng">
              <a:solidFill>
                <a:srgbClr val="0000FF"/>
              </a:solidFill>
              <a:latin typeface="Arial Narrow" pitchFamily="34" charset="0"/>
            </a:endParaRPr>
          </a:p>
          <a:p>
            <a:pPr algn="just">
              <a:lnSpc>
                <a:spcPct val="90000"/>
              </a:lnSpc>
              <a:spcBef>
                <a:spcPts val="100"/>
              </a:spcBef>
              <a:spcAft>
                <a:spcPts val="100"/>
              </a:spcAft>
              <a:buFont typeface="Monotype Sorts" pitchFamily="2" charset="2"/>
              <a:buNone/>
            </a:pPr>
            <a:r>
              <a:rPr kumimoji="0" lang="tr-TR">
                <a:solidFill>
                  <a:srgbClr val="800000"/>
                </a:solidFill>
                <a:latin typeface="Arial Narrow" pitchFamily="34" charset="0"/>
              </a:rPr>
              <a:t>1) </a:t>
            </a:r>
            <a:r>
              <a:rPr kumimoji="0" lang="tr-TR">
                <a:solidFill>
                  <a:srgbClr val="0000FF"/>
                </a:solidFill>
                <a:latin typeface="Arial Narrow" pitchFamily="34" charset="0"/>
              </a:rPr>
              <a:t>Cevaplar kısadır,</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2)</a:t>
            </a:r>
            <a:r>
              <a:rPr kumimoji="0" lang="tr-TR">
                <a:latin typeface="Arial Narrow" pitchFamily="34" charset="0"/>
              </a:rPr>
              <a:t> </a:t>
            </a:r>
            <a:r>
              <a:rPr kumimoji="0" lang="tr-TR">
                <a:solidFill>
                  <a:srgbClr val="0000FF"/>
                </a:solidFill>
                <a:latin typeface="Arial Narrow" pitchFamily="34" charset="0"/>
              </a:rPr>
              <a:t>Cevaplayıcı istediği cevabı verebilir,</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3)</a:t>
            </a:r>
            <a:r>
              <a:rPr kumimoji="0" lang="tr-TR">
                <a:latin typeface="Arial Narrow" pitchFamily="34" charset="0"/>
              </a:rPr>
              <a:t> </a:t>
            </a:r>
            <a:r>
              <a:rPr kumimoji="0" lang="tr-TR">
                <a:solidFill>
                  <a:srgbClr val="0000FF"/>
                </a:solidFill>
                <a:latin typeface="Arial Narrow" pitchFamily="34" charset="0"/>
              </a:rPr>
              <a:t>Soru sayısı çoktur,</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4)</a:t>
            </a:r>
            <a:r>
              <a:rPr kumimoji="0" lang="tr-TR">
                <a:latin typeface="Arial Narrow" pitchFamily="34" charset="0"/>
              </a:rPr>
              <a:t> </a:t>
            </a:r>
            <a:r>
              <a:rPr kumimoji="0" lang="tr-TR">
                <a:solidFill>
                  <a:srgbClr val="0000FF"/>
                </a:solidFill>
                <a:latin typeface="Arial Narrow" pitchFamily="34" charset="0"/>
              </a:rPr>
              <a:t>Puanlaması daha çok objektiftir,</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5)</a:t>
            </a:r>
            <a:r>
              <a:rPr kumimoji="0" lang="tr-TR">
                <a:latin typeface="Arial Narrow" pitchFamily="34" charset="0"/>
              </a:rPr>
              <a:t> </a:t>
            </a:r>
            <a:r>
              <a:rPr kumimoji="0" lang="tr-TR">
                <a:solidFill>
                  <a:srgbClr val="0000FF"/>
                </a:solidFill>
                <a:latin typeface="Arial Narrow" pitchFamily="34" charset="0"/>
              </a:rPr>
              <a:t>Cevaplar öğrenci tarafından düşünülüp bulunmak durumundadır,</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6)</a:t>
            </a:r>
            <a:r>
              <a:rPr kumimoji="0" lang="tr-TR">
                <a:latin typeface="Arial Narrow" pitchFamily="34" charset="0"/>
              </a:rPr>
              <a:t> </a:t>
            </a:r>
            <a:r>
              <a:rPr kumimoji="0" lang="tr-TR">
                <a:solidFill>
                  <a:srgbClr val="0000FF"/>
                </a:solidFill>
                <a:latin typeface="Arial Narrow" pitchFamily="34" charset="0"/>
              </a:rPr>
              <a:t>Şans başarısı yok denecek kadar azdır,</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7)</a:t>
            </a:r>
            <a:r>
              <a:rPr kumimoji="0" lang="tr-TR">
                <a:latin typeface="Arial Narrow" pitchFamily="34" charset="0"/>
              </a:rPr>
              <a:t> </a:t>
            </a:r>
            <a:r>
              <a:rPr kumimoji="0" lang="tr-TR">
                <a:solidFill>
                  <a:srgbClr val="0000FF"/>
                </a:solidFill>
                <a:latin typeface="Arial Narrow" pitchFamily="34" charset="0"/>
              </a:rPr>
              <a:t>Puanlaması kolaydır.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anim calcmode="lin" valueType="num">
                                      <p:cBhvr additive="base">
                                        <p:cTn id="7" dur="500" fill="hold"/>
                                        <p:tgtEl>
                                          <p:spTgt spid="2611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1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1123">
                                            <p:txEl>
                                              <p:pRg st="1" end="1"/>
                                            </p:txEl>
                                          </p:spTgt>
                                        </p:tgtEl>
                                        <p:attrNameLst>
                                          <p:attrName>style.visibility</p:attrName>
                                        </p:attrNameLst>
                                      </p:cBhvr>
                                      <p:to>
                                        <p:strVal val="visible"/>
                                      </p:to>
                                    </p:set>
                                    <p:anim calcmode="lin" valueType="num">
                                      <p:cBhvr additive="base">
                                        <p:cTn id="13" dur="500" fill="hold"/>
                                        <p:tgtEl>
                                          <p:spTgt spid="2611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1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1123">
                                            <p:txEl>
                                              <p:pRg st="2" end="2"/>
                                            </p:txEl>
                                          </p:spTgt>
                                        </p:tgtEl>
                                        <p:attrNameLst>
                                          <p:attrName>style.visibility</p:attrName>
                                        </p:attrNameLst>
                                      </p:cBhvr>
                                      <p:to>
                                        <p:strVal val="visible"/>
                                      </p:to>
                                    </p:set>
                                    <p:anim calcmode="lin" valueType="num">
                                      <p:cBhvr additive="base">
                                        <p:cTn id="19" dur="500" fill="hold"/>
                                        <p:tgtEl>
                                          <p:spTgt spid="2611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1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1123">
                                            <p:txEl>
                                              <p:pRg st="3" end="3"/>
                                            </p:txEl>
                                          </p:spTgt>
                                        </p:tgtEl>
                                        <p:attrNameLst>
                                          <p:attrName>style.visibility</p:attrName>
                                        </p:attrNameLst>
                                      </p:cBhvr>
                                      <p:to>
                                        <p:strVal val="visible"/>
                                      </p:to>
                                    </p:set>
                                    <p:anim calcmode="lin" valueType="num">
                                      <p:cBhvr additive="base">
                                        <p:cTn id="25" dur="500" fill="hold"/>
                                        <p:tgtEl>
                                          <p:spTgt spid="26112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1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1123">
                                            <p:txEl>
                                              <p:pRg st="4" end="4"/>
                                            </p:txEl>
                                          </p:spTgt>
                                        </p:tgtEl>
                                        <p:attrNameLst>
                                          <p:attrName>style.visibility</p:attrName>
                                        </p:attrNameLst>
                                      </p:cBhvr>
                                      <p:to>
                                        <p:strVal val="visible"/>
                                      </p:to>
                                    </p:set>
                                    <p:anim calcmode="lin" valueType="num">
                                      <p:cBhvr additive="base">
                                        <p:cTn id="31" dur="500" fill="hold"/>
                                        <p:tgtEl>
                                          <p:spTgt spid="26112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1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61123">
                                            <p:txEl>
                                              <p:pRg st="5" end="5"/>
                                            </p:txEl>
                                          </p:spTgt>
                                        </p:tgtEl>
                                        <p:attrNameLst>
                                          <p:attrName>style.visibility</p:attrName>
                                        </p:attrNameLst>
                                      </p:cBhvr>
                                      <p:to>
                                        <p:strVal val="visible"/>
                                      </p:to>
                                    </p:set>
                                    <p:anim calcmode="lin" valueType="num">
                                      <p:cBhvr additive="base">
                                        <p:cTn id="37" dur="500" fill="hold"/>
                                        <p:tgtEl>
                                          <p:spTgt spid="26112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611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61123">
                                            <p:txEl>
                                              <p:pRg st="6" end="6"/>
                                            </p:txEl>
                                          </p:spTgt>
                                        </p:tgtEl>
                                        <p:attrNameLst>
                                          <p:attrName>style.visibility</p:attrName>
                                        </p:attrNameLst>
                                      </p:cBhvr>
                                      <p:to>
                                        <p:strVal val="visible"/>
                                      </p:to>
                                    </p:set>
                                    <p:anim calcmode="lin" valueType="num">
                                      <p:cBhvr additive="base">
                                        <p:cTn id="43" dur="500" fill="hold"/>
                                        <p:tgtEl>
                                          <p:spTgt spid="26112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61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61123">
                                            <p:txEl>
                                              <p:pRg st="7" end="7"/>
                                            </p:txEl>
                                          </p:spTgt>
                                        </p:tgtEl>
                                        <p:attrNameLst>
                                          <p:attrName>style.visibility</p:attrName>
                                        </p:attrNameLst>
                                      </p:cBhvr>
                                      <p:to>
                                        <p:strVal val="visible"/>
                                      </p:to>
                                    </p:set>
                                    <p:anim calcmode="lin" valueType="num">
                                      <p:cBhvr additive="base">
                                        <p:cTn id="49" dur="500" fill="hold"/>
                                        <p:tgtEl>
                                          <p:spTgt spid="26112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6112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3170" name="Rectangle 2" descr="Beyaz mermer"/>
          <p:cNvSpPr>
            <a:spLocks noGrp="1" noChangeArrowheads="1"/>
          </p:cNvSpPr>
          <p:nvPr>
            <p:ph type="title"/>
          </p:nvPr>
        </p:nvSpPr>
        <p:spPr>
          <a:xfrm>
            <a:off x="514350" y="228600"/>
            <a:ext cx="9172575" cy="9906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Kısa Cevaplı Testler</a:t>
            </a:r>
          </a:p>
        </p:txBody>
      </p:sp>
      <p:sp>
        <p:nvSpPr>
          <p:cNvPr id="263171" name="Rectangle 3"/>
          <p:cNvSpPr>
            <a:spLocks noGrp="1" noChangeArrowheads="1"/>
          </p:cNvSpPr>
          <p:nvPr>
            <p:ph type="body" idx="1"/>
          </p:nvPr>
        </p:nvSpPr>
        <p:spPr>
          <a:xfrm>
            <a:off x="533400" y="1676400"/>
            <a:ext cx="9220200" cy="4724400"/>
          </a:xfrm>
          <a:solidFill>
            <a:srgbClr val="FFFFCC"/>
          </a:solidFill>
        </p:spPr>
        <p:txBody>
          <a:bodyPr/>
          <a:lstStyle/>
          <a:p>
            <a:pPr>
              <a:buFont typeface="Monotype Sorts" pitchFamily="2" charset="2"/>
              <a:buNone/>
            </a:pPr>
            <a:r>
              <a:rPr kumimoji="0" lang="tr-TR" b="1" u="sng">
                <a:solidFill>
                  <a:srgbClr val="FF3300"/>
                </a:solidFill>
                <a:latin typeface="Arial Narrow" pitchFamily="34" charset="0"/>
              </a:rPr>
              <a:t>Kısa Cevaplı Testlerin Yazılmasında </a:t>
            </a:r>
          </a:p>
          <a:p>
            <a:pPr>
              <a:buFont typeface="Monotype Sorts" pitchFamily="2" charset="2"/>
              <a:buNone/>
            </a:pPr>
            <a:r>
              <a:rPr kumimoji="0" lang="tr-TR">
                <a:solidFill>
                  <a:srgbClr val="800000"/>
                </a:solidFill>
                <a:latin typeface="Arial Narrow" pitchFamily="34" charset="0"/>
              </a:rPr>
              <a:t>1)</a:t>
            </a:r>
            <a:r>
              <a:rPr kumimoji="0" lang="tr-TR">
                <a:solidFill>
                  <a:srgbClr val="0000FF"/>
                </a:solidFill>
                <a:latin typeface="Arial Narrow" pitchFamily="34" charset="0"/>
              </a:rPr>
              <a:t> Anlaşılır ve açık yazılmalı,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2)</a:t>
            </a:r>
            <a:r>
              <a:rPr kumimoji="0" lang="tr-TR">
                <a:solidFill>
                  <a:srgbClr val="0000FF"/>
                </a:solidFill>
                <a:latin typeface="Arial Narrow" pitchFamily="34" charset="0"/>
              </a:rPr>
              <a:t> Her madde ile önemli bir bilgi yoklanmalı,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3)</a:t>
            </a:r>
            <a:r>
              <a:rPr kumimoji="0" lang="tr-TR">
                <a:solidFill>
                  <a:srgbClr val="0000FF"/>
                </a:solidFill>
                <a:latin typeface="Arial Narrow" pitchFamily="34" charset="0"/>
              </a:rPr>
              <a:t> Bilinen bir kaynaktan olduğu gibi alınmamalı,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4)</a:t>
            </a:r>
            <a:r>
              <a:rPr kumimoji="0" lang="tr-TR">
                <a:solidFill>
                  <a:srgbClr val="0000FF"/>
                </a:solidFill>
                <a:latin typeface="Arial Narrow" pitchFamily="34" charset="0"/>
              </a:rPr>
              <a:t> Sorunun ifadesinde ipucu bulunmamalı,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5)</a:t>
            </a:r>
            <a:r>
              <a:rPr kumimoji="0" lang="tr-TR">
                <a:solidFill>
                  <a:srgbClr val="0000FF"/>
                </a:solidFill>
                <a:latin typeface="Arial Narrow" pitchFamily="34" charset="0"/>
              </a:rPr>
              <a:t> Eksik cümle yapısında olan sorularda bırakılan boşluklar ipucu vermemeli,</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6)</a:t>
            </a:r>
            <a:r>
              <a:rPr kumimoji="0" lang="tr-TR">
                <a:solidFill>
                  <a:srgbClr val="0000FF"/>
                </a:solidFill>
                <a:latin typeface="Arial Narrow" pitchFamily="34" charset="0"/>
              </a:rPr>
              <a:t> Biri diğerinin cevabını içeren sorular bulunmamalı,</a:t>
            </a:r>
          </a:p>
          <a:p>
            <a:pPr algn="just">
              <a:spcBef>
                <a:spcPts val="100"/>
              </a:spcBef>
              <a:spcAft>
                <a:spcPts val="100"/>
              </a:spcAft>
              <a:buFont typeface="Monotype Sorts" pitchFamily="2" charset="2"/>
              <a:buNone/>
            </a:pPr>
            <a:r>
              <a:rPr kumimoji="0" lang="tr-TR">
                <a:solidFill>
                  <a:srgbClr val="800000"/>
                </a:solidFill>
                <a:latin typeface="Arial Narrow" pitchFamily="34" charset="0"/>
              </a:rPr>
              <a:t>7)</a:t>
            </a:r>
            <a:r>
              <a:rPr kumimoji="0" lang="tr-TR">
                <a:solidFill>
                  <a:srgbClr val="0000FF"/>
                </a:solidFill>
                <a:latin typeface="Arial Narrow" pitchFamily="34" charset="0"/>
              </a:rPr>
              <a:t> Eksik bırakılan yerler aynı uzunlukta olmalı.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3171">
                                            <p:txEl>
                                              <p:pRg st="0" end="0"/>
                                            </p:txEl>
                                          </p:spTgt>
                                        </p:tgtEl>
                                        <p:attrNameLst>
                                          <p:attrName>style.visibility</p:attrName>
                                        </p:attrNameLst>
                                      </p:cBhvr>
                                      <p:to>
                                        <p:strVal val="visible"/>
                                      </p:to>
                                    </p:set>
                                    <p:anim calcmode="lin" valueType="num">
                                      <p:cBhvr additive="base">
                                        <p:cTn id="7" dur="500" fill="hold"/>
                                        <p:tgtEl>
                                          <p:spTgt spid="263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3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3171">
                                            <p:txEl>
                                              <p:pRg st="1" end="1"/>
                                            </p:txEl>
                                          </p:spTgt>
                                        </p:tgtEl>
                                        <p:attrNameLst>
                                          <p:attrName>style.visibility</p:attrName>
                                        </p:attrNameLst>
                                      </p:cBhvr>
                                      <p:to>
                                        <p:strVal val="visible"/>
                                      </p:to>
                                    </p:set>
                                    <p:anim calcmode="lin" valueType="num">
                                      <p:cBhvr additive="base">
                                        <p:cTn id="13" dur="500" fill="hold"/>
                                        <p:tgtEl>
                                          <p:spTgt spid="2631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3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3171">
                                            <p:txEl>
                                              <p:pRg st="2" end="2"/>
                                            </p:txEl>
                                          </p:spTgt>
                                        </p:tgtEl>
                                        <p:attrNameLst>
                                          <p:attrName>style.visibility</p:attrName>
                                        </p:attrNameLst>
                                      </p:cBhvr>
                                      <p:to>
                                        <p:strVal val="visible"/>
                                      </p:to>
                                    </p:set>
                                    <p:anim calcmode="lin" valueType="num">
                                      <p:cBhvr additive="base">
                                        <p:cTn id="19" dur="500" fill="hold"/>
                                        <p:tgtEl>
                                          <p:spTgt spid="2631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3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3171">
                                            <p:txEl>
                                              <p:pRg st="3" end="3"/>
                                            </p:txEl>
                                          </p:spTgt>
                                        </p:tgtEl>
                                        <p:attrNameLst>
                                          <p:attrName>style.visibility</p:attrName>
                                        </p:attrNameLst>
                                      </p:cBhvr>
                                      <p:to>
                                        <p:strVal val="visible"/>
                                      </p:to>
                                    </p:set>
                                    <p:anim calcmode="lin" valueType="num">
                                      <p:cBhvr additive="base">
                                        <p:cTn id="25" dur="500" fill="hold"/>
                                        <p:tgtEl>
                                          <p:spTgt spid="2631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3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3171">
                                            <p:txEl>
                                              <p:pRg st="4" end="4"/>
                                            </p:txEl>
                                          </p:spTgt>
                                        </p:tgtEl>
                                        <p:attrNameLst>
                                          <p:attrName>style.visibility</p:attrName>
                                        </p:attrNameLst>
                                      </p:cBhvr>
                                      <p:to>
                                        <p:strVal val="visible"/>
                                      </p:to>
                                    </p:set>
                                    <p:anim calcmode="lin" valueType="num">
                                      <p:cBhvr additive="base">
                                        <p:cTn id="31" dur="500" fill="hold"/>
                                        <p:tgtEl>
                                          <p:spTgt spid="26317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3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63171">
                                            <p:txEl>
                                              <p:pRg st="5" end="5"/>
                                            </p:txEl>
                                          </p:spTgt>
                                        </p:tgtEl>
                                        <p:attrNameLst>
                                          <p:attrName>style.visibility</p:attrName>
                                        </p:attrNameLst>
                                      </p:cBhvr>
                                      <p:to>
                                        <p:strVal val="visible"/>
                                      </p:to>
                                    </p:set>
                                    <p:anim calcmode="lin" valueType="num">
                                      <p:cBhvr additive="base">
                                        <p:cTn id="37" dur="500" fill="hold"/>
                                        <p:tgtEl>
                                          <p:spTgt spid="26317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631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63171">
                                            <p:txEl>
                                              <p:pRg st="6" end="6"/>
                                            </p:txEl>
                                          </p:spTgt>
                                        </p:tgtEl>
                                        <p:attrNameLst>
                                          <p:attrName>style.visibility</p:attrName>
                                        </p:attrNameLst>
                                      </p:cBhvr>
                                      <p:to>
                                        <p:strVal val="visible"/>
                                      </p:to>
                                    </p:set>
                                    <p:anim calcmode="lin" valueType="num">
                                      <p:cBhvr additive="base">
                                        <p:cTn id="43" dur="500" fill="hold"/>
                                        <p:tgtEl>
                                          <p:spTgt spid="263171">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63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63171">
                                            <p:txEl>
                                              <p:pRg st="7" end="7"/>
                                            </p:txEl>
                                          </p:spTgt>
                                        </p:tgtEl>
                                        <p:attrNameLst>
                                          <p:attrName>style.visibility</p:attrName>
                                        </p:attrNameLst>
                                      </p:cBhvr>
                                      <p:to>
                                        <p:strVal val="visible"/>
                                      </p:to>
                                    </p:set>
                                    <p:anim calcmode="lin" valueType="num">
                                      <p:cBhvr additive="base">
                                        <p:cTn id="49" dur="500" fill="hold"/>
                                        <p:tgtEl>
                                          <p:spTgt spid="263171">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6317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21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3. Doğru-Yanlış Testleri</a:t>
            </a:r>
            <a:endParaRPr kumimoji="0" lang="tr-TR" b="1">
              <a:solidFill>
                <a:schemeClr val="tx1"/>
              </a:solidFill>
              <a:latin typeface="Arial Narrow" pitchFamily="34" charset="0"/>
            </a:endParaRPr>
          </a:p>
        </p:txBody>
      </p:sp>
      <p:sp>
        <p:nvSpPr>
          <p:cNvPr id="265219" name="Rectangle 3"/>
          <p:cNvSpPr>
            <a:spLocks noGrp="1" noChangeArrowheads="1"/>
          </p:cNvSpPr>
          <p:nvPr>
            <p:ph type="body" idx="1"/>
          </p:nvPr>
        </p:nvSpPr>
        <p:spPr>
          <a:xfrm>
            <a:off x="533400" y="1828800"/>
            <a:ext cx="9201150" cy="4648200"/>
          </a:xfrm>
          <a:solidFill>
            <a:srgbClr val="FFFFCC"/>
          </a:solidFill>
          <a:ln/>
        </p:spPr>
        <p:txBody>
          <a:bodyPr/>
          <a:lstStyle/>
          <a:p>
            <a:r>
              <a:rPr kumimoji="0" lang="tr-TR">
                <a:solidFill>
                  <a:srgbClr val="FF3300"/>
                </a:solidFill>
                <a:latin typeface="Arial Narrow" pitchFamily="34" charset="0"/>
              </a:rPr>
              <a:t>Tanımı:</a:t>
            </a:r>
            <a:endParaRPr kumimoji="0" lang="tr-TR">
              <a:solidFill>
                <a:srgbClr val="0000FF"/>
              </a:solidFill>
              <a:latin typeface="Arial Narrow" pitchFamily="34" charset="0"/>
            </a:endParaRPr>
          </a:p>
          <a:p>
            <a:r>
              <a:rPr kumimoji="0" lang="tr-TR" i="1">
                <a:solidFill>
                  <a:srgbClr val="FF0066"/>
                </a:solidFill>
                <a:latin typeface="Arial Narrow" pitchFamily="34" charset="0"/>
              </a:rPr>
              <a:t>Sınıflama gerektiren testler,</a:t>
            </a:r>
            <a:r>
              <a:rPr kumimoji="0" lang="tr-TR">
                <a:latin typeface="Arial Narrow" pitchFamily="34" charset="0"/>
              </a:rPr>
              <a:t> </a:t>
            </a:r>
            <a:r>
              <a:rPr kumimoji="0" lang="tr-TR">
                <a:solidFill>
                  <a:srgbClr val="0000FF"/>
                </a:solidFill>
                <a:latin typeface="Arial Narrow" pitchFamily="34" charset="0"/>
              </a:rPr>
              <a:t>doğru ya da yanlış olarak verilen önermelerin kapsamındaki fikre göre, doğru ve yanlış olarak sınıflandırılması istenilen sınavlardır</a:t>
            </a:r>
            <a:r>
              <a:rPr kumimoji="0"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5219">
                                            <p:txEl>
                                              <p:pRg st="0" end="0"/>
                                            </p:txEl>
                                          </p:spTgt>
                                        </p:tgtEl>
                                        <p:attrNameLst>
                                          <p:attrName>style.visibility</p:attrName>
                                        </p:attrNameLst>
                                      </p:cBhvr>
                                      <p:to>
                                        <p:strVal val="visible"/>
                                      </p:to>
                                    </p:set>
                                    <p:anim calcmode="lin" valueType="num">
                                      <p:cBhvr additive="base">
                                        <p:cTn id="7" dur="500" fill="hold"/>
                                        <p:tgtEl>
                                          <p:spTgt spid="265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5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5219">
                                            <p:txEl>
                                              <p:pRg st="1" end="1"/>
                                            </p:txEl>
                                          </p:spTgt>
                                        </p:tgtEl>
                                        <p:attrNameLst>
                                          <p:attrName>style.visibility</p:attrName>
                                        </p:attrNameLst>
                                      </p:cBhvr>
                                      <p:to>
                                        <p:strVal val="visible"/>
                                      </p:to>
                                    </p:set>
                                    <p:anim calcmode="lin" valueType="num">
                                      <p:cBhvr additive="base">
                                        <p:cTn id="13" dur="500" fill="hold"/>
                                        <p:tgtEl>
                                          <p:spTgt spid="2652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52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9"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descr="Beyaz mermer"/>
          <p:cNvSpPr>
            <a:spLocks noGrp="1" noChangeArrowheads="1"/>
          </p:cNvSpPr>
          <p:nvPr>
            <p:ph type="title"/>
          </p:nvPr>
        </p:nvSpPr>
        <p:spPr>
          <a:xfrm>
            <a:off x="514350" y="228600"/>
            <a:ext cx="9172575" cy="10668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3. Doğru-Yanlış Testleri</a:t>
            </a:r>
          </a:p>
        </p:txBody>
      </p:sp>
      <p:sp>
        <p:nvSpPr>
          <p:cNvPr id="267267" name="Rectangle 3"/>
          <p:cNvSpPr>
            <a:spLocks noGrp="1" noChangeArrowheads="1"/>
          </p:cNvSpPr>
          <p:nvPr>
            <p:ph type="body" idx="1"/>
          </p:nvPr>
        </p:nvSpPr>
        <p:spPr>
          <a:xfrm>
            <a:off x="533400" y="1676400"/>
            <a:ext cx="9201150" cy="4648200"/>
          </a:xfrm>
          <a:solidFill>
            <a:srgbClr val="FFFFCC"/>
          </a:solidFill>
        </p:spPr>
        <p:txBody>
          <a:bodyPr/>
          <a:lstStyle/>
          <a:p>
            <a:pPr>
              <a:buFont typeface="Monotype Sorts" pitchFamily="2" charset="2"/>
              <a:buNone/>
            </a:pPr>
            <a:r>
              <a:rPr kumimoji="0" lang="tr-TR" b="1" u="sng">
                <a:solidFill>
                  <a:srgbClr val="FF3300"/>
                </a:solidFill>
                <a:latin typeface="Arial Narrow" pitchFamily="34" charset="0"/>
              </a:rPr>
              <a:t>Doğru-Yanlış Testlerin Özellikleri:</a:t>
            </a:r>
            <a:endParaRPr kumimoji="0" lang="tr-TR" u="sng">
              <a:solidFill>
                <a:srgbClr val="0000FF"/>
              </a:solidFill>
              <a:latin typeface="Arial Narrow" pitchFamily="34" charset="0"/>
            </a:endParaRPr>
          </a:p>
          <a:p>
            <a:pPr algn="just">
              <a:spcBef>
                <a:spcPts val="100"/>
              </a:spcBef>
              <a:spcAft>
                <a:spcPts val="100"/>
              </a:spcAft>
            </a:pPr>
            <a:r>
              <a:rPr kumimoji="0" lang="tr-TR">
                <a:solidFill>
                  <a:srgbClr val="0000FF"/>
                </a:solidFill>
                <a:latin typeface="Arial Narrow" pitchFamily="34" charset="0"/>
              </a:rPr>
              <a:t>Cevaplar D-Y halindedir,</a:t>
            </a:r>
          </a:p>
          <a:p>
            <a:pPr algn="just">
              <a:spcBef>
                <a:spcPts val="100"/>
              </a:spcBef>
              <a:spcAft>
                <a:spcPts val="100"/>
              </a:spcAft>
            </a:pPr>
            <a:r>
              <a:rPr kumimoji="0" lang="tr-TR">
                <a:solidFill>
                  <a:srgbClr val="0000FF"/>
                </a:solidFill>
                <a:latin typeface="Arial Narrow" pitchFamily="34" charset="0"/>
              </a:rPr>
              <a:t>Zamanın çoğu okumaya ve cevabı bulmaya ayrılır,</a:t>
            </a:r>
          </a:p>
          <a:p>
            <a:pPr algn="just">
              <a:spcBef>
                <a:spcPts val="100"/>
              </a:spcBef>
              <a:spcAft>
                <a:spcPts val="100"/>
              </a:spcAft>
            </a:pPr>
            <a:r>
              <a:rPr kumimoji="0" lang="tr-TR">
                <a:solidFill>
                  <a:srgbClr val="0000FF"/>
                </a:solidFill>
                <a:latin typeface="Arial Narrow" pitchFamily="34" charset="0"/>
              </a:rPr>
              <a:t>Soru sayısı çoktur,</a:t>
            </a:r>
          </a:p>
          <a:p>
            <a:pPr algn="just">
              <a:spcBef>
                <a:spcPts val="100"/>
              </a:spcBef>
              <a:spcAft>
                <a:spcPts val="100"/>
              </a:spcAft>
            </a:pPr>
            <a:r>
              <a:rPr kumimoji="0" lang="tr-TR">
                <a:solidFill>
                  <a:srgbClr val="0000FF"/>
                </a:solidFill>
                <a:latin typeface="Arial Narrow" pitchFamily="34" charset="0"/>
              </a:rPr>
              <a:t>Puanlaması objektiftir,</a:t>
            </a:r>
          </a:p>
          <a:p>
            <a:pPr algn="just">
              <a:spcBef>
                <a:spcPts val="100"/>
              </a:spcBef>
              <a:spcAft>
                <a:spcPts val="100"/>
              </a:spcAft>
            </a:pPr>
            <a:r>
              <a:rPr kumimoji="0" lang="tr-TR">
                <a:solidFill>
                  <a:srgbClr val="0000FF"/>
                </a:solidFill>
                <a:latin typeface="Arial Narrow" pitchFamily="34" charset="0"/>
              </a:rPr>
              <a:t>Şans başarısı yüksektir,</a:t>
            </a:r>
          </a:p>
          <a:p>
            <a:pPr algn="just">
              <a:spcBef>
                <a:spcPts val="100"/>
              </a:spcBef>
              <a:spcAft>
                <a:spcPts val="100"/>
              </a:spcAft>
            </a:pPr>
            <a:r>
              <a:rPr kumimoji="0" lang="tr-TR">
                <a:solidFill>
                  <a:srgbClr val="0000FF"/>
                </a:solidFill>
                <a:latin typeface="Arial Narrow" pitchFamily="34" charset="0"/>
              </a:rPr>
              <a:t>Puanlaması kolaydır.</a:t>
            </a:r>
          </a:p>
          <a:p>
            <a:pPr>
              <a:buFont typeface="Monotype Sorts" pitchFamily="2" charset="2"/>
              <a:buNone/>
            </a:pPr>
            <a:endParaRPr kumimoji="0" lang="tr-TR">
              <a:solidFill>
                <a:srgbClr val="0000FF"/>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anim calcmode="lin" valueType="num">
                                      <p:cBhvr additive="base">
                                        <p:cTn id="7" dur="500" fill="hold"/>
                                        <p:tgtEl>
                                          <p:spTgt spid="267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7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7267">
                                            <p:txEl>
                                              <p:pRg st="1" end="1"/>
                                            </p:txEl>
                                          </p:spTgt>
                                        </p:tgtEl>
                                        <p:attrNameLst>
                                          <p:attrName>style.visibility</p:attrName>
                                        </p:attrNameLst>
                                      </p:cBhvr>
                                      <p:to>
                                        <p:strVal val="visible"/>
                                      </p:to>
                                    </p:set>
                                    <p:anim calcmode="lin" valueType="num">
                                      <p:cBhvr additive="base">
                                        <p:cTn id="13" dur="500" fill="hold"/>
                                        <p:tgtEl>
                                          <p:spTgt spid="2672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7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7267">
                                            <p:txEl>
                                              <p:pRg st="2" end="2"/>
                                            </p:txEl>
                                          </p:spTgt>
                                        </p:tgtEl>
                                        <p:attrNameLst>
                                          <p:attrName>style.visibility</p:attrName>
                                        </p:attrNameLst>
                                      </p:cBhvr>
                                      <p:to>
                                        <p:strVal val="visible"/>
                                      </p:to>
                                    </p:set>
                                    <p:anim calcmode="lin" valueType="num">
                                      <p:cBhvr additive="base">
                                        <p:cTn id="19" dur="500" fill="hold"/>
                                        <p:tgtEl>
                                          <p:spTgt spid="2672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7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7267">
                                            <p:txEl>
                                              <p:pRg st="3" end="3"/>
                                            </p:txEl>
                                          </p:spTgt>
                                        </p:tgtEl>
                                        <p:attrNameLst>
                                          <p:attrName>style.visibility</p:attrName>
                                        </p:attrNameLst>
                                      </p:cBhvr>
                                      <p:to>
                                        <p:strVal val="visible"/>
                                      </p:to>
                                    </p:set>
                                    <p:anim calcmode="lin" valueType="num">
                                      <p:cBhvr additive="base">
                                        <p:cTn id="25" dur="500" fill="hold"/>
                                        <p:tgtEl>
                                          <p:spTgt spid="2672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7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7267">
                                            <p:txEl>
                                              <p:pRg st="4" end="4"/>
                                            </p:txEl>
                                          </p:spTgt>
                                        </p:tgtEl>
                                        <p:attrNameLst>
                                          <p:attrName>style.visibility</p:attrName>
                                        </p:attrNameLst>
                                      </p:cBhvr>
                                      <p:to>
                                        <p:strVal val="visible"/>
                                      </p:to>
                                    </p:set>
                                    <p:anim calcmode="lin" valueType="num">
                                      <p:cBhvr additive="base">
                                        <p:cTn id="31" dur="500" fill="hold"/>
                                        <p:tgtEl>
                                          <p:spTgt spid="26726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72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67267">
                                            <p:txEl>
                                              <p:pRg st="5" end="5"/>
                                            </p:txEl>
                                          </p:spTgt>
                                        </p:tgtEl>
                                        <p:attrNameLst>
                                          <p:attrName>style.visibility</p:attrName>
                                        </p:attrNameLst>
                                      </p:cBhvr>
                                      <p:to>
                                        <p:strVal val="visible"/>
                                      </p:to>
                                    </p:set>
                                    <p:anim calcmode="lin" valueType="num">
                                      <p:cBhvr additive="base">
                                        <p:cTn id="37" dur="500" fill="hold"/>
                                        <p:tgtEl>
                                          <p:spTgt spid="26726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67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67267">
                                            <p:txEl>
                                              <p:pRg st="6" end="6"/>
                                            </p:txEl>
                                          </p:spTgt>
                                        </p:tgtEl>
                                        <p:attrNameLst>
                                          <p:attrName>style.visibility</p:attrName>
                                        </p:attrNameLst>
                                      </p:cBhvr>
                                      <p:to>
                                        <p:strVal val="visible"/>
                                      </p:to>
                                    </p:set>
                                    <p:anim calcmode="lin" valueType="num">
                                      <p:cBhvr additive="base">
                                        <p:cTn id="43" dur="500" fill="hold"/>
                                        <p:tgtEl>
                                          <p:spTgt spid="26726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6726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20483"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a:p>
            <a:r>
              <a:rPr lang="tr-TR" b="1">
                <a:solidFill>
                  <a:srgbClr val="800000"/>
                </a:solidFill>
                <a:latin typeface="Arial Narrow" pitchFamily="34" charset="0"/>
              </a:rPr>
              <a:t>2. Süreç:</a:t>
            </a:r>
            <a:r>
              <a:rPr lang="tr-TR">
                <a:solidFill>
                  <a:srgbClr val="0000CC"/>
                </a:solidFill>
              </a:rPr>
              <a:t> </a:t>
            </a:r>
            <a:r>
              <a:rPr lang="tr-TR">
                <a:solidFill>
                  <a:srgbClr val="0000CC"/>
                </a:solidFill>
                <a:latin typeface="Arial Narrow" pitchFamily="34" charset="0"/>
              </a:rPr>
              <a:t>Girdilerin hedefler doğrultusunda 		işlenildiği, ürün haline getirildiği yerdir.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14"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3. Doğru-Yanlış Testleri</a:t>
            </a:r>
          </a:p>
        </p:txBody>
      </p:sp>
      <p:sp>
        <p:nvSpPr>
          <p:cNvPr id="269315" name="Rectangle 3"/>
          <p:cNvSpPr>
            <a:spLocks noGrp="1" noChangeArrowheads="1"/>
          </p:cNvSpPr>
          <p:nvPr>
            <p:ph type="body" idx="1"/>
          </p:nvPr>
        </p:nvSpPr>
        <p:spPr>
          <a:xfrm>
            <a:off x="533400" y="1371600"/>
            <a:ext cx="9201150" cy="4953000"/>
          </a:xfrm>
          <a:solidFill>
            <a:srgbClr val="FFFFCC"/>
          </a:solidFill>
          <a:ln/>
        </p:spPr>
        <p:txBody>
          <a:bodyPr/>
          <a:lstStyle/>
          <a:p>
            <a:pPr>
              <a:buFont typeface="Monotype Sorts" pitchFamily="2" charset="2"/>
              <a:buNone/>
            </a:pPr>
            <a:r>
              <a:rPr kumimoji="0" lang="tr-TR" b="1" u="sng">
                <a:solidFill>
                  <a:srgbClr val="FF3300"/>
                </a:solidFill>
                <a:latin typeface="Arial Narrow" pitchFamily="34" charset="0"/>
              </a:rPr>
              <a:t>Doğru-Yanlış Testlerinin Yazılmasında:</a:t>
            </a:r>
            <a:endParaRPr kumimoji="0" lang="tr-TR" u="sng">
              <a:solidFill>
                <a:srgbClr val="0000FF"/>
              </a:solidFill>
              <a:latin typeface="Arial Narrow" pitchFamily="34" charset="0"/>
            </a:endParaRPr>
          </a:p>
          <a:p>
            <a:pPr algn="just">
              <a:lnSpc>
                <a:spcPct val="90000"/>
              </a:lnSpc>
              <a:spcBef>
                <a:spcPts val="100"/>
              </a:spcBef>
              <a:spcAft>
                <a:spcPts val="100"/>
              </a:spcAft>
            </a:pPr>
            <a:r>
              <a:rPr kumimoji="0" lang="tr-TR">
                <a:solidFill>
                  <a:srgbClr val="0000FF"/>
                </a:solidFill>
                <a:latin typeface="Arial Narrow" pitchFamily="34" charset="0"/>
              </a:rPr>
              <a:t>Her madde ile sadece bir ana fikir yoklanmalı,</a:t>
            </a:r>
          </a:p>
          <a:p>
            <a:pPr algn="just">
              <a:lnSpc>
                <a:spcPct val="90000"/>
              </a:lnSpc>
              <a:spcBef>
                <a:spcPts val="100"/>
              </a:spcBef>
              <a:spcAft>
                <a:spcPts val="100"/>
              </a:spcAft>
            </a:pPr>
            <a:r>
              <a:rPr kumimoji="0" lang="tr-TR">
                <a:solidFill>
                  <a:srgbClr val="0000FF"/>
                </a:solidFill>
                <a:latin typeface="Arial Narrow" pitchFamily="34" charset="0"/>
              </a:rPr>
              <a:t>Her madde kesinlikle doğru ya da yanlış olmalı,</a:t>
            </a:r>
          </a:p>
          <a:p>
            <a:pPr algn="just">
              <a:lnSpc>
                <a:spcPct val="90000"/>
              </a:lnSpc>
              <a:spcBef>
                <a:spcPts val="100"/>
              </a:spcBef>
              <a:spcAft>
                <a:spcPts val="100"/>
              </a:spcAft>
            </a:pPr>
            <a:r>
              <a:rPr kumimoji="0" lang="tr-TR">
                <a:solidFill>
                  <a:srgbClr val="0000FF"/>
                </a:solidFill>
                <a:latin typeface="Arial Narrow" pitchFamily="34" charset="0"/>
              </a:rPr>
              <a:t>Bir maddenin yanlışlığı önemsiz bir ayrıntıda olmamalı,</a:t>
            </a:r>
          </a:p>
          <a:p>
            <a:pPr algn="just">
              <a:lnSpc>
                <a:spcPct val="90000"/>
              </a:lnSpc>
              <a:spcBef>
                <a:spcPts val="100"/>
              </a:spcBef>
              <a:spcAft>
                <a:spcPts val="100"/>
              </a:spcAft>
            </a:pPr>
            <a:r>
              <a:rPr kumimoji="0" lang="tr-TR">
                <a:solidFill>
                  <a:srgbClr val="0000FF"/>
                </a:solidFill>
                <a:latin typeface="Arial Narrow" pitchFamily="34" charset="0"/>
              </a:rPr>
              <a:t>Madde kısa ve açık olmalı ayrıntılarla şişirilmemeli,</a:t>
            </a:r>
          </a:p>
          <a:p>
            <a:pPr algn="just">
              <a:lnSpc>
                <a:spcPct val="90000"/>
              </a:lnSpc>
              <a:spcBef>
                <a:spcPts val="100"/>
              </a:spcBef>
              <a:spcAft>
                <a:spcPts val="100"/>
              </a:spcAft>
            </a:pPr>
            <a:r>
              <a:rPr kumimoji="0" lang="tr-TR">
                <a:solidFill>
                  <a:srgbClr val="0000FF"/>
                </a:solidFill>
                <a:latin typeface="Arial Narrow" pitchFamily="34" charset="0"/>
              </a:rPr>
              <a:t>Olumsuz ifade bulunmamalı,</a:t>
            </a:r>
          </a:p>
          <a:p>
            <a:pPr algn="just">
              <a:lnSpc>
                <a:spcPct val="90000"/>
              </a:lnSpc>
              <a:spcBef>
                <a:spcPts val="100"/>
              </a:spcBef>
              <a:spcAft>
                <a:spcPts val="100"/>
              </a:spcAft>
            </a:pPr>
            <a:r>
              <a:rPr kumimoji="0" lang="tr-TR">
                <a:solidFill>
                  <a:srgbClr val="0000FF"/>
                </a:solidFill>
                <a:latin typeface="Arial Narrow" pitchFamily="34" charset="0"/>
              </a:rPr>
              <a:t>Kanı ifadeleri bir kaynağa dayandırılmalı,</a:t>
            </a:r>
          </a:p>
          <a:p>
            <a:pPr algn="just">
              <a:lnSpc>
                <a:spcPct val="90000"/>
              </a:lnSpc>
              <a:spcBef>
                <a:spcPts val="100"/>
              </a:spcBef>
              <a:spcAft>
                <a:spcPts val="100"/>
              </a:spcAft>
            </a:pPr>
            <a:r>
              <a:rPr kumimoji="0" lang="tr-TR">
                <a:solidFill>
                  <a:srgbClr val="0000FF"/>
                </a:solidFill>
                <a:latin typeface="Arial Narrow" pitchFamily="34" charset="0"/>
              </a:rPr>
              <a:t>D-Y önermelerin sayıları yaklaşık olarak eşit olmalı,</a:t>
            </a:r>
          </a:p>
          <a:p>
            <a:pPr>
              <a:lnSpc>
                <a:spcPct val="90000"/>
              </a:lnSpc>
            </a:pPr>
            <a:r>
              <a:rPr kumimoji="0" lang="tr-TR">
                <a:solidFill>
                  <a:srgbClr val="0000FF"/>
                </a:solidFill>
                <a:latin typeface="Arial Narrow" pitchFamily="34" charset="0"/>
              </a:rPr>
              <a:t>D-Y önermeler test formu içerisine belirli bir örüntüyle yerleştirilmemeli</a:t>
            </a:r>
            <a:endParaRPr kumimoji="0" lang="tr-TR">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9315">
                                            <p:txEl>
                                              <p:pRg st="0" end="0"/>
                                            </p:txEl>
                                          </p:spTgt>
                                        </p:tgtEl>
                                        <p:attrNameLst>
                                          <p:attrName>style.visibility</p:attrName>
                                        </p:attrNameLst>
                                      </p:cBhvr>
                                      <p:to>
                                        <p:strVal val="visible"/>
                                      </p:to>
                                    </p:set>
                                    <p:anim calcmode="lin" valueType="num">
                                      <p:cBhvr additive="base">
                                        <p:cTn id="7" dur="500" fill="hold"/>
                                        <p:tgtEl>
                                          <p:spTgt spid="269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9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9315">
                                            <p:txEl>
                                              <p:pRg st="1" end="1"/>
                                            </p:txEl>
                                          </p:spTgt>
                                        </p:tgtEl>
                                        <p:attrNameLst>
                                          <p:attrName>style.visibility</p:attrName>
                                        </p:attrNameLst>
                                      </p:cBhvr>
                                      <p:to>
                                        <p:strVal val="visible"/>
                                      </p:to>
                                    </p:set>
                                    <p:anim calcmode="lin" valueType="num">
                                      <p:cBhvr additive="base">
                                        <p:cTn id="13" dur="500" fill="hold"/>
                                        <p:tgtEl>
                                          <p:spTgt spid="2693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9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9315">
                                            <p:txEl>
                                              <p:pRg st="2" end="2"/>
                                            </p:txEl>
                                          </p:spTgt>
                                        </p:tgtEl>
                                        <p:attrNameLst>
                                          <p:attrName>style.visibility</p:attrName>
                                        </p:attrNameLst>
                                      </p:cBhvr>
                                      <p:to>
                                        <p:strVal val="visible"/>
                                      </p:to>
                                    </p:set>
                                    <p:anim calcmode="lin" valueType="num">
                                      <p:cBhvr additive="base">
                                        <p:cTn id="19" dur="500" fill="hold"/>
                                        <p:tgtEl>
                                          <p:spTgt spid="2693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9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9315">
                                            <p:txEl>
                                              <p:pRg st="3" end="3"/>
                                            </p:txEl>
                                          </p:spTgt>
                                        </p:tgtEl>
                                        <p:attrNameLst>
                                          <p:attrName>style.visibility</p:attrName>
                                        </p:attrNameLst>
                                      </p:cBhvr>
                                      <p:to>
                                        <p:strVal val="visible"/>
                                      </p:to>
                                    </p:set>
                                    <p:anim calcmode="lin" valueType="num">
                                      <p:cBhvr additive="base">
                                        <p:cTn id="25" dur="500" fill="hold"/>
                                        <p:tgtEl>
                                          <p:spTgt spid="2693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9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9315">
                                            <p:txEl>
                                              <p:pRg st="4" end="4"/>
                                            </p:txEl>
                                          </p:spTgt>
                                        </p:tgtEl>
                                        <p:attrNameLst>
                                          <p:attrName>style.visibility</p:attrName>
                                        </p:attrNameLst>
                                      </p:cBhvr>
                                      <p:to>
                                        <p:strVal val="visible"/>
                                      </p:to>
                                    </p:set>
                                    <p:anim calcmode="lin" valueType="num">
                                      <p:cBhvr additive="base">
                                        <p:cTn id="31" dur="500" fill="hold"/>
                                        <p:tgtEl>
                                          <p:spTgt spid="26931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93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69315">
                                            <p:txEl>
                                              <p:pRg st="5" end="5"/>
                                            </p:txEl>
                                          </p:spTgt>
                                        </p:tgtEl>
                                        <p:attrNameLst>
                                          <p:attrName>style.visibility</p:attrName>
                                        </p:attrNameLst>
                                      </p:cBhvr>
                                      <p:to>
                                        <p:strVal val="visible"/>
                                      </p:to>
                                    </p:set>
                                    <p:anim calcmode="lin" valueType="num">
                                      <p:cBhvr additive="base">
                                        <p:cTn id="37" dur="500" fill="hold"/>
                                        <p:tgtEl>
                                          <p:spTgt spid="26931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693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69315">
                                            <p:txEl>
                                              <p:pRg st="6" end="6"/>
                                            </p:txEl>
                                          </p:spTgt>
                                        </p:tgtEl>
                                        <p:attrNameLst>
                                          <p:attrName>style.visibility</p:attrName>
                                        </p:attrNameLst>
                                      </p:cBhvr>
                                      <p:to>
                                        <p:strVal val="visible"/>
                                      </p:to>
                                    </p:set>
                                    <p:anim calcmode="lin" valueType="num">
                                      <p:cBhvr additive="base">
                                        <p:cTn id="43" dur="500" fill="hold"/>
                                        <p:tgtEl>
                                          <p:spTgt spid="26931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693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69315">
                                            <p:txEl>
                                              <p:pRg st="7" end="7"/>
                                            </p:txEl>
                                          </p:spTgt>
                                        </p:tgtEl>
                                        <p:attrNameLst>
                                          <p:attrName>style.visibility</p:attrName>
                                        </p:attrNameLst>
                                      </p:cBhvr>
                                      <p:to>
                                        <p:strVal val="visible"/>
                                      </p:to>
                                    </p:set>
                                    <p:anim calcmode="lin" valueType="num">
                                      <p:cBhvr additive="base">
                                        <p:cTn id="49" dur="500" fill="hold"/>
                                        <p:tgtEl>
                                          <p:spTgt spid="26931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6931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69315">
                                            <p:txEl>
                                              <p:pRg st="8" end="8"/>
                                            </p:txEl>
                                          </p:spTgt>
                                        </p:tgtEl>
                                        <p:attrNameLst>
                                          <p:attrName>style.visibility</p:attrName>
                                        </p:attrNameLst>
                                      </p:cBhvr>
                                      <p:to>
                                        <p:strVal val="visible"/>
                                      </p:to>
                                    </p:set>
                                    <p:anim calcmode="lin" valueType="num">
                                      <p:cBhvr additive="base">
                                        <p:cTn id="55" dur="500" fill="hold"/>
                                        <p:tgtEl>
                                          <p:spTgt spid="269315">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693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136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4. Ödev ve Projeler</a:t>
            </a:r>
            <a:endParaRPr kumimoji="0" lang="tr-TR" b="1">
              <a:solidFill>
                <a:schemeClr val="tx1"/>
              </a:solidFill>
              <a:latin typeface="Arial Narrow" pitchFamily="34" charset="0"/>
            </a:endParaRPr>
          </a:p>
        </p:txBody>
      </p:sp>
      <p:sp>
        <p:nvSpPr>
          <p:cNvPr id="271363" name="Rectangle 3"/>
          <p:cNvSpPr>
            <a:spLocks noGrp="1" noChangeArrowheads="1"/>
          </p:cNvSpPr>
          <p:nvPr>
            <p:ph type="body" idx="1"/>
          </p:nvPr>
        </p:nvSpPr>
        <p:spPr>
          <a:xfrm>
            <a:off x="533400" y="1676400"/>
            <a:ext cx="9201150" cy="4800600"/>
          </a:xfrm>
          <a:solidFill>
            <a:srgbClr val="FFFFCC"/>
          </a:solidFill>
          <a:ln/>
        </p:spPr>
        <p:txBody>
          <a:bodyPr/>
          <a:lstStyle/>
          <a:p>
            <a:r>
              <a:rPr kumimoji="0" lang="tr-TR">
                <a:solidFill>
                  <a:srgbClr val="FF3300"/>
                </a:solidFill>
                <a:latin typeface="Arial Narrow" pitchFamily="34" charset="0"/>
              </a:rPr>
              <a:t>Tanımı:</a:t>
            </a:r>
          </a:p>
          <a:p>
            <a:r>
              <a:rPr kumimoji="0" lang="tr-TR">
                <a:solidFill>
                  <a:srgbClr val="0000FF"/>
                </a:solidFill>
                <a:latin typeface="Arial Narrow" pitchFamily="34" charset="0"/>
              </a:rPr>
              <a:t>Belirli konuların okul ortamı dışında araştırma yaparak derinlemesine incelenmesi ve raporlaştırılması ile yapılan sınavlardır.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1363">
                                            <p:txEl>
                                              <p:pRg st="0" end="0"/>
                                            </p:txEl>
                                          </p:spTgt>
                                        </p:tgtEl>
                                        <p:attrNameLst>
                                          <p:attrName>style.visibility</p:attrName>
                                        </p:attrNameLst>
                                      </p:cBhvr>
                                      <p:to>
                                        <p:strVal val="visible"/>
                                      </p:to>
                                    </p:set>
                                    <p:anim calcmode="lin" valueType="num">
                                      <p:cBhvr additive="base">
                                        <p:cTn id="7" dur="500" fill="hold"/>
                                        <p:tgtEl>
                                          <p:spTgt spid="271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1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1363">
                                            <p:txEl>
                                              <p:pRg st="1" end="1"/>
                                            </p:txEl>
                                          </p:spTgt>
                                        </p:tgtEl>
                                        <p:attrNameLst>
                                          <p:attrName>style.visibility</p:attrName>
                                        </p:attrNameLst>
                                      </p:cBhvr>
                                      <p:to>
                                        <p:strVal val="visible"/>
                                      </p:to>
                                    </p:set>
                                    <p:anim calcmode="lin" valueType="num">
                                      <p:cBhvr additive="base">
                                        <p:cTn id="13" dur="500" fill="hold"/>
                                        <p:tgtEl>
                                          <p:spTgt spid="271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13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341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4. Ödev ve Projeler</a:t>
            </a:r>
            <a:endParaRPr kumimoji="0" lang="tr-TR" b="1">
              <a:solidFill>
                <a:schemeClr val="tx1"/>
              </a:solidFill>
              <a:latin typeface="Arial Narrow" pitchFamily="34" charset="0"/>
            </a:endParaRPr>
          </a:p>
        </p:txBody>
      </p:sp>
      <p:sp>
        <p:nvSpPr>
          <p:cNvPr id="273411" name="Rectangle 3"/>
          <p:cNvSpPr>
            <a:spLocks noGrp="1" noChangeArrowheads="1"/>
          </p:cNvSpPr>
          <p:nvPr>
            <p:ph type="body" idx="1"/>
          </p:nvPr>
        </p:nvSpPr>
        <p:spPr>
          <a:xfrm>
            <a:off x="533400" y="1752600"/>
            <a:ext cx="9201150" cy="47244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Özellikleri:</a:t>
            </a:r>
          </a:p>
          <a:p>
            <a:pPr algn="just">
              <a:spcBef>
                <a:spcPts val="300"/>
              </a:spcBef>
              <a:spcAft>
                <a:spcPts val="300"/>
              </a:spcAft>
            </a:pPr>
            <a:r>
              <a:rPr kumimoji="0" lang="tr-TR">
                <a:solidFill>
                  <a:srgbClr val="0000FF"/>
                </a:solidFill>
                <a:latin typeface="Arial Narrow" pitchFamily="34" charset="0"/>
              </a:rPr>
              <a:t>Diğer sınavlarda olduğu gibi ders ortamında yapılmaz. </a:t>
            </a:r>
          </a:p>
          <a:p>
            <a:pPr algn="just">
              <a:spcBef>
                <a:spcPts val="300"/>
              </a:spcBef>
              <a:spcAft>
                <a:spcPts val="300"/>
              </a:spcAft>
            </a:pPr>
            <a:r>
              <a:rPr kumimoji="0" lang="tr-TR">
                <a:solidFill>
                  <a:srgbClr val="0000FF"/>
                </a:solidFill>
                <a:latin typeface="Arial Narrow" pitchFamily="34" charset="0"/>
              </a:rPr>
              <a:t>Daha çok araştırmayı içeren, uygulamayı gerektiren davranışların ölçülmesinde başvurulan bir ölçme biçimidir. </a:t>
            </a:r>
          </a:p>
          <a:p>
            <a:pPr algn="just">
              <a:spcBef>
                <a:spcPts val="300"/>
              </a:spcBef>
              <a:spcAft>
                <a:spcPts val="300"/>
              </a:spcAft>
            </a:pPr>
            <a:r>
              <a:rPr kumimoji="0" lang="tr-TR" sz="3100">
                <a:solidFill>
                  <a:srgbClr val="0000FF"/>
                </a:solidFill>
                <a:latin typeface="Arial Narrow" pitchFamily="34" charset="0"/>
              </a:rPr>
              <a:t>Verilen bir konunun derinlemesine incelenmesi yaptırılabilir</a:t>
            </a:r>
            <a:endParaRPr kumimoji="0" lang="tr-TR">
              <a:solidFill>
                <a:srgbClr val="0000FF"/>
              </a:solidFill>
              <a:latin typeface="Arial Narrow" pitchFamily="34" charset="0"/>
            </a:endParaRPr>
          </a:p>
          <a:p>
            <a:pPr algn="just">
              <a:spcBef>
                <a:spcPts val="300"/>
              </a:spcBef>
              <a:spcAft>
                <a:spcPts val="300"/>
              </a:spcAft>
            </a:pPr>
            <a:r>
              <a:rPr kumimoji="0" lang="tr-TR">
                <a:solidFill>
                  <a:srgbClr val="0000FF"/>
                </a:solidFill>
                <a:latin typeface="Arial Narrow" pitchFamily="34" charset="0"/>
              </a:rPr>
              <a:t>Derste öğrenilenlerin pekiştirilmesi amacıyla öğrenciye verilen bir etkinlik olarak da görülebilir. </a:t>
            </a:r>
          </a:p>
          <a:p>
            <a:pPr algn="just">
              <a:spcBef>
                <a:spcPts val="300"/>
              </a:spcBef>
              <a:spcAft>
                <a:spcPts val="300"/>
              </a:spcAft>
            </a:pPr>
            <a:r>
              <a:rPr kumimoji="0" lang="tr-TR">
                <a:solidFill>
                  <a:srgbClr val="0000FF"/>
                </a:solidFill>
                <a:latin typeface="Arial Narrow" pitchFamily="34" charset="0"/>
              </a:rPr>
              <a:t>Diğer sınavlara alternatif bir sınav olmaktan çok onların tamamlayıcısı niteliğindedir.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3411">
                                            <p:txEl>
                                              <p:pRg st="0" end="0"/>
                                            </p:txEl>
                                          </p:spTgt>
                                        </p:tgtEl>
                                        <p:attrNameLst>
                                          <p:attrName>style.visibility</p:attrName>
                                        </p:attrNameLst>
                                      </p:cBhvr>
                                      <p:to>
                                        <p:strVal val="visible"/>
                                      </p:to>
                                    </p:set>
                                    <p:anim calcmode="lin" valueType="num">
                                      <p:cBhvr additive="base">
                                        <p:cTn id="7" dur="500" fill="hold"/>
                                        <p:tgtEl>
                                          <p:spTgt spid="2734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3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3411">
                                            <p:txEl>
                                              <p:pRg st="1" end="1"/>
                                            </p:txEl>
                                          </p:spTgt>
                                        </p:tgtEl>
                                        <p:attrNameLst>
                                          <p:attrName>style.visibility</p:attrName>
                                        </p:attrNameLst>
                                      </p:cBhvr>
                                      <p:to>
                                        <p:strVal val="visible"/>
                                      </p:to>
                                    </p:set>
                                    <p:anim calcmode="lin" valueType="num">
                                      <p:cBhvr additive="base">
                                        <p:cTn id="13" dur="500" fill="hold"/>
                                        <p:tgtEl>
                                          <p:spTgt spid="2734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3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3411">
                                            <p:txEl>
                                              <p:pRg st="2" end="2"/>
                                            </p:txEl>
                                          </p:spTgt>
                                        </p:tgtEl>
                                        <p:attrNameLst>
                                          <p:attrName>style.visibility</p:attrName>
                                        </p:attrNameLst>
                                      </p:cBhvr>
                                      <p:to>
                                        <p:strVal val="visible"/>
                                      </p:to>
                                    </p:set>
                                    <p:anim calcmode="lin" valueType="num">
                                      <p:cBhvr additive="base">
                                        <p:cTn id="19" dur="500" fill="hold"/>
                                        <p:tgtEl>
                                          <p:spTgt spid="2734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3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3411">
                                            <p:txEl>
                                              <p:pRg st="3" end="3"/>
                                            </p:txEl>
                                          </p:spTgt>
                                        </p:tgtEl>
                                        <p:attrNameLst>
                                          <p:attrName>style.visibility</p:attrName>
                                        </p:attrNameLst>
                                      </p:cBhvr>
                                      <p:to>
                                        <p:strVal val="visible"/>
                                      </p:to>
                                    </p:set>
                                    <p:anim calcmode="lin" valueType="num">
                                      <p:cBhvr additive="base">
                                        <p:cTn id="25" dur="500" fill="hold"/>
                                        <p:tgtEl>
                                          <p:spTgt spid="2734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34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73411">
                                            <p:txEl>
                                              <p:pRg st="4" end="4"/>
                                            </p:txEl>
                                          </p:spTgt>
                                        </p:tgtEl>
                                        <p:attrNameLst>
                                          <p:attrName>style.visibility</p:attrName>
                                        </p:attrNameLst>
                                      </p:cBhvr>
                                      <p:to>
                                        <p:strVal val="visible"/>
                                      </p:to>
                                    </p:set>
                                    <p:anim calcmode="lin" valueType="num">
                                      <p:cBhvr additive="base">
                                        <p:cTn id="31" dur="500" fill="hold"/>
                                        <p:tgtEl>
                                          <p:spTgt spid="27341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734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73411">
                                            <p:txEl>
                                              <p:pRg st="5" end="5"/>
                                            </p:txEl>
                                          </p:spTgt>
                                        </p:tgtEl>
                                        <p:attrNameLst>
                                          <p:attrName>style.visibility</p:attrName>
                                        </p:attrNameLst>
                                      </p:cBhvr>
                                      <p:to>
                                        <p:strVal val="visible"/>
                                      </p:to>
                                    </p:set>
                                    <p:anim calcmode="lin" valueType="num">
                                      <p:cBhvr additive="base">
                                        <p:cTn id="37" dur="500" fill="hold"/>
                                        <p:tgtEl>
                                          <p:spTgt spid="27341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734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1"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4. Ödev ve Projeler</a:t>
            </a:r>
            <a:endParaRPr kumimoji="0" lang="tr-TR" b="1">
              <a:solidFill>
                <a:schemeClr val="tx1"/>
              </a:solidFill>
              <a:latin typeface="Arial Narrow" pitchFamily="34" charset="0"/>
            </a:endParaRPr>
          </a:p>
        </p:txBody>
      </p:sp>
      <p:sp>
        <p:nvSpPr>
          <p:cNvPr id="275459" name="Rectangle 3"/>
          <p:cNvSpPr>
            <a:spLocks noGrp="1" noChangeArrowheads="1"/>
          </p:cNvSpPr>
          <p:nvPr>
            <p:ph type="body" idx="1"/>
          </p:nvPr>
        </p:nvSpPr>
        <p:spPr>
          <a:xfrm>
            <a:off x="533400" y="1828800"/>
            <a:ext cx="9201150" cy="46482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 (devam):</a:t>
            </a:r>
            <a:endParaRPr kumimoji="0" lang="tr-TR">
              <a:solidFill>
                <a:srgbClr val="0000FF"/>
              </a:solidFill>
              <a:latin typeface="Arial Narrow" pitchFamily="34" charset="0"/>
            </a:endParaRPr>
          </a:p>
          <a:p>
            <a:pPr algn="just">
              <a:spcBef>
                <a:spcPts val="300"/>
              </a:spcBef>
              <a:spcAft>
                <a:spcPts val="300"/>
              </a:spcAft>
            </a:pPr>
            <a:r>
              <a:rPr kumimoji="0" lang="tr-TR">
                <a:solidFill>
                  <a:srgbClr val="FF0066"/>
                </a:solidFill>
                <a:latin typeface="Arial Narrow" pitchFamily="34" charset="0"/>
              </a:rPr>
              <a:t>Ödev ve projelerin puanlanması</a:t>
            </a:r>
            <a:r>
              <a:rPr kumimoji="0" lang="tr-TR">
                <a:solidFill>
                  <a:srgbClr val="0000FF"/>
                </a:solidFill>
                <a:latin typeface="Arial Narrow" pitchFamily="34" charset="0"/>
              </a:rPr>
              <a:t> daha çok yazılı yoklamalara benzemektedir. Kısmi puanlama yapılabilir. Proje değerlendirme formu kullanılarak puanlamada nesnellik sağlanabilir.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5459">
                                            <p:txEl>
                                              <p:pRg st="0" end="0"/>
                                            </p:txEl>
                                          </p:spTgt>
                                        </p:tgtEl>
                                        <p:attrNameLst>
                                          <p:attrName>style.visibility</p:attrName>
                                        </p:attrNameLst>
                                      </p:cBhvr>
                                      <p:to>
                                        <p:strVal val="visible"/>
                                      </p:to>
                                    </p:set>
                                    <p:anim calcmode="lin" valueType="num">
                                      <p:cBhvr additive="base">
                                        <p:cTn id="7" dur="500" fill="hold"/>
                                        <p:tgtEl>
                                          <p:spTgt spid="275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5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5459">
                                            <p:txEl>
                                              <p:pRg st="1" end="1"/>
                                            </p:txEl>
                                          </p:spTgt>
                                        </p:tgtEl>
                                        <p:attrNameLst>
                                          <p:attrName>style.visibility</p:attrName>
                                        </p:attrNameLst>
                                      </p:cBhvr>
                                      <p:to>
                                        <p:strVal val="visible"/>
                                      </p:to>
                                    </p:set>
                                    <p:anim calcmode="lin" valueType="num">
                                      <p:cBhvr additive="base">
                                        <p:cTn id="13" dur="500" fill="hold"/>
                                        <p:tgtEl>
                                          <p:spTgt spid="2754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54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9"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endParaRPr kumimoji="0" lang="tr-TR" b="1" dirty="0">
              <a:solidFill>
                <a:schemeClr val="tx1"/>
              </a:solidFill>
              <a:latin typeface="Arial Narrow" pitchFamily="34" charset="0"/>
            </a:endParaRPr>
          </a:p>
        </p:txBody>
      </p:sp>
      <p:sp>
        <p:nvSpPr>
          <p:cNvPr id="283651" name="Rectangle 3"/>
          <p:cNvSpPr>
            <a:spLocks noGrp="1" noChangeArrowheads="1"/>
          </p:cNvSpPr>
          <p:nvPr>
            <p:ph type="body" idx="1"/>
          </p:nvPr>
        </p:nvSpPr>
        <p:spPr>
          <a:xfrm>
            <a:off x="533400" y="2057400"/>
            <a:ext cx="9201150" cy="4419600"/>
          </a:xfrm>
          <a:solidFill>
            <a:srgbClr val="FFFFCC"/>
          </a:solidFill>
          <a:ln/>
        </p:spPr>
        <p:txBody>
          <a:bodyPr/>
          <a:lstStyle/>
          <a:p>
            <a:r>
              <a:rPr kumimoji="0" lang="tr-TR">
                <a:solidFill>
                  <a:srgbClr val="FF3300"/>
                </a:solidFill>
                <a:latin typeface="Arial Narrow" pitchFamily="34" charset="0"/>
              </a:rPr>
              <a:t>Tanımı:</a:t>
            </a:r>
          </a:p>
          <a:p>
            <a:r>
              <a:rPr kumimoji="0" lang="tr-TR">
                <a:solidFill>
                  <a:srgbClr val="0000FF"/>
                </a:solidFill>
                <a:latin typeface="Arial Narrow" pitchFamily="34" charset="0"/>
              </a:rPr>
              <a:t>Sorulan bir sorunun cevabını, verilen cevaplar arasından seçme gerektiren maddelerden oluşan testlere </a:t>
            </a:r>
            <a:r>
              <a:rPr kumimoji="0" lang="tr-TR" i="1">
                <a:solidFill>
                  <a:srgbClr val="FF0066"/>
                </a:solidFill>
                <a:latin typeface="Arial Narrow" pitchFamily="34" charset="0"/>
              </a:rPr>
              <a:t>çoktan seçmeli, </a:t>
            </a:r>
            <a:r>
              <a:rPr kumimoji="0" lang="tr-TR">
                <a:solidFill>
                  <a:srgbClr val="0000FF"/>
                </a:solidFill>
                <a:latin typeface="Arial Narrow" pitchFamily="34" charset="0"/>
              </a:rPr>
              <a:t>ya da</a:t>
            </a:r>
            <a:r>
              <a:rPr kumimoji="0" lang="tr-TR" i="1">
                <a:solidFill>
                  <a:srgbClr val="FF0066"/>
                </a:solidFill>
                <a:latin typeface="Arial Narrow" pitchFamily="34" charset="0"/>
              </a:rPr>
              <a:t> seçme gerektiren testler</a:t>
            </a:r>
            <a:r>
              <a:rPr kumimoji="0" lang="tr-TR" i="1">
                <a:solidFill>
                  <a:srgbClr val="0000FF"/>
                </a:solidFill>
                <a:latin typeface="Arial Narrow" pitchFamily="34" charset="0"/>
              </a:rPr>
              <a:t> </a:t>
            </a:r>
            <a:r>
              <a:rPr kumimoji="0" lang="tr-TR">
                <a:solidFill>
                  <a:srgbClr val="0000FF"/>
                </a:solidFill>
                <a:latin typeface="Arial Narrow" pitchFamily="34" charset="0"/>
              </a:rPr>
              <a:t> denilmektedir.</a:t>
            </a:r>
            <a:r>
              <a:rPr kumimoji="0"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 calcmode="lin" valueType="num">
                                      <p:cBhvr additive="base">
                                        <p:cTn id="7" dur="500" fill="hold"/>
                                        <p:tgtEl>
                                          <p:spTgt spid="2836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3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3651">
                                            <p:txEl>
                                              <p:pRg st="1" end="1"/>
                                            </p:txEl>
                                          </p:spTgt>
                                        </p:tgtEl>
                                        <p:attrNameLst>
                                          <p:attrName>style.visibility</p:attrName>
                                        </p:attrNameLst>
                                      </p:cBhvr>
                                      <p:to>
                                        <p:strVal val="visible"/>
                                      </p:to>
                                    </p:set>
                                    <p:anim calcmode="lin" valueType="num">
                                      <p:cBhvr additive="base">
                                        <p:cTn id="13" dur="500" fill="hold"/>
                                        <p:tgtEl>
                                          <p:spTgt spid="2836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36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85699" name="Rectangle 3"/>
          <p:cNvSpPr>
            <a:spLocks noGrp="1" noChangeArrowheads="1"/>
          </p:cNvSpPr>
          <p:nvPr>
            <p:ph type="body" idx="1"/>
          </p:nvPr>
        </p:nvSpPr>
        <p:spPr>
          <a:xfrm>
            <a:off x="533400" y="1066800"/>
            <a:ext cx="9201150" cy="53340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Özellikleri:</a:t>
            </a:r>
          </a:p>
          <a:p>
            <a:pPr algn="just">
              <a:lnSpc>
                <a:spcPct val="90000"/>
              </a:lnSpc>
              <a:spcBef>
                <a:spcPts val="300"/>
              </a:spcBef>
              <a:spcAft>
                <a:spcPts val="300"/>
              </a:spcAft>
            </a:pPr>
            <a:r>
              <a:rPr kumimoji="0" lang="tr-TR">
                <a:solidFill>
                  <a:srgbClr val="0000FF"/>
                </a:solidFill>
                <a:latin typeface="Arial Narrow" pitchFamily="34" charset="0"/>
              </a:rPr>
              <a:t>Doğru cevap çoğu zaman maddenin içinde verilir. </a:t>
            </a:r>
          </a:p>
          <a:p>
            <a:pPr algn="just">
              <a:lnSpc>
                <a:spcPct val="90000"/>
              </a:lnSpc>
              <a:spcBef>
                <a:spcPts val="300"/>
              </a:spcBef>
              <a:spcAft>
                <a:spcPts val="300"/>
              </a:spcAft>
            </a:pPr>
            <a:r>
              <a:rPr kumimoji="0" lang="tr-TR">
                <a:solidFill>
                  <a:srgbClr val="0000FF"/>
                </a:solidFill>
                <a:latin typeface="Arial Narrow" pitchFamily="34" charset="0"/>
              </a:rPr>
              <a:t>Test süresinin önemli bir kısmı maddeyi okumaya ve doğru cevabı bulmaya ayrılır. </a:t>
            </a:r>
          </a:p>
          <a:p>
            <a:pPr algn="just">
              <a:lnSpc>
                <a:spcPct val="90000"/>
              </a:lnSpc>
              <a:spcBef>
                <a:spcPts val="300"/>
              </a:spcBef>
              <a:spcAft>
                <a:spcPts val="300"/>
              </a:spcAft>
            </a:pPr>
            <a:r>
              <a:rPr kumimoji="0" lang="tr-TR">
                <a:solidFill>
                  <a:srgbClr val="0000FF"/>
                </a:solidFill>
                <a:latin typeface="Arial Narrow" pitchFamily="34" charset="0"/>
              </a:rPr>
              <a:t>Puanlaması objektiftir. </a:t>
            </a:r>
          </a:p>
          <a:p>
            <a:pPr algn="just">
              <a:lnSpc>
                <a:spcPct val="90000"/>
              </a:lnSpc>
              <a:spcBef>
                <a:spcPts val="300"/>
              </a:spcBef>
              <a:spcAft>
                <a:spcPts val="300"/>
              </a:spcAft>
            </a:pPr>
            <a:r>
              <a:rPr kumimoji="0" lang="tr-TR">
                <a:solidFill>
                  <a:srgbClr val="0000FF"/>
                </a:solidFill>
                <a:latin typeface="Arial Narrow" pitchFamily="34" charset="0"/>
              </a:rPr>
              <a:t>Şans başarısı vardır. </a:t>
            </a:r>
          </a:p>
          <a:p>
            <a:pPr algn="just">
              <a:lnSpc>
                <a:spcPct val="90000"/>
              </a:lnSpc>
              <a:spcBef>
                <a:spcPts val="300"/>
              </a:spcBef>
              <a:spcAft>
                <a:spcPts val="300"/>
              </a:spcAft>
            </a:pPr>
            <a:r>
              <a:rPr kumimoji="0" lang="tr-TR">
                <a:solidFill>
                  <a:srgbClr val="0000FF"/>
                </a:solidFill>
                <a:latin typeface="Arial Narrow" pitchFamily="34" charset="0"/>
              </a:rPr>
              <a:t>İleri düzeydeki davranışların ölçülmesi zordur. </a:t>
            </a:r>
          </a:p>
          <a:p>
            <a:pPr algn="just">
              <a:lnSpc>
                <a:spcPct val="90000"/>
              </a:lnSpc>
              <a:spcBef>
                <a:spcPts val="300"/>
              </a:spcBef>
              <a:spcAft>
                <a:spcPts val="300"/>
              </a:spcAft>
            </a:pPr>
            <a:r>
              <a:rPr kumimoji="0" lang="tr-TR">
                <a:solidFill>
                  <a:srgbClr val="0000FF"/>
                </a:solidFill>
                <a:latin typeface="Arial Narrow" pitchFamily="34" charset="0"/>
              </a:rPr>
              <a:t>Uygulaması kolaydır. </a:t>
            </a:r>
          </a:p>
          <a:p>
            <a:pPr algn="just">
              <a:lnSpc>
                <a:spcPct val="90000"/>
              </a:lnSpc>
              <a:spcBef>
                <a:spcPts val="300"/>
              </a:spcBef>
              <a:spcAft>
                <a:spcPts val="300"/>
              </a:spcAft>
            </a:pPr>
            <a:r>
              <a:rPr kumimoji="0" lang="tr-TR">
                <a:solidFill>
                  <a:srgbClr val="0000FF"/>
                </a:solidFill>
                <a:latin typeface="Arial Narrow" pitchFamily="34" charset="0"/>
              </a:rPr>
              <a:t>Puanlama süresi kısadır. </a:t>
            </a:r>
          </a:p>
          <a:p>
            <a:pPr algn="just">
              <a:lnSpc>
                <a:spcPct val="90000"/>
              </a:lnSpc>
              <a:spcBef>
                <a:spcPts val="300"/>
              </a:spcBef>
              <a:spcAft>
                <a:spcPts val="300"/>
              </a:spcAft>
            </a:pPr>
            <a:r>
              <a:rPr kumimoji="0" lang="tr-TR">
                <a:solidFill>
                  <a:srgbClr val="0000FF"/>
                </a:solidFill>
                <a:latin typeface="Arial Narrow" pitchFamily="34" charset="0"/>
              </a:rPr>
              <a:t>Hazırlama süresi uzundur. </a:t>
            </a:r>
            <a:endParaRPr kumimoji="0" lang="tr-TR">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5699">
                                            <p:txEl>
                                              <p:pRg st="0" end="0"/>
                                            </p:txEl>
                                          </p:spTgt>
                                        </p:tgtEl>
                                        <p:attrNameLst>
                                          <p:attrName>style.visibility</p:attrName>
                                        </p:attrNameLst>
                                      </p:cBhvr>
                                      <p:to>
                                        <p:strVal val="visible"/>
                                      </p:to>
                                    </p:set>
                                    <p:anim calcmode="lin" valueType="num">
                                      <p:cBhvr additive="base">
                                        <p:cTn id="7" dur="500" fill="hold"/>
                                        <p:tgtEl>
                                          <p:spTgt spid="2856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5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5699">
                                            <p:txEl>
                                              <p:pRg st="1" end="1"/>
                                            </p:txEl>
                                          </p:spTgt>
                                        </p:tgtEl>
                                        <p:attrNameLst>
                                          <p:attrName>style.visibility</p:attrName>
                                        </p:attrNameLst>
                                      </p:cBhvr>
                                      <p:to>
                                        <p:strVal val="visible"/>
                                      </p:to>
                                    </p:set>
                                    <p:anim calcmode="lin" valueType="num">
                                      <p:cBhvr additive="base">
                                        <p:cTn id="13" dur="500" fill="hold"/>
                                        <p:tgtEl>
                                          <p:spTgt spid="2856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5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5699">
                                            <p:txEl>
                                              <p:pRg st="2" end="2"/>
                                            </p:txEl>
                                          </p:spTgt>
                                        </p:tgtEl>
                                        <p:attrNameLst>
                                          <p:attrName>style.visibility</p:attrName>
                                        </p:attrNameLst>
                                      </p:cBhvr>
                                      <p:to>
                                        <p:strVal val="visible"/>
                                      </p:to>
                                    </p:set>
                                    <p:anim calcmode="lin" valueType="num">
                                      <p:cBhvr additive="base">
                                        <p:cTn id="19" dur="500" fill="hold"/>
                                        <p:tgtEl>
                                          <p:spTgt spid="2856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5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5699">
                                            <p:txEl>
                                              <p:pRg st="3" end="3"/>
                                            </p:txEl>
                                          </p:spTgt>
                                        </p:tgtEl>
                                        <p:attrNameLst>
                                          <p:attrName>style.visibility</p:attrName>
                                        </p:attrNameLst>
                                      </p:cBhvr>
                                      <p:to>
                                        <p:strVal val="visible"/>
                                      </p:to>
                                    </p:set>
                                    <p:anim calcmode="lin" valueType="num">
                                      <p:cBhvr additive="base">
                                        <p:cTn id="25" dur="500" fill="hold"/>
                                        <p:tgtEl>
                                          <p:spTgt spid="2856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5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5699">
                                            <p:txEl>
                                              <p:pRg st="4" end="4"/>
                                            </p:txEl>
                                          </p:spTgt>
                                        </p:tgtEl>
                                        <p:attrNameLst>
                                          <p:attrName>style.visibility</p:attrName>
                                        </p:attrNameLst>
                                      </p:cBhvr>
                                      <p:to>
                                        <p:strVal val="visible"/>
                                      </p:to>
                                    </p:set>
                                    <p:anim calcmode="lin" valueType="num">
                                      <p:cBhvr additive="base">
                                        <p:cTn id="31" dur="500" fill="hold"/>
                                        <p:tgtEl>
                                          <p:spTgt spid="2856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5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5699">
                                            <p:txEl>
                                              <p:pRg st="5" end="5"/>
                                            </p:txEl>
                                          </p:spTgt>
                                        </p:tgtEl>
                                        <p:attrNameLst>
                                          <p:attrName>style.visibility</p:attrName>
                                        </p:attrNameLst>
                                      </p:cBhvr>
                                      <p:to>
                                        <p:strVal val="visible"/>
                                      </p:to>
                                    </p:set>
                                    <p:anim calcmode="lin" valueType="num">
                                      <p:cBhvr additive="base">
                                        <p:cTn id="37" dur="500" fill="hold"/>
                                        <p:tgtEl>
                                          <p:spTgt spid="2856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56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85699">
                                            <p:txEl>
                                              <p:pRg st="6" end="6"/>
                                            </p:txEl>
                                          </p:spTgt>
                                        </p:tgtEl>
                                        <p:attrNameLst>
                                          <p:attrName>style.visibility</p:attrName>
                                        </p:attrNameLst>
                                      </p:cBhvr>
                                      <p:to>
                                        <p:strVal val="visible"/>
                                      </p:to>
                                    </p:set>
                                    <p:anim calcmode="lin" valueType="num">
                                      <p:cBhvr additive="base">
                                        <p:cTn id="43" dur="500" fill="hold"/>
                                        <p:tgtEl>
                                          <p:spTgt spid="28569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8569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85699">
                                            <p:txEl>
                                              <p:pRg st="7" end="7"/>
                                            </p:txEl>
                                          </p:spTgt>
                                        </p:tgtEl>
                                        <p:attrNameLst>
                                          <p:attrName>style.visibility</p:attrName>
                                        </p:attrNameLst>
                                      </p:cBhvr>
                                      <p:to>
                                        <p:strVal val="visible"/>
                                      </p:to>
                                    </p:set>
                                    <p:anim calcmode="lin" valueType="num">
                                      <p:cBhvr additive="base">
                                        <p:cTn id="49" dur="500" fill="hold"/>
                                        <p:tgtEl>
                                          <p:spTgt spid="285699">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8569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85699">
                                            <p:txEl>
                                              <p:pRg st="8" end="8"/>
                                            </p:txEl>
                                          </p:spTgt>
                                        </p:tgtEl>
                                        <p:attrNameLst>
                                          <p:attrName>style.visibility</p:attrName>
                                        </p:attrNameLst>
                                      </p:cBhvr>
                                      <p:to>
                                        <p:strVal val="visible"/>
                                      </p:to>
                                    </p:set>
                                    <p:anim calcmode="lin" valueType="num">
                                      <p:cBhvr additive="base">
                                        <p:cTn id="55" dur="500" fill="hold"/>
                                        <p:tgtEl>
                                          <p:spTgt spid="285699">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8569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descr="Beyaz mermer"/>
          <p:cNvSpPr>
            <a:spLocks noGrp="1" noChangeArrowheads="1"/>
          </p:cNvSpPr>
          <p:nvPr>
            <p:ph type="title"/>
          </p:nvPr>
        </p:nvSpPr>
        <p:spPr>
          <a:xfrm>
            <a:off x="533400" y="228600"/>
            <a:ext cx="9172575" cy="9906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87747" name="Rectangle 3"/>
          <p:cNvSpPr>
            <a:spLocks noGrp="1" noChangeArrowheads="1"/>
          </p:cNvSpPr>
          <p:nvPr>
            <p:ph type="body" idx="1"/>
          </p:nvPr>
        </p:nvSpPr>
        <p:spPr>
          <a:xfrm>
            <a:off x="533400" y="1981200"/>
            <a:ext cx="9201150" cy="44196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Özellikleri:</a:t>
            </a:r>
          </a:p>
          <a:p>
            <a:pPr algn="just">
              <a:spcBef>
                <a:spcPts val="300"/>
              </a:spcBef>
              <a:spcAft>
                <a:spcPts val="300"/>
              </a:spcAft>
            </a:pPr>
            <a:r>
              <a:rPr kumimoji="0" lang="tr-TR">
                <a:solidFill>
                  <a:srgbClr val="0000FF"/>
                </a:solidFill>
                <a:latin typeface="Arial Narrow" pitchFamily="34" charset="0"/>
              </a:rPr>
              <a:t>Soru sayısı çoktur.</a:t>
            </a:r>
            <a:r>
              <a:rPr kumimoji="0" lang="tr-TR" b="1">
                <a:solidFill>
                  <a:srgbClr val="0000FF"/>
                </a:solidFill>
                <a:latin typeface="Arial Narrow" pitchFamily="34" charset="0"/>
              </a:rPr>
              <a:t> </a:t>
            </a:r>
            <a:endParaRPr kumimoji="0" lang="tr-TR">
              <a:solidFill>
                <a:srgbClr val="0000FF"/>
              </a:solidFill>
              <a:latin typeface="Arial Narrow" pitchFamily="34" charset="0"/>
            </a:endParaRPr>
          </a:p>
          <a:p>
            <a:pPr algn="just">
              <a:spcBef>
                <a:spcPts val="300"/>
              </a:spcBef>
              <a:spcAft>
                <a:spcPts val="300"/>
              </a:spcAft>
            </a:pPr>
            <a:r>
              <a:rPr kumimoji="0" lang="tr-TR">
                <a:solidFill>
                  <a:srgbClr val="0000FF"/>
                </a:solidFill>
                <a:latin typeface="Arial Narrow" pitchFamily="34" charset="0"/>
              </a:rPr>
              <a:t>Cevaplama sadece işaretleme ile yapılmaktadır.</a:t>
            </a:r>
            <a:r>
              <a:rPr kumimoji="0" lang="tr-TR">
                <a:solidFill>
                  <a:srgbClr val="0000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 calcmode="lin" valueType="num">
                                      <p:cBhvr additive="base">
                                        <p:cTn id="7" dur="500" fill="hold"/>
                                        <p:tgtEl>
                                          <p:spTgt spid="2877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7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7747">
                                            <p:txEl>
                                              <p:pRg st="1" end="1"/>
                                            </p:txEl>
                                          </p:spTgt>
                                        </p:tgtEl>
                                        <p:attrNameLst>
                                          <p:attrName>style.visibility</p:attrName>
                                        </p:attrNameLst>
                                      </p:cBhvr>
                                      <p:to>
                                        <p:strVal val="visible"/>
                                      </p:to>
                                    </p:set>
                                    <p:anim calcmode="lin" valueType="num">
                                      <p:cBhvr additive="base">
                                        <p:cTn id="13" dur="500" fill="hold"/>
                                        <p:tgtEl>
                                          <p:spTgt spid="2877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7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7747">
                                            <p:txEl>
                                              <p:pRg st="2" end="2"/>
                                            </p:txEl>
                                          </p:spTgt>
                                        </p:tgtEl>
                                        <p:attrNameLst>
                                          <p:attrName>style.visibility</p:attrName>
                                        </p:attrNameLst>
                                      </p:cBhvr>
                                      <p:to>
                                        <p:strVal val="visible"/>
                                      </p:to>
                                    </p:set>
                                    <p:anim calcmode="lin" valueType="num">
                                      <p:cBhvr additive="base">
                                        <p:cTn id="19" dur="500" fill="hold"/>
                                        <p:tgtEl>
                                          <p:spTgt spid="2877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77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descr="Beyaz mermer"/>
          <p:cNvSpPr>
            <a:spLocks noGrp="1" noChangeArrowheads="1"/>
          </p:cNvSpPr>
          <p:nvPr>
            <p:ph type="title"/>
          </p:nvPr>
        </p:nvSpPr>
        <p:spPr>
          <a:xfrm>
            <a:off x="514350" y="228600"/>
            <a:ext cx="9172575" cy="9906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89795" name="Rectangle 3"/>
          <p:cNvSpPr>
            <a:spLocks noGrp="1" noChangeArrowheads="1"/>
          </p:cNvSpPr>
          <p:nvPr>
            <p:ph type="body" idx="1"/>
          </p:nvPr>
        </p:nvSpPr>
        <p:spPr>
          <a:xfrm>
            <a:off x="533400" y="1752600"/>
            <a:ext cx="9201150" cy="46482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Tipleri:</a:t>
            </a:r>
          </a:p>
          <a:p>
            <a:pPr algn="just">
              <a:spcBef>
                <a:spcPts val="300"/>
              </a:spcBef>
              <a:spcAft>
                <a:spcPts val="300"/>
              </a:spcAft>
            </a:pPr>
            <a:r>
              <a:rPr kumimoji="0" lang="tr-TR" b="1">
                <a:solidFill>
                  <a:srgbClr val="FF0066"/>
                </a:solidFill>
                <a:latin typeface="Arial Narrow" pitchFamily="34" charset="0"/>
              </a:rPr>
              <a:t>I) Doğru Cevaba Göre Sınıflama</a:t>
            </a:r>
          </a:p>
          <a:p>
            <a:pPr lvl="1" algn="just">
              <a:spcBef>
                <a:spcPts val="300"/>
              </a:spcBef>
              <a:spcAft>
                <a:spcPts val="300"/>
              </a:spcAft>
            </a:pPr>
            <a:r>
              <a:rPr kumimoji="0" lang="tr-TR" b="1">
                <a:solidFill>
                  <a:srgbClr val="0000FF"/>
                </a:solidFill>
                <a:latin typeface="Arial Narrow" pitchFamily="34" charset="0"/>
              </a:rPr>
              <a:t>a) Doğru cevabı kesin ve biricik olan maddeler: </a:t>
            </a:r>
          </a:p>
          <a:p>
            <a:pPr lvl="1" algn="just">
              <a:spcBef>
                <a:spcPts val="300"/>
              </a:spcBef>
              <a:spcAft>
                <a:spcPts val="300"/>
              </a:spcAft>
            </a:pPr>
            <a:r>
              <a:rPr kumimoji="0" lang="tr-TR" b="1">
                <a:solidFill>
                  <a:srgbClr val="0000FF"/>
                </a:solidFill>
                <a:latin typeface="Arial Narrow" pitchFamily="34" charset="0"/>
              </a:rPr>
              <a:t>b) Anahtarlanmış cevabı en doğru olan maddeler: </a:t>
            </a:r>
          </a:p>
          <a:p>
            <a:pPr lvl="1" algn="just">
              <a:spcBef>
                <a:spcPts val="300"/>
              </a:spcBef>
              <a:spcAft>
                <a:spcPts val="300"/>
              </a:spcAft>
            </a:pPr>
            <a:r>
              <a:rPr kumimoji="0" lang="tr-TR" b="1">
                <a:solidFill>
                  <a:srgbClr val="0000FF"/>
                </a:solidFill>
                <a:latin typeface="Arial Narrow" pitchFamily="34" charset="0"/>
              </a:rPr>
              <a:t>c) Anahtarlanmış cevabı birden fazla olan maddeler</a:t>
            </a:r>
          </a:p>
          <a:p>
            <a:pPr lvl="1" algn="just">
              <a:spcBef>
                <a:spcPts val="300"/>
              </a:spcBef>
              <a:spcAft>
                <a:spcPts val="300"/>
              </a:spcAft>
            </a:pPr>
            <a:r>
              <a:rPr kumimoji="0" lang="tr-TR" b="1">
                <a:solidFill>
                  <a:srgbClr val="0000FF"/>
                </a:solidFill>
                <a:latin typeface="Arial Narrow" pitchFamily="34" charset="0"/>
              </a:rPr>
              <a:t>d) Birleşik cevap gerektiren maddeler</a:t>
            </a:r>
          </a:p>
          <a:p>
            <a:pPr lvl="1" algn="just">
              <a:spcBef>
                <a:spcPts val="300"/>
              </a:spcBef>
              <a:spcAft>
                <a:spcPts val="300"/>
              </a:spcAft>
            </a:pPr>
            <a:r>
              <a:rPr kumimoji="0" lang="tr-TR" b="1">
                <a:solidFill>
                  <a:srgbClr val="0000FF"/>
                </a:solidFill>
                <a:latin typeface="Arial Narrow" pitchFamily="34" charset="0"/>
              </a:rPr>
              <a:t>e) Doğru cevabı gizli maddeler: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9795">
                                            <p:txEl>
                                              <p:pRg st="0" end="0"/>
                                            </p:txEl>
                                          </p:spTgt>
                                        </p:tgtEl>
                                        <p:attrNameLst>
                                          <p:attrName>style.visibility</p:attrName>
                                        </p:attrNameLst>
                                      </p:cBhvr>
                                      <p:to>
                                        <p:strVal val="visible"/>
                                      </p:to>
                                    </p:set>
                                    <p:anim calcmode="lin" valueType="num">
                                      <p:cBhvr additive="base">
                                        <p:cTn id="7" dur="500" fill="hold"/>
                                        <p:tgtEl>
                                          <p:spTgt spid="2897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9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9795">
                                            <p:txEl>
                                              <p:pRg st="1" end="1"/>
                                            </p:txEl>
                                          </p:spTgt>
                                        </p:tgtEl>
                                        <p:attrNameLst>
                                          <p:attrName>style.visibility</p:attrName>
                                        </p:attrNameLst>
                                      </p:cBhvr>
                                      <p:to>
                                        <p:strVal val="visible"/>
                                      </p:to>
                                    </p:set>
                                    <p:anim calcmode="lin" valueType="num">
                                      <p:cBhvr additive="base">
                                        <p:cTn id="13" dur="500" fill="hold"/>
                                        <p:tgtEl>
                                          <p:spTgt spid="2897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979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89795">
                                            <p:txEl>
                                              <p:pRg st="2" end="2"/>
                                            </p:txEl>
                                          </p:spTgt>
                                        </p:tgtEl>
                                        <p:attrNameLst>
                                          <p:attrName>style.visibility</p:attrName>
                                        </p:attrNameLst>
                                      </p:cBhvr>
                                      <p:to>
                                        <p:strVal val="visible"/>
                                      </p:to>
                                    </p:set>
                                    <p:anim calcmode="lin" valueType="num">
                                      <p:cBhvr additive="base">
                                        <p:cTn id="17" dur="500" fill="hold"/>
                                        <p:tgtEl>
                                          <p:spTgt spid="28979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8979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9795">
                                            <p:txEl>
                                              <p:pRg st="3" end="3"/>
                                            </p:txEl>
                                          </p:spTgt>
                                        </p:tgtEl>
                                        <p:attrNameLst>
                                          <p:attrName>style.visibility</p:attrName>
                                        </p:attrNameLst>
                                      </p:cBhvr>
                                      <p:to>
                                        <p:strVal val="visible"/>
                                      </p:to>
                                    </p:set>
                                    <p:anim calcmode="lin" valueType="num">
                                      <p:cBhvr additive="base">
                                        <p:cTn id="21" dur="500" fill="hold"/>
                                        <p:tgtEl>
                                          <p:spTgt spid="289795">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8979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89795">
                                            <p:txEl>
                                              <p:pRg st="4" end="4"/>
                                            </p:txEl>
                                          </p:spTgt>
                                        </p:tgtEl>
                                        <p:attrNameLst>
                                          <p:attrName>style.visibility</p:attrName>
                                        </p:attrNameLst>
                                      </p:cBhvr>
                                      <p:to>
                                        <p:strVal val="visible"/>
                                      </p:to>
                                    </p:set>
                                    <p:anim calcmode="lin" valueType="num">
                                      <p:cBhvr additive="base">
                                        <p:cTn id="25" dur="500" fill="hold"/>
                                        <p:tgtEl>
                                          <p:spTgt spid="28979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979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89795">
                                            <p:txEl>
                                              <p:pRg st="5" end="5"/>
                                            </p:txEl>
                                          </p:spTgt>
                                        </p:tgtEl>
                                        <p:attrNameLst>
                                          <p:attrName>style.visibility</p:attrName>
                                        </p:attrNameLst>
                                      </p:cBhvr>
                                      <p:to>
                                        <p:strVal val="visible"/>
                                      </p:to>
                                    </p:set>
                                    <p:anim calcmode="lin" valueType="num">
                                      <p:cBhvr additive="base">
                                        <p:cTn id="29" dur="500" fill="hold"/>
                                        <p:tgtEl>
                                          <p:spTgt spid="289795">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89795">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89795">
                                            <p:txEl>
                                              <p:pRg st="6" end="6"/>
                                            </p:txEl>
                                          </p:spTgt>
                                        </p:tgtEl>
                                        <p:attrNameLst>
                                          <p:attrName>style.visibility</p:attrName>
                                        </p:attrNameLst>
                                      </p:cBhvr>
                                      <p:to>
                                        <p:strVal val="visible"/>
                                      </p:to>
                                    </p:set>
                                    <p:anim calcmode="lin" valueType="num">
                                      <p:cBhvr additive="base">
                                        <p:cTn id="33" dur="500" fill="hold"/>
                                        <p:tgtEl>
                                          <p:spTgt spid="289795">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8979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descr="Beyaz mermer"/>
          <p:cNvSpPr>
            <a:spLocks noGrp="1" noChangeArrowheads="1"/>
          </p:cNvSpPr>
          <p:nvPr>
            <p:ph type="title"/>
          </p:nvPr>
        </p:nvSpPr>
        <p:spPr>
          <a:xfrm>
            <a:off x="514350" y="228600"/>
            <a:ext cx="9172575" cy="9906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91843" name="Rectangle 3"/>
          <p:cNvSpPr>
            <a:spLocks noGrp="1" noChangeArrowheads="1"/>
          </p:cNvSpPr>
          <p:nvPr>
            <p:ph type="body" idx="1"/>
          </p:nvPr>
        </p:nvSpPr>
        <p:spPr>
          <a:xfrm>
            <a:off x="533400" y="1828800"/>
            <a:ext cx="9201150" cy="45720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Tipleri (Devam):</a:t>
            </a:r>
          </a:p>
          <a:p>
            <a:pPr algn="just">
              <a:spcBef>
                <a:spcPts val="300"/>
              </a:spcBef>
              <a:spcAft>
                <a:spcPts val="300"/>
              </a:spcAft>
            </a:pPr>
            <a:r>
              <a:rPr kumimoji="0" lang="tr-TR" b="1">
                <a:solidFill>
                  <a:srgbClr val="FF0066"/>
                </a:solidFill>
                <a:latin typeface="Arial Narrow" pitchFamily="34" charset="0"/>
              </a:rPr>
              <a:t>II) Madde Köküne Göre Sınıflama</a:t>
            </a:r>
          </a:p>
          <a:p>
            <a:pPr lvl="1" algn="just">
              <a:spcBef>
                <a:spcPts val="300"/>
              </a:spcBef>
              <a:spcAft>
                <a:spcPts val="300"/>
              </a:spcAft>
            </a:pPr>
            <a:r>
              <a:rPr kumimoji="0" lang="tr-TR" b="1">
                <a:solidFill>
                  <a:srgbClr val="0000FF"/>
                </a:solidFill>
                <a:latin typeface="Arial Narrow" pitchFamily="34" charset="0"/>
              </a:rPr>
              <a:t>a) Kökü soru kipinde olan maddeler</a:t>
            </a:r>
          </a:p>
          <a:p>
            <a:pPr lvl="1" algn="just">
              <a:spcBef>
                <a:spcPts val="300"/>
              </a:spcBef>
              <a:spcAft>
                <a:spcPts val="300"/>
              </a:spcAft>
            </a:pPr>
            <a:r>
              <a:rPr kumimoji="0" lang="tr-TR" b="1">
                <a:solidFill>
                  <a:srgbClr val="0000FF"/>
                </a:solidFill>
                <a:latin typeface="Arial Narrow" pitchFamily="34" charset="0"/>
              </a:rPr>
              <a:t>b) Kökü eksik cümle yapısında olan maddeler</a:t>
            </a:r>
          </a:p>
          <a:p>
            <a:pPr lvl="1" algn="just">
              <a:spcBef>
                <a:spcPts val="300"/>
              </a:spcBef>
              <a:spcAft>
                <a:spcPts val="300"/>
              </a:spcAft>
            </a:pPr>
            <a:r>
              <a:rPr kumimoji="0" lang="tr-TR" b="1">
                <a:solidFill>
                  <a:srgbClr val="0000FF"/>
                </a:solidFill>
                <a:latin typeface="Arial Narrow" pitchFamily="34" charset="0"/>
              </a:rPr>
              <a:t>c) Kökü olumsuz maddeler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1843">
                                            <p:txEl>
                                              <p:pRg st="0" end="0"/>
                                            </p:txEl>
                                          </p:spTgt>
                                        </p:tgtEl>
                                        <p:attrNameLst>
                                          <p:attrName>style.visibility</p:attrName>
                                        </p:attrNameLst>
                                      </p:cBhvr>
                                      <p:to>
                                        <p:strVal val="visible"/>
                                      </p:to>
                                    </p:set>
                                    <p:anim calcmode="lin" valueType="num">
                                      <p:cBhvr additive="base">
                                        <p:cTn id="7" dur="500" fill="hold"/>
                                        <p:tgtEl>
                                          <p:spTgt spid="2918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1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1843">
                                            <p:txEl>
                                              <p:pRg st="1" end="1"/>
                                            </p:txEl>
                                          </p:spTgt>
                                        </p:tgtEl>
                                        <p:attrNameLst>
                                          <p:attrName>style.visibility</p:attrName>
                                        </p:attrNameLst>
                                      </p:cBhvr>
                                      <p:to>
                                        <p:strVal val="visible"/>
                                      </p:to>
                                    </p:set>
                                    <p:anim calcmode="lin" valueType="num">
                                      <p:cBhvr additive="base">
                                        <p:cTn id="13" dur="500" fill="hold"/>
                                        <p:tgtEl>
                                          <p:spTgt spid="2918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18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91843">
                                            <p:txEl>
                                              <p:pRg st="2" end="2"/>
                                            </p:txEl>
                                          </p:spTgt>
                                        </p:tgtEl>
                                        <p:attrNameLst>
                                          <p:attrName>style.visibility</p:attrName>
                                        </p:attrNameLst>
                                      </p:cBhvr>
                                      <p:to>
                                        <p:strVal val="visible"/>
                                      </p:to>
                                    </p:set>
                                    <p:anim calcmode="lin" valueType="num">
                                      <p:cBhvr additive="base">
                                        <p:cTn id="17" dur="500" fill="hold"/>
                                        <p:tgtEl>
                                          <p:spTgt spid="29184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9184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91843">
                                            <p:txEl>
                                              <p:pRg st="3" end="3"/>
                                            </p:txEl>
                                          </p:spTgt>
                                        </p:tgtEl>
                                        <p:attrNameLst>
                                          <p:attrName>style.visibility</p:attrName>
                                        </p:attrNameLst>
                                      </p:cBhvr>
                                      <p:to>
                                        <p:strVal val="visible"/>
                                      </p:to>
                                    </p:set>
                                    <p:anim calcmode="lin" valueType="num">
                                      <p:cBhvr additive="base">
                                        <p:cTn id="21" dur="500" fill="hold"/>
                                        <p:tgtEl>
                                          <p:spTgt spid="29184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9184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91843">
                                            <p:txEl>
                                              <p:pRg st="4" end="4"/>
                                            </p:txEl>
                                          </p:spTgt>
                                        </p:tgtEl>
                                        <p:attrNameLst>
                                          <p:attrName>style.visibility</p:attrName>
                                        </p:attrNameLst>
                                      </p:cBhvr>
                                      <p:to>
                                        <p:strVal val="visible"/>
                                      </p:to>
                                    </p:set>
                                    <p:anim calcmode="lin" valueType="num">
                                      <p:cBhvr additive="base">
                                        <p:cTn id="25" dur="500" fill="hold"/>
                                        <p:tgtEl>
                                          <p:spTgt spid="29184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18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93891" name="Rectangle 3"/>
          <p:cNvSpPr>
            <a:spLocks noGrp="1" noChangeArrowheads="1"/>
          </p:cNvSpPr>
          <p:nvPr>
            <p:ph type="body" idx="1"/>
          </p:nvPr>
        </p:nvSpPr>
        <p:spPr>
          <a:xfrm>
            <a:off x="533400" y="2133600"/>
            <a:ext cx="9201150" cy="42672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Tipleri(Devam):</a:t>
            </a:r>
          </a:p>
          <a:p>
            <a:pPr algn="just">
              <a:spcBef>
                <a:spcPts val="300"/>
              </a:spcBef>
              <a:spcAft>
                <a:spcPts val="300"/>
              </a:spcAft>
            </a:pPr>
            <a:r>
              <a:rPr kumimoji="0" lang="tr-TR" b="1">
                <a:solidFill>
                  <a:srgbClr val="FF0066"/>
                </a:solidFill>
                <a:latin typeface="Arial Narrow" pitchFamily="34" charset="0"/>
              </a:rPr>
              <a:t>III) Maddelerin Gruplanışlarına Göre Sınıflama</a:t>
            </a:r>
          </a:p>
          <a:p>
            <a:pPr lvl="1" algn="just">
              <a:spcBef>
                <a:spcPts val="300"/>
              </a:spcBef>
              <a:spcAft>
                <a:spcPts val="300"/>
              </a:spcAft>
            </a:pPr>
            <a:r>
              <a:rPr kumimoji="0" lang="tr-TR" b="1">
                <a:solidFill>
                  <a:srgbClr val="0000FF"/>
                </a:solidFill>
                <a:latin typeface="Arial Narrow" pitchFamily="34" charset="0"/>
              </a:rPr>
              <a:t>a) Ortak köklü maddeler</a:t>
            </a:r>
          </a:p>
          <a:p>
            <a:pPr lvl="1" algn="just">
              <a:spcBef>
                <a:spcPts val="300"/>
              </a:spcBef>
              <a:spcAft>
                <a:spcPts val="300"/>
              </a:spcAft>
            </a:pPr>
            <a:r>
              <a:rPr kumimoji="0" lang="tr-TR" b="1">
                <a:solidFill>
                  <a:srgbClr val="0000FF"/>
                </a:solidFill>
                <a:latin typeface="Arial Narrow" pitchFamily="34" charset="0"/>
              </a:rPr>
              <a:t>b) Ortak seçenekli maddeler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3891">
                                            <p:txEl>
                                              <p:pRg st="0" end="0"/>
                                            </p:txEl>
                                          </p:spTgt>
                                        </p:tgtEl>
                                        <p:attrNameLst>
                                          <p:attrName>style.visibility</p:attrName>
                                        </p:attrNameLst>
                                      </p:cBhvr>
                                      <p:to>
                                        <p:strVal val="visible"/>
                                      </p:to>
                                    </p:set>
                                    <p:anim calcmode="lin" valueType="num">
                                      <p:cBhvr additive="base">
                                        <p:cTn id="7" dur="500" fill="hold"/>
                                        <p:tgtEl>
                                          <p:spTgt spid="2938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3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3891">
                                            <p:txEl>
                                              <p:pRg st="1" end="1"/>
                                            </p:txEl>
                                          </p:spTgt>
                                        </p:tgtEl>
                                        <p:attrNameLst>
                                          <p:attrName>style.visibility</p:attrName>
                                        </p:attrNameLst>
                                      </p:cBhvr>
                                      <p:to>
                                        <p:strVal val="visible"/>
                                      </p:to>
                                    </p:set>
                                    <p:anim calcmode="lin" valueType="num">
                                      <p:cBhvr additive="base">
                                        <p:cTn id="13" dur="500" fill="hold"/>
                                        <p:tgtEl>
                                          <p:spTgt spid="2938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389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93891">
                                            <p:txEl>
                                              <p:pRg st="2" end="2"/>
                                            </p:txEl>
                                          </p:spTgt>
                                        </p:tgtEl>
                                        <p:attrNameLst>
                                          <p:attrName>style.visibility</p:attrName>
                                        </p:attrNameLst>
                                      </p:cBhvr>
                                      <p:to>
                                        <p:strVal val="visible"/>
                                      </p:to>
                                    </p:set>
                                    <p:anim calcmode="lin" valueType="num">
                                      <p:cBhvr additive="base">
                                        <p:cTn id="17" dur="500" fill="hold"/>
                                        <p:tgtEl>
                                          <p:spTgt spid="293891">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9389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93891">
                                            <p:txEl>
                                              <p:pRg st="3" end="3"/>
                                            </p:txEl>
                                          </p:spTgt>
                                        </p:tgtEl>
                                        <p:attrNameLst>
                                          <p:attrName>style.visibility</p:attrName>
                                        </p:attrNameLst>
                                      </p:cBhvr>
                                      <p:to>
                                        <p:strVal val="visible"/>
                                      </p:to>
                                    </p:set>
                                    <p:anim calcmode="lin" valueType="num">
                                      <p:cBhvr additive="base">
                                        <p:cTn id="21" dur="500" fill="hold"/>
                                        <p:tgtEl>
                                          <p:spTgt spid="293891">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938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21507"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a:p>
            <a:r>
              <a:rPr lang="tr-TR" b="1">
                <a:solidFill>
                  <a:srgbClr val="800000"/>
                </a:solidFill>
                <a:latin typeface="Arial Narrow" pitchFamily="34" charset="0"/>
              </a:rPr>
              <a:t>3. Çıktı:</a:t>
            </a:r>
            <a:r>
              <a:rPr lang="tr-TR">
                <a:solidFill>
                  <a:srgbClr val="0000CC"/>
                </a:solidFill>
              </a:rPr>
              <a:t> </a:t>
            </a:r>
            <a:r>
              <a:rPr lang="tr-TR">
                <a:solidFill>
                  <a:srgbClr val="0000CC"/>
                </a:solidFill>
                <a:latin typeface="Arial Narrow" pitchFamily="34" charset="0"/>
              </a:rPr>
              <a:t>Sistemin amacına uygun olarak ortaya 	koyduğu ürünüdür.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2" end="2"/>
                                            </p:txEl>
                                          </p:spTgt>
                                        </p:tgtEl>
                                        <p:attrNameLst>
                                          <p:attrName>style.visibility</p:attrName>
                                        </p:attrNameLst>
                                      </p:cBhvr>
                                      <p:to>
                                        <p:strVal val="visible"/>
                                      </p:to>
                                    </p:set>
                                    <p:anim calcmode="lin" valueType="num">
                                      <p:cBhvr additive="base">
                                        <p:cTn id="7"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descr="Beyaz mermer"/>
          <p:cNvSpPr>
            <a:spLocks noGrp="1" noChangeArrowheads="1"/>
          </p:cNvSpPr>
          <p:nvPr>
            <p:ph type="title"/>
          </p:nvPr>
        </p:nvSpPr>
        <p:spPr>
          <a:xfrm>
            <a:off x="514350" y="228600"/>
            <a:ext cx="9172575" cy="9144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95939" name="Rectangle 3"/>
          <p:cNvSpPr>
            <a:spLocks noGrp="1" noChangeArrowheads="1"/>
          </p:cNvSpPr>
          <p:nvPr>
            <p:ph type="body" idx="1"/>
          </p:nvPr>
        </p:nvSpPr>
        <p:spPr>
          <a:xfrm>
            <a:off x="533400" y="1295400"/>
            <a:ext cx="9220200" cy="51054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a:t>
            </a:r>
          </a:p>
          <a:p>
            <a:pPr>
              <a:buFont typeface="Monotype Sorts" pitchFamily="2" charset="2"/>
              <a:buNone/>
            </a:pPr>
            <a:r>
              <a:rPr kumimoji="0" lang="tr-TR">
                <a:solidFill>
                  <a:srgbClr val="FF3300"/>
                </a:solidFill>
                <a:latin typeface="Arial Narrow" pitchFamily="34" charset="0"/>
              </a:rPr>
              <a:t>1.</a:t>
            </a:r>
            <a:r>
              <a:rPr kumimoji="0" lang="tr-TR">
                <a:solidFill>
                  <a:srgbClr val="0000FF"/>
                </a:solidFill>
                <a:latin typeface="Arial Narrow" pitchFamily="34" charset="0"/>
              </a:rPr>
              <a:t>Maddeler anlaşılır olmalı, “</a:t>
            </a:r>
            <a:r>
              <a:rPr kumimoji="0" lang="tr-TR">
                <a:solidFill>
                  <a:srgbClr val="FF0066"/>
                </a:solidFill>
                <a:latin typeface="Arial Narrow" pitchFamily="34" charset="0"/>
              </a:rPr>
              <a:t>çoğunlukla”, “bazen”, “nadiren</a:t>
            </a:r>
            <a:r>
              <a:rPr kumimoji="0" lang="tr-TR">
                <a:solidFill>
                  <a:srgbClr val="0000FF"/>
                </a:solidFill>
                <a:latin typeface="Arial Narrow" pitchFamily="34" charset="0"/>
              </a:rPr>
              <a:t>” gibi kelimeler kullanılmamalıdır. Çünkü, verilen belirsiz kelimeler görecelidir ve bu nedenle kişiden kişiye farklılık gösterir, </a:t>
            </a:r>
          </a:p>
          <a:p>
            <a:pPr>
              <a:buFont typeface="Monotype Sorts" pitchFamily="2" charset="2"/>
              <a:buNone/>
            </a:pPr>
            <a:r>
              <a:rPr kumimoji="0" lang="tr-TR">
                <a:solidFill>
                  <a:srgbClr val="FF3300"/>
                </a:solidFill>
                <a:latin typeface="Arial Narrow" pitchFamily="34" charset="0"/>
              </a:rPr>
              <a:t>2.</a:t>
            </a:r>
            <a:r>
              <a:rPr kumimoji="0" lang="tr-TR">
                <a:solidFill>
                  <a:srgbClr val="0000FF"/>
                </a:solidFill>
                <a:latin typeface="Arial Narrow" pitchFamily="34" charset="0"/>
              </a:rPr>
              <a:t> Uygulama zamanının çoğu okumaya ayrıldığı için, her madde mümkün olduğunca az kelime ile yazılmalıdır,</a:t>
            </a:r>
          </a:p>
          <a:p>
            <a:pPr>
              <a:buFont typeface="Monotype Sorts" pitchFamily="2" charset="2"/>
              <a:buNone/>
            </a:pPr>
            <a:r>
              <a:rPr kumimoji="0" lang="tr-TR">
                <a:solidFill>
                  <a:srgbClr val="FF3300"/>
                </a:solidFill>
                <a:latin typeface="Arial Narrow" pitchFamily="34" charset="0"/>
              </a:rPr>
              <a:t>3.</a:t>
            </a:r>
            <a:r>
              <a:rPr kumimoji="0" lang="tr-TR">
                <a:solidFill>
                  <a:srgbClr val="0000FF"/>
                </a:solidFill>
                <a:latin typeface="Arial Narrow" pitchFamily="34" charset="0"/>
              </a:rPr>
              <a:t> Test maddelerinin dil düzeyi cevaplayıcıların dil düzeyinin altında olmalıdır. Bu ise soru ile ne sorulduğunun anlaşılmasını sağlar,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anim calcmode="lin" valueType="num">
                                      <p:cBhvr additive="base">
                                        <p:cTn id="7" dur="500" fill="hold"/>
                                        <p:tgtEl>
                                          <p:spTgt spid="2959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5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5939">
                                            <p:txEl>
                                              <p:pRg st="1" end="1"/>
                                            </p:txEl>
                                          </p:spTgt>
                                        </p:tgtEl>
                                        <p:attrNameLst>
                                          <p:attrName>style.visibility</p:attrName>
                                        </p:attrNameLst>
                                      </p:cBhvr>
                                      <p:to>
                                        <p:strVal val="visible"/>
                                      </p:to>
                                    </p:set>
                                    <p:anim calcmode="lin" valueType="num">
                                      <p:cBhvr additive="base">
                                        <p:cTn id="13" dur="500" fill="hold"/>
                                        <p:tgtEl>
                                          <p:spTgt spid="2959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5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5939">
                                            <p:txEl>
                                              <p:pRg st="2" end="2"/>
                                            </p:txEl>
                                          </p:spTgt>
                                        </p:tgtEl>
                                        <p:attrNameLst>
                                          <p:attrName>style.visibility</p:attrName>
                                        </p:attrNameLst>
                                      </p:cBhvr>
                                      <p:to>
                                        <p:strVal val="visible"/>
                                      </p:to>
                                    </p:set>
                                    <p:anim calcmode="lin" valueType="num">
                                      <p:cBhvr additive="base">
                                        <p:cTn id="19" dur="500" fill="hold"/>
                                        <p:tgtEl>
                                          <p:spTgt spid="2959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5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5939">
                                            <p:txEl>
                                              <p:pRg st="3" end="3"/>
                                            </p:txEl>
                                          </p:spTgt>
                                        </p:tgtEl>
                                        <p:attrNameLst>
                                          <p:attrName>style.visibility</p:attrName>
                                        </p:attrNameLst>
                                      </p:cBhvr>
                                      <p:to>
                                        <p:strVal val="visible"/>
                                      </p:to>
                                    </p:set>
                                    <p:anim calcmode="lin" valueType="num">
                                      <p:cBhvr additive="base">
                                        <p:cTn id="25" dur="500" fill="hold"/>
                                        <p:tgtEl>
                                          <p:spTgt spid="2959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59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descr="Beyaz mermer"/>
          <p:cNvSpPr>
            <a:spLocks noGrp="1" noChangeArrowheads="1"/>
          </p:cNvSpPr>
          <p:nvPr>
            <p:ph type="title"/>
          </p:nvPr>
        </p:nvSpPr>
        <p:spPr>
          <a:xfrm>
            <a:off x="514350" y="228600"/>
            <a:ext cx="9172575" cy="533400"/>
          </a:xfrm>
          <a:blipFill dpi="0" rotWithShape="0">
            <a:blip r:embed="rId3" cstate="print"/>
            <a:srcRect/>
            <a:tile tx="0" ty="0" sx="100000" sy="100000" flip="none" algn="tl"/>
          </a:blipFill>
        </p:spPr>
        <p:txBody>
          <a:bodyPr/>
          <a:lstStyle/>
          <a:p>
            <a:pPr algn="ctr"/>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297987" name="Rectangle 3"/>
          <p:cNvSpPr>
            <a:spLocks noGrp="1" noChangeArrowheads="1"/>
          </p:cNvSpPr>
          <p:nvPr>
            <p:ph type="body" idx="1"/>
          </p:nvPr>
        </p:nvSpPr>
        <p:spPr>
          <a:xfrm>
            <a:off x="533400" y="838200"/>
            <a:ext cx="9201150" cy="55626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a:t>
            </a:r>
          </a:p>
          <a:p>
            <a:pPr>
              <a:buFont typeface="Monotype Sorts" pitchFamily="2" charset="2"/>
              <a:buNone/>
            </a:pPr>
            <a:r>
              <a:rPr kumimoji="0" lang="tr-TR">
                <a:solidFill>
                  <a:srgbClr val="FF3300"/>
                </a:solidFill>
                <a:latin typeface="Arial Narrow" pitchFamily="34" charset="0"/>
              </a:rPr>
              <a:t>4. </a:t>
            </a:r>
            <a:r>
              <a:rPr kumimoji="0" lang="tr-TR">
                <a:solidFill>
                  <a:srgbClr val="0000FF"/>
                </a:solidFill>
                <a:latin typeface="Arial Narrow" pitchFamily="34" charset="0"/>
              </a:rPr>
              <a:t>Test maddeleri bir kaynaktan olduğu gibi alınmamalıdır (Ezberi önlemek için),</a:t>
            </a:r>
          </a:p>
          <a:p>
            <a:pPr>
              <a:buFont typeface="Monotype Sorts" pitchFamily="2" charset="2"/>
              <a:buNone/>
            </a:pPr>
            <a:r>
              <a:rPr kumimoji="0" lang="tr-TR">
                <a:solidFill>
                  <a:srgbClr val="FF3300"/>
                </a:solidFill>
                <a:latin typeface="Arial Narrow" pitchFamily="34" charset="0"/>
              </a:rPr>
              <a:t>5.</a:t>
            </a:r>
            <a:r>
              <a:rPr kumimoji="0" lang="tr-TR">
                <a:solidFill>
                  <a:srgbClr val="0000FF"/>
                </a:solidFill>
                <a:latin typeface="Arial Narrow" pitchFamily="34" charset="0"/>
              </a:rPr>
              <a:t> Her test maddesi  diğerlerinden bağımsız cevaplandırılmalıdır,</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6.</a:t>
            </a:r>
            <a:r>
              <a:rPr kumimoji="0" lang="tr-TR">
                <a:solidFill>
                  <a:srgbClr val="0000FF"/>
                </a:solidFill>
                <a:latin typeface="Arial Narrow" pitchFamily="34" charset="0"/>
              </a:rPr>
              <a:t> Maddenin noktalama ve yazım kurallarına uygun olarak yazılması farklı şekillerde algılanmasını önler,</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7.</a:t>
            </a:r>
            <a:r>
              <a:rPr kumimoji="0" lang="tr-TR">
                <a:solidFill>
                  <a:srgbClr val="0000FF"/>
                </a:solidFill>
                <a:latin typeface="Arial Narrow" pitchFamily="34" charset="0"/>
              </a:rPr>
              <a:t> Bir maddede verilen bilgi başka bir sorunun cevabını açıklamamalıdır,</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8.</a:t>
            </a:r>
            <a:r>
              <a:rPr kumimoji="0" lang="tr-TR">
                <a:solidFill>
                  <a:srgbClr val="0000FF"/>
                </a:solidFill>
                <a:latin typeface="Arial Narrow" pitchFamily="34" charset="0"/>
              </a:rPr>
              <a:t> Bir maddenin yarısı bir, diğer yarısı ise başka sayfada olmamalıdır,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anim calcmode="lin" valueType="num">
                                      <p:cBhvr additive="base">
                                        <p:cTn id="7" dur="500" fill="hold"/>
                                        <p:tgtEl>
                                          <p:spTgt spid="2979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7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7987">
                                            <p:txEl>
                                              <p:pRg st="1" end="1"/>
                                            </p:txEl>
                                          </p:spTgt>
                                        </p:tgtEl>
                                        <p:attrNameLst>
                                          <p:attrName>style.visibility</p:attrName>
                                        </p:attrNameLst>
                                      </p:cBhvr>
                                      <p:to>
                                        <p:strVal val="visible"/>
                                      </p:to>
                                    </p:set>
                                    <p:anim calcmode="lin" valueType="num">
                                      <p:cBhvr additive="base">
                                        <p:cTn id="13" dur="500" fill="hold"/>
                                        <p:tgtEl>
                                          <p:spTgt spid="2979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7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7987">
                                            <p:txEl>
                                              <p:pRg st="2" end="2"/>
                                            </p:txEl>
                                          </p:spTgt>
                                        </p:tgtEl>
                                        <p:attrNameLst>
                                          <p:attrName>style.visibility</p:attrName>
                                        </p:attrNameLst>
                                      </p:cBhvr>
                                      <p:to>
                                        <p:strVal val="visible"/>
                                      </p:to>
                                    </p:set>
                                    <p:anim calcmode="lin" valueType="num">
                                      <p:cBhvr additive="base">
                                        <p:cTn id="19" dur="500" fill="hold"/>
                                        <p:tgtEl>
                                          <p:spTgt spid="2979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7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7987">
                                            <p:txEl>
                                              <p:pRg st="3" end="3"/>
                                            </p:txEl>
                                          </p:spTgt>
                                        </p:tgtEl>
                                        <p:attrNameLst>
                                          <p:attrName>style.visibility</p:attrName>
                                        </p:attrNameLst>
                                      </p:cBhvr>
                                      <p:to>
                                        <p:strVal val="visible"/>
                                      </p:to>
                                    </p:set>
                                    <p:anim calcmode="lin" valueType="num">
                                      <p:cBhvr additive="base">
                                        <p:cTn id="25" dur="500" fill="hold"/>
                                        <p:tgtEl>
                                          <p:spTgt spid="29798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79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97987">
                                            <p:txEl>
                                              <p:pRg st="4" end="4"/>
                                            </p:txEl>
                                          </p:spTgt>
                                        </p:tgtEl>
                                        <p:attrNameLst>
                                          <p:attrName>style.visibility</p:attrName>
                                        </p:attrNameLst>
                                      </p:cBhvr>
                                      <p:to>
                                        <p:strVal val="visible"/>
                                      </p:to>
                                    </p:set>
                                    <p:anim calcmode="lin" valueType="num">
                                      <p:cBhvr additive="base">
                                        <p:cTn id="31" dur="500" fill="hold"/>
                                        <p:tgtEl>
                                          <p:spTgt spid="29798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979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97987">
                                            <p:txEl>
                                              <p:pRg st="5" end="5"/>
                                            </p:txEl>
                                          </p:spTgt>
                                        </p:tgtEl>
                                        <p:attrNameLst>
                                          <p:attrName>style.visibility</p:attrName>
                                        </p:attrNameLst>
                                      </p:cBhvr>
                                      <p:to>
                                        <p:strVal val="visible"/>
                                      </p:to>
                                    </p:set>
                                    <p:anim calcmode="lin" valueType="num">
                                      <p:cBhvr additive="base">
                                        <p:cTn id="37" dur="500" fill="hold"/>
                                        <p:tgtEl>
                                          <p:spTgt spid="29798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9798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descr="Beyaz mermer"/>
          <p:cNvSpPr>
            <a:spLocks noGrp="1" noChangeArrowheads="1"/>
          </p:cNvSpPr>
          <p:nvPr>
            <p:ph type="title"/>
          </p:nvPr>
        </p:nvSpPr>
        <p:spPr>
          <a:xfrm>
            <a:off x="514350" y="228600"/>
            <a:ext cx="9172575" cy="533400"/>
          </a:xfrm>
          <a:blipFill dpi="0" rotWithShape="0">
            <a:blip r:embed="rId3" cstate="print"/>
            <a:srcRect/>
            <a:tile tx="0" ty="0" sx="100000" sy="100000" flip="none" algn="tl"/>
          </a:blipFill>
        </p:spPr>
        <p:txBody>
          <a:bodyPr/>
          <a:lstStyle/>
          <a:p>
            <a:pPr algn="ctr"/>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04131" name="Rectangle 3"/>
          <p:cNvSpPr>
            <a:spLocks noGrp="1" noChangeArrowheads="1"/>
          </p:cNvSpPr>
          <p:nvPr>
            <p:ph type="body" idx="1"/>
          </p:nvPr>
        </p:nvSpPr>
        <p:spPr>
          <a:xfrm>
            <a:off x="533400" y="838200"/>
            <a:ext cx="9201150" cy="5562600"/>
          </a:xfrm>
          <a:solidFill>
            <a:srgbClr val="FFFFCC"/>
          </a:solidFill>
          <a:ln/>
        </p:spPr>
        <p:txBody>
          <a:bodyPr/>
          <a:lstStyle/>
          <a:p>
            <a:pPr>
              <a:buFont typeface="Monotype Sorts" pitchFamily="2" charset="2"/>
              <a:buNone/>
            </a:pPr>
            <a:r>
              <a:rPr kumimoji="0" lang="tr-TR" dirty="0">
                <a:solidFill>
                  <a:srgbClr val="FF3300"/>
                </a:solidFill>
                <a:latin typeface="Arial Narrow" pitchFamily="34" charset="0"/>
              </a:rPr>
              <a:t>Madde Yazımında Genel İlkeler (devam):</a:t>
            </a:r>
          </a:p>
          <a:p>
            <a:pPr algn="just">
              <a:spcBef>
                <a:spcPts val="200"/>
              </a:spcBef>
              <a:spcAft>
                <a:spcPts val="200"/>
              </a:spcAft>
              <a:buFont typeface="Monotype Sorts" pitchFamily="2" charset="2"/>
              <a:buNone/>
            </a:pPr>
            <a:r>
              <a:rPr kumimoji="0" lang="tr-TR" dirty="0">
                <a:solidFill>
                  <a:srgbClr val="FF3300"/>
                </a:solidFill>
                <a:latin typeface="Arial Narrow" pitchFamily="34" charset="0"/>
              </a:rPr>
              <a:t>9.</a:t>
            </a:r>
            <a:r>
              <a:rPr kumimoji="0" lang="tr-TR" dirty="0">
                <a:solidFill>
                  <a:srgbClr val="0000FF"/>
                </a:solidFill>
                <a:latin typeface="Arial Narrow" pitchFamily="34" charset="0"/>
              </a:rPr>
              <a:t> İyi bir çoktan seçmeli test maddesinin, madde kökü okunduğunda seçeneklere bakılmadan doğru cevap verilmelidir,</a:t>
            </a:r>
          </a:p>
          <a:p>
            <a:pPr algn="just">
              <a:spcBef>
                <a:spcPts val="200"/>
              </a:spcBef>
              <a:spcAft>
                <a:spcPts val="200"/>
              </a:spcAft>
              <a:buFont typeface="Monotype Sorts" pitchFamily="2" charset="2"/>
              <a:buNone/>
            </a:pPr>
            <a:r>
              <a:rPr kumimoji="0" lang="tr-TR" dirty="0">
                <a:solidFill>
                  <a:srgbClr val="FF3300"/>
                </a:solidFill>
                <a:latin typeface="Arial Narrow" pitchFamily="34" charset="0"/>
              </a:rPr>
              <a:t>10.</a:t>
            </a:r>
            <a:r>
              <a:rPr kumimoji="0" lang="tr-TR" dirty="0">
                <a:solidFill>
                  <a:srgbClr val="0000FF"/>
                </a:solidFill>
                <a:latin typeface="Arial Narrow" pitchFamily="34" charset="0"/>
              </a:rPr>
              <a:t> Seçeneklerin ifade, tarz, uzunluk ve kapsamı birbirine benzer olmalıdır,</a:t>
            </a:r>
          </a:p>
          <a:p>
            <a:pPr algn="just">
              <a:spcBef>
                <a:spcPts val="200"/>
              </a:spcBef>
              <a:spcAft>
                <a:spcPts val="200"/>
              </a:spcAft>
              <a:buFont typeface="Monotype Sorts" pitchFamily="2" charset="2"/>
              <a:buNone/>
            </a:pPr>
            <a:r>
              <a:rPr kumimoji="0" lang="tr-TR" dirty="0">
                <a:solidFill>
                  <a:srgbClr val="FF3300"/>
                </a:solidFill>
                <a:latin typeface="Arial Narrow" pitchFamily="34" charset="0"/>
              </a:rPr>
              <a:t>11.</a:t>
            </a:r>
            <a:r>
              <a:rPr kumimoji="0" lang="tr-TR" dirty="0">
                <a:solidFill>
                  <a:srgbClr val="0000FF"/>
                </a:solidFill>
                <a:latin typeface="Arial Narrow" pitchFamily="34" charset="0"/>
              </a:rPr>
              <a:t> Çeldiriciler bilmeyeni ve yanlış bileni yanıltmalıdır,</a:t>
            </a:r>
          </a:p>
          <a:p>
            <a:pPr algn="just">
              <a:spcBef>
                <a:spcPts val="200"/>
              </a:spcBef>
              <a:spcAft>
                <a:spcPts val="200"/>
              </a:spcAft>
              <a:buFont typeface="Monotype Sorts" pitchFamily="2" charset="2"/>
              <a:buNone/>
            </a:pPr>
            <a:r>
              <a:rPr kumimoji="0" lang="tr-TR" dirty="0">
                <a:solidFill>
                  <a:srgbClr val="FF3300"/>
                </a:solidFill>
                <a:latin typeface="Arial Narrow" pitchFamily="34" charset="0"/>
              </a:rPr>
              <a:t>12.</a:t>
            </a:r>
            <a:r>
              <a:rPr kumimoji="0" lang="tr-TR" dirty="0">
                <a:solidFill>
                  <a:srgbClr val="0000FF"/>
                </a:solidFill>
                <a:latin typeface="Arial Narrow" pitchFamily="34" charset="0"/>
              </a:rPr>
              <a:t> “Yukarıdakilerin hepsi” seçeneği dikkatli kullanılmalı, birinin yanlışlığı açıkça belli ise kullanılmamalıdır,</a:t>
            </a:r>
          </a:p>
          <a:p>
            <a:pPr algn="just">
              <a:spcBef>
                <a:spcPts val="200"/>
              </a:spcBef>
              <a:spcAft>
                <a:spcPts val="200"/>
              </a:spcAft>
              <a:buFont typeface="Monotype Sorts" pitchFamily="2" charset="2"/>
              <a:buNone/>
            </a:pPr>
            <a:r>
              <a:rPr kumimoji="0" lang="tr-TR" dirty="0">
                <a:solidFill>
                  <a:srgbClr val="FF3300"/>
                </a:solidFill>
                <a:latin typeface="Arial Narrow" pitchFamily="34" charset="0"/>
              </a:rPr>
              <a:t>13.</a:t>
            </a:r>
            <a:r>
              <a:rPr kumimoji="0" lang="tr-TR" dirty="0">
                <a:solidFill>
                  <a:srgbClr val="0000FF"/>
                </a:solidFill>
                <a:latin typeface="Arial Narrow" pitchFamily="34" charset="0"/>
              </a:rPr>
              <a:t> “Yukarıdakilerin hiçbiri” seçeneği dikkatli kullanılmalı, en doğru cevabı gerektiren maddelerde kullanılmamalıdır,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4131">
                                            <p:txEl>
                                              <p:pRg st="0" end="0"/>
                                            </p:txEl>
                                          </p:spTgt>
                                        </p:tgtEl>
                                        <p:attrNameLst>
                                          <p:attrName>style.visibility</p:attrName>
                                        </p:attrNameLst>
                                      </p:cBhvr>
                                      <p:to>
                                        <p:strVal val="visible"/>
                                      </p:to>
                                    </p:set>
                                    <p:anim calcmode="lin" valueType="num">
                                      <p:cBhvr additive="base">
                                        <p:cTn id="7" dur="500" fill="hold"/>
                                        <p:tgtEl>
                                          <p:spTgt spid="3041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4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4131">
                                            <p:txEl>
                                              <p:pRg st="1" end="1"/>
                                            </p:txEl>
                                          </p:spTgt>
                                        </p:tgtEl>
                                        <p:attrNameLst>
                                          <p:attrName>style.visibility</p:attrName>
                                        </p:attrNameLst>
                                      </p:cBhvr>
                                      <p:to>
                                        <p:strVal val="visible"/>
                                      </p:to>
                                    </p:set>
                                    <p:anim calcmode="lin" valueType="num">
                                      <p:cBhvr additive="base">
                                        <p:cTn id="13" dur="500" fill="hold"/>
                                        <p:tgtEl>
                                          <p:spTgt spid="3041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4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4131">
                                            <p:txEl>
                                              <p:pRg st="2" end="2"/>
                                            </p:txEl>
                                          </p:spTgt>
                                        </p:tgtEl>
                                        <p:attrNameLst>
                                          <p:attrName>style.visibility</p:attrName>
                                        </p:attrNameLst>
                                      </p:cBhvr>
                                      <p:to>
                                        <p:strVal val="visible"/>
                                      </p:to>
                                    </p:set>
                                    <p:anim calcmode="lin" valueType="num">
                                      <p:cBhvr additive="base">
                                        <p:cTn id="19" dur="500" fill="hold"/>
                                        <p:tgtEl>
                                          <p:spTgt spid="3041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04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04131">
                                            <p:txEl>
                                              <p:pRg st="3" end="3"/>
                                            </p:txEl>
                                          </p:spTgt>
                                        </p:tgtEl>
                                        <p:attrNameLst>
                                          <p:attrName>style.visibility</p:attrName>
                                        </p:attrNameLst>
                                      </p:cBhvr>
                                      <p:to>
                                        <p:strVal val="visible"/>
                                      </p:to>
                                    </p:set>
                                    <p:anim calcmode="lin" valueType="num">
                                      <p:cBhvr additive="base">
                                        <p:cTn id="25" dur="500" fill="hold"/>
                                        <p:tgtEl>
                                          <p:spTgt spid="30413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041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04131">
                                            <p:txEl>
                                              <p:pRg st="4" end="4"/>
                                            </p:txEl>
                                          </p:spTgt>
                                        </p:tgtEl>
                                        <p:attrNameLst>
                                          <p:attrName>style.visibility</p:attrName>
                                        </p:attrNameLst>
                                      </p:cBhvr>
                                      <p:to>
                                        <p:strVal val="visible"/>
                                      </p:to>
                                    </p:set>
                                    <p:anim calcmode="lin" valueType="num">
                                      <p:cBhvr additive="base">
                                        <p:cTn id="31" dur="500" fill="hold"/>
                                        <p:tgtEl>
                                          <p:spTgt spid="30413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041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04131">
                                            <p:txEl>
                                              <p:pRg st="5" end="5"/>
                                            </p:txEl>
                                          </p:spTgt>
                                        </p:tgtEl>
                                        <p:attrNameLst>
                                          <p:attrName>style.visibility</p:attrName>
                                        </p:attrNameLst>
                                      </p:cBhvr>
                                      <p:to>
                                        <p:strVal val="visible"/>
                                      </p:to>
                                    </p:set>
                                    <p:anim calcmode="lin" valueType="num">
                                      <p:cBhvr additive="base">
                                        <p:cTn id="37" dur="500" fill="hold"/>
                                        <p:tgtEl>
                                          <p:spTgt spid="30413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041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build="p"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descr="Beyaz mermer"/>
          <p:cNvSpPr>
            <a:spLocks noGrp="1" noChangeArrowheads="1"/>
          </p:cNvSpPr>
          <p:nvPr>
            <p:ph type="title"/>
          </p:nvPr>
        </p:nvSpPr>
        <p:spPr>
          <a:xfrm>
            <a:off x="514350" y="228600"/>
            <a:ext cx="9172575" cy="990600"/>
          </a:xfrm>
          <a:blipFill dpi="0" rotWithShape="0">
            <a:blip r:embed="rId3" cstate="print"/>
            <a:srcRect/>
            <a:tile tx="0" ty="0" sx="100000" sy="100000" flip="none" algn="tl"/>
          </a:blipFill>
        </p:spPr>
        <p:txBody>
          <a:bodyPr/>
          <a:lstStyle/>
          <a:p>
            <a:pPr algn="ctr"/>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06179" name="Rectangle 3"/>
          <p:cNvSpPr>
            <a:spLocks noGrp="1" noChangeArrowheads="1"/>
          </p:cNvSpPr>
          <p:nvPr>
            <p:ph type="body" idx="1"/>
          </p:nvPr>
        </p:nvSpPr>
        <p:spPr>
          <a:xfrm>
            <a:off x="533400" y="1828800"/>
            <a:ext cx="9201150" cy="45720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14.</a:t>
            </a:r>
            <a:r>
              <a:rPr kumimoji="0" lang="tr-TR">
                <a:solidFill>
                  <a:srgbClr val="0000FF"/>
                </a:solidFill>
                <a:latin typeface="Arial Narrow" pitchFamily="34" charset="0"/>
              </a:rPr>
              <a:t> “Yukarıdakilerin hepsi” ve “Yukarıdakilerden hiçbiri” seçenekleri aynı anda kullanılmamalıdır,</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15.</a:t>
            </a:r>
            <a:r>
              <a:rPr kumimoji="0" lang="tr-TR">
                <a:solidFill>
                  <a:srgbClr val="0000FF"/>
                </a:solidFill>
                <a:latin typeface="Arial Narrow" pitchFamily="34" charset="0"/>
              </a:rPr>
              <a:t> Çeldirici bulmada güçlükle karşılaşıldığında madde formu değiştirilmeli. </a:t>
            </a:r>
            <a:r>
              <a:rPr kumimoji="0" lang="tr-TR" i="1">
                <a:solidFill>
                  <a:srgbClr val="0000FF"/>
                </a:solidFill>
                <a:latin typeface="Arial Narrow" pitchFamily="34" charset="0"/>
              </a:rPr>
              <a:t>Örneğin. birleşik cevap gerektiren madde formu ile çok sayıda çeldirici yazılabilir,</a:t>
            </a:r>
            <a:endParaRPr kumimoji="0" lang="tr-TR">
              <a:solidFill>
                <a:srgbClr val="0000FF"/>
              </a:solidFill>
              <a:latin typeface="Arial Narrow" pitchFamily="34" charset="0"/>
            </a:endParaRPr>
          </a:p>
          <a:p>
            <a:pPr algn="just">
              <a:spcBef>
                <a:spcPts val="200"/>
              </a:spcBef>
              <a:spcAft>
                <a:spcPts val="200"/>
              </a:spcAft>
              <a:buFont typeface="Monotype Sorts" pitchFamily="2" charset="2"/>
              <a:buNone/>
            </a:pPr>
            <a:r>
              <a:rPr kumimoji="0" lang="tr-TR">
                <a:solidFill>
                  <a:srgbClr val="FF3300"/>
                </a:solidFill>
                <a:latin typeface="Arial Narrow" pitchFamily="34" charset="0"/>
              </a:rPr>
              <a:t>16.</a:t>
            </a:r>
            <a:r>
              <a:rPr kumimoji="0" lang="tr-TR">
                <a:solidFill>
                  <a:srgbClr val="0000FF"/>
                </a:solidFill>
                <a:latin typeface="Arial Narrow" pitchFamily="34" charset="0"/>
              </a:rPr>
              <a:t> Anlamlı bir sıraya konulabilecek seçenekler bu sıraya göre yerleştirilmelidir (büyükten küçüğe ya da tam tersi olacak şekilde),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6179">
                                            <p:txEl>
                                              <p:pRg st="0" end="0"/>
                                            </p:txEl>
                                          </p:spTgt>
                                        </p:tgtEl>
                                        <p:attrNameLst>
                                          <p:attrName>style.visibility</p:attrName>
                                        </p:attrNameLst>
                                      </p:cBhvr>
                                      <p:to>
                                        <p:strVal val="visible"/>
                                      </p:to>
                                    </p:set>
                                    <p:anim calcmode="lin" valueType="num">
                                      <p:cBhvr additive="base">
                                        <p:cTn id="7" dur="500" fill="hold"/>
                                        <p:tgtEl>
                                          <p:spTgt spid="3061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6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6179">
                                            <p:txEl>
                                              <p:pRg st="1" end="1"/>
                                            </p:txEl>
                                          </p:spTgt>
                                        </p:tgtEl>
                                        <p:attrNameLst>
                                          <p:attrName>style.visibility</p:attrName>
                                        </p:attrNameLst>
                                      </p:cBhvr>
                                      <p:to>
                                        <p:strVal val="visible"/>
                                      </p:to>
                                    </p:set>
                                    <p:anim calcmode="lin" valueType="num">
                                      <p:cBhvr additive="base">
                                        <p:cTn id="13" dur="500" fill="hold"/>
                                        <p:tgtEl>
                                          <p:spTgt spid="3061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61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6179">
                                            <p:txEl>
                                              <p:pRg st="2" end="2"/>
                                            </p:txEl>
                                          </p:spTgt>
                                        </p:tgtEl>
                                        <p:attrNameLst>
                                          <p:attrName>style.visibility</p:attrName>
                                        </p:attrNameLst>
                                      </p:cBhvr>
                                      <p:to>
                                        <p:strVal val="visible"/>
                                      </p:to>
                                    </p:set>
                                    <p:anim calcmode="lin" valueType="num">
                                      <p:cBhvr additive="base">
                                        <p:cTn id="19" dur="500" fill="hold"/>
                                        <p:tgtEl>
                                          <p:spTgt spid="30617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061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06179">
                                            <p:txEl>
                                              <p:pRg st="3" end="3"/>
                                            </p:txEl>
                                          </p:spTgt>
                                        </p:tgtEl>
                                        <p:attrNameLst>
                                          <p:attrName>style.visibility</p:attrName>
                                        </p:attrNameLst>
                                      </p:cBhvr>
                                      <p:to>
                                        <p:strVal val="visible"/>
                                      </p:to>
                                    </p:set>
                                    <p:anim calcmode="lin" valueType="num">
                                      <p:cBhvr additive="base">
                                        <p:cTn id="25" dur="500" fill="hold"/>
                                        <p:tgtEl>
                                          <p:spTgt spid="30617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0617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descr="Beyaz mermer"/>
          <p:cNvSpPr>
            <a:spLocks noGrp="1" noChangeArrowheads="1"/>
          </p:cNvSpPr>
          <p:nvPr>
            <p:ph type="title"/>
          </p:nvPr>
        </p:nvSpPr>
        <p:spPr>
          <a:xfrm>
            <a:off x="514350" y="228600"/>
            <a:ext cx="9172575" cy="9906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08227" name="Rectangle 3"/>
          <p:cNvSpPr>
            <a:spLocks noGrp="1" noChangeArrowheads="1"/>
          </p:cNvSpPr>
          <p:nvPr>
            <p:ph type="body" idx="1"/>
          </p:nvPr>
        </p:nvSpPr>
        <p:spPr>
          <a:xfrm>
            <a:off x="533400" y="1524000"/>
            <a:ext cx="9201150" cy="48768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a:t>
            </a:r>
          </a:p>
          <a:p>
            <a:pPr algn="just">
              <a:lnSpc>
                <a:spcPct val="110000"/>
              </a:lnSpc>
              <a:spcBef>
                <a:spcPts val="200"/>
              </a:spcBef>
              <a:spcAft>
                <a:spcPts val="200"/>
              </a:spcAft>
              <a:buFont typeface="Monotype Sorts" pitchFamily="2" charset="2"/>
              <a:buNone/>
            </a:pPr>
            <a:r>
              <a:rPr kumimoji="0" lang="tr-TR">
                <a:solidFill>
                  <a:srgbClr val="FF3300"/>
                </a:solidFill>
                <a:latin typeface="Arial Narrow" pitchFamily="34" charset="0"/>
              </a:rPr>
              <a:t>17.</a:t>
            </a:r>
            <a:r>
              <a:rPr kumimoji="0" lang="tr-TR">
                <a:solidFill>
                  <a:srgbClr val="0000FF"/>
                </a:solidFill>
                <a:latin typeface="Arial Narrow" pitchFamily="34" charset="0"/>
              </a:rPr>
              <a:t> Bir testteki seçenek sayısı cevaplayıcıların düzeyine göre ayarlanmalıdır. İlköğretim okullarının ilk kısımlarında iki ve üç seçenekli maddeler kullanılması, ikinci kısımda dört seçeneğe çıkartılması ve ortaöğretim ve daha üstünde beş seçenekli madde kullanılması daha uygundur,</a:t>
            </a:r>
          </a:p>
          <a:p>
            <a:pPr algn="just">
              <a:lnSpc>
                <a:spcPct val="110000"/>
              </a:lnSpc>
              <a:spcBef>
                <a:spcPts val="200"/>
              </a:spcBef>
              <a:spcAft>
                <a:spcPts val="200"/>
              </a:spcAft>
              <a:buFont typeface="Monotype Sorts" pitchFamily="2" charset="2"/>
              <a:buNone/>
            </a:pPr>
            <a:r>
              <a:rPr kumimoji="0" lang="tr-TR">
                <a:solidFill>
                  <a:srgbClr val="FF3300"/>
                </a:solidFill>
                <a:latin typeface="Arial Narrow" pitchFamily="34" charset="0"/>
              </a:rPr>
              <a:t>18.</a:t>
            </a:r>
            <a:r>
              <a:rPr kumimoji="0" lang="tr-TR">
                <a:solidFill>
                  <a:srgbClr val="0000FF"/>
                </a:solidFill>
                <a:latin typeface="Arial Narrow" pitchFamily="34" charset="0"/>
              </a:rPr>
              <a:t> Bir testin bütün maddeleri aynı sayıda seçeneğe sahip olmalı, bazı sorular dört ve bazıları da beş seçeneğe sahip olmamalı, hepsinde aynı sayıda seçenek olmalıdır,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anim calcmode="lin" valueType="num">
                                      <p:cBhvr additive="base">
                                        <p:cTn id="7" dur="500" fill="hold"/>
                                        <p:tgtEl>
                                          <p:spTgt spid="3082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8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8227">
                                            <p:txEl>
                                              <p:pRg st="1" end="1"/>
                                            </p:txEl>
                                          </p:spTgt>
                                        </p:tgtEl>
                                        <p:attrNameLst>
                                          <p:attrName>style.visibility</p:attrName>
                                        </p:attrNameLst>
                                      </p:cBhvr>
                                      <p:to>
                                        <p:strVal val="visible"/>
                                      </p:to>
                                    </p:set>
                                    <p:anim calcmode="lin" valueType="num">
                                      <p:cBhvr additive="base">
                                        <p:cTn id="13" dur="500" fill="hold"/>
                                        <p:tgtEl>
                                          <p:spTgt spid="3082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8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8227">
                                            <p:txEl>
                                              <p:pRg st="2" end="2"/>
                                            </p:txEl>
                                          </p:spTgt>
                                        </p:tgtEl>
                                        <p:attrNameLst>
                                          <p:attrName>style.visibility</p:attrName>
                                        </p:attrNameLst>
                                      </p:cBhvr>
                                      <p:to>
                                        <p:strVal val="visible"/>
                                      </p:to>
                                    </p:set>
                                    <p:anim calcmode="lin" valueType="num">
                                      <p:cBhvr additive="base">
                                        <p:cTn id="19" dur="500" fill="hold"/>
                                        <p:tgtEl>
                                          <p:spTgt spid="3082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08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4" name="Rectangle 2" descr="Beyaz mermer"/>
          <p:cNvSpPr>
            <a:spLocks noGrp="1" noChangeArrowheads="1"/>
          </p:cNvSpPr>
          <p:nvPr>
            <p:ph type="title"/>
          </p:nvPr>
        </p:nvSpPr>
        <p:spPr>
          <a:xfrm>
            <a:off x="514350" y="228600"/>
            <a:ext cx="9172575" cy="7620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10275" name="Rectangle 3"/>
          <p:cNvSpPr>
            <a:spLocks noGrp="1" noChangeArrowheads="1"/>
          </p:cNvSpPr>
          <p:nvPr>
            <p:ph type="body" idx="1"/>
          </p:nvPr>
        </p:nvSpPr>
        <p:spPr>
          <a:xfrm>
            <a:off x="533400" y="1066800"/>
            <a:ext cx="9201150" cy="53340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19.</a:t>
            </a:r>
            <a:r>
              <a:rPr kumimoji="0" lang="tr-TR">
                <a:solidFill>
                  <a:srgbClr val="0000FF"/>
                </a:solidFill>
                <a:latin typeface="Arial Narrow" pitchFamily="34" charset="0"/>
              </a:rPr>
              <a:t> Doğru cevaplar test formu içerisine belirli bir örüntüyle yerleştirilmemelidir. Eğer öğrenci ilk yapmış olduğu sorularda bu örüntüyü yakalarsa, diğer soruları okumadan doğru cevabı bulabilir,</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20.</a:t>
            </a:r>
            <a:r>
              <a:rPr kumimoji="0" lang="tr-TR">
                <a:solidFill>
                  <a:srgbClr val="0000FF"/>
                </a:solidFill>
                <a:latin typeface="Arial Narrow" pitchFamily="34" charset="0"/>
              </a:rPr>
              <a:t> Doğru cevaplar seçeneklere yaklaşık olarak eşit dağıtılmalıdır. Dört seçenekli bir testi tamamen tahminle cevaplandıran bir öğrencinin alması beklenen başarı düzeyi %25 olmalıdır. Düzeltme formülü uygulandığında, tahminle cevaplayan öğrencinin beklenen puanı olması gereken; yani, sıfır olmalıdır,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anim calcmode="lin" valueType="num">
                                      <p:cBhvr additive="base">
                                        <p:cTn id="7" dur="500" fill="hold"/>
                                        <p:tgtEl>
                                          <p:spTgt spid="3102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0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0275">
                                            <p:txEl>
                                              <p:pRg st="1" end="1"/>
                                            </p:txEl>
                                          </p:spTgt>
                                        </p:tgtEl>
                                        <p:attrNameLst>
                                          <p:attrName>style.visibility</p:attrName>
                                        </p:attrNameLst>
                                      </p:cBhvr>
                                      <p:to>
                                        <p:strVal val="visible"/>
                                      </p:to>
                                    </p:set>
                                    <p:anim calcmode="lin" valueType="num">
                                      <p:cBhvr additive="base">
                                        <p:cTn id="13" dur="500" fill="hold"/>
                                        <p:tgtEl>
                                          <p:spTgt spid="3102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0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0275">
                                            <p:txEl>
                                              <p:pRg st="2" end="2"/>
                                            </p:txEl>
                                          </p:spTgt>
                                        </p:tgtEl>
                                        <p:attrNameLst>
                                          <p:attrName>style.visibility</p:attrName>
                                        </p:attrNameLst>
                                      </p:cBhvr>
                                      <p:to>
                                        <p:strVal val="visible"/>
                                      </p:to>
                                    </p:set>
                                    <p:anim calcmode="lin" valueType="num">
                                      <p:cBhvr additive="base">
                                        <p:cTn id="19" dur="500" fill="hold"/>
                                        <p:tgtEl>
                                          <p:spTgt spid="3102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102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build="p"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2322" name="Rectangle 2" descr="Beyaz mermer"/>
          <p:cNvSpPr>
            <a:spLocks noGrp="1" noChangeArrowheads="1"/>
          </p:cNvSpPr>
          <p:nvPr>
            <p:ph type="title"/>
          </p:nvPr>
        </p:nvSpPr>
        <p:spPr>
          <a:xfrm>
            <a:off x="514350" y="228600"/>
            <a:ext cx="9172575" cy="10668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12323" name="Rectangle 3"/>
          <p:cNvSpPr>
            <a:spLocks noGrp="1" noChangeArrowheads="1"/>
          </p:cNvSpPr>
          <p:nvPr>
            <p:ph type="body" idx="1"/>
          </p:nvPr>
        </p:nvSpPr>
        <p:spPr>
          <a:xfrm>
            <a:off x="533400" y="1828800"/>
            <a:ext cx="9201150" cy="45720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21.</a:t>
            </a:r>
            <a:r>
              <a:rPr kumimoji="0" lang="tr-TR">
                <a:solidFill>
                  <a:srgbClr val="0000FF"/>
                </a:solidFill>
                <a:latin typeface="Arial Narrow" pitchFamily="34" charset="0"/>
              </a:rPr>
              <a:t> Seçenekleri belirtmede büyük harf kullanılması, küçük harf kullanılmasına göre daha az hataya neden olabilir. Çünkü, küçük harfler daha çok birbirine benzediğinden birbirleri ile karıştırılması daha kolaydır. </a:t>
            </a:r>
          </a:p>
          <a:p>
            <a:pPr algn="just">
              <a:spcBef>
                <a:spcPts val="200"/>
              </a:spcBef>
              <a:spcAft>
                <a:spcPts val="200"/>
              </a:spcAft>
              <a:buFont typeface="Monotype Sorts" pitchFamily="2" charset="2"/>
              <a:buNone/>
            </a:pPr>
            <a:r>
              <a:rPr kumimoji="0" lang="tr-TR">
                <a:solidFill>
                  <a:srgbClr val="FF3300"/>
                </a:solidFill>
                <a:latin typeface="Arial Narrow" pitchFamily="34" charset="0"/>
              </a:rPr>
              <a:t>22.</a:t>
            </a:r>
            <a:r>
              <a:rPr kumimoji="0" lang="tr-TR">
                <a:solidFill>
                  <a:srgbClr val="0000FF"/>
                </a:solidFill>
                <a:latin typeface="Arial Narrow" pitchFamily="34" charset="0"/>
              </a:rPr>
              <a:t> Maddelerin seçenekleri mümkünse alt alta gelecek sıralarda verilmelidir. Eğer, yerden tasarruf yapıp kısa olan seçenekleri yan yana yazmak gerekiyorsa, bütün seçenekler aynı sıralamaya göre verilmelidir,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2323">
                                            <p:txEl>
                                              <p:pRg st="0" end="0"/>
                                            </p:txEl>
                                          </p:spTgt>
                                        </p:tgtEl>
                                        <p:attrNameLst>
                                          <p:attrName>style.visibility</p:attrName>
                                        </p:attrNameLst>
                                      </p:cBhvr>
                                      <p:to>
                                        <p:strVal val="visible"/>
                                      </p:to>
                                    </p:set>
                                    <p:anim calcmode="lin" valueType="num">
                                      <p:cBhvr additive="base">
                                        <p:cTn id="7" dur="500" fill="hold"/>
                                        <p:tgtEl>
                                          <p:spTgt spid="3123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2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2323">
                                            <p:txEl>
                                              <p:pRg st="1" end="1"/>
                                            </p:txEl>
                                          </p:spTgt>
                                        </p:tgtEl>
                                        <p:attrNameLst>
                                          <p:attrName>style.visibility</p:attrName>
                                        </p:attrNameLst>
                                      </p:cBhvr>
                                      <p:to>
                                        <p:strVal val="visible"/>
                                      </p:to>
                                    </p:set>
                                    <p:anim calcmode="lin" valueType="num">
                                      <p:cBhvr additive="base">
                                        <p:cTn id="13" dur="500" fill="hold"/>
                                        <p:tgtEl>
                                          <p:spTgt spid="3123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23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2323">
                                            <p:txEl>
                                              <p:pRg st="2" end="2"/>
                                            </p:txEl>
                                          </p:spTgt>
                                        </p:tgtEl>
                                        <p:attrNameLst>
                                          <p:attrName>style.visibility</p:attrName>
                                        </p:attrNameLst>
                                      </p:cBhvr>
                                      <p:to>
                                        <p:strVal val="visible"/>
                                      </p:to>
                                    </p:set>
                                    <p:anim calcmode="lin" valueType="num">
                                      <p:cBhvr additive="base">
                                        <p:cTn id="19" dur="500" fill="hold"/>
                                        <p:tgtEl>
                                          <p:spTgt spid="3123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123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4370" name="Rectangle 2" descr="Beyaz mermer"/>
          <p:cNvSpPr>
            <a:spLocks noGrp="1" noChangeArrowheads="1"/>
          </p:cNvSpPr>
          <p:nvPr>
            <p:ph type="title"/>
          </p:nvPr>
        </p:nvSpPr>
        <p:spPr>
          <a:xfrm>
            <a:off x="514350" y="228600"/>
            <a:ext cx="9172575" cy="533400"/>
          </a:xfrm>
          <a:blipFill dpi="0" rotWithShape="0">
            <a:blip r:embed="rId3" cstate="print"/>
            <a:srcRect/>
            <a:tile tx="0" ty="0" sx="100000" sy="100000" flip="none" algn="tl"/>
          </a:blipFill>
        </p:spPr>
        <p:txBody>
          <a:bodyPr/>
          <a:lstStyle/>
          <a:p>
            <a:pPr algn="ctr"/>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14371" name="Rectangle 3"/>
          <p:cNvSpPr>
            <a:spLocks noGrp="1" noChangeArrowheads="1"/>
          </p:cNvSpPr>
          <p:nvPr>
            <p:ph type="body" idx="1"/>
          </p:nvPr>
        </p:nvSpPr>
        <p:spPr>
          <a:xfrm>
            <a:off x="533400" y="838200"/>
            <a:ext cx="9201150" cy="5562600"/>
          </a:xfrm>
          <a:solidFill>
            <a:srgbClr val="FFFFCC"/>
          </a:solidFill>
          <a:ln/>
        </p:spPr>
        <p:txBody>
          <a:bodyPr/>
          <a:lstStyle/>
          <a:p>
            <a:pPr>
              <a:buFont typeface="Monotype Sorts" pitchFamily="2" charset="2"/>
              <a:buNone/>
            </a:pPr>
            <a:r>
              <a:rPr kumimoji="0" lang="tr-TR" dirty="0">
                <a:solidFill>
                  <a:srgbClr val="FF3300"/>
                </a:solidFill>
                <a:latin typeface="Arial Narrow" pitchFamily="34" charset="0"/>
              </a:rPr>
              <a:t>Madde Yazımında Genel İlkeler (devam):</a:t>
            </a:r>
          </a:p>
          <a:p>
            <a:pPr algn="just">
              <a:spcBef>
                <a:spcPts val="200"/>
              </a:spcBef>
              <a:spcAft>
                <a:spcPts val="200"/>
              </a:spcAft>
              <a:buFont typeface="Monotype Sorts" pitchFamily="2" charset="2"/>
              <a:buNone/>
            </a:pPr>
            <a:r>
              <a:rPr kumimoji="0" lang="tr-TR" dirty="0">
                <a:solidFill>
                  <a:srgbClr val="FF3300"/>
                </a:solidFill>
                <a:latin typeface="Arial Narrow" pitchFamily="34" charset="0"/>
              </a:rPr>
              <a:t>23.</a:t>
            </a:r>
            <a:r>
              <a:rPr kumimoji="0" lang="tr-TR" dirty="0">
                <a:solidFill>
                  <a:srgbClr val="0000FF"/>
                </a:solidFill>
                <a:latin typeface="Arial Narrow" pitchFamily="34" charset="0"/>
              </a:rPr>
              <a:t> Olumlu maddeler arasına dağıtılan olumsuz maddeler </a:t>
            </a:r>
            <a:r>
              <a:rPr kumimoji="0" lang="tr-TR" dirty="0">
                <a:solidFill>
                  <a:srgbClr val="FF0066"/>
                </a:solidFill>
                <a:latin typeface="Arial Narrow" pitchFamily="34" charset="0"/>
              </a:rPr>
              <a:t>(özellikle </a:t>
            </a:r>
            <a:r>
              <a:rPr kumimoji="0" lang="tr-TR" dirty="0">
                <a:solidFill>
                  <a:schemeClr val="accent1"/>
                </a:solidFill>
                <a:latin typeface="Arial Narrow" pitchFamily="34" charset="0"/>
              </a:rPr>
              <a:t>-</a:t>
            </a:r>
            <a:r>
              <a:rPr kumimoji="0" lang="tr-TR" dirty="0" err="1">
                <a:solidFill>
                  <a:schemeClr val="accent1"/>
                </a:solidFill>
                <a:latin typeface="Arial Narrow" pitchFamily="34" charset="0"/>
              </a:rPr>
              <a:t>ma</a:t>
            </a:r>
            <a:r>
              <a:rPr kumimoji="0" lang="tr-TR" dirty="0">
                <a:solidFill>
                  <a:srgbClr val="FF0066"/>
                </a:solidFill>
                <a:latin typeface="Arial Narrow" pitchFamily="34" charset="0"/>
              </a:rPr>
              <a:t> hecesi ile olumsuzlaştırılanlar),</a:t>
            </a:r>
            <a:r>
              <a:rPr kumimoji="0" lang="tr-TR" dirty="0">
                <a:solidFill>
                  <a:srgbClr val="0000FF"/>
                </a:solidFill>
                <a:latin typeface="Arial Narrow" pitchFamily="34" charset="0"/>
              </a:rPr>
              <a:t> dikkat dağıldıkça öğrenciler tarafından olumlu gibi algılanabilir. Bu nedenle madde kökünde mümkün olduğunca olumsuz ifade </a:t>
            </a:r>
            <a:r>
              <a:rPr kumimoji="0" lang="tr-TR" dirty="0">
                <a:solidFill>
                  <a:srgbClr val="FF0066"/>
                </a:solidFill>
                <a:latin typeface="Arial Narrow" pitchFamily="34" charset="0"/>
              </a:rPr>
              <a:t>kullanılmamalı,</a:t>
            </a:r>
            <a:r>
              <a:rPr kumimoji="0" lang="tr-TR" dirty="0">
                <a:solidFill>
                  <a:srgbClr val="0000FF"/>
                </a:solidFill>
                <a:latin typeface="Arial Narrow" pitchFamily="34" charset="0"/>
              </a:rPr>
              <a:t> madde olumlu sorulabiliyor ise olumlu formda sorulmalıdır. Olumsuz madde formu kullanılmak durumunda ise, olumsuz ifadenin </a:t>
            </a:r>
            <a:r>
              <a:rPr kumimoji="0" lang="tr-TR" dirty="0">
                <a:solidFill>
                  <a:srgbClr val="FF0066"/>
                </a:solidFill>
                <a:latin typeface="Arial Narrow" pitchFamily="34" charset="0"/>
              </a:rPr>
              <a:t>dikkat çekecek</a:t>
            </a:r>
            <a:r>
              <a:rPr kumimoji="0" lang="tr-TR" dirty="0">
                <a:solidFill>
                  <a:srgbClr val="0000FF"/>
                </a:solidFill>
                <a:latin typeface="Arial Narrow" pitchFamily="34" charset="0"/>
              </a:rPr>
              <a:t> şekilde belirtilmesi uygun olur. Bunun için </a:t>
            </a:r>
            <a:r>
              <a:rPr kumimoji="0" lang="tr-TR" b="1" dirty="0">
                <a:solidFill>
                  <a:srgbClr val="FF0066"/>
                </a:solidFill>
                <a:latin typeface="Arial Narrow" pitchFamily="34" charset="0"/>
              </a:rPr>
              <a:t>koyu</a:t>
            </a:r>
            <a:r>
              <a:rPr kumimoji="0" lang="tr-TR" dirty="0">
                <a:solidFill>
                  <a:srgbClr val="0000FF"/>
                </a:solidFill>
                <a:latin typeface="Arial Narrow" pitchFamily="34" charset="0"/>
              </a:rPr>
              <a:t> yazım, </a:t>
            </a:r>
            <a:r>
              <a:rPr kumimoji="0" lang="tr-TR" dirty="0">
                <a:solidFill>
                  <a:srgbClr val="FF0066"/>
                </a:solidFill>
                <a:latin typeface="Arial Narrow" pitchFamily="34" charset="0"/>
              </a:rPr>
              <a:t>BÜYÜK HARF</a:t>
            </a:r>
            <a:r>
              <a:rPr kumimoji="0" lang="tr-TR" dirty="0">
                <a:solidFill>
                  <a:srgbClr val="0000FF"/>
                </a:solidFill>
                <a:latin typeface="Arial Narrow" pitchFamily="34" charset="0"/>
              </a:rPr>
              <a:t> ve </a:t>
            </a:r>
            <a:r>
              <a:rPr kumimoji="0" lang="tr-TR" u="sng" dirty="0">
                <a:solidFill>
                  <a:srgbClr val="FF0066"/>
                </a:solidFill>
                <a:latin typeface="Arial Narrow" pitchFamily="34" charset="0"/>
              </a:rPr>
              <a:t>alt çizmekle</a:t>
            </a:r>
            <a:r>
              <a:rPr kumimoji="0" lang="tr-TR" dirty="0">
                <a:solidFill>
                  <a:srgbClr val="0000FF"/>
                </a:solidFill>
                <a:latin typeface="Arial Narrow" pitchFamily="34" charset="0"/>
              </a:rPr>
              <a:t> olumsuzluk belirgin hale getirilebilir,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4371">
                                            <p:txEl>
                                              <p:pRg st="0" end="0"/>
                                            </p:txEl>
                                          </p:spTgt>
                                        </p:tgtEl>
                                        <p:attrNameLst>
                                          <p:attrName>style.visibility</p:attrName>
                                        </p:attrNameLst>
                                      </p:cBhvr>
                                      <p:to>
                                        <p:strVal val="visible"/>
                                      </p:to>
                                    </p:set>
                                    <p:anim calcmode="lin" valueType="num">
                                      <p:cBhvr additive="base">
                                        <p:cTn id="7" dur="500" fill="hold"/>
                                        <p:tgtEl>
                                          <p:spTgt spid="3143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4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4371">
                                            <p:txEl>
                                              <p:pRg st="1" end="1"/>
                                            </p:txEl>
                                          </p:spTgt>
                                        </p:tgtEl>
                                        <p:attrNameLst>
                                          <p:attrName>style.visibility</p:attrName>
                                        </p:attrNameLst>
                                      </p:cBhvr>
                                      <p:to>
                                        <p:strVal val="visible"/>
                                      </p:to>
                                    </p:set>
                                    <p:anim calcmode="lin" valueType="num">
                                      <p:cBhvr additive="base">
                                        <p:cTn id="13" dur="500" fill="hold"/>
                                        <p:tgtEl>
                                          <p:spTgt spid="3143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43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1" grpId="0" build="p"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6418" name="Rectangle 2" descr="Beyaz mermer"/>
          <p:cNvSpPr>
            <a:spLocks noGrp="1" noChangeArrowheads="1"/>
          </p:cNvSpPr>
          <p:nvPr>
            <p:ph type="title"/>
          </p:nvPr>
        </p:nvSpPr>
        <p:spPr>
          <a:xfrm>
            <a:off x="514350" y="228600"/>
            <a:ext cx="9172575" cy="609600"/>
          </a:xfrm>
          <a:blipFill dpi="0" rotWithShape="0">
            <a:blip r:embed="rId3" cstate="print"/>
            <a:srcRect/>
            <a:tile tx="0" ty="0" sx="100000" sy="100000" flip="none" algn="tl"/>
          </a:blipFill>
        </p:spPr>
        <p:txBody>
          <a:bodyPr/>
          <a:lstStyle/>
          <a:p>
            <a:pPr algn="ctr"/>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16419" name="Rectangle 3"/>
          <p:cNvSpPr>
            <a:spLocks noGrp="1" noChangeArrowheads="1"/>
          </p:cNvSpPr>
          <p:nvPr>
            <p:ph type="body" idx="1"/>
          </p:nvPr>
        </p:nvSpPr>
        <p:spPr>
          <a:xfrm>
            <a:off x="533400" y="914400"/>
            <a:ext cx="9201150" cy="54102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 </a:t>
            </a:r>
          </a:p>
          <a:p>
            <a:pPr algn="just">
              <a:lnSpc>
                <a:spcPct val="90000"/>
              </a:lnSpc>
              <a:spcBef>
                <a:spcPts val="200"/>
              </a:spcBef>
              <a:spcAft>
                <a:spcPts val="200"/>
              </a:spcAft>
              <a:buFont typeface="Monotype Sorts" pitchFamily="2" charset="2"/>
              <a:buNone/>
            </a:pPr>
            <a:r>
              <a:rPr kumimoji="0" lang="tr-TR">
                <a:solidFill>
                  <a:srgbClr val="FF3300"/>
                </a:solidFill>
                <a:latin typeface="Arial Narrow" pitchFamily="34" charset="0"/>
              </a:rPr>
              <a:t>24.</a:t>
            </a:r>
            <a:r>
              <a:rPr kumimoji="0" lang="tr-TR">
                <a:solidFill>
                  <a:srgbClr val="0000FF"/>
                </a:solidFill>
                <a:latin typeface="Arial Narrow" pitchFamily="34" charset="0"/>
              </a:rPr>
              <a:t> Bir testteki bütün maddeler, aynı düzen içerisinde verilmelidir. Özellikle maddeler arasındaki boşluklar iyice fark edilebilecek düzeyde bırakılmalıdır. Madde kökü ile seçenekler arasında her maddede aynı ayarda boşluk bırakılmalıdır. Seçenekler arasında bırakılan boşluklar da bütün maddelerde benzer olmalıdır,</a:t>
            </a:r>
          </a:p>
          <a:p>
            <a:pPr algn="just">
              <a:lnSpc>
                <a:spcPct val="90000"/>
              </a:lnSpc>
              <a:spcBef>
                <a:spcPts val="200"/>
              </a:spcBef>
              <a:spcAft>
                <a:spcPts val="200"/>
              </a:spcAft>
              <a:buFont typeface="Monotype Sorts" pitchFamily="2" charset="2"/>
              <a:buNone/>
            </a:pPr>
            <a:r>
              <a:rPr kumimoji="0" lang="tr-TR">
                <a:solidFill>
                  <a:srgbClr val="FF3300"/>
                </a:solidFill>
                <a:latin typeface="Arial Narrow" pitchFamily="34" charset="0"/>
              </a:rPr>
              <a:t>25.</a:t>
            </a:r>
            <a:r>
              <a:rPr kumimoji="0" lang="tr-TR">
                <a:solidFill>
                  <a:srgbClr val="0000FF"/>
                </a:solidFill>
                <a:latin typeface="Arial Narrow" pitchFamily="34" charset="0"/>
              </a:rPr>
              <a:t> Ortak köklü ve ortak seçenekli soruların diğer sorularla karıştırılmaması için başlangıcında ve bitiminde bir çizgi ile ayrılması uygun olabilir. Ayrıca, bu tipteki soruların ortak olan kök ve seçenekler ile aynı sayfada bulunması dikkatin dağılmasını önleyebilir,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6419">
                                            <p:txEl>
                                              <p:pRg st="0" end="0"/>
                                            </p:txEl>
                                          </p:spTgt>
                                        </p:tgtEl>
                                        <p:attrNameLst>
                                          <p:attrName>style.visibility</p:attrName>
                                        </p:attrNameLst>
                                      </p:cBhvr>
                                      <p:to>
                                        <p:strVal val="visible"/>
                                      </p:to>
                                    </p:set>
                                    <p:anim calcmode="lin" valueType="num">
                                      <p:cBhvr additive="base">
                                        <p:cTn id="7" dur="500" fill="hold"/>
                                        <p:tgtEl>
                                          <p:spTgt spid="3164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64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6419">
                                            <p:txEl>
                                              <p:pRg st="1" end="1"/>
                                            </p:txEl>
                                          </p:spTgt>
                                        </p:tgtEl>
                                        <p:attrNameLst>
                                          <p:attrName>style.visibility</p:attrName>
                                        </p:attrNameLst>
                                      </p:cBhvr>
                                      <p:to>
                                        <p:strVal val="visible"/>
                                      </p:to>
                                    </p:set>
                                    <p:anim calcmode="lin" valueType="num">
                                      <p:cBhvr additive="base">
                                        <p:cTn id="13" dur="500" fill="hold"/>
                                        <p:tgtEl>
                                          <p:spTgt spid="3164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6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6419">
                                            <p:txEl>
                                              <p:pRg st="2" end="2"/>
                                            </p:txEl>
                                          </p:spTgt>
                                        </p:tgtEl>
                                        <p:attrNameLst>
                                          <p:attrName>style.visibility</p:attrName>
                                        </p:attrNameLst>
                                      </p:cBhvr>
                                      <p:to>
                                        <p:strVal val="visible"/>
                                      </p:to>
                                    </p:set>
                                    <p:anim calcmode="lin" valueType="num">
                                      <p:cBhvr additive="base">
                                        <p:cTn id="19" dur="500" fill="hold"/>
                                        <p:tgtEl>
                                          <p:spTgt spid="3164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164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9"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8466" name="Rectangle 2" descr="Beyaz mermer"/>
          <p:cNvSpPr>
            <a:spLocks noGrp="1" noChangeArrowheads="1"/>
          </p:cNvSpPr>
          <p:nvPr>
            <p:ph type="title"/>
          </p:nvPr>
        </p:nvSpPr>
        <p:spPr>
          <a:xfrm>
            <a:off x="514350" y="228600"/>
            <a:ext cx="9172575" cy="990600"/>
          </a:xfrm>
          <a:blipFill dpi="0" rotWithShape="0">
            <a:blip r:embed="rId3" cstate="print"/>
            <a:srcRect/>
            <a:tile tx="0" ty="0" sx="100000" sy="100000" flip="none" algn="tl"/>
          </a:blipFill>
        </p:spPr>
        <p:txBody>
          <a:bodyPr/>
          <a:lstStyle/>
          <a:p>
            <a:r>
              <a:rPr kumimoji="0" lang="tr-TR" b="1" dirty="0" smtClean="0">
                <a:solidFill>
                  <a:srgbClr val="800000"/>
                </a:solidFill>
                <a:latin typeface="Arial Narrow" pitchFamily="34" charset="0"/>
              </a:rPr>
              <a:t>5. </a:t>
            </a:r>
            <a:r>
              <a:rPr kumimoji="0" lang="tr-TR" b="1" dirty="0">
                <a:solidFill>
                  <a:srgbClr val="800000"/>
                </a:solidFill>
                <a:latin typeface="Arial Narrow" pitchFamily="34" charset="0"/>
              </a:rPr>
              <a:t>Çoktan Seçmeli (Seçme Gerektiren) Testler</a:t>
            </a:r>
          </a:p>
        </p:txBody>
      </p:sp>
      <p:sp>
        <p:nvSpPr>
          <p:cNvPr id="318467" name="Rectangle 3"/>
          <p:cNvSpPr>
            <a:spLocks noGrp="1" noChangeArrowheads="1"/>
          </p:cNvSpPr>
          <p:nvPr>
            <p:ph type="body" idx="1"/>
          </p:nvPr>
        </p:nvSpPr>
        <p:spPr>
          <a:xfrm>
            <a:off x="533400" y="1828800"/>
            <a:ext cx="9201150" cy="4572000"/>
          </a:xfrm>
          <a:solidFill>
            <a:srgbClr val="FFFFCC"/>
          </a:solidFill>
          <a:ln/>
        </p:spPr>
        <p:txBody>
          <a:bodyPr/>
          <a:lstStyle/>
          <a:p>
            <a:pPr>
              <a:buFont typeface="Monotype Sorts" pitchFamily="2" charset="2"/>
              <a:buNone/>
            </a:pPr>
            <a:r>
              <a:rPr kumimoji="0" lang="tr-TR">
                <a:solidFill>
                  <a:srgbClr val="FF3300"/>
                </a:solidFill>
                <a:latin typeface="Arial Narrow" pitchFamily="34" charset="0"/>
              </a:rPr>
              <a:t>Madde Yazımında Genel İlkeler (devam):</a:t>
            </a:r>
          </a:p>
          <a:p>
            <a:pPr algn="just">
              <a:lnSpc>
                <a:spcPct val="90000"/>
              </a:lnSpc>
              <a:spcBef>
                <a:spcPts val="200"/>
              </a:spcBef>
              <a:spcAft>
                <a:spcPts val="200"/>
              </a:spcAft>
              <a:buFont typeface="Monotype Sorts" pitchFamily="2" charset="2"/>
              <a:buNone/>
            </a:pPr>
            <a:r>
              <a:rPr kumimoji="0" lang="tr-TR">
                <a:solidFill>
                  <a:srgbClr val="FF3300"/>
                </a:solidFill>
                <a:latin typeface="Arial Narrow" pitchFamily="34" charset="0"/>
              </a:rPr>
              <a:t>26.</a:t>
            </a:r>
            <a:r>
              <a:rPr kumimoji="0" lang="tr-TR">
                <a:solidFill>
                  <a:srgbClr val="0000FF"/>
                </a:solidFill>
                <a:latin typeface="Arial Narrow" pitchFamily="34" charset="0"/>
              </a:rPr>
              <a:t> Madde köküne verilen olası cevaplarda (seçeneklerde), yazım yanlışlığı yapılarak çeldirici yazılmamalıdır. Çeldiriciler başka soruların doğru cevapları arasından seçilebilir.</a:t>
            </a:r>
            <a:endParaRPr kumimoji="0" lang="tr-TR">
              <a:latin typeface="Arial Narrow" pitchFamily="34" charset="0"/>
            </a:endParaRPr>
          </a:p>
          <a:p>
            <a:pPr algn="just">
              <a:lnSpc>
                <a:spcPct val="90000"/>
              </a:lnSpc>
              <a:spcBef>
                <a:spcPts val="200"/>
              </a:spcBef>
              <a:spcAft>
                <a:spcPts val="200"/>
              </a:spcAft>
              <a:buFont typeface="Monotype Sorts" pitchFamily="2" charset="2"/>
              <a:buNone/>
            </a:pPr>
            <a:r>
              <a:rPr kumimoji="0" lang="tr-TR">
                <a:solidFill>
                  <a:srgbClr val="FF3300"/>
                </a:solidFill>
                <a:latin typeface="Arial Narrow" pitchFamily="34" charset="0"/>
              </a:rPr>
              <a:t>27.</a:t>
            </a:r>
            <a:r>
              <a:rPr kumimoji="0" lang="tr-TR">
                <a:solidFill>
                  <a:srgbClr val="0000FF"/>
                </a:solidFill>
                <a:latin typeface="Arial Narrow" pitchFamily="34" charset="0"/>
              </a:rPr>
              <a:t> Madde eksik bilgi ve yanlışlık olmamalı.</a:t>
            </a:r>
            <a:endParaRPr kumimoji="0" lang="tr-TR">
              <a:solidFill>
                <a:srgbClr val="FF3300"/>
              </a:solidFill>
              <a:latin typeface="Arial Narrow" pitchFamily="34" charset="0"/>
            </a:endParaRPr>
          </a:p>
          <a:p>
            <a:pPr algn="just">
              <a:lnSpc>
                <a:spcPct val="90000"/>
              </a:lnSpc>
              <a:spcBef>
                <a:spcPts val="300"/>
              </a:spcBef>
              <a:spcAft>
                <a:spcPts val="300"/>
              </a:spcAft>
            </a:pPr>
            <a:endParaRPr kumimoji="0" lang="tr-TR">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8467">
                                            <p:txEl>
                                              <p:pRg st="0" end="0"/>
                                            </p:txEl>
                                          </p:spTgt>
                                        </p:tgtEl>
                                        <p:attrNameLst>
                                          <p:attrName>style.visibility</p:attrName>
                                        </p:attrNameLst>
                                      </p:cBhvr>
                                      <p:to>
                                        <p:strVal val="visible"/>
                                      </p:to>
                                    </p:set>
                                    <p:anim calcmode="lin" valueType="num">
                                      <p:cBhvr additive="base">
                                        <p:cTn id="7" dur="500" fill="hold"/>
                                        <p:tgtEl>
                                          <p:spTgt spid="3184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8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8467">
                                            <p:txEl>
                                              <p:pRg st="1" end="1"/>
                                            </p:txEl>
                                          </p:spTgt>
                                        </p:tgtEl>
                                        <p:attrNameLst>
                                          <p:attrName>style.visibility</p:attrName>
                                        </p:attrNameLst>
                                      </p:cBhvr>
                                      <p:to>
                                        <p:strVal val="visible"/>
                                      </p:to>
                                    </p:set>
                                    <p:anim calcmode="lin" valueType="num">
                                      <p:cBhvr additive="base">
                                        <p:cTn id="13" dur="500" fill="hold"/>
                                        <p:tgtEl>
                                          <p:spTgt spid="3184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8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8467">
                                            <p:txEl>
                                              <p:pRg st="2" end="2"/>
                                            </p:txEl>
                                          </p:spTgt>
                                        </p:tgtEl>
                                        <p:attrNameLst>
                                          <p:attrName>style.visibility</p:attrName>
                                        </p:attrNameLst>
                                      </p:cBhvr>
                                      <p:to>
                                        <p:strVal val="visible"/>
                                      </p:to>
                                    </p:set>
                                    <p:anim calcmode="lin" valueType="num">
                                      <p:cBhvr additive="base">
                                        <p:cTn id="19" dur="500" fill="hold"/>
                                        <p:tgtEl>
                                          <p:spTgt spid="3184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184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lang="tr-TR">
                <a:solidFill>
                  <a:srgbClr val="0000CC"/>
                </a:solidFill>
              </a:rPr>
              <a:t>Temel Kavramlar</a:t>
            </a:r>
            <a:endParaRPr lang="tr-TR"/>
          </a:p>
        </p:txBody>
      </p:sp>
      <p:sp>
        <p:nvSpPr>
          <p:cNvPr id="22531" name="Rectangle 3" descr="Gazete kağıdı"/>
          <p:cNvSpPr>
            <a:spLocks noGrp="1" noChangeArrowheads="1"/>
          </p:cNvSpPr>
          <p:nvPr>
            <p:ph type="body" idx="1"/>
          </p:nvPr>
        </p:nvSpPr>
        <p:spPr>
          <a:blipFill dpi="0" rotWithShape="0">
            <a:blip r:embed="rId4" cstate="print"/>
            <a:srcRect/>
            <a:tile tx="0" ty="0" sx="100000" sy="100000" flip="none" algn="tl"/>
          </a:blipFill>
          <a:ln/>
        </p:spPr>
        <p:txBody>
          <a:bodyPr/>
          <a:lstStyle/>
          <a:p>
            <a:endParaRPr lang="tr-TR" b="1">
              <a:latin typeface="Arial Narrow" pitchFamily="34" charset="0"/>
            </a:endParaRPr>
          </a:p>
          <a:p>
            <a:endParaRPr lang="tr-TR" b="1">
              <a:latin typeface="Arial Narrow" pitchFamily="34" charset="0"/>
            </a:endParaRPr>
          </a:p>
          <a:p>
            <a:r>
              <a:rPr lang="tr-TR" b="1">
                <a:solidFill>
                  <a:srgbClr val="800000"/>
                </a:solidFill>
                <a:latin typeface="Arial Narrow" pitchFamily="34" charset="0"/>
              </a:rPr>
              <a:t>4. Kontrol:</a:t>
            </a:r>
            <a:r>
              <a:rPr lang="tr-TR">
                <a:solidFill>
                  <a:srgbClr val="0000CC"/>
                </a:solidFill>
              </a:rPr>
              <a:t> </a:t>
            </a:r>
            <a:r>
              <a:rPr lang="tr-TR">
                <a:solidFill>
                  <a:srgbClr val="0000CC"/>
                </a:solidFill>
                <a:latin typeface="Arial Narrow" pitchFamily="34" charset="0"/>
              </a:rPr>
              <a:t>Çıktının hedeflerle tutarlı olup 	olmadığının kontrolüdür.</a:t>
            </a:r>
            <a:endParaRPr lang="tr-TR">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 calcmode="lin" valueType="num">
                                      <p:cBhvr additive="base">
                                        <p:cTn id="7"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6098" name="Rectangle 2" descr="Beyaz mermer"/>
          <p:cNvSpPr>
            <a:spLocks noGrp="1" noChangeArrowheads="1"/>
          </p:cNvSpPr>
          <p:nvPr>
            <p:ph type="title"/>
          </p:nvPr>
        </p:nvSpPr>
        <p:spPr>
          <a:xfrm>
            <a:off x="609600" y="228600"/>
            <a:ext cx="9172575" cy="1066800"/>
          </a:xfrm>
          <a:blipFill dpi="0" rotWithShape="0">
            <a:blip r:embed="rId3" cstate="print"/>
            <a:srcRect/>
            <a:tile tx="0" ty="0" sx="100000" sy="100000" flip="none" algn="tl"/>
          </a:blipFill>
        </p:spPr>
        <p:txBody>
          <a:bodyPr/>
          <a:lstStyle/>
          <a:p>
            <a:r>
              <a:rPr lang="tr-TR">
                <a:solidFill>
                  <a:srgbClr val="800000"/>
                </a:solidFill>
              </a:rPr>
              <a:t>Test Geliştirme</a:t>
            </a:r>
            <a:endParaRPr lang="tr-TR"/>
          </a:p>
        </p:txBody>
      </p:sp>
      <p:sp>
        <p:nvSpPr>
          <p:cNvPr id="516099" name="Rectangle 3"/>
          <p:cNvSpPr>
            <a:spLocks noGrp="1" noChangeArrowheads="1"/>
          </p:cNvSpPr>
          <p:nvPr>
            <p:ph type="body" idx="1"/>
          </p:nvPr>
        </p:nvSpPr>
        <p:spPr>
          <a:xfrm>
            <a:off x="457200" y="1828800"/>
            <a:ext cx="9448800" cy="4800600"/>
          </a:xfrm>
          <a:solidFill>
            <a:srgbClr val="FFFFCC"/>
          </a:solidFill>
        </p:spPr>
        <p:txBody>
          <a:bodyPr/>
          <a:lstStyle/>
          <a:p>
            <a:pPr>
              <a:lnSpc>
                <a:spcPct val="200000"/>
              </a:lnSpc>
            </a:pPr>
            <a:r>
              <a:rPr lang="tr-TR">
                <a:solidFill>
                  <a:srgbClr val="800000"/>
                </a:solidFill>
              </a:rPr>
              <a:t>Tanımı</a:t>
            </a:r>
            <a:endParaRPr lang="tr-TR">
              <a:solidFill>
                <a:srgbClr val="FF3300"/>
              </a:solidFill>
            </a:endParaRPr>
          </a:p>
          <a:p>
            <a:pPr>
              <a:lnSpc>
                <a:spcPct val="110000"/>
              </a:lnSpc>
              <a:buFont typeface="Monotype Sorts" pitchFamily="2" charset="2"/>
              <a:buNone/>
            </a:pPr>
            <a:r>
              <a:rPr lang="tr-TR">
                <a:solidFill>
                  <a:srgbClr val="0000FF"/>
                </a:solidFill>
              </a:rPr>
              <a:t>    İstendik özelliklerde ölçme aracı hazırlama süreci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6099">
                                            <p:txEl>
                                              <p:pRg st="0" end="0"/>
                                            </p:txEl>
                                          </p:spTgt>
                                        </p:tgtEl>
                                        <p:attrNameLst>
                                          <p:attrName>style.visibility</p:attrName>
                                        </p:attrNameLst>
                                      </p:cBhvr>
                                      <p:to>
                                        <p:strVal val="visible"/>
                                      </p:to>
                                    </p:set>
                                    <p:anim calcmode="lin" valueType="num">
                                      <p:cBhvr additive="base">
                                        <p:cTn id="7" dur="500" fill="hold"/>
                                        <p:tgtEl>
                                          <p:spTgt spid="5160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6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16099">
                                            <p:txEl>
                                              <p:pRg st="1" end="1"/>
                                            </p:txEl>
                                          </p:spTgt>
                                        </p:tgtEl>
                                        <p:attrNameLst>
                                          <p:attrName>style.visibility</p:attrName>
                                        </p:attrNameLst>
                                      </p:cBhvr>
                                      <p:to>
                                        <p:strVal val="visible"/>
                                      </p:to>
                                    </p:set>
                                    <p:anim calcmode="lin" valueType="num">
                                      <p:cBhvr additive="base">
                                        <p:cTn id="13" dur="500" fill="hold"/>
                                        <p:tgtEl>
                                          <p:spTgt spid="5160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1609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099"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ChangeArrowheads="1"/>
          </p:cNvSpPr>
          <p:nvPr/>
        </p:nvSpPr>
        <p:spPr bwMode="auto">
          <a:xfrm>
            <a:off x="990600" y="1219200"/>
            <a:ext cx="8058150" cy="5130800"/>
          </a:xfrm>
          <a:prstGeom prst="rect">
            <a:avLst/>
          </a:prstGeom>
          <a:solidFill>
            <a:srgbClr val="FFFFCC"/>
          </a:solidFill>
          <a:ln w="12700" cap="sq">
            <a:noFill/>
            <a:miter lim="800000"/>
            <a:headEnd type="none" w="sm" len="sm"/>
            <a:tailEnd type="none" w="sm" len="sm"/>
          </a:ln>
          <a:effectLst/>
        </p:spPr>
        <p:txBody>
          <a:bodyPr>
            <a:spAutoFit/>
          </a:bodyPr>
          <a:lstStyle/>
          <a:p>
            <a:pPr lvl="1" algn="l">
              <a:lnSpc>
                <a:spcPct val="120000"/>
              </a:lnSpc>
            </a:pPr>
            <a:r>
              <a:rPr lang="tr-TR" b="1">
                <a:solidFill>
                  <a:srgbClr val="0000FF"/>
                </a:solidFill>
                <a:latin typeface="Arial" pitchFamily="34" charset="0"/>
              </a:rPr>
              <a:t>1. Testin Amacı</a:t>
            </a:r>
          </a:p>
          <a:p>
            <a:pPr lvl="1" algn="l">
              <a:lnSpc>
                <a:spcPct val="120000"/>
              </a:lnSpc>
            </a:pPr>
            <a:r>
              <a:rPr lang="tr-TR" b="1">
                <a:solidFill>
                  <a:srgbClr val="0000FF"/>
                </a:solidFill>
                <a:latin typeface="Arial" pitchFamily="34" charset="0"/>
              </a:rPr>
              <a:t>2. Kapsamının ve Ölçülecek Davranışların Belirlenmesi</a:t>
            </a:r>
          </a:p>
          <a:p>
            <a:pPr lvl="1" algn="l">
              <a:lnSpc>
                <a:spcPct val="120000"/>
              </a:lnSpc>
            </a:pPr>
            <a:r>
              <a:rPr lang="tr-TR" b="1">
                <a:solidFill>
                  <a:srgbClr val="0000FF"/>
                </a:solidFill>
                <a:latin typeface="Arial" pitchFamily="34" charset="0"/>
              </a:rPr>
              <a:t>3. Soru Yazımı</a:t>
            </a:r>
          </a:p>
          <a:p>
            <a:pPr lvl="1" algn="l"/>
            <a:r>
              <a:rPr lang="tr-TR" b="1">
                <a:solidFill>
                  <a:srgbClr val="0000FF"/>
                </a:solidFill>
                <a:latin typeface="Arial" pitchFamily="34" charset="0"/>
              </a:rPr>
              <a:t>4. Soru Düzeltme Çalışmaları (Redaksiyon)</a:t>
            </a:r>
          </a:p>
          <a:p>
            <a:pPr lvl="1" algn="l"/>
            <a:r>
              <a:rPr lang="tr-TR" b="1">
                <a:solidFill>
                  <a:srgbClr val="0000FF"/>
                </a:solidFill>
                <a:latin typeface="Arial" pitchFamily="34" charset="0"/>
              </a:rPr>
              <a:t>5. Test Formunun Oluşturulması ve Çoğaltma</a:t>
            </a:r>
          </a:p>
          <a:p>
            <a:pPr lvl="1" algn="l"/>
            <a:r>
              <a:rPr lang="tr-TR" b="1">
                <a:solidFill>
                  <a:srgbClr val="0000FF"/>
                </a:solidFill>
                <a:latin typeface="Arial" pitchFamily="34" charset="0"/>
              </a:rPr>
              <a:t>6. Uygulama</a:t>
            </a:r>
          </a:p>
          <a:p>
            <a:pPr lvl="1" algn="l"/>
            <a:r>
              <a:rPr lang="tr-TR" b="1">
                <a:solidFill>
                  <a:srgbClr val="0000FF"/>
                </a:solidFill>
                <a:latin typeface="Arial" pitchFamily="34" charset="0"/>
              </a:rPr>
              <a:t>7. Puanlama</a:t>
            </a:r>
          </a:p>
          <a:p>
            <a:pPr lvl="1" algn="l"/>
            <a:r>
              <a:rPr lang="tr-TR" b="1">
                <a:solidFill>
                  <a:srgbClr val="0000FF"/>
                </a:solidFill>
                <a:latin typeface="Arial" pitchFamily="34" charset="0"/>
              </a:rPr>
              <a:t>8. Ön Uygulama Test İstatistiklerinin Hesaplanması</a:t>
            </a:r>
          </a:p>
          <a:p>
            <a:pPr lvl="1" algn="l"/>
            <a:r>
              <a:rPr lang="tr-TR" b="1">
                <a:solidFill>
                  <a:srgbClr val="0000FF"/>
                </a:solidFill>
                <a:latin typeface="Arial" pitchFamily="34" charset="0"/>
              </a:rPr>
              <a:t>9. Madde analizi</a:t>
            </a:r>
            <a:r>
              <a:rPr lang="tr-TR" b="1" i="1">
                <a:solidFill>
                  <a:srgbClr val="0000FF"/>
                </a:solidFill>
                <a:latin typeface="Arial" pitchFamily="34" charset="0"/>
              </a:rPr>
              <a:t> </a:t>
            </a:r>
          </a:p>
          <a:p>
            <a:pPr lvl="1" algn="l"/>
            <a:r>
              <a:rPr lang="tr-TR" b="1">
                <a:solidFill>
                  <a:srgbClr val="0000FF"/>
                </a:solidFill>
                <a:latin typeface="Arial" pitchFamily="34" charset="0"/>
              </a:rPr>
              <a:t>10. Nihai Teste Madde Seçimi</a:t>
            </a:r>
          </a:p>
          <a:p>
            <a:pPr lvl="1" algn="l"/>
            <a:r>
              <a:rPr lang="tr-TR" b="1">
                <a:solidFill>
                  <a:srgbClr val="0000FF"/>
                </a:solidFill>
                <a:latin typeface="Arial" pitchFamily="34" charset="0"/>
              </a:rPr>
              <a:t>11. Nihai Test İstatistiklerinin Kestirilmesi</a:t>
            </a:r>
          </a:p>
          <a:p>
            <a:pPr lvl="1" algn="l"/>
            <a:r>
              <a:rPr lang="tr-TR" b="1">
                <a:solidFill>
                  <a:srgbClr val="0000FF"/>
                </a:solidFill>
                <a:latin typeface="Arial" pitchFamily="34" charset="0"/>
              </a:rPr>
              <a:t>12. Raporlaştırma</a:t>
            </a:r>
          </a:p>
        </p:txBody>
      </p:sp>
      <p:sp>
        <p:nvSpPr>
          <p:cNvPr id="518147" name="Text Box 3" descr="Beyaz mermer"/>
          <p:cNvSpPr txBox="1">
            <a:spLocks noChangeArrowheads="1"/>
          </p:cNvSpPr>
          <p:nvPr/>
        </p:nvSpPr>
        <p:spPr bwMode="auto">
          <a:xfrm>
            <a:off x="990600" y="381000"/>
            <a:ext cx="8229600" cy="579438"/>
          </a:xfrm>
          <a:prstGeom prst="rect">
            <a:avLst/>
          </a:prstGeom>
          <a:blipFill dpi="0" rotWithShape="0">
            <a:blip r:embed="rId3" cstate="print"/>
            <a:srcRect/>
            <a:tile tx="0" ty="0" sx="100000" sy="100000" flip="none" algn="tl"/>
          </a:blipFill>
          <a:ln w="12700" cap="sq">
            <a:noFill/>
            <a:miter lim="800000"/>
            <a:headEnd type="none" w="sm" len="sm"/>
            <a:tailEnd type="none" w="sm" len="sm"/>
          </a:ln>
          <a:effectLst/>
        </p:spPr>
        <p:txBody>
          <a:bodyPr>
            <a:spAutoFit/>
          </a:bodyPr>
          <a:lstStyle/>
          <a:p>
            <a:pPr algn="l"/>
            <a:r>
              <a:rPr lang="tr-TR" sz="3200">
                <a:solidFill>
                  <a:srgbClr val="800000"/>
                </a:solidFill>
              </a:rPr>
              <a:t>Test Geliştirmenin Basamakları</a:t>
            </a:r>
            <a:endParaRPr lang="tr-TR">
              <a:solidFill>
                <a:srgbClr val="800000"/>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9170" name="Rectangle 2"/>
          <p:cNvSpPr>
            <a:spLocks noGrp="1" noChangeArrowheads="1"/>
          </p:cNvSpPr>
          <p:nvPr>
            <p:ph type="ctrTitle"/>
          </p:nvPr>
        </p:nvSpPr>
        <p:spPr>
          <a:xfrm>
            <a:off x="600075" y="685800"/>
            <a:ext cx="9344025" cy="1371600"/>
          </a:xfrm>
          <a:solidFill>
            <a:srgbClr val="CCFFFF"/>
          </a:solidFill>
        </p:spPr>
        <p:txBody>
          <a:bodyPr/>
          <a:lstStyle/>
          <a:p>
            <a:r>
              <a:rPr lang="tr-TR"/>
              <a:t>1. Testin Amacı</a:t>
            </a:r>
          </a:p>
        </p:txBody>
      </p:sp>
      <p:sp>
        <p:nvSpPr>
          <p:cNvPr id="519171" name="Rectangle 3"/>
          <p:cNvSpPr>
            <a:spLocks noGrp="1" noChangeArrowheads="1"/>
          </p:cNvSpPr>
          <p:nvPr>
            <p:ph type="subTitle" idx="1"/>
          </p:nvPr>
        </p:nvSpPr>
        <p:spPr>
          <a:xfrm>
            <a:off x="600075" y="2057400"/>
            <a:ext cx="9344025" cy="4191000"/>
          </a:xfrm>
          <a:solidFill>
            <a:srgbClr val="FFFFCC"/>
          </a:solidFill>
          <a:ln>
            <a:solidFill>
              <a:srgbClr val="FF9999"/>
            </a:solidFill>
          </a:ln>
        </p:spPr>
        <p:txBody>
          <a:bodyPr/>
          <a:lstStyle/>
          <a:p>
            <a:pPr algn="just">
              <a:spcBef>
                <a:spcPts val="1200"/>
              </a:spcBef>
              <a:spcAft>
                <a:spcPts val="600"/>
              </a:spcAft>
            </a:pPr>
            <a:r>
              <a:rPr lang="tr-TR">
                <a:solidFill>
                  <a:srgbClr val="0000FF"/>
                </a:solidFill>
                <a:latin typeface="Arial Narrow" pitchFamily="34" charset="0"/>
              </a:rPr>
              <a:t>Testlerin hazırlanış amaçları, </a:t>
            </a:r>
          </a:p>
          <a:p>
            <a:pPr algn="just">
              <a:spcBef>
                <a:spcPts val="1200"/>
              </a:spcBef>
              <a:spcAft>
                <a:spcPts val="600"/>
              </a:spcAft>
              <a:buFont typeface="Monotype Sorts" pitchFamily="2" charset="2"/>
              <a:buChar char="z"/>
            </a:pPr>
            <a:r>
              <a:rPr lang="tr-TR">
                <a:solidFill>
                  <a:srgbClr val="0000FF"/>
                </a:solidFill>
                <a:latin typeface="Arial Narrow" pitchFamily="34" charset="0"/>
              </a:rPr>
              <a:t>öğrencilerin konulardaki (ünitelerdeki) öğrenme eksikliklerinin belirlenmesi ya da </a:t>
            </a:r>
            <a:r>
              <a:rPr lang="tr-TR" i="1">
                <a:solidFill>
                  <a:srgbClr val="0000FF"/>
                </a:solidFill>
                <a:latin typeface="Arial Narrow" pitchFamily="34" charset="0"/>
              </a:rPr>
              <a:t>öğrenmenin izlenmesi</a:t>
            </a:r>
            <a:r>
              <a:rPr lang="tr-TR">
                <a:solidFill>
                  <a:srgbClr val="0000FF"/>
                </a:solidFill>
                <a:latin typeface="Arial Narrow" pitchFamily="34" charset="0"/>
              </a:rPr>
              <a:t> ve </a:t>
            </a:r>
          </a:p>
          <a:p>
            <a:pPr algn="just">
              <a:spcBef>
                <a:spcPts val="1200"/>
              </a:spcBef>
              <a:spcAft>
                <a:spcPts val="600"/>
              </a:spcAft>
              <a:buFont typeface="Monotype Sorts" pitchFamily="2" charset="2"/>
              <a:buChar char="z"/>
            </a:pPr>
            <a:r>
              <a:rPr lang="tr-TR">
                <a:solidFill>
                  <a:srgbClr val="0000FF"/>
                </a:solidFill>
                <a:latin typeface="Arial Narrow" pitchFamily="34" charset="0"/>
              </a:rPr>
              <a:t>dersin birkaç  konusunu kapsayan öğrenme düzeylerinin belirlenmesi ya da </a:t>
            </a:r>
            <a:r>
              <a:rPr lang="tr-TR" i="1">
                <a:solidFill>
                  <a:srgbClr val="0000FF"/>
                </a:solidFill>
                <a:latin typeface="Arial Narrow" pitchFamily="34" charset="0"/>
              </a:rPr>
              <a:t>erişiyi belirleme</a:t>
            </a:r>
            <a:r>
              <a:rPr lang="tr-TR">
                <a:solidFill>
                  <a:srgbClr val="0000FF"/>
                </a:solidFill>
                <a:latin typeface="Arial Narrow" pitchFamily="34" charset="0"/>
              </a:rPr>
              <a:t>ktir.</a:t>
            </a:r>
            <a:r>
              <a:rPr lang="tr-TR">
                <a:latin typeface="Arial Narrow" pitchFamily="34" charset="0"/>
              </a:rPr>
              <a:t> </a:t>
            </a: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19170"/>
                                        </p:tgtEl>
                                        <p:attrNameLst>
                                          <p:attrName>style.visibility</p:attrName>
                                        </p:attrNameLst>
                                      </p:cBhvr>
                                      <p:to>
                                        <p:strVal val="visible"/>
                                      </p:to>
                                    </p:set>
                                    <p:anim calcmode="lin" valueType="num">
                                      <p:cBhvr>
                                        <p:cTn id="7" dur="500" fill="hold"/>
                                        <p:tgtEl>
                                          <p:spTgt spid="519170"/>
                                        </p:tgtEl>
                                        <p:attrNameLst>
                                          <p:attrName>ppt_w</p:attrName>
                                        </p:attrNameLst>
                                      </p:cBhvr>
                                      <p:tavLst>
                                        <p:tav tm="0">
                                          <p:val>
                                            <p:strVal val="2/3*#ppt_w"/>
                                          </p:val>
                                        </p:tav>
                                        <p:tav tm="100000">
                                          <p:val>
                                            <p:strVal val="#ppt_w"/>
                                          </p:val>
                                        </p:tav>
                                      </p:tavLst>
                                    </p:anim>
                                    <p:anim calcmode="lin" valueType="num">
                                      <p:cBhvr>
                                        <p:cTn id="8" dur="500" fill="hold"/>
                                        <p:tgtEl>
                                          <p:spTgt spid="519170"/>
                                        </p:tgtEl>
                                        <p:attrNameLst>
                                          <p:attrName>ppt_h</p:attrName>
                                        </p:attrNameLst>
                                      </p:cBhvr>
                                      <p:tavLst>
                                        <p:tav tm="0">
                                          <p:val>
                                            <p:strVal val="2/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519171">
                                            <p:txEl>
                                              <p:pRg st="0" end="0"/>
                                            </p:txEl>
                                          </p:spTgt>
                                        </p:tgtEl>
                                        <p:attrNameLst>
                                          <p:attrName>style.visibility</p:attrName>
                                        </p:attrNameLst>
                                      </p:cBhvr>
                                      <p:to>
                                        <p:strVal val="visible"/>
                                      </p:to>
                                    </p:set>
                                    <p:anim calcmode="lin" valueType="num">
                                      <p:cBhvr>
                                        <p:cTn id="13" dur="500" fill="hold"/>
                                        <p:tgtEl>
                                          <p:spTgt spid="519171">
                                            <p:txEl>
                                              <p:pRg st="0" end="0"/>
                                            </p:txEl>
                                          </p:spTgt>
                                        </p:tgtEl>
                                        <p:attrNameLst>
                                          <p:attrName>ppt_w</p:attrName>
                                        </p:attrNameLst>
                                      </p:cBhvr>
                                      <p:tavLst>
                                        <p:tav tm="0">
                                          <p:val>
                                            <p:strVal val="2/3*#ppt_w"/>
                                          </p:val>
                                        </p:tav>
                                        <p:tav tm="100000">
                                          <p:val>
                                            <p:strVal val="#ppt_w"/>
                                          </p:val>
                                        </p:tav>
                                      </p:tavLst>
                                    </p:anim>
                                    <p:anim calcmode="lin" valueType="num">
                                      <p:cBhvr>
                                        <p:cTn id="14" dur="500" fill="hold"/>
                                        <p:tgtEl>
                                          <p:spTgt spid="519171">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519171">
                                            <p:txEl>
                                              <p:pRg st="1" end="1"/>
                                            </p:txEl>
                                          </p:spTgt>
                                        </p:tgtEl>
                                        <p:attrNameLst>
                                          <p:attrName>style.visibility</p:attrName>
                                        </p:attrNameLst>
                                      </p:cBhvr>
                                      <p:to>
                                        <p:strVal val="visible"/>
                                      </p:to>
                                    </p:set>
                                    <p:anim calcmode="lin" valueType="num">
                                      <p:cBhvr>
                                        <p:cTn id="19" dur="500" fill="hold"/>
                                        <p:tgtEl>
                                          <p:spTgt spid="519171">
                                            <p:txEl>
                                              <p:pRg st="1" end="1"/>
                                            </p:txEl>
                                          </p:spTgt>
                                        </p:tgtEl>
                                        <p:attrNameLst>
                                          <p:attrName>ppt_w</p:attrName>
                                        </p:attrNameLst>
                                      </p:cBhvr>
                                      <p:tavLst>
                                        <p:tav tm="0">
                                          <p:val>
                                            <p:strVal val="2/3*#ppt_w"/>
                                          </p:val>
                                        </p:tav>
                                        <p:tav tm="100000">
                                          <p:val>
                                            <p:strVal val="#ppt_w"/>
                                          </p:val>
                                        </p:tav>
                                      </p:tavLst>
                                    </p:anim>
                                    <p:anim calcmode="lin" valueType="num">
                                      <p:cBhvr>
                                        <p:cTn id="20" dur="500" fill="hold"/>
                                        <p:tgtEl>
                                          <p:spTgt spid="519171">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272" fill="hold" grpId="0" nodeType="clickEffect">
                                  <p:stCondLst>
                                    <p:cond delay="0"/>
                                  </p:stCondLst>
                                  <p:childTnLst>
                                    <p:set>
                                      <p:cBhvr>
                                        <p:cTn id="24" dur="1" fill="hold">
                                          <p:stCondLst>
                                            <p:cond delay="0"/>
                                          </p:stCondLst>
                                        </p:cTn>
                                        <p:tgtEl>
                                          <p:spTgt spid="519171">
                                            <p:txEl>
                                              <p:pRg st="2" end="2"/>
                                            </p:txEl>
                                          </p:spTgt>
                                        </p:tgtEl>
                                        <p:attrNameLst>
                                          <p:attrName>style.visibility</p:attrName>
                                        </p:attrNameLst>
                                      </p:cBhvr>
                                      <p:to>
                                        <p:strVal val="visible"/>
                                      </p:to>
                                    </p:set>
                                    <p:anim calcmode="lin" valueType="num">
                                      <p:cBhvr>
                                        <p:cTn id="25" dur="500" fill="hold"/>
                                        <p:tgtEl>
                                          <p:spTgt spid="519171">
                                            <p:txEl>
                                              <p:pRg st="2" end="2"/>
                                            </p:txEl>
                                          </p:spTgt>
                                        </p:tgtEl>
                                        <p:attrNameLst>
                                          <p:attrName>ppt_w</p:attrName>
                                        </p:attrNameLst>
                                      </p:cBhvr>
                                      <p:tavLst>
                                        <p:tav tm="0">
                                          <p:val>
                                            <p:strVal val="2/3*#ppt_w"/>
                                          </p:val>
                                        </p:tav>
                                        <p:tav tm="100000">
                                          <p:val>
                                            <p:strVal val="#ppt_w"/>
                                          </p:val>
                                        </p:tav>
                                      </p:tavLst>
                                    </p:anim>
                                    <p:anim calcmode="lin" valueType="num">
                                      <p:cBhvr>
                                        <p:cTn id="26" dur="500" fill="hold"/>
                                        <p:tgtEl>
                                          <p:spTgt spid="519171">
                                            <p:txEl>
                                              <p:pRg st="2" end="2"/>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0" grpId="0" animBg="1" autoUpdateAnimBg="0"/>
      <p:bldP spid="519171"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857250" y="304800"/>
            <a:ext cx="8743950" cy="1828800"/>
          </a:xfrm>
          <a:solidFill>
            <a:srgbClr val="CCFFFF"/>
          </a:solidFill>
        </p:spPr>
        <p:txBody>
          <a:bodyPr/>
          <a:lstStyle/>
          <a:p>
            <a:r>
              <a:rPr lang="tr-TR">
                <a:solidFill>
                  <a:schemeClr val="tx1"/>
                </a:solidFill>
                <a:latin typeface="Arial Narrow" pitchFamily="34" charset="0"/>
              </a:rPr>
              <a:t>2. Test Kapsamının ve Ölçülecek Niteliklerin Belirlenmesi</a:t>
            </a:r>
            <a:br>
              <a:rPr lang="tr-TR">
                <a:solidFill>
                  <a:schemeClr val="tx1"/>
                </a:solidFill>
                <a:latin typeface="Arial Narrow" pitchFamily="34" charset="0"/>
              </a:rPr>
            </a:br>
            <a:endParaRPr lang="tr-TR" b="1" i="1">
              <a:solidFill>
                <a:schemeClr val="tx1"/>
              </a:solidFill>
              <a:latin typeface="Arial Narrow" pitchFamily="34" charset="0"/>
            </a:endParaRPr>
          </a:p>
        </p:txBody>
      </p:sp>
      <p:sp>
        <p:nvSpPr>
          <p:cNvPr id="520195" name="Rectangle 3"/>
          <p:cNvSpPr>
            <a:spLocks noGrp="1" noChangeArrowheads="1"/>
          </p:cNvSpPr>
          <p:nvPr>
            <p:ph type="body" idx="1"/>
          </p:nvPr>
        </p:nvSpPr>
        <p:spPr>
          <a:solidFill>
            <a:srgbClr val="FFFFCC"/>
          </a:solidFill>
        </p:spPr>
        <p:txBody>
          <a:bodyPr/>
          <a:lstStyle/>
          <a:p>
            <a:pPr algn="just">
              <a:spcBef>
                <a:spcPts val="300"/>
              </a:spcBef>
              <a:spcAft>
                <a:spcPts val="300"/>
              </a:spcAft>
            </a:pPr>
            <a:r>
              <a:rPr lang="tr-TR">
                <a:solidFill>
                  <a:srgbClr val="0000FF"/>
                </a:solidFill>
                <a:latin typeface="Arial Narrow" pitchFamily="34" charset="0"/>
              </a:rPr>
              <a:t>Amacın gerçekleştirilmesi için gerekli konu kapsamının ve ölçülecek olan davranışların (niteliklerin) belirlenmesi gerekir.</a:t>
            </a:r>
            <a:r>
              <a:rPr lang="tr-TR">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20194"/>
                                        </p:tgtEl>
                                        <p:attrNameLst>
                                          <p:attrName>style.visibility</p:attrName>
                                        </p:attrNameLst>
                                      </p:cBhvr>
                                      <p:to>
                                        <p:strVal val="visible"/>
                                      </p:to>
                                    </p:set>
                                    <p:anim calcmode="lin" valueType="num">
                                      <p:cBhvr>
                                        <p:cTn id="7" dur="500" fill="hold"/>
                                        <p:tgtEl>
                                          <p:spTgt spid="520194"/>
                                        </p:tgtEl>
                                        <p:attrNameLst>
                                          <p:attrName>ppt_w</p:attrName>
                                        </p:attrNameLst>
                                      </p:cBhvr>
                                      <p:tavLst>
                                        <p:tav tm="0">
                                          <p:val>
                                            <p:strVal val="2/3*#ppt_w"/>
                                          </p:val>
                                        </p:tav>
                                        <p:tav tm="100000">
                                          <p:val>
                                            <p:strVal val="#ppt_w"/>
                                          </p:val>
                                        </p:tav>
                                      </p:tavLst>
                                    </p:anim>
                                    <p:anim calcmode="lin" valueType="num">
                                      <p:cBhvr>
                                        <p:cTn id="8" dur="500" fill="hold"/>
                                        <p:tgtEl>
                                          <p:spTgt spid="520194"/>
                                        </p:tgtEl>
                                        <p:attrNameLst>
                                          <p:attrName>ppt_h</p:attrName>
                                        </p:attrNameLst>
                                      </p:cBhvr>
                                      <p:tavLst>
                                        <p:tav tm="0">
                                          <p:val>
                                            <p:strVal val="2/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520195">
                                            <p:txEl>
                                              <p:pRg st="0" end="0"/>
                                            </p:txEl>
                                          </p:spTgt>
                                        </p:tgtEl>
                                        <p:attrNameLst>
                                          <p:attrName>style.visibility</p:attrName>
                                        </p:attrNameLst>
                                      </p:cBhvr>
                                      <p:to>
                                        <p:strVal val="visible"/>
                                      </p:to>
                                    </p:set>
                                    <p:anim calcmode="lin" valueType="num">
                                      <p:cBhvr>
                                        <p:cTn id="13" dur="500" fill="hold"/>
                                        <p:tgtEl>
                                          <p:spTgt spid="520195">
                                            <p:txEl>
                                              <p:pRg st="0" end="0"/>
                                            </p:txEl>
                                          </p:spTgt>
                                        </p:tgtEl>
                                        <p:attrNameLst>
                                          <p:attrName>ppt_w</p:attrName>
                                        </p:attrNameLst>
                                      </p:cBhvr>
                                      <p:tavLst>
                                        <p:tav tm="0">
                                          <p:val>
                                            <p:strVal val="2/3*#ppt_w"/>
                                          </p:val>
                                        </p:tav>
                                        <p:tav tm="100000">
                                          <p:val>
                                            <p:strVal val="#ppt_w"/>
                                          </p:val>
                                        </p:tav>
                                      </p:tavLst>
                                    </p:anim>
                                    <p:anim calcmode="lin" valueType="num">
                                      <p:cBhvr>
                                        <p:cTn id="14" dur="500" fill="hold"/>
                                        <p:tgtEl>
                                          <p:spTgt spid="520195">
                                            <p:txEl>
                                              <p:pRg st="0" end="0"/>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194" grpId="0" animBg="1" autoUpdateAnimBg="0"/>
      <p:bldP spid="520195"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a:solidFill>
            <a:srgbClr val="CCFFFF"/>
          </a:solidFill>
        </p:spPr>
        <p:txBody>
          <a:bodyPr/>
          <a:lstStyle/>
          <a:p>
            <a:r>
              <a:rPr lang="tr-TR">
                <a:solidFill>
                  <a:schemeClr val="tx1"/>
                </a:solidFill>
                <a:latin typeface="Arial Narrow" pitchFamily="34" charset="0"/>
              </a:rPr>
              <a:t>3. Soru Yazımı</a:t>
            </a:r>
            <a:endParaRPr lang="tr-TR" b="1" i="1">
              <a:solidFill>
                <a:schemeClr val="tx1"/>
              </a:solidFill>
              <a:latin typeface="Arial Narrow" pitchFamily="34" charset="0"/>
            </a:endParaRPr>
          </a:p>
        </p:txBody>
      </p:sp>
      <p:sp>
        <p:nvSpPr>
          <p:cNvPr id="521219" name="Rectangle 3"/>
          <p:cNvSpPr>
            <a:spLocks noGrp="1" noChangeArrowheads="1"/>
          </p:cNvSpPr>
          <p:nvPr>
            <p:ph type="body" idx="1"/>
          </p:nvPr>
        </p:nvSpPr>
        <p:spPr>
          <a:solidFill>
            <a:srgbClr val="FFFFCC"/>
          </a:solidFill>
        </p:spPr>
        <p:txBody>
          <a:bodyPr/>
          <a:lstStyle/>
          <a:p>
            <a:r>
              <a:rPr lang="tr-TR">
                <a:solidFill>
                  <a:srgbClr val="0000FF"/>
                </a:solidFill>
              </a:rPr>
              <a:t>Açık ve anlaşılır olmalı</a:t>
            </a:r>
          </a:p>
          <a:p>
            <a:r>
              <a:rPr lang="tr-TR">
                <a:solidFill>
                  <a:srgbClr val="0000FF"/>
                </a:solidFill>
                <a:latin typeface="Arial Narrow" pitchFamily="34" charset="0"/>
              </a:rPr>
              <a:t>Test maddeleri bir kaynaktan olduğu gibi alınmamalıdır .</a:t>
            </a:r>
          </a:p>
          <a:p>
            <a:r>
              <a:rPr lang="tr-TR">
                <a:solidFill>
                  <a:srgbClr val="0000FF"/>
                </a:solidFill>
                <a:latin typeface="Arial Narrow" pitchFamily="34" charset="0"/>
              </a:rPr>
              <a:t>Seçeneklerin ifade, tarz, uzunluk ve kapsamı birbirine benzer olmalıdır.</a:t>
            </a:r>
          </a:p>
          <a:p>
            <a:r>
              <a:rPr lang="tr-TR">
                <a:solidFill>
                  <a:srgbClr val="0000FF"/>
                </a:solidFill>
                <a:latin typeface="Arial Narrow" pitchFamily="34" charset="0"/>
              </a:rPr>
              <a:t>Olumsuz maddeler belirgin hale getirilmeli.</a:t>
            </a:r>
            <a:endParaRPr lang="tr-TR">
              <a:latin typeface="Arial Narrow" pitchFamily="34" charset="0"/>
            </a:endParaRPr>
          </a:p>
          <a:p>
            <a:r>
              <a:rPr lang="tr-TR">
                <a:solidFill>
                  <a:srgbClr val="0000FF"/>
                </a:solidFill>
                <a:latin typeface="Arial Narrow" pitchFamily="34" charset="0"/>
              </a:rPr>
              <a:t>...</a:t>
            </a:r>
            <a:endParaRPr lang="tr-TR">
              <a:latin typeface="Arial Narrow" pitchFamily="34"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a:solidFill>
            <a:srgbClr val="CCFFFF"/>
          </a:solidFill>
        </p:spPr>
        <p:txBody>
          <a:bodyPr/>
          <a:lstStyle/>
          <a:p>
            <a:r>
              <a:rPr lang="tr-TR" dirty="0">
                <a:solidFill>
                  <a:schemeClr val="tx1"/>
                </a:solidFill>
                <a:latin typeface="Arial Narrow" pitchFamily="34" charset="0"/>
              </a:rPr>
              <a:t>4</a:t>
            </a:r>
            <a:r>
              <a:rPr lang="tr-TR" dirty="0" smtClean="0">
                <a:solidFill>
                  <a:schemeClr val="tx1"/>
                </a:solidFill>
                <a:latin typeface="Arial Narrow" pitchFamily="34" charset="0"/>
              </a:rPr>
              <a:t>. </a:t>
            </a:r>
            <a:r>
              <a:rPr lang="tr-TR" dirty="0">
                <a:solidFill>
                  <a:schemeClr val="tx1"/>
                </a:solidFill>
                <a:latin typeface="Arial Narrow" pitchFamily="34" charset="0"/>
              </a:rPr>
              <a:t>Test Formunun Oluşturulması ve Çoğaltma</a:t>
            </a:r>
            <a:endParaRPr lang="tr-TR" b="1" i="1" dirty="0">
              <a:solidFill>
                <a:schemeClr val="tx1"/>
              </a:solidFill>
              <a:latin typeface="Arial Narrow" pitchFamily="34" charset="0"/>
            </a:endParaRPr>
          </a:p>
        </p:txBody>
      </p:sp>
      <p:sp>
        <p:nvSpPr>
          <p:cNvPr id="523267" name="Rectangle 3"/>
          <p:cNvSpPr>
            <a:spLocks noGrp="1" noChangeArrowheads="1"/>
          </p:cNvSpPr>
          <p:nvPr>
            <p:ph type="body" idx="1"/>
          </p:nvPr>
        </p:nvSpPr>
        <p:spPr>
          <a:solidFill>
            <a:srgbClr val="FFFFCC"/>
          </a:solidFill>
        </p:spPr>
        <p:txBody>
          <a:bodyPr/>
          <a:lstStyle/>
          <a:p>
            <a:r>
              <a:rPr lang="tr-TR">
                <a:solidFill>
                  <a:srgbClr val="0000FF"/>
                </a:solidFill>
                <a:latin typeface="Arial Narrow" pitchFamily="34" charset="0"/>
              </a:rPr>
              <a:t>Soruların test formuna dönüştürülmesinde, cevaplamayı kolaylaştırılacak şekilde düzenleme yapılmalıdır. </a:t>
            </a:r>
          </a:p>
          <a:p>
            <a:r>
              <a:rPr lang="tr-TR">
                <a:solidFill>
                  <a:srgbClr val="0000FF"/>
                </a:solidFill>
                <a:latin typeface="Arial Narrow" pitchFamily="34" charset="0"/>
              </a:rPr>
              <a:t>Soruların kolayca okunması ve cevapların yine kolayca verilmesine fırsat sağlayıcı olması gerekir.</a:t>
            </a:r>
            <a:r>
              <a:rPr lang="tr-TR">
                <a:latin typeface="Arial Narrow" pitchFamily="34" charset="0"/>
              </a:rPr>
              <a:t> </a:t>
            </a:r>
          </a:p>
          <a:p>
            <a:endParaRPr lang="tr-TR">
              <a:latin typeface="Arial Narrow" pitchFamily="34"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1026"/>
          <p:cNvSpPr>
            <a:spLocks noGrp="1" noChangeArrowheads="1"/>
          </p:cNvSpPr>
          <p:nvPr>
            <p:ph type="title"/>
          </p:nvPr>
        </p:nvSpPr>
        <p:spPr>
          <a:solidFill>
            <a:srgbClr val="CCFFFF"/>
          </a:solidFill>
        </p:spPr>
        <p:txBody>
          <a:bodyPr/>
          <a:lstStyle/>
          <a:p>
            <a:r>
              <a:rPr lang="tr-TR" dirty="0">
                <a:solidFill>
                  <a:schemeClr val="tx1"/>
                </a:solidFill>
                <a:latin typeface="Arial Narrow" pitchFamily="34" charset="0"/>
              </a:rPr>
              <a:t>5</a:t>
            </a:r>
            <a:r>
              <a:rPr lang="tr-TR" dirty="0" smtClean="0">
                <a:solidFill>
                  <a:schemeClr val="tx1"/>
                </a:solidFill>
                <a:latin typeface="Arial Narrow" pitchFamily="34" charset="0"/>
              </a:rPr>
              <a:t>. </a:t>
            </a:r>
            <a:r>
              <a:rPr lang="tr-TR" dirty="0">
                <a:solidFill>
                  <a:schemeClr val="tx1"/>
                </a:solidFill>
                <a:latin typeface="Arial Narrow" pitchFamily="34" charset="0"/>
              </a:rPr>
              <a:t>Uygulama</a:t>
            </a:r>
            <a:endParaRPr lang="tr-TR" b="1" dirty="0">
              <a:solidFill>
                <a:schemeClr val="tx1"/>
              </a:solidFill>
              <a:latin typeface="Arial Narrow" pitchFamily="34" charset="0"/>
            </a:endParaRPr>
          </a:p>
        </p:txBody>
      </p:sp>
      <p:sp>
        <p:nvSpPr>
          <p:cNvPr id="524291" name="Rectangle 1027"/>
          <p:cNvSpPr>
            <a:spLocks noGrp="1" noChangeArrowheads="1"/>
          </p:cNvSpPr>
          <p:nvPr>
            <p:ph type="body" idx="1"/>
          </p:nvPr>
        </p:nvSpPr>
        <p:spPr>
          <a:solidFill>
            <a:srgbClr val="FFFFCC"/>
          </a:solidFill>
        </p:spPr>
        <p:txBody>
          <a:bodyPr/>
          <a:lstStyle/>
          <a:p>
            <a:r>
              <a:rPr lang="tr-TR">
                <a:solidFill>
                  <a:srgbClr val="0000FF"/>
                </a:solidFill>
                <a:latin typeface="Arial Narrow" pitchFamily="34" charset="0"/>
              </a:rPr>
              <a:t>Sınavın bütün öğrencilere standart şekilde yapılmasına dikkat edilmelidir</a:t>
            </a:r>
          </a:p>
          <a:p>
            <a:r>
              <a:rPr lang="tr-TR">
                <a:solidFill>
                  <a:srgbClr val="0000FF"/>
                </a:solidFill>
                <a:latin typeface="Arial Narrow" pitchFamily="34" charset="0"/>
              </a:rPr>
              <a:t>Sınav anında uyulması gereken davranışlar,</a:t>
            </a:r>
          </a:p>
          <a:p>
            <a:r>
              <a:rPr lang="tr-TR">
                <a:solidFill>
                  <a:srgbClr val="0000FF"/>
                </a:solidFill>
                <a:latin typeface="Arial Narrow" pitchFamily="34" charset="0"/>
              </a:rPr>
              <a:t>Sınav süresi, </a:t>
            </a:r>
          </a:p>
          <a:p>
            <a:r>
              <a:rPr lang="tr-TR">
                <a:solidFill>
                  <a:srgbClr val="0000FF"/>
                </a:solidFill>
                <a:latin typeface="Arial Narrow" pitchFamily="34" charset="0"/>
              </a:rPr>
              <a:t>Soru sayısı gibi bazı bilgilerin sınav başlamadan önce herkese duyurulmalıdır</a:t>
            </a:r>
            <a:endParaRPr lang="tr-TR">
              <a:latin typeface="Arial Narrow" pitchFamily="34"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051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Eğitimde Kullanılan Ölçme Araç ve Yöntemleri</a:t>
            </a:r>
            <a:endParaRPr kumimoji="0" lang="tr-TR" b="1">
              <a:solidFill>
                <a:schemeClr val="tx1"/>
              </a:solidFill>
              <a:latin typeface="Arial Narrow" pitchFamily="34" charset="0"/>
            </a:endParaRPr>
          </a:p>
        </p:txBody>
      </p:sp>
      <p:sp>
        <p:nvSpPr>
          <p:cNvPr id="320515" name="Rectangle 3"/>
          <p:cNvSpPr>
            <a:spLocks noGrp="1" noChangeArrowheads="1"/>
          </p:cNvSpPr>
          <p:nvPr>
            <p:ph type="body" idx="1"/>
          </p:nvPr>
        </p:nvSpPr>
        <p:spPr>
          <a:xfrm>
            <a:off x="457200" y="1524000"/>
            <a:ext cx="9201150" cy="4953000"/>
          </a:xfrm>
          <a:solidFill>
            <a:srgbClr val="FFFFCC"/>
          </a:solidFill>
        </p:spPr>
        <p:txBody>
          <a:bodyPr/>
          <a:lstStyle/>
          <a:p>
            <a:pPr>
              <a:buFont typeface="Monotype Sorts" pitchFamily="2" charset="2"/>
              <a:buNone/>
            </a:pPr>
            <a:r>
              <a:rPr kumimoji="0" lang="tr-TR" b="1">
                <a:solidFill>
                  <a:srgbClr val="0000FF"/>
                </a:solidFill>
                <a:latin typeface="Arial Narrow" pitchFamily="34" charset="0"/>
              </a:rPr>
              <a:t>B. Diğer Ölçme Araç ve Yöntemleri </a:t>
            </a:r>
            <a:r>
              <a:rPr kumimoji="0" lang="tr-TR" b="1">
                <a:solidFill>
                  <a:srgbClr val="FF3300"/>
                </a:solidFill>
                <a:latin typeface="Arial Narrow" pitchFamily="34" charset="0"/>
              </a:rPr>
              <a:t>(Tekrar Sayfa)</a:t>
            </a:r>
            <a:endParaRPr kumimoji="0" lang="tr-TR" b="1">
              <a:solidFill>
                <a:srgbClr val="800000"/>
              </a:solidFill>
              <a:latin typeface="Arial Narrow" pitchFamily="34" charset="0"/>
            </a:endParaRPr>
          </a:p>
          <a:p>
            <a:pPr>
              <a:lnSpc>
                <a:spcPct val="90000"/>
              </a:lnSpc>
              <a:buFont typeface="Monotype Sorts" pitchFamily="2" charset="2"/>
              <a:buNone/>
            </a:pPr>
            <a:r>
              <a:rPr kumimoji="0" lang="tr-TR" b="1">
                <a:solidFill>
                  <a:srgbClr val="800000"/>
                </a:solidFill>
                <a:latin typeface="Arial Narrow" pitchFamily="34" charset="0"/>
              </a:rPr>
              <a:t>	1. Portfolyolar (Öğrenci gelişim dosyası)</a:t>
            </a:r>
          </a:p>
          <a:p>
            <a:pPr>
              <a:lnSpc>
                <a:spcPct val="90000"/>
              </a:lnSpc>
              <a:buFont typeface="Monotype Sorts" pitchFamily="2" charset="2"/>
              <a:buNone/>
            </a:pPr>
            <a:r>
              <a:rPr kumimoji="0" lang="tr-TR" b="1">
                <a:solidFill>
                  <a:srgbClr val="800000"/>
                </a:solidFill>
                <a:latin typeface="Arial Narrow" pitchFamily="34" charset="0"/>
              </a:rPr>
              <a:t>	2. Öz değerlendirme</a:t>
            </a:r>
          </a:p>
          <a:p>
            <a:pPr>
              <a:lnSpc>
                <a:spcPct val="90000"/>
              </a:lnSpc>
              <a:buFont typeface="Monotype Sorts" pitchFamily="2" charset="2"/>
              <a:buNone/>
            </a:pPr>
            <a:r>
              <a:rPr kumimoji="0" lang="tr-TR" b="1">
                <a:solidFill>
                  <a:srgbClr val="800000"/>
                </a:solidFill>
                <a:latin typeface="Arial Narrow" pitchFamily="34" charset="0"/>
              </a:rPr>
              <a:t>	3. Gözlem Formları</a:t>
            </a:r>
          </a:p>
          <a:p>
            <a:pPr>
              <a:lnSpc>
                <a:spcPct val="90000"/>
              </a:lnSpc>
              <a:buFont typeface="Monotype Sorts" pitchFamily="2" charset="2"/>
              <a:buNone/>
            </a:pPr>
            <a:r>
              <a:rPr kumimoji="0" lang="tr-TR" b="1">
                <a:solidFill>
                  <a:srgbClr val="800000"/>
                </a:solidFill>
                <a:latin typeface="Arial Narrow" pitchFamily="34" charset="0"/>
              </a:rPr>
              <a:t>	4. Performans değerlendirme çizelgeleri (kontrol 		listeleri veya dereceleme ölçekleri)</a:t>
            </a:r>
          </a:p>
          <a:p>
            <a:pPr>
              <a:lnSpc>
                <a:spcPct val="90000"/>
              </a:lnSpc>
              <a:buFont typeface="Monotype Sorts" pitchFamily="2" charset="2"/>
              <a:buNone/>
            </a:pPr>
            <a:r>
              <a:rPr kumimoji="0" lang="tr-TR" b="1">
                <a:solidFill>
                  <a:srgbClr val="800000"/>
                </a:solidFill>
                <a:latin typeface="Arial Narrow" pitchFamily="34" charset="0"/>
              </a:rPr>
              <a:t>	5. Tutum ölçekleri</a:t>
            </a:r>
          </a:p>
          <a:p>
            <a:pPr>
              <a:lnSpc>
                <a:spcPct val="90000"/>
              </a:lnSpc>
              <a:buFont typeface="Monotype Sorts" pitchFamily="2" charset="2"/>
              <a:buNone/>
            </a:pPr>
            <a:r>
              <a:rPr kumimoji="0" lang="tr-TR" b="1">
                <a:solidFill>
                  <a:srgbClr val="800000"/>
                </a:solidFill>
                <a:latin typeface="Arial Narrow" pitchFamily="34" charset="0"/>
              </a:rPr>
              <a:t>	6. </a:t>
            </a:r>
            <a:r>
              <a:rPr lang="tr-TR" b="1">
                <a:solidFill>
                  <a:srgbClr val="800000"/>
                </a:solidFill>
                <a:latin typeface="Arial Narrow" pitchFamily="34" charset="0"/>
              </a:rPr>
              <a:t>Gösteriler,  Anektodlar</a:t>
            </a:r>
            <a:r>
              <a:rPr lang="tr-TR">
                <a:solidFill>
                  <a:srgbClr val="800000"/>
                </a:solidFill>
                <a:latin typeface="Arial Narrow" pitchFamily="34" charset="0"/>
              </a:rPr>
              <a:t>,</a:t>
            </a:r>
            <a:r>
              <a:rPr lang="tr-TR" b="1">
                <a:solidFill>
                  <a:srgbClr val="800000"/>
                </a:solidFill>
                <a:latin typeface="Arial Narrow" pitchFamily="34" charset="0"/>
              </a:rPr>
              <a:t>Tartışmalar,</a:t>
            </a:r>
            <a:r>
              <a:rPr lang="tr-TR">
                <a:solidFill>
                  <a:srgbClr val="800000"/>
                </a:solidFill>
                <a:latin typeface="Arial Narrow" pitchFamily="34" charset="0"/>
              </a:rPr>
              <a:t> </a:t>
            </a:r>
            <a:r>
              <a:rPr lang="tr-TR" b="1">
                <a:solidFill>
                  <a:srgbClr val="800000"/>
                </a:solidFill>
                <a:latin typeface="Arial Narrow" pitchFamily="34" charset="0"/>
              </a:rPr>
              <a:t>Sergiler, 	                            Görüşme (Mülâkat), </a:t>
            </a:r>
            <a:r>
              <a:rPr kumimoji="0" lang="tr-TR" b="1">
                <a:solidFill>
                  <a:srgbClr val="800000"/>
                </a:solidFill>
                <a:latin typeface="Arial Narrow" pitchFamily="34" charset="0"/>
              </a:rPr>
              <a:t>Projeler,</a:t>
            </a:r>
            <a:r>
              <a:rPr kumimoji="0" lang="tr-TR">
                <a:solidFill>
                  <a:srgbClr val="800000"/>
                </a:solidFill>
                <a:latin typeface="Arial Narrow" pitchFamily="34" charset="0"/>
              </a:rPr>
              <a:t> </a:t>
            </a:r>
            <a:r>
              <a:rPr kumimoji="0" lang="tr-TR" b="1">
                <a:solidFill>
                  <a:srgbClr val="800000"/>
                </a:solidFill>
                <a:latin typeface="Arial Narrow" pitchFamily="34" charset="0"/>
              </a:rPr>
              <a:t>Araştırma Kâğıtları vb.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20515">
                                            <p:txEl>
                                              <p:pRg st="1" end="1"/>
                                            </p:txEl>
                                          </p:spTgt>
                                        </p:tgtEl>
                                        <p:attrNameLst>
                                          <p:attrName>style.visibility</p:attrName>
                                        </p:attrNameLst>
                                      </p:cBhvr>
                                      <p:to>
                                        <p:strVal val="visible"/>
                                      </p:to>
                                    </p:set>
                                    <p:anim calcmode="lin" valueType="num">
                                      <p:cBhvr additive="base">
                                        <p:cTn id="13" dur="500" fill="hold"/>
                                        <p:tgtEl>
                                          <p:spTgt spid="3205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205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0515">
                                            <p:txEl>
                                              <p:pRg st="2" end="2"/>
                                            </p:txEl>
                                          </p:spTgt>
                                        </p:tgtEl>
                                        <p:attrNameLst>
                                          <p:attrName>style.visibility</p:attrName>
                                        </p:attrNameLst>
                                      </p:cBhvr>
                                      <p:to>
                                        <p:strVal val="visible"/>
                                      </p:to>
                                    </p:set>
                                    <p:anim calcmode="lin" valueType="num">
                                      <p:cBhvr additive="base">
                                        <p:cTn id="19" dur="500" fill="hold"/>
                                        <p:tgtEl>
                                          <p:spTgt spid="3205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205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20515">
                                            <p:txEl>
                                              <p:pRg st="3" end="3"/>
                                            </p:txEl>
                                          </p:spTgt>
                                        </p:tgtEl>
                                        <p:attrNameLst>
                                          <p:attrName>style.visibility</p:attrName>
                                        </p:attrNameLst>
                                      </p:cBhvr>
                                      <p:to>
                                        <p:strVal val="visible"/>
                                      </p:to>
                                    </p:set>
                                    <p:anim calcmode="lin" valueType="num">
                                      <p:cBhvr additive="base">
                                        <p:cTn id="25" dur="500" fill="hold"/>
                                        <p:tgtEl>
                                          <p:spTgt spid="3205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205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20515">
                                            <p:txEl>
                                              <p:pRg st="4" end="4"/>
                                            </p:txEl>
                                          </p:spTgt>
                                        </p:tgtEl>
                                        <p:attrNameLst>
                                          <p:attrName>style.visibility</p:attrName>
                                        </p:attrNameLst>
                                      </p:cBhvr>
                                      <p:to>
                                        <p:strVal val="visible"/>
                                      </p:to>
                                    </p:set>
                                    <p:anim calcmode="lin" valueType="num">
                                      <p:cBhvr additive="base">
                                        <p:cTn id="31" dur="500" fill="hold"/>
                                        <p:tgtEl>
                                          <p:spTgt spid="32051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205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20515">
                                            <p:txEl>
                                              <p:pRg st="5" end="5"/>
                                            </p:txEl>
                                          </p:spTgt>
                                        </p:tgtEl>
                                        <p:attrNameLst>
                                          <p:attrName>style.visibility</p:attrName>
                                        </p:attrNameLst>
                                      </p:cBhvr>
                                      <p:to>
                                        <p:strVal val="visible"/>
                                      </p:to>
                                    </p:set>
                                    <p:anim calcmode="lin" valueType="num">
                                      <p:cBhvr additive="base">
                                        <p:cTn id="37" dur="500" fill="hold"/>
                                        <p:tgtEl>
                                          <p:spTgt spid="32051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20515">
                                            <p:txEl>
                                              <p:pRg st="6" end="6"/>
                                            </p:txEl>
                                          </p:spTgt>
                                        </p:tgtEl>
                                        <p:attrNameLst>
                                          <p:attrName>style.visibility</p:attrName>
                                        </p:attrNameLst>
                                      </p:cBhvr>
                                      <p:to>
                                        <p:strVal val="visible"/>
                                      </p:to>
                                    </p:set>
                                    <p:anim calcmode="lin" valueType="num">
                                      <p:cBhvr additive="base">
                                        <p:cTn id="43" dur="500" fill="hold"/>
                                        <p:tgtEl>
                                          <p:spTgt spid="32051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205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2562"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B. Diğer Ölçme Araç ve Yöntemleri</a:t>
            </a:r>
          </a:p>
        </p:txBody>
      </p:sp>
      <p:sp>
        <p:nvSpPr>
          <p:cNvPr id="322563" name="Rectangle 3"/>
          <p:cNvSpPr>
            <a:spLocks noGrp="1" noChangeArrowheads="1"/>
          </p:cNvSpPr>
          <p:nvPr>
            <p:ph type="body" idx="1"/>
          </p:nvPr>
        </p:nvSpPr>
        <p:spPr>
          <a:xfrm>
            <a:off x="457200" y="1524000"/>
            <a:ext cx="9201150" cy="4953000"/>
          </a:xfrm>
          <a:solidFill>
            <a:srgbClr val="FFFFCC"/>
          </a:solidFill>
        </p:spPr>
        <p:txBody>
          <a:bodyPr/>
          <a:lstStyle/>
          <a:p>
            <a:pPr>
              <a:buFont typeface="Monotype Sorts" pitchFamily="2" charset="2"/>
              <a:buNone/>
            </a:pPr>
            <a:r>
              <a:rPr kumimoji="0" lang="tr-TR" b="1">
                <a:solidFill>
                  <a:srgbClr val="800000"/>
                </a:solidFill>
                <a:latin typeface="Arial Narrow" pitchFamily="34" charset="0"/>
              </a:rPr>
              <a:t>2. Öz değerlendirme:</a:t>
            </a:r>
            <a:r>
              <a:rPr kumimoji="0" lang="tr-TR">
                <a:solidFill>
                  <a:srgbClr val="0000FF"/>
                </a:solidFill>
                <a:latin typeface="Arial Narrow" pitchFamily="34" charset="0"/>
              </a:rPr>
              <a:t>Belli bir konuda bireyin kendi kendisini değerlendirmesine </a:t>
            </a:r>
            <a:r>
              <a:rPr kumimoji="0" lang="tr-TR">
                <a:solidFill>
                  <a:srgbClr val="FF0066"/>
                </a:solidFill>
                <a:latin typeface="Arial Narrow" pitchFamily="34" charset="0"/>
              </a:rPr>
              <a:t>öz değerlendirme</a:t>
            </a:r>
            <a:r>
              <a:rPr kumimoji="0" lang="tr-TR">
                <a:solidFill>
                  <a:srgbClr val="0000FF"/>
                </a:solidFill>
                <a:latin typeface="Arial Narrow" pitchFamily="34" charset="0"/>
              </a:rPr>
              <a:t> denir</a:t>
            </a:r>
            <a:r>
              <a:rPr kumimoji="0" lang="tr-TR">
                <a:latin typeface="Arial Narrow" pitchFamily="34" charset="0"/>
              </a:rPr>
              <a:t>. </a:t>
            </a:r>
          </a:p>
          <a:p>
            <a:r>
              <a:rPr kumimoji="0" lang="tr-TR">
                <a:solidFill>
                  <a:srgbClr val="0000FF"/>
                </a:solidFill>
                <a:latin typeface="Arial Narrow" pitchFamily="34" charset="0"/>
              </a:rPr>
              <a:t>Öz değerlendirme, bireyin kendi yeteneklerini kendilerinin keşfetmelerine yardımcı olan bir yaklaşımdır. </a:t>
            </a:r>
          </a:p>
          <a:p>
            <a:r>
              <a:rPr kumimoji="0" lang="tr-TR">
                <a:solidFill>
                  <a:srgbClr val="0000FF"/>
                </a:solidFill>
                <a:latin typeface="Arial Narrow" pitchFamily="34" charset="0"/>
              </a:rPr>
              <a:t>Öz değerlendirme öğrencilerin okulda yaptıkları çalışmaları, nasıl düşündüğünü ve nasıl yaptığını değerlendirmelerini gerektirir. </a:t>
            </a:r>
          </a:p>
          <a:p>
            <a:r>
              <a:rPr kumimoji="0" lang="tr-TR">
                <a:solidFill>
                  <a:srgbClr val="0000FF"/>
                </a:solidFill>
                <a:latin typeface="Arial Narrow" pitchFamily="34" charset="0"/>
              </a:rPr>
              <a:t>Kendini değerlendirme, öğrencilerin kendi güçlü ve zayıf yönlerini tanımalarına yardım eder. </a:t>
            </a: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22563">
                                            <p:txEl>
                                              <p:pRg st="0" end="0"/>
                                            </p:txEl>
                                          </p:spTgt>
                                        </p:tgtEl>
                                        <p:attrNameLst>
                                          <p:attrName>style.visibility</p:attrName>
                                        </p:attrNameLst>
                                      </p:cBhvr>
                                      <p:to>
                                        <p:strVal val="visible"/>
                                      </p:to>
                                    </p:set>
                                    <p:anim calcmode="lin" valueType="num">
                                      <p:cBhvr additive="base">
                                        <p:cTn id="7" dur="500" fill="hold"/>
                                        <p:tgtEl>
                                          <p:spTgt spid="3225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225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22563">
                                            <p:txEl>
                                              <p:pRg st="1" end="1"/>
                                            </p:txEl>
                                          </p:spTgt>
                                        </p:tgtEl>
                                        <p:attrNameLst>
                                          <p:attrName>style.visibility</p:attrName>
                                        </p:attrNameLst>
                                      </p:cBhvr>
                                      <p:to>
                                        <p:strVal val="visible"/>
                                      </p:to>
                                    </p:set>
                                    <p:anim calcmode="lin" valueType="num">
                                      <p:cBhvr additive="base">
                                        <p:cTn id="13" dur="500" fill="hold"/>
                                        <p:tgtEl>
                                          <p:spTgt spid="3225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225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2563">
                                            <p:txEl>
                                              <p:pRg st="2" end="2"/>
                                            </p:txEl>
                                          </p:spTgt>
                                        </p:tgtEl>
                                        <p:attrNameLst>
                                          <p:attrName>style.visibility</p:attrName>
                                        </p:attrNameLst>
                                      </p:cBhvr>
                                      <p:to>
                                        <p:strVal val="visible"/>
                                      </p:to>
                                    </p:set>
                                    <p:anim calcmode="lin" valueType="num">
                                      <p:cBhvr additive="base">
                                        <p:cTn id="19" dur="500" fill="hold"/>
                                        <p:tgtEl>
                                          <p:spTgt spid="3225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225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22563">
                                            <p:txEl>
                                              <p:pRg st="3" end="3"/>
                                            </p:txEl>
                                          </p:spTgt>
                                        </p:tgtEl>
                                        <p:attrNameLst>
                                          <p:attrName>style.visibility</p:attrName>
                                        </p:attrNameLst>
                                      </p:cBhvr>
                                      <p:to>
                                        <p:strVal val="visible"/>
                                      </p:to>
                                    </p:set>
                                    <p:anim calcmode="lin" valueType="num">
                                      <p:cBhvr additive="base">
                                        <p:cTn id="25" dur="500" fill="hold"/>
                                        <p:tgtEl>
                                          <p:spTgt spid="32256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2256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0754" name="Rectangle 2" descr="Beyaz mermer"/>
          <p:cNvSpPr>
            <a:spLocks noGrp="1" noChangeArrowheads="1"/>
          </p:cNvSpPr>
          <p:nvPr>
            <p:ph type="title"/>
          </p:nvPr>
        </p:nvSpPr>
        <p:spPr>
          <a:xfrm>
            <a:off x="514350" y="228600"/>
            <a:ext cx="9172575" cy="1143000"/>
          </a:xfrm>
          <a:blipFill dpi="0" rotWithShape="0">
            <a:blip r:embed="rId3" cstate="print"/>
            <a:srcRect/>
            <a:tile tx="0" ty="0" sx="100000" sy="100000" flip="none" algn="tl"/>
          </a:blipFill>
        </p:spPr>
        <p:txBody>
          <a:bodyPr/>
          <a:lstStyle/>
          <a:p>
            <a:r>
              <a:rPr kumimoji="0" lang="tr-TR" b="1">
                <a:solidFill>
                  <a:srgbClr val="800000"/>
                </a:solidFill>
                <a:latin typeface="Arial Narrow" pitchFamily="34" charset="0"/>
              </a:rPr>
              <a:t>2. Öz değerlendirme </a:t>
            </a:r>
            <a:r>
              <a:rPr kumimoji="0" lang="tr-TR" b="1">
                <a:solidFill>
                  <a:srgbClr val="FF0066"/>
                </a:solidFill>
                <a:latin typeface="Arial Narrow" pitchFamily="34" charset="0"/>
              </a:rPr>
              <a:t>(Devam):</a:t>
            </a:r>
            <a:endParaRPr kumimoji="0" lang="tr-TR" b="1">
              <a:solidFill>
                <a:srgbClr val="800000"/>
              </a:solidFill>
              <a:latin typeface="Arial Narrow" pitchFamily="34" charset="0"/>
            </a:endParaRPr>
          </a:p>
        </p:txBody>
      </p:sp>
      <p:sp>
        <p:nvSpPr>
          <p:cNvPr id="330755" name="Rectangle 3"/>
          <p:cNvSpPr>
            <a:spLocks noGrp="1" noChangeArrowheads="1"/>
          </p:cNvSpPr>
          <p:nvPr>
            <p:ph type="body" idx="1"/>
          </p:nvPr>
        </p:nvSpPr>
        <p:spPr>
          <a:xfrm>
            <a:off x="457200" y="1524000"/>
            <a:ext cx="9201150" cy="4953000"/>
          </a:xfrm>
          <a:solidFill>
            <a:srgbClr val="FFFFCC"/>
          </a:solidFill>
        </p:spPr>
        <p:txBody>
          <a:bodyPr/>
          <a:lstStyle/>
          <a:p>
            <a:r>
              <a:rPr kumimoji="0" lang="tr-TR">
                <a:solidFill>
                  <a:srgbClr val="0000FF"/>
                </a:solidFill>
                <a:latin typeface="Arial Narrow" pitchFamily="34" charset="0"/>
              </a:rPr>
              <a:t>Performansının düzeyi hakkında karar vermek için kişisel ya da kişiler arası kriter koymada öğrencilere fırsatlar sunar. </a:t>
            </a:r>
          </a:p>
          <a:p>
            <a:r>
              <a:rPr kumimoji="0" lang="tr-TR">
                <a:solidFill>
                  <a:srgbClr val="0000FF"/>
                </a:solidFill>
                <a:latin typeface="Arial Narrow" pitchFamily="34" charset="0"/>
              </a:rPr>
              <a:t>Kendini değerlendirmeyle öğrencinin motivasyonunun yükselmesine fırsat verir. </a:t>
            </a:r>
          </a:p>
          <a:p>
            <a:r>
              <a:rPr kumimoji="0" lang="tr-TR">
                <a:solidFill>
                  <a:srgbClr val="0000FF"/>
                </a:solidFill>
                <a:latin typeface="Arial Narrow" pitchFamily="34" charset="0"/>
              </a:rPr>
              <a:t>Öğrencilerin değişik durumlarda davranışlarını kontrol altına almalarını sağlar.</a:t>
            </a:r>
            <a:r>
              <a:rPr kumimoji="0" lang="tr-TR">
                <a:latin typeface="Arial Narrow" pitchFamily="34" charset="0"/>
              </a:rPr>
              <a:t> </a:t>
            </a:r>
            <a:endParaRPr kumimoji="0" lang="tr-TR" b="1">
              <a:solidFill>
                <a:srgbClr val="80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0755">
                                            <p:txEl>
                                              <p:pRg st="0" end="0"/>
                                            </p:txEl>
                                          </p:spTgt>
                                        </p:tgtEl>
                                        <p:attrNameLst>
                                          <p:attrName>style.visibility</p:attrName>
                                        </p:attrNameLst>
                                      </p:cBhvr>
                                      <p:to>
                                        <p:strVal val="visible"/>
                                      </p:to>
                                    </p:set>
                                    <p:anim calcmode="lin" valueType="num">
                                      <p:cBhvr additive="base">
                                        <p:cTn id="7" dur="500" fill="hold"/>
                                        <p:tgtEl>
                                          <p:spTgt spid="3307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07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0755">
                                            <p:txEl>
                                              <p:pRg st="1" end="1"/>
                                            </p:txEl>
                                          </p:spTgt>
                                        </p:tgtEl>
                                        <p:attrNameLst>
                                          <p:attrName>style.visibility</p:attrName>
                                        </p:attrNameLst>
                                      </p:cBhvr>
                                      <p:to>
                                        <p:strVal val="visible"/>
                                      </p:to>
                                    </p:set>
                                    <p:anim calcmode="lin" valueType="num">
                                      <p:cBhvr additive="base">
                                        <p:cTn id="13" dur="500" fill="hold"/>
                                        <p:tgtEl>
                                          <p:spTgt spid="3307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307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30755">
                                            <p:txEl>
                                              <p:pRg st="2" end="2"/>
                                            </p:txEl>
                                          </p:spTgt>
                                        </p:tgtEl>
                                        <p:attrNameLst>
                                          <p:attrName>style.visibility</p:attrName>
                                        </p:attrNameLst>
                                      </p:cBhvr>
                                      <p:to>
                                        <p:strVal val="visible"/>
                                      </p:to>
                                    </p:set>
                                    <p:anim calcmode="lin" valueType="num">
                                      <p:cBhvr additive="base">
                                        <p:cTn id="19" dur="500" fill="hold"/>
                                        <p:tgtEl>
                                          <p:spTgt spid="3307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07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5" grpId="0" build="p" autoUpdateAnimBg="0"/>
    </p:bldLst>
  </p:timing>
</p:sld>
</file>

<file path=ppt/theme/theme1.xml><?xml version="1.0" encoding="utf-8"?>
<a:theme xmlns:a="http://schemas.openxmlformats.org/drawingml/2006/main" name="ÇAĞDAŞ PORTRE">
  <a:themeElements>
    <a:clrScheme name="ÇAĞDAŞ PORTRE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ÇAĞDAŞ PORTRE">
      <a:majorFont>
        <a:latin typeface="Arial Black"/>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ÇAĞDAŞ PORTRE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ÇAĞDAŞ PORTRE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ÇAĞDAŞ PORTR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ÇAĞDAŞ PORTRE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ÇAĞDAŞ PORTRE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ÇAĞDAŞ PORTR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ÇAĞDAŞ PORTRE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ÇAĞDAŞ PORTRE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Office\Templates\Sunu Tasarımları\ÇAĞDAŞ PORTRE.POT</Template>
  <TotalTime>1403</TotalTime>
  <Words>6062</Words>
  <Application>Microsoft Office PowerPoint</Application>
  <PresentationFormat>35 mm Slayt</PresentationFormat>
  <Paragraphs>1035</Paragraphs>
  <Slides>154</Slides>
  <Notes>135</Notes>
  <HiddenSlides>0</HiddenSlides>
  <MMClips>0</MMClips>
  <ScaleCrop>false</ScaleCrop>
  <HeadingPairs>
    <vt:vector size="6" baseType="variant">
      <vt:variant>
        <vt:lpstr>Tema</vt:lpstr>
      </vt:variant>
      <vt:variant>
        <vt:i4>1</vt:i4>
      </vt:variant>
      <vt:variant>
        <vt:lpstr>Katıştırılmış OLE Hizmet Programları</vt:lpstr>
      </vt:variant>
      <vt:variant>
        <vt:i4>3</vt:i4>
      </vt:variant>
      <vt:variant>
        <vt:lpstr>Slayt Başlıkları</vt:lpstr>
      </vt:variant>
      <vt:variant>
        <vt:i4>154</vt:i4>
      </vt:variant>
    </vt:vector>
  </HeadingPairs>
  <TitlesOfParts>
    <vt:vector size="158" baseType="lpstr">
      <vt:lpstr>ÇAĞDAŞ PORTRE</vt:lpstr>
      <vt:lpstr>Word Belgesi</vt:lpstr>
      <vt:lpstr>Çalışma Kitabı</vt:lpstr>
      <vt:lpstr>Belge</vt:lpstr>
      <vt:lpstr>ÖLÇME VE DEĞERLENDİRME</vt:lpstr>
      <vt:lpstr>Temel Kavramlar</vt:lpstr>
      <vt:lpstr>Temel Kavramlar</vt:lpstr>
      <vt:lpstr>Temel Kavramlar</vt:lpstr>
      <vt:lpstr>Temel Kavramlar</vt:lpstr>
      <vt:lpstr>Temel Kavramlar</vt:lpstr>
      <vt:lpstr>Temel Kavramlar</vt:lpstr>
      <vt:lpstr>Temel Kavramlar</vt:lpstr>
      <vt:lpstr>Temel Kavramlar</vt:lpstr>
      <vt:lpstr>Sistem Şeması</vt:lpstr>
      <vt:lpstr>Bir sistem örneği: Otomobil imal eden bir fabrika</vt:lpstr>
      <vt:lpstr>   Eğitim bir sistem midir?        </vt:lpstr>
      <vt:lpstr>Eğitim bir sistem midir?</vt:lpstr>
      <vt:lpstr>Eğitim Sisteminin Hedefleri</vt:lpstr>
      <vt:lpstr>Eğitim Sisteminin Hedefleri</vt:lpstr>
      <vt:lpstr>Eğitim Sisteminin Hedefleri</vt:lpstr>
      <vt:lpstr>Eğitim bir sistem midir?</vt:lpstr>
      <vt:lpstr>Eğitim Sisteminin Ögeleri</vt:lpstr>
      <vt:lpstr>Eğitim Sisteminin Ögeleri</vt:lpstr>
      <vt:lpstr>Eğitim Sisteminin Ögeleri</vt:lpstr>
      <vt:lpstr>Eğitim Sisteminin Ögeleri</vt:lpstr>
      <vt:lpstr>Temel Kavramlar</vt:lpstr>
      <vt:lpstr>Ölçmenin Türleri:</vt:lpstr>
      <vt:lpstr>Temel Kavramlar</vt:lpstr>
      <vt:lpstr>Temel Kavramlar</vt:lpstr>
      <vt:lpstr>Temel Kavramlar</vt:lpstr>
      <vt:lpstr>Temel Kavramlar</vt:lpstr>
      <vt:lpstr>Birimin Özellikleri: </vt:lpstr>
      <vt:lpstr>Değerlendirme Türleri</vt:lpstr>
      <vt:lpstr>Ölçek ve Ölçek Türleri</vt:lpstr>
      <vt:lpstr>Ölçek Türleri</vt:lpstr>
      <vt:lpstr>Ölçme Araç ve Yöntemlerin Nitelikleri</vt:lpstr>
      <vt:lpstr>Ölçmede Hata</vt:lpstr>
      <vt:lpstr>Hata Kaynakları</vt:lpstr>
      <vt:lpstr>Hata Türleri</vt:lpstr>
      <vt:lpstr>Güvenirlik</vt:lpstr>
      <vt:lpstr>Güvenirlik</vt:lpstr>
      <vt:lpstr>Güvenirlik</vt:lpstr>
      <vt:lpstr>Güvenirlik Artırma Yolları</vt:lpstr>
      <vt:lpstr>Güvenirlik Artırma Yolları</vt:lpstr>
      <vt:lpstr>Güvenirlik Kestirme Yöntemleri</vt:lpstr>
      <vt:lpstr>Slayt 42</vt:lpstr>
      <vt:lpstr>Geçerlik</vt:lpstr>
      <vt:lpstr>Geçerlik Türleri</vt:lpstr>
      <vt:lpstr>1) Kapsam geçerliliği, </vt:lpstr>
      <vt:lpstr>2) Yordama geçerliliği, </vt:lpstr>
      <vt:lpstr>Geçerliği Düşüren Faktörler </vt:lpstr>
      <vt:lpstr>Kullanışlılık</vt:lpstr>
      <vt:lpstr>Davranışların Gruplandırılması</vt:lpstr>
      <vt:lpstr>Bilişsel Alan Davranışlarının Gruplandırılması</vt:lpstr>
      <vt:lpstr>Bilişsel Alan Davranışlarının Aşamalı Sınıfları:</vt:lpstr>
      <vt:lpstr>Eğitimde Kullanılan Ölçme Araç ve Yöntemleri</vt:lpstr>
      <vt:lpstr>Eğitimde Kullanılan Ölçme Araç ve Yöntemleri</vt:lpstr>
      <vt:lpstr>1. Yazılı Yoklamalar</vt:lpstr>
      <vt:lpstr>1. Yazılı Yoklamalar</vt:lpstr>
      <vt:lpstr>1. Yazılı Yoklamalar</vt:lpstr>
      <vt:lpstr>1. Yazılı Yoklamalar</vt:lpstr>
      <vt:lpstr>1. Yazılı Yoklamalar</vt:lpstr>
      <vt:lpstr>1. Yazılı Yoklamalar</vt:lpstr>
      <vt:lpstr>1. Yazılı Yoklamalar</vt:lpstr>
      <vt:lpstr>1. Yazılı yoklama türleri</vt:lpstr>
      <vt:lpstr>1. Yazılı yoklama türleri</vt:lpstr>
      <vt:lpstr>1. Yazılı yoklamalar üzerine yapılan araştırmalar</vt:lpstr>
      <vt:lpstr>2. Kısa Cevaplı Testler</vt:lpstr>
      <vt:lpstr>2. Kısa Cevaplı Testler</vt:lpstr>
      <vt:lpstr>2. Kısa Cevaplı Testler</vt:lpstr>
      <vt:lpstr>2. Kısa Cevaplı Testler</vt:lpstr>
      <vt:lpstr>3. Doğru-Yanlış Testleri</vt:lpstr>
      <vt:lpstr>3. Doğru-Yanlış Testleri</vt:lpstr>
      <vt:lpstr>3. Doğru-Yanlış Testleri</vt:lpstr>
      <vt:lpstr>4. Ödev ve Projeler</vt:lpstr>
      <vt:lpstr>4. Ödev ve Projeler</vt:lpstr>
      <vt:lpstr>4. Ödev ve Projeler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5. Çoktan Seçmeli (Seçme Gerektiren) Testler</vt:lpstr>
      <vt:lpstr>Test Geliştirme</vt:lpstr>
      <vt:lpstr>Slayt 91</vt:lpstr>
      <vt:lpstr>1. Testin Amacı</vt:lpstr>
      <vt:lpstr>2. Test Kapsamının ve Ölçülecek Niteliklerin Belirlenmesi </vt:lpstr>
      <vt:lpstr>3. Soru Yazımı</vt:lpstr>
      <vt:lpstr>4. Test Formunun Oluşturulması ve Çoğaltma</vt:lpstr>
      <vt:lpstr>5. Uygulama</vt:lpstr>
      <vt:lpstr>Eğitimde Kullanılan Ölçme Araç ve Yöntemleri</vt:lpstr>
      <vt:lpstr>B. Diğer Ölçme Araç ve Yöntemleri</vt:lpstr>
      <vt:lpstr>2. Öz değerlendirme (Devam):</vt:lpstr>
      <vt:lpstr>2. Öz değerlendirme (Devam):</vt:lpstr>
      <vt:lpstr>2. Öz değerlendirme (Örnek):</vt:lpstr>
      <vt:lpstr>3. Gözlem Formları</vt:lpstr>
      <vt:lpstr>3. Gözlem Formları (Devam)</vt:lpstr>
      <vt:lpstr>3. Gözlem Formları (Devam)</vt:lpstr>
      <vt:lpstr>Slayt 105</vt:lpstr>
      <vt:lpstr>4. Performans değerlendirme çizelgeleri</vt:lpstr>
      <vt:lpstr>4. Performans değerlendirme çizelgeleri</vt:lpstr>
      <vt:lpstr>2) Dereceleme Ölçekleri</vt:lpstr>
      <vt:lpstr>4. Performans değerlendirme çizelgeleri (Örnek:)</vt:lpstr>
      <vt:lpstr>4. Performans değerlendirme çizelgeleri (Örnek:)</vt:lpstr>
      <vt:lpstr>6. Diğer Yöntemler</vt:lpstr>
      <vt:lpstr>6. Diğer Yöntemler</vt:lpstr>
      <vt:lpstr>6. Diğer Yöntemler</vt:lpstr>
      <vt:lpstr>6. Diğer Yöntemler</vt:lpstr>
      <vt:lpstr>6. Diğer Yöntemler</vt:lpstr>
      <vt:lpstr>6. Diğer Yöntemler</vt:lpstr>
      <vt:lpstr>6. Diğer Yöntemler</vt:lpstr>
      <vt:lpstr>Slayt 118</vt:lpstr>
      <vt:lpstr>6. Diğer Yöntemler</vt:lpstr>
      <vt:lpstr>6. Diğer Yöntemler</vt:lpstr>
      <vt:lpstr>Tutum Ölçekleri</vt:lpstr>
      <vt:lpstr>Likert Tipi Tutum Ölçeği Geliştirme Aşamaları:</vt:lpstr>
      <vt:lpstr>Slayt 123</vt:lpstr>
      <vt:lpstr>6. Diğer Yöntemler</vt:lpstr>
      <vt:lpstr>ÖĞRENCİYİ TANIMAK</vt:lpstr>
      <vt:lpstr>NASIL TANIYACAĞIZ?</vt:lpstr>
      <vt:lpstr>PORTFOLYO</vt:lpstr>
      <vt:lpstr>PORTFOLYO SİSTEMİ</vt:lpstr>
      <vt:lpstr>PORTFOLYONUN İÇERİĞİ</vt:lpstr>
      <vt:lpstr>PORTFOLYO  OLUŞTURMA SÜRECİ</vt:lpstr>
      <vt:lpstr>TOPLAMA</vt:lpstr>
      <vt:lpstr>   SEÇME</vt:lpstr>
      <vt:lpstr>YANSITMA</vt:lpstr>
      <vt:lpstr>YANSITMA SORULARI</vt:lpstr>
      <vt:lpstr>   SONUÇ</vt:lpstr>
      <vt:lpstr>ÖĞRENCİ PORTFOLYOSUNUN  İKİ TÜRÜ</vt:lpstr>
      <vt:lpstr>PORTFOLYO TÜRLERİ</vt:lpstr>
      <vt:lpstr>BEN KİMİM  PORTFOLYOLARI</vt:lpstr>
      <vt:lpstr>ÇALIŞMA  PORTFOLYOLARI</vt:lpstr>
      <vt:lpstr>GRUP PORTFOLYOLARI</vt:lpstr>
      <vt:lpstr>SINIF  PORTFOLYOLARI</vt:lpstr>
      <vt:lpstr>OKUL  PORTFOLYOLARI</vt:lpstr>
      <vt:lpstr>ÖĞRETMEN  PORTFOLYOLARI</vt:lpstr>
      <vt:lpstr>PORTFOLYO  DEĞERLENDİRMEDE ...</vt:lpstr>
      <vt:lpstr>Portfolyo Değerlendirme</vt:lpstr>
      <vt:lpstr>Portfolyo Değerlendirme</vt:lpstr>
      <vt:lpstr>Portfolyo Değerlendirme Genel Amaçları:</vt:lpstr>
      <vt:lpstr>Portfolyo Değerlendirme Genel Amaçları (Devam)</vt:lpstr>
      <vt:lpstr>Portfolyo Değerlendirmenin Öğrenci Açısından Avantajları</vt:lpstr>
      <vt:lpstr>Portfolyo Değerlendirmenin Öğrenci Açısından Avantajları (Devam)</vt:lpstr>
      <vt:lpstr>Portfolyo Değerlendirmenin Öğrenci Açısından Avantajları (Devam)</vt:lpstr>
      <vt:lpstr>Portfolyo Değerlendirmenin Öğretmen Açısından Avantajları</vt:lpstr>
      <vt:lpstr>Portfolyo Değerlendirmenin Bazı Zorlukları</vt:lpstr>
      <vt:lpstr>Slayt 154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 SEMİNERİ</dc:title>
  <dc:creator>s</dc:creator>
  <cp:lastModifiedBy>Compaq</cp:lastModifiedBy>
  <cp:revision>115</cp:revision>
  <dcterms:created xsi:type="dcterms:W3CDTF">2004-12-05T03:06:11Z</dcterms:created>
  <dcterms:modified xsi:type="dcterms:W3CDTF">2014-01-11T20:55:53Z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maç">
    <vt:bool>true</vt:bool>
  </property>
</Properties>
</file>