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3" r:id="rId3"/>
    <p:sldId id="355" r:id="rId4"/>
    <p:sldId id="356" r:id="rId5"/>
    <p:sldId id="357" r:id="rId6"/>
    <p:sldId id="358" r:id="rId7"/>
    <p:sldId id="383" r:id="rId8"/>
    <p:sldId id="359" r:id="rId9"/>
    <p:sldId id="360" r:id="rId10"/>
    <p:sldId id="361" r:id="rId11"/>
    <p:sldId id="362" r:id="rId12"/>
    <p:sldId id="363" r:id="rId13"/>
    <p:sldId id="364" r:id="rId14"/>
    <p:sldId id="390" r:id="rId15"/>
    <p:sldId id="391" r:id="rId16"/>
    <p:sldId id="365" r:id="rId17"/>
    <p:sldId id="366"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257" r:id="rId32"/>
    <p:sldId id="258" r:id="rId33"/>
    <p:sldId id="259" r:id="rId34"/>
    <p:sldId id="260" r:id="rId35"/>
    <p:sldId id="261" r:id="rId36"/>
    <p:sldId id="262" r:id="rId37"/>
    <p:sldId id="263" r:id="rId38"/>
    <p:sldId id="264" r:id="rId39"/>
    <p:sldId id="265" r:id="rId40"/>
    <p:sldId id="270" r:id="rId41"/>
    <p:sldId id="271" r:id="rId42"/>
    <p:sldId id="272" r:id="rId43"/>
    <p:sldId id="273" r:id="rId44"/>
    <p:sldId id="278" r:id="rId45"/>
    <p:sldId id="384" r:id="rId46"/>
    <p:sldId id="279" r:id="rId47"/>
    <p:sldId id="280" r:id="rId48"/>
    <p:sldId id="274" r:id="rId49"/>
    <p:sldId id="275" r:id="rId50"/>
    <p:sldId id="281" r:id="rId51"/>
    <p:sldId id="282" r:id="rId52"/>
    <p:sldId id="283" r:id="rId53"/>
    <p:sldId id="284" r:id="rId54"/>
    <p:sldId id="285" r:id="rId55"/>
    <p:sldId id="287" r:id="rId56"/>
    <p:sldId id="288" r:id="rId57"/>
    <p:sldId id="289" r:id="rId58"/>
    <p:sldId id="290" r:id="rId59"/>
    <p:sldId id="291" r:id="rId60"/>
    <p:sldId id="292" r:id="rId61"/>
    <p:sldId id="293" r:id="rId62"/>
    <p:sldId id="294" r:id="rId63"/>
    <p:sldId id="296" r:id="rId64"/>
    <p:sldId id="299" r:id="rId65"/>
    <p:sldId id="301" r:id="rId66"/>
    <p:sldId id="302" r:id="rId67"/>
    <p:sldId id="303" r:id="rId68"/>
    <p:sldId id="304" r:id="rId69"/>
    <p:sldId id="311" r:id="rId70"/>
    <p:sldId id="305" r:id="rId71"/>
    <p:sldId id="310" r:id="rId72"/>
    <p:sldId id="313" r:id="rId73"/>
    <p:sldId id="314" r:id="rId74"/>
    <p:sldId id="315" r:id="rId75"/>
    <p:sldId id="388" r:id="rId76"/>
    <p:sldId id="317" r:id="rId77"/>
    <p:sldId id="389" r:id="rId78"/>
    <p:sldId id="352" r:id="rId7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83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660"/>
  </p:normalViewPr>
  <p:slideViewPr>
    <p:cSldViewPr>
      <p:cViewPr varScale="1">
        <p:scale>
          <a:sx n="69" d="100"/>
          <a:sy n="69" d="100"/>
        </p:scale>
        <p:origin x="-135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8674" name="Rectangle 2"/>
          <p:cNvSpPr>
            <a:spLocks noGrp="1" noChangeArrowheads="1"/>
          </p:cNvSpPr>
          <p:nvPr>
            <p:ph type="ctrTitle"/>
          </p:nvPr>
        </p:nvSpPr>
        <p:spPr>
          <a:xfrm>
            <a:off x="914400" y="1524000"/>
            <a:ext cx="7623175" cy="1752600"/>
          </a:xfrm>
        </p:spPr>
        <p:txBody>
          <a:bodyPr/>
          <a:lstStyle>
            <a:lvl1pPr>
              <a:defRPr sz="5000"/>
            </a:lvl1pPr>
          </a:lstStyle>
          <a:p>
            <a:r>
              <a:rPr lang="tr-TR" altLang="en-US" smtClean="0"/>
              <a:t>Asıl başlık stili için tıklatın</a:t>
            </a:r>
            <a:endParaRPr lang="tr-TR" altLang="en-US"/>
          </a:p>
        </p:txBody>
      </p:sp>
      <p:sp>
        <p:nvSpPr>
          <p:cNvPr id="2867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tr-TR" altLang="en-US" smtClean="0"/>
              <a:t>Asıl alt başlık stilini düzenlemek için tıklatın</a:t>
            </a:r>
            <a:endParaRPr lang="tr-TR" altLang="en-US"/>
          </a:p>
        </p:txBody>
      </p:sp>
      <p:sp>
        <p:nvSpPr>
          <p:cNvPr id="6" name="Rectangle 4"/>
          <p:cNvSpPr>
            <a:spLocks noGrp="1" noChangeArrowheads="1"/>
          </p:cNvSpPr>
          <p:nvPr>
            <p:ph type="dt" sz="half" idx="10"/>
          </p:nvPr>
        </p:nvSpPr>
        <p:spPr/>
        <p:txBody>
          <a:bodyPr/>
          <a:lstStyle>
            <a:lvl1pPr>
              <a:defRPr/>
            </a:lvl1pPr>
          </a:lstStyle>
          <a:p>
            <a:fld id="{A23720DD-5B6D-40BF-8493-A6B52D484E6B}" type="datetimeFigureOut">
              <a:rPr lang="tr-TR" smtClean="0"/>
              <a:t>6.12.2016</a:t>
            </a:fld>
            <a:endParaRPr lang="tr-T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endParaRPr lang="tr-TR"/>
          </a:p>
        </p:txBody>
      </p:sp>
      <p:sp>
        <p:nvSpPr>
          <p:cNvPr id="8" name="Rectangle 6"/>
          <p:cNvSpPr>
            <a:spLocks noGrp="1" noChangeArrowheads="1"/>
          </p:cNvSpPr>
          <p:nvPr>
            <p:ph type="sldNum" sz="quarter" idx="12"/>
          </p:nvPr>
        </p:nvSpPr>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4094604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t>6.12.2016</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085907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tr-TR" smtClean="0"/>
              <a:t>Asıl başlık stili için tıklatın</a:t>
            </a:r>
            <a:endParaRPr lang="tr-T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t>6.12.2016</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1488074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Table Placeholder 2"/>
          <p:cNvSpPr>
            <a:spLocks noGrp="1"/>
          </p:cNvSpPr>
          <p:nvPr>
            <p:ph type="tbl" idx="1"/>
          </p:nvPr>
        </p:nvSpPr>
        <p:spPr>
          <a:xfrm>
            <a:off x="457200" y="1600200"/>
            <a:ext cx="8229600" cy="4530725"/>
          </a:xfrm>
        </p:spPr>
        <p:txBody>
          <a:bodyPr/>
          <a:lstStyle/>
          <a:p>
            <a:pPr lvl="0"/>
            <a:r>
              <a:rPr lang="tr-TR" noProof="0" smtClean="0"/>
              <a:t>Tablo eklemek için simgeyi tıklatın</a:t>
            </a:r>
          </a:p>
        </p:txBody>
      </p:sp>
      <p:sp>
        <p:nvSpPr>
          <p:cNvPr id="4"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t>6.12.2016</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00231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t>6.12.2016</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03599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t>6.12.2016</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115289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t>6.12.2016</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49277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t>6.12.2016</a:t>
            </a:fld>
            <a:endParaRPr lang="tr-TR"/>
          </a:p>
        </p:txBody>
      </p:sp>
      <p:sp>
        <p:nvSpPr>
          <p:cNvPr id="8" name="Rectangle 5"/>
          <p:cNvSpPr>
            <a:spLocks noGrp="1" noChangeArrowheads="1"/>
          </p:cNvSpPr>
          <p:nvPr>
            <p:ph type="ftr" sz="quarter" idx="11"/>
          </p:nvPr>
        </p:nvSpPr>
        <p:spPr>
          <a:ln/>
        </p:spPr>
        <p:txBody>
          <a:bodyPr/>
          <a:lstStyle>
            <a:lvl1pPr>
              <a:defRPr/>
            </a:lvl1pPr>
          </a:lstStyle>
          <a:p>
            <a:endParaRPr lang="tr-TR"/>
          </a:p>
        </p:txBody>
      </p:sp>
      <p:sp>
        <p:nvSpPr>
          <p:cNvPr id="9"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321350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t>6.12.2016</a:t>
            </a:fld>
            <a:endParaRPr lang="tr-TR"/>
          </a:p>
        </p:txBody>
      </p:sp>
      <p:sp>
        <p:nvSpPr>
          <p:cNvPr id="4" name="Rectangle 5"/>
          <p:cNvSpPr>
            <a:spLocks noGrp="1" noChangeArrowheads="1"/>
          </p:cNvSpPr>
          <p:nvPr>
            <p:ph type="ftr" sz="quarter" idx="11"/>
          </p:nvPr>
        </p:nvSpPr>
        <p:spPr>
          <a:ln/>
        </p:spPr>
        <p:txBody>
          <a:bodyPr/>
          <a:lstStyle>
            <a:lvl1pPr>
              <a:defRPr/>
            </a:lvl1pPr>
          </a:lstStyle>
          <a:p>
            <a:endParaRPr lang="tr-TR"/>
          </a:p>
        </p:txBody>
      </p:sp>
      <p:sp>
        <p:nvSpPr>
          <p:cNvPr id="5"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92433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t>6.12.2016</a:t>
            </a:fld>
            <a:endParaRPr lang="tr-TR"/>
          </a:p>
        </p:txBody>
      </p:sp>
      <p:sp>
        <p:nvSpPr>
          <p:cNvPr id="3" name="Rectangle 5"/>
          <p:cNvSpPr>
            <a:spLocks noGrp="1" noChangeArrowheads="1"/>
          </p:cNvSpPr>
          <p:nvPr>
            <p:ph type="ftr" sz="quarter" idx="11"/>
          </p:nvPr>
        </p:nvSpPr>
        <p:spPr>
          <a:ln/>
        </p:spPr>
        <p:txBody>
          <a:bodyPr/>
          <a:lstStyle>
            <a:lvl1pPr>
              <a:defRPr/>
            </a:lvl1pPr>
          </a:lstStyle>
          <a:p>
            <a:endParaRPr lang="tr-TR"/>
          </a:p>
        </p:txBody>
      </p:sp>
      <p:sp>
        <p:nvSpPr>
          <p:cNvPr id="4"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66677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t>6.12.2016</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04226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t>6.12.2016</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417489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smtClean="0"/>
              <a:t>Asıl başlık stili için tıklatın</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p>
        </p:txBody>
      </p:sp>
      <p:sp>
        <p:nvSpPr>
          <p:cNvPr id="2765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fld id="{A23720DD-5B6D-40BF-8493-A6B52D484E6B}" type="datetimeFigureOut">
              <a:rPr lang="tr-TR" smtClean="0"/>
              <a:t>6.12.2016</a:t>
            </a:fld>
            <a:endParaRPr lang="tr-TR"/>
          </a:p>
        </p:txBody>
      </p:sp>
      <p:sp>
        <p:nvSpPr>
          <p:cNvPr id="276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tr-TR"/>
          </a:p>
        </p:txBody>
      </p:sp>
      <p:sp>
        <p:nvSpPr>
          <p:cNvPr id="2765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F302176B-0E47-46AC-8F43-DAB4B8A37D06}" type="slidenum">
              <a:rPr lang="tr-TR" smtClean="0"/>
              <a:t>‹#›</a:t>
            </a:fld>
            <a:endParaRPr lang="tr-T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340768"/>
            <a:ext cx="8064896" cy="3600400"/>
          </a:xfrm>
        </p:spPr>
        <p:txBody>
          <a:bodyPr/>
          <a:lstStyle/>
          <a:p>
            <a:pPr algn="ctr"/>
            <a:r>
              <a:rPr lang="tr-TR" sz="6000" b="1" dirty="0" smtClean="0"/>
              <a:t>ÖZEL YETENEKLİ BİREYLERİN TANILANMASI</a:t>
            </a:r>
            <a:endParaRPr lang="tr-TR" sz="6000" b="1" dirty="0"/>
          </a:p>
        </p:txBody>
      </p:sp>
    </p:spTree>
    <p:extLst>
      <p:ext uri="{BB962C8B-B14F-4D97-AF65-F5344CB8AC3E}">
        <p14:creationId xmlns:p14="http://schemas.microsoft.com/office/powerpoint/2010/main" val="2855686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414883"/>
          </a:xfrm>
        </p:spPr>
        <p:txBody>
          <a:bodyPr/>
          <a:lstStyle/>
          <a:p>
            <a:r>
              <a:rPr lang="tr-TR" sz="1800" b="1" dirty="0" smtClean="0"/>
              <a:t>EĞİTSEL DEĞERLENDİRME</a:t>
            </a:r>
            <a:endParaRPr lang="tr-TR" sz="1800" b="1" dirty="0"/>
          </a:p>
        </p:txBody>
      </p:sp>
      <p:sp>
        <p:nvSpPr>
          <p:cNvPr id="3" name="İçerik Yer Tutucusu 2"/>
          <p:cNvSpPr>
            <a:spLocks noGrp="1"/>
          </p:cNvSpPr>
          <p:nvPr>
            <p:ph idx="1"/>
          </p:nvPr>
        </p:nvSpPr>
        <p:spPr>
          <a:xfrm>
            <a:off x="457200" y="908720"/>
            <a:ext cx="8229600" cy="5222205"/>
          </a:xfrm>
        </p:spPr>
        <p:style>
          <a:lnRef idx="1">
            <a:schemeClr val="accent5"/>
          </a:lnRef>
          <a:fillRef idx="2">
            <a:schemeClr val="accent5"/>
          </a:fillRef>
          <a:effectRef idx="1">
            <a:schemeClr val="accent5"/>
          </a:effectRef>
          <a:fontRef idx="minor">
            <a:schemeClr val="dk1"/>
          </a:fontRef>
        </p:style>
        <p:txBody>
          <a:bodyPr/>
          <a:lstStyle/>
          <a:p>
            <a:pPr>
              <a:lnSpc>
                <a:spcPct val="150000"/>
              </a:lnSpc>
            </a:pPr>
            <a:r>
              <a:rPr lang="tr-TR" sz="3200" dirty="0">
                <a:latin typeface="+mj-lt"/>
              </a:rPr>
              <a:t>Bireyin eğitsel değerlendirme ve tanılaması </a:t>
            </a:r>
            <a:r>
              <a:rPr lang="tr-TR" sz="3200" dirty="0" smtClean="0">
                <a:latin typeface="+mj-lt"/>
              </a:rPr>
              <a:t>Rehberlik </a:t>
            </a:r>
            <a:r>
              <a:rPr lang="tr-TR" sz="3200" dirty="0">
                <a:latin typeface="+mj-lt"/>
              </a:rPr>
              <a:t>ve </a:t>
            </a:r>
            <a:r>
              <a:rPr lang="tr-TR" sz="3200" dirty="0" smtClean="0">
                <a:latin typeface="+mj-lt"/>
              </a:rPr>
              <a:t>Araştırma Merkezi’nde </a:t>
            </a:r>
            <a:r>
              <a:rPr lang="tr-TR" sz="3200" dirty="0">
                <a:latin typeface="+mj-lt"/>
              </a:rPr>
              <a:t>oluş­turulan </a:t>
            </a:r>
            <a:r>
              <a:rPr lang="tr-TR" sz="3200" dirty="0" smtClean="0">
                <a:latin typeface="+mj-lt"/>
              </a:rPr>
              <a:t>Özel </a:t>
            </a:r>
            <a:r>
              <a:rPr lang="tr-TR" sz="3200" dirty="0">
                <a:latin typeface="+mj-lt"/>
              </a:rPr>
              <a:t>E</a:t>
            </a:r>
            <a:r>
              <a:rPr lang="tr-TR" sz="3200" dirty="0" smtClean="0">
                <a:latin typeface="+mj-lt"/>
              </a:rPr>
              <a:t>ğitim </a:t>
            </a:r>
            <a:r>
              <a:rPr lang="tr-TR" sz="3200" dirty="0">
                <a:latin typeface="+mj-lt"/>
              </a:rPr>
              <a:t>D</a:t>
            </a:r>
            <a:r>
              <a:rPr lang="tr-TR" sz="3200" dirty="0" smtClean="0">
                <a:latin typeface="+mj-lt"/>
              </a:rPr>
              <a:t>eğerlendirme </a:t>
            </a:r>
            <a:r>
              <a:rPr lang="tr-TR" sz="3200" dirty="0">
                <a:latin typeface="+mj-lt"/>
              </a:rPr>
              <a:t>K</a:t>
            </a:r>
            <a:r>
              <a:rPr lang="tr-TR" sz="3200" dirty="0" smtClean="0">
                <a:latin typeface="+mj-lt"/>
              </a:rPr>
              <a:t>urulu </a:t>
            </a:r>
            <a:r>
              <a:rPr lang="tr-TR" sz="3200" dirty="0">
                <a:latin typeface="+mj-lt"/>
              </a:rPr>
              <a:t>tarafından nesnel, standart testler ve bireyin özelliklerine uygun ölçme araçlarıyla yapılır. </a:t>
            </a:r>
          </a:p>
        </p:txBody>
      </p:sp>
    </p:spTree>
    <p:extLst>
      <p:ext uri="{BB962C8B-B14F-4D97-AF65-F5344CB8AC3E}">
        <p14:creationId xmlns:p14="http://schemas.microsoft.com/office/powerpoint/2010/main" val="958047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414883"/>
          </a:xfrm>
        </p:spPr>
        <p:txBody>
          <a:bodyPr/>
          <a:lstStyle/>
          <a:p>
            <a:r>
              <a:rPr lang="tr-TR" sz="1800" b="1" dirty="0" smtClean="0"/>
              <a:t>EĞİTSEL DEĞERLENDİRME</a:t>
            </a:r>
            <a:endParaRPr lang="tr-TR" sz="1800" b="1" dirty="0"/>
          </a:p>
        </p:txBody>
      </p:sp>
      <p:sp>
        <p:nvSpPr>
          <p:cNvPr id="3" name="İçerik Yer Tutucusu 2"/>
          <p:cNvSpPr>
            <a:spLocks noGrp="1"/>
          </p:cNvSpPr>
          <p:nvPr>
            <p:ph idx="1"/>
          </p:nvPr>
        </p:nvSpPr>
        <p:spPr>
          <a:xfrm>
            <a:off x="323528" y="1196752"/>
            <a:ext cx="8373616" cy="5222205"/>
          </a:xfrm>
        </p:spPr>
        <p:style>
          <a:lnRef idx="1">
            <a:schemeClr val="accent5"/>
          </a:lnRef>
          <a:fillRef idx="2">
            <a:schemeClr val="accent5"/>
          </a:fillRef>
          <a:effectRef idx="1">
            <a:schemeClr val="accent5"/>
          </a:effectRef>
          <a:fontRef idx="minor">
            <a:schemeClr val="dk1"/>
          </a:fontRef>
        </p:style>
        <p:txBody>
          <a:bodyPr/>
          <a:lstStyle/>
          <a:p>
            <a:pPr>
              <a:lnSpc>
                <a:spcPct val="150000"/>
              </a:lnSpc>
            </a:pPr>
            <a:r>
              <a:rPr lang="tr-TR" dirty="0">
                <a:latin typeface="+mj-lt"/>
              </a:rPr>
              <a:t>Eğitsel değerlendirme ve tanılama sonucunda özel eğitime ihtiyacı olduğu belirlenen bireyler için Özel Eğitim Değerlendirme Kurul Raporu hazırlanır. </a:t>
            </a:r>
          </a:p>
          <a:p>
            <a:pPr>
              <a:lnSpc>
                <a:spcPct val="150000"/>
              </a:lnSpc>
            </a:pPr>
            <a:r>
              <a:rPr lang="tr-TR" dirty="0" smtClean="0">
                <a:latin typeface="+mj-lt"/>
              </a:rPr>
              <a:t>Bu </a:t>
            </a:r>
            <a:r>
              <a:rPr lang="tr-TR" dirty="0">
                <a:latin typeface="+mj-lt"/>
              </a:rPr>
              <a:t>rapor </a:t>
            </a:r>
            <a:r>
              <a:rPr lang="tr-TR" dirty="0" smtClean="0">
                <a:latin typeface="+mj-lt"/>
              </a:rPr>
              <a:t>özel </a:t>
            </a:r>
            <a:r>
              <a:rPr lang="tr-TR" dirty="0">
                <a:latin typeface="+mj-lt"/>
              </a:rPr>
              <a:t>eğitim kurumlarından destek eğitim hizmeti alan öğrenciler için süresi bitiminde yeni­lenebilir. Raporda önerilen destek eğitim süresi en fazla iki yıldır.</a:t>
            </a:r>
          </a:p>
          <a:p>
            <a:pPr marL="0" indent="0">
              <a:buNone/>
            </a:pPr>
            <a:endParaRPr lang="tr-TR" dirty="0"/>
          </a:p>
        </p:txBody>
      </p:sp>
    </p:spTree>
    <p:extLst>
      <p:ext uri="{BB962C8B-B14F-4D97-AF65-F5344CB8AC3E}">
        <p14:creationId xmlns:p14="http://schemas.microsoft.com/office/powerpoint/2010/main" val="3229864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414883"/>
          </a:xfrm>
        </p:spPr>
        <p:txBody>
          <a:bodyPr/>
          <a:lstStyle/>
          <a:p>
            <a:r>
              <a:rPr lang="tr-TR" sz="1800" b="1" dirty="0" smtClean="0"/>
              <a:t>EĞİTSEL DEĞERLENDİRME</a:t>
            </a:r>
            <a:endParaRPr lang="tr-TR" sz="1800" b="1" dirty="0"/>
          </a:p>
        </p:txBody>
      </p:sp>
      <p:sp>
        <p:nvSpPr>
          <p:cNvPr id="3" name="İçerik Yer Tutucusu 2"/>
          <p:cNvSpPr>
            <a:spLocks noGrp="1"/>
          </p:cNvSpPr>
          <p:nvPr>
            <p:ph idx="1"/>
          </p:nvPr>
        </p:nvSpPr>
        <p:spPr>
          <a:xfrm>
            <a:off x="323528" y="980728"/>
            <a:ext cx="8568952" cy="4896544"/>
          </a:xfrm>
        </p:spPr>
        <p:style>
          <a:lnRef idx="1">
            <a:schemeClr val="accent5"/>
          </a:lnRef>
          <a:fillRef idx="2">
            <a:schemeClr val="accent5"/>
          </a:fillRef>
          <a:effectRef idx="1">
            <a:schemeClr val="accent5"/>
          </a:effectRef>
          <a:fontRef idx="minor">
            <a:schemeClr val="dk1"/>
          </a:fontRef>
        </p:style>
        <p:txBody>
          <a:bodyPr/>
          <a:lstStyle/>
          <a:p>
            <a:pPr>
              <a:lnSpc>
                <a:spcPct val="150000"/>
              </a:lnSpc>
            </a:pPr>
            <a:r>
              <a:rPr lang="tr-TR" dirty="0">
                <a:latin typeface="+mj-lt"/>
              </a:rPr>
              <a:t>Millî Eğitim Müdürlükleri, örgün ve yaygın eğitim kurumları, sağlık kuruluşları, üniversiteler, Sosyal Hizmetler ve Çocuk Esirgeme Kurumuna bağlı birimler ve yerel yö­netim birimleri özel eğitime ihtiyacı olan bireylerin eğitsel değerlendirme ve tanılanması amacıyla RAM’a yönlendirilmesinde sorumluluğu paylaşırlar.</a:t>
            </a:r>
          </a:p>
          <a:p>
            <a:pPr marL="0" indent="0">
              <a:buNone/>
            </a:pPr>
            <a:endParaRPr lang="tr-TR" dirty="0">
              <a:latin typeface="+mj-lt"/>
            </a:endParaRPr>
          </a:p>
        </p:txBody>
      </p:sp>
    </p:spTree>
    <p:extLst>
      <p:ext uri="{BB962C8B-B14F-4D97-AF65-F5344CB8AC3E}">
        <p14:creationId xmlns:p14="http://schemas.microsoft.com/office/powerpoint/2010/main" val="1984699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916832"/>
            <a:ext cx="8229600" cy="2359099"/>
          </a:xfrm>
        </p:spPr>
        <p:txBody>
          <a:bodyPr/>
          <a:lstStyle/>
          <a:p>
            <a:pPr algn="ctr"/>
            <a:r>
              <a:rPr lang="tr-TR" sz="4400" b="1" dirty="0" smtClean="0"/>
              <a:t>TANILANAN BİREYLERİN EĞİTİM ALABİLECEKLERİ DURUMLAR</a:t>
            </a:r>
            <a:endParaRPr lang="tr-TR" sz="4400" b="1" dirty="0"/>
          </a:p>
        </p:txBody>
      </p:sp>
    </p:spTree>
    <p:extLst>
      <p:ext uri="{BB962C8B-B14F-4D97-AF65-F5344CB8AC3E}">
        <p14:creationId xmlns:p14="http://schemas.microsoft.com/office/powerpoint/2010/main" val="194789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76672"/>
            <a:ext cx="9144000" cy="6264696"/>
          </a:xfrm>
        </p:spPr>
        <p:txBody>
          <a:bodyPr/>
          <a:lstStyle/>
          <a:p>
            <a:pPr marL="0" indent="0">
              <a:buNone/>
            </a:pPr>
            <a:r>
              <a:rPr lang="tr-TR" sz="3600" b="1" dirty="0" smtClean="0"/>
              <a:t>Özel Yetenekli Öğrenci;</a:t>
            </a:r>
          </a:p>
          <a:p>
            <a:pPr marL="0" indent="0">
              <a:buNone/>
            </a:pPr>
            <a:endParaRPr lang="tr-TR" sz="3600" b="1" dirty="0" smtClean="0"/>
          </a:p>
          <a:p>
            <a:pPr marL="0" indent="0">
              <a:buNone/>
            </a:pPr>
            <a:r>
              <a:rPr lang="tr-TR" sz="2800" dirty="0" smtClean="0"/>
              <a:t>A-) Bilsem Sürecinde Tanılanırsa;</a:t>
            </a:r>
          </a:p>
          <a:p>
            <a:pPr marL="0" indent="0">
              <a:buNone/>
            </a:pPr>
            <a:r>
              <a:rPr lang="tr-TR" sz="2000" dirty="0" smtClean="0"/>
              <a:t>(Kaynaştırma Kararı alınarak)</a:t>
            </a:r>
          </a:p>
          <a:p>
            <a:pPr marL="0" indent="0">
              <a:buNone/>
            </a:pPr>
            <a:r>
              <a:rPr lang="tr-TR" b="1" i="1" u="sng" dirty="0" smtClean="0"/>
              <a:t>Zenginleştirme A</a:t>
            </a:r>
          </a:p>
          <a:p>
            <a:pPr marL="0" indent="0">
              <a:buNone/>
            </a:pPr>
            <a:r>
              <a:rPr lang="tr-TR" sz="2000" dirty="0" smtClean="0"/>
              <a:t>(Bilim ve Sanat Merkezi+</a:t>
            </a:r>
            <a:r>
              <a:rPr lang="tr-TR" sz="2000" dirty="0"/>
              <a:t> Destek Eğitim Odası+ </a:t>
            </a:r>
            <a:r>
              <a:rPr lang="tr-TR" sz="2000" dirty="0" smtClean="0"/>
              <a:t>Sınıf içi </a:t>
            </a:r>
            <a:r>
              <a:rPr lang="tr-TR" sz="2000" dirty="0"/>
              <a:t>Zenginleştirme</a:t>
            </a:r>
            <a:r>
              <a:rPr lang="tr-TR" sz="2000" dirty="0" smtClean="0"/>
              <a:t> )</a:t>
            </a:r>
          </a:p>
          <a:p>
            <a:pPr marL="0" indent="0">
              <a:buNone/>
            </a:pPr>
            <a:endParaRPr lang="tr-TR" b="1" i="1" u="sng" dirty="0" smtClean="0"/>
          </a:p>
          <a:p>
            <a:pPr marL="0" indent="0">
              <a:buNone/>
            </a:pPr>
            <a:endParaRPr lang="tr-TR" b="1" i="1" u="sng" dirty="0"/>
          </a:p>
          <a:p>
            <a:pPr marL="0" indent="0">
              <a:buNone/>
            </a:pPr>
            <a:endParaRPr lang="tr-TR" b="1" dirty="0" smtClean="0"/>
          </a:p>
          <a:p>
            <a:pPr marL="0" indent="0">
              <a:buNone/>
            </a:pPr>
            <a:r>
              <a:rPr lang="tr-TR" sz="2800" dirty="0"/>
              <a:t>B</a:t>
            </a:r>
            <a:r>
              <a:rPr lang="tr-TR" sz="2800" dirty="0" smtClean="0"/>
              <a:t>-)Bilsem Süreci Dışında Ram Tarafından tanılanırsa;</a:t>
            </a:r>
          </a:p>
          <a:p>
            <a:pPr marL="0" indent="0">
              <a:buNone/>
            </a:pPr>
            <a:r>
              <a:rPr lang="tr-TR" b="1" i="1" u="sng" dirty="0" smtClean="0"/>
              <a:t>Zenginleştirme B</a:t>
            </a:r>
          </a:p>
          <a:p>
            <a:pPr marL="0" indent="0">
              <a:buNone/>
            </a:pPr>
            <a:r>
              <a:rPr lang="tr-TR" sz="2000" dirty="0" smtClean="0"/>
              <a:t>(Destek Eğitim Odası+ Sınıf içi Zenginleştirme)</a:t>
            </a:r>
            <a:endParaRPr lang="tr-TR" sz="2000" dirty="0"/>
          </a:p>
        </p:txBody>
      </p:sp>
    </p:spTree>
    <p:extLst>
      <p:ext uri="{BB962C8B-B14F-4D97-AF65-F5344CB8AC3E}">
        <p14:creationId xmlns:p14="http://schemas.microsoft.com/office/powerpoint/2010/main" val="712342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Not:</a:t>
            </a:r>
            <a:endParaRPr lang="tr-TR" b="1" dirty="0"/>
          </a:p>
        </p:txBody>
      </p:sp>
      <p:sp>
        <p:nvSpPr>
          <p:cNvPr id="3" name="İçerik Yer Tutucusu 2"/>
          <p:cNvSpPr>
            <a:spLocks noGrp="1"/>
          </p:cNvSpPr>
          <p:nvPr>
            <p:ph idx="1"/>
          </p:nvPr>
        </p:nvSpPr>
        <p:spPr>
          <a:xfrm>
            <a:off x="0" y="1772816"/>
            <a:ext cx="9036496" cy="4934173"/>
          </a:xfrm>
        </p:spPr>
        <p:txBody>
          <a:bodyPr/>
          <a:lstStyle/>
          <a:p>
            <a:r>
              <a:rPr lang="tr-TR" dirty="0" smtClean="0"/>
              <a:t>Öğrenci, haftalık okul ders saatinin %40’ına kadar</a:t>
            </a:r>
          </a:p>
          <a:p>
            <a:pPr marL="0" indent="0">
              <a:buNone/>
            </a:pPr>
            <a:r>
              <a:rPr lang="tr-TR" sz="2800" dirty="0" smtClean="0"/>
              <a:t> </a:t>
            </a:r>
            <a:r>
              <a:rPr lang="tr-TR" sz="2000" dirty="0" smtClean="0"/>
              <a:t>( </a:t>
            </a:r>
            <a:r>
              <a:rPr lang="tr-TR" sz="2000" dirty="0" err="1" smtClean="0"/>
              <a:t>Örn</a:t>
            </a:r>
            <a:r>
              <a:rPr lang="tr-TR" sz="2000" dirty="0" smtClean="0"/>
              <a:t>: okulda eğitim gördüğü ders saati 30 saat olan öğrenci en fazla 12 ders saati ) </a:t>
            </a:r>
          </a:p>
          <a:p>
            <a:pPr marL="0" indent="0">
              <a:buNone/>
            </a:pPr>
            <a:r>
              <a:rPr lang="tr-TR" sz="3200" dirty="0" smtClean="0"/>
              <a:t>zenginleştirme seçeneklerinden yararlanabilir</a:t>
            </a:r>
            <a:r>
              <a:rPr lang="tr-TR" sz="2400" dirty="0" smtClean="0"/>
              <a:t>.</a:t>
            </a:r>
          </a:p>
          <a:p>
            <a:pPr marL="0" indent="0">
              <a:buNone/>
            </a:pPr>
            <a:endParaRPr lang="tr-TR" sz="2400" dirty="0" smtClean="0"/>
          </a:p>
          <a:p>
            <a:pPr marL="0" indent="0">
              <a:buNone/>
            </a:pPr>
            <a:endParaRPr lang="tr-TR" sz="2400" dirty="0" smtClean="0"/>
          </a:p>
          <a:p>
            <a:pPr marL="0" indent="0">
              <a:buNone/>
            </a:pPr>
            <a:endParaRPr lang="tr-TR" sz="2400" dirty="0" smtClean="0"/>
          </a:p>
          <a:p>
            <a:pPr marL="0" indent="0">
              <a:buNone/>
            </a:pPr>
            <a:r>
              <a:rPr lang="tr-TR" sz="2400" b="1" dirty="0" smtClean="0"/>
              <a:t> </a:t>
            </a:r>
            <a:r>
              <a:rPr lang="tr-TR" sz="2400" b="1" dirty="0"/>
              <a:t>Z</a:t>
            </a:r>
            <a:r>
              <a:rPr lang="tr-TR" sz="2400" b="1" dirty="0" smtClean="0"/>
              <a:t>enginleştirme hizmetlerinden ayrı ayrı faydalanılamaz.</a:t>
            </a:r>
            <a:endParaRPr lang="tr-TR" sz="2400" b="1" dirty="0"/>
          </a:p>
        </p:txBody>
      </p:sp>
    </p:spTree>
    <p:extLst>
      <p:ext uri="{BB962C8B-B14F-4D97-AF65-F5344CB8AC3E}">
        <p14:creationId xmlns:p14="http://schemas.microsoft.com/office/powerpoint/2010/main" val="3902518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414883"/>
          </a:xfrm>
        </p:spPr>
        <p:txBody>
          <a:bodyPr/>
          <a:lstStyle/>
          <a:p>
            <a:r>
              <a:rPr lang="tr-TR" sz="1800" b="1" dirty="0" smtClean="0"/>
              <a:t>TANILANAN BİREYLERİN EĞİTİM ALABİLECEKLERİ MERKEZLER</a:t>
            </a:r>
            <a:endParaRPr lang="tr-TR" sz="1800" b="1" dirty="0"/>
          </a:p>
        </p:txBody>
      </p:sp>
      <p:sp>
        <p:nvSpPr>
          <p:cNvPr id="3" name="İçerik Yer Tutucusu 2"/>
          <p:cNvSpPr>
            <a:spLocks noGrp="1"/>
          </p:cNvSpPr>
          <p:nvPr>
            <p:ph idx="1"/>
          </p:nvPr>
        </p:nvSpPr>
        <p:spPr>
          <a:xfrm>
            <a:off x="179512" y="908720"/>
            <a:ext cx="8856984" cy="5832648"/>
          </a:xfrm>
        </p:spPr>
        <p:style>
          <a:lnRef idx="1">
            <a:schemeClr val="accent5"/>
          </a:lnRef>
          <a:fillRef idx="2">
            <a:schemeClr val="accent5"/>
          </a:fillRef>
          <a:effectRef idx="1">
            <a:schemeClr val="accent5"/>
          </a:effectRef>
          <a:fontRef idx="minor">
            <a:schemeClr val="dk1"/>
          </a:fontRef>
        </p:style>
        <p:txBody>
          <a:bodyPr/>
          <a:lstStyle/>
          <a:p>
            <a:pPr marL="0" indent="0">
              <a:lnSpc>
                <a:spcPct val="150000"/>
              </a:lnSpc>
              <a:buNone/>
            </a:pPr>
            <a:r>
              <a:rPr lang="tr-TR" b="1" dirty="0">
                <a:solidFill>
                  <a:srgbClr val="FF0000"/>
                </a:solidFill>
                <a:latin typeface="+mj-lt"/>
              </a:rPr>
              <a:t>Tam Zamanlı Kaynaştırma</a:t>
            </a:r>
            <a:endParaRPr lang="tr-TR" dirty="0">
              <a:solidFill>
                <a:srgbClr val="FF0000"/>
              </a:solidFill>
              <a:latin typeface="+mj-lt"/>
            </a:endParaRPr>
          </a:p>
          <a:p>
            <a:pPr marL="0" indent="0">
              <a:lnSpc>
                <a:spcPct val="150000"/>
              </a:lnSpc>
              <a:buNone/>
            </a:pPr>
            <a:r>
              <a:rPr lang="tr-TR" dirty="0">
                <a:latin typeface="+mj-lt"/>
              </a:rPr>
              <a:t>Ö</a:t>
            </a:r>
            <a:r>
              <a:rPr lang="tr-TR" dirty="0" smtClean="0">
                <a:latin typeface="+mj-lt"/>
              </a:rPr>
              <a:t>zel yetenekli </a:t>
            </a:r>
            <a:r>
              <a:rPr lang="tr-TR" dirty="0">
                <a:latin typeface="+mj-lt"/>
              </a:rPr>
              <a:t>öğrencinin kaydının normal sınıfta olduğu; öğrencinin tüm gün boyunca normal sınıfta, normal sınıf öğretmeninden eğitim aldığı durumdur. Bu du­rumda </a:t>
            </a:r>
            <a:r>
              <a:rPr lang="en-US" dirty="0">
                <a:latin typeface="+mj-lt"/>
              </a:rPr>
              <a:t>normal </a:t>
            </a:r>
            <a:r>
              <a:rPr lang="tr-TR" dirty="0">
                <a:latin typeface="+mj-lt"/>
              </a:rPr>
              <a:t>sınıf öğretmeni </a:t>
            </a:r>
            <a:r>
              <a:rPr lang="tr-TR" dirty="0" smtClean="0">
                <a:latin typeface="+mj-lt"/>
              </a:rPr>
              <a:t>öğrenciye yönelik sınıf içi zenginleştirme+ hızlandırma+ derinleştirme yaparak </a:t>
            </a:r>
            <a:r>
              <a:rPr lang="tr-TR" dirty="0">
                <a:latin typeface="+mj-lt"/>
              </a:rPr>
              <a:t>sınıf içindeki tüm gereksinimlerini </a:t>
            </a:r>
            <a:r>
              <a:rPr lang="tr-TR" dirty="0" smtClean="0">
                <a:latin typeface="+mj-lt"/>
              </a:rPr>
              <a:t>karşıla­makla </a:t>
            </a:r>
            <a:r>
              <a:rPr lang="tr-TR" dirty="0">
                <a:latin typeface="+mj-lt"/>
              </a:rPr>
              <a:t>sorumludur. </a:t>
            </a:r>
          </a:p>
        </p:txBody>
      </p:sp>
    </p:spTree>
    <p:extLst>
      <p:ext uri="{BB962C8B-B14F-4D97-AF65-F5344CB8AC3E}">
        <p14:creationId xmlns:p14="http://schemas.microsoft.com/office/powerpoint/2010/main" val="2428229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414883"/>
          </a:xfrm>
        </p:spPr>
        <p:txBody>
          <a:bodyPr/>
          <a:lstStyle/>
          <a:p>
            <a:r>
              <a:rPr lang="tr-TR" sz="1800" b="1" dirty="0" smtClean="0"/>
              <a:t>TANILANAN BİREYLERİN EĞİTİM ALABİLECEKLERİ MERKEZLER</a:t>
            </a:r>
            <a:endParaRPr lang="tr-TR" sz="1800" b="1" dirty="0"/>
          </a:p>
        </p:txBody>
      </p:sp>
      <p:sp>
        <p:nvSpPr>
          <p:cNvPr id="3" name="İçerik Yer Tutucusu 2"/>
          <p:cNvSpPr>
            <a:spLocks noGrp="1"/>
          </p:cNvSpPr>
          <p:nvPr>
            <p:ph idx="1"/>
          </p:nvPr>
        </p:nvSpPr>
        <p:spPr>
          <a:xfrm>
            <a:off x="467544" y="908720"/>
            <a:ext cx="8229600" cy="4968552"/>
          </a:xfrm>
        </p:spPr>
        <p:style>
          <a:lnRef idx="1">
            <a:schemeClr val="accent5"/>
          </a:lnRef>
          <a:fillRef idx="2">
            <a:schemeClr val="accent5"/>
          </a:fillRef>
          <a:effectRef idx="1">
            <a:schemeClr val="accent5"/>
          </a:effectRef>
          <a:fontRef idx="minor">
            <a:schemeClr val="dk1"/>
          </a:fontRef>
        </p:style>
        <p:txBody>
          <a:bodyPr/>
          <a:lstStyle/>
          <a:p>
            <a:pPr marL="0" indent="0">
              <a:lnSpc>
                <a:spcPct val="150000"/>
              </a:lnSpc>
              <a:buNone/>
            </a:pPr>
            <a:r>
              <a:rPr lang="tr-TR" b="1" dirty="0">
                <a:solidFill>
                  <a:srgbClr val="FF0000"/>
                </a:solidFill>
                <a:latin typeface="+mj-lt"/>
              </a:rPr>
              <a:t>Destek Eğitim Odası</a:t>
            </a:r>
            <a:endParaRPr lang="tr-TR" dirty="0">
              <a:solidFill>
                <a:srgbClr val="FF0000"/>
              </a:solidFill>
              <a:latin typeface="+mj-lt"/>
            </a:endParaRPr>
          </a:p>
          <a:p>
            <a:pPr marL="0" indent="0">
              <a:lnSpc>
                <a:spcPct val="150000"/>
              </a:lnSpc>
              <a:buNone/>
            </a:pPr>
            <a:r>
              <a:rPr lang="tr-TR" dirty="0">
                <a:latin typeface="+mj-lt"/>
              </a:rPr>
              <a:t>Ö</a:t>
            </a:r>
            <a:r>
              <a:rPr lang="tr-TR" dirty="0" smtClean="0">
                <a:latin typeface="+mj-lt"/>
              </a:rPr>
              <a:t>zel </a:t>
            </a:r>
            <a:r>
              <a:rPr lang="tr-TR" dirty="0" err="1">
                <a:latin typeface="+mj-lt"/>
              </a:rPr>
              <a:t>gereksinimli</a:t>
            </a:r>
            <a:r>
              <a:rPr lang="tr-TR" dirty="0">
                <a:latin typeface="+mj-lt"/>
              </a:rPr>
              <a:t> öğrencinin kaydının normal sınıfta olduğu; ancak, öğrencinin des­teğe gereksinim duyduğu derslerde özellikle akademik derslerde özel olarak düzenlenmiş bu odada öncelikle </a:t>
            </a:r>
            <a:r>
              <a:rPr lang="tr-TR" dirty="0" smtClean="0">
                <a:latin typeface="+mj-lt"/>
              </a:rPr>
              <a:t>özel eğitim öğretmeni</a:t>
            </a:r>
            <a:r>
              <a:rPr lang="tr-TR" dirty="0">
                <a:latin typeface="+mj-lt"/>
              </a:rPr>
              <a:t>, gezerek özel eğitim görevi yapan öğret­men sınıf öğretmeni ve alan öğretmeni görev yapabilir.</a:t>
            </a:r>
          </a:p>
          <a:p>
            <a:pPr marL="0" indent="0">
              <a:buNone/>
            </a:pPr>
            <a:endParaRPr lang="tr-TR" dirty="0"/>
          </a:p>
        </p:txBody>
      </p:sp>
    </p:spTree>
    <p:extLst>
      <p:ext uri="{BB962C8B-B14F-4D97-AF65-F5344CB8AC3E}">
        <p14:creationId xmlns:p14="http://schemas.microsoft.com/office/powerpoint/2010/main" val="3076235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700808"/>
            <a:ext cx="8712968" cy="2736304"/>
          </a:xfrm>
        </p:spPr>
        <p:txBody>
          <a:bodyPr/>
          <a:lstStyle/>
          <a:p>
            <a:pPr algn="ctr"/>
            <a:r>
              <a:rPr lang="tr-TR" sz="4800" b="1" dirty="0" smtClean="0"/>
              <a:t>BİLİM ve SANAT MERKEZİ </a:t>
            </a:r>
            <a:r>
              <a:rPr lang="tr-TR" sz="5400" b="1" dirty="0" smtClean="0"/>
              <a:t>ÖĞRENCİ SEÇİMİ</a:t>
            </a:r>
            <a:endParaRPr lang="tr-TR" sz="5400" b="1" dirty="0"/>
          </a:p>
        </p:txBody>
      </p:sp>
    </p:spTree>
    <p:extLst>
      <p:ext uri="{BB962C8B-B14F-4D97-AF65-F5344CB8AC3E}">
        <p14:creationId xmlns:p14="http://schemas.microsoft.com/office/powerpoint/2010/main" val="349183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a:t>BİLİM ve SANAT MERKEZİ ÖĞRENCİ SEÇİMİ</a:t>
            </a:r>
          </a:p>
        </p:txBody>
      </p:sp>
      <p:sp>
        <p:nvSpPr>
          <p:cNvPr id="3" name="İçerik Yer Tutucusu 2"/>
          <p:cNvSpPr>
            <a:spLocks noGrp="1"/>
          </p:cNvSpPr>
          <p:nvPr>
            <p:ph idx="1"/>
          </p:nvPr>
        </p:nvSpPr>
        <p:spPr>
          <a:xfrm>
            <a:off x="457200" y="764704"/>
            <a:ext cx="8229600" cy="5366221"/>
          </a:xfrm>
        </p:spPr>
        <p:style>
          <a:lnRef idx="1">
            <a:schemeClr val="accent4"/>
          </a:lnRef>
          <a:fillRef idx="2">
            <a:schemeClr val="accent4"/>
          </a:fillRef>
          <a:effectRef idx="1">
            <a:schemeClr val="accent4"/>
          </a:effectRef>
          <a:fontRef idx="minor">
            <a:schemeClr val="dk1"/>
          </a:fontRef>
        </p:style>
        <p:txBody>
          <a:bodyPr/>
          <a:lstStyle/>
          <a:p>
            <a:pPr>
              <a:lnSpc>
                <a:spcPct val="150000"/>
              </a:lnSpc>
            </a:pPr>
            <a:r>
              <a:rPr lang="tr-TR" dirty="0">
                <a:solidFill>
                  <a:srgbClr val="FF0000"/>
                </a:solidFill>
                <a:latin typeface="+mj-lt"/>
              </a:rPr>
              <a:t>Bilim ve Sanat Merkezi; </a:t>
            </a:r>
            <a:r>
              <a:rPr lang="tr-TR" dirty="0">
                <a:latin typeface="+mj-lt"/>
              </a:rPr>
              <a:t>Okul öncesi, ilköğretim ve ortaöğretim çağındaki üstün yetenekli öğrencilerin bireysel yeteneklerinin farkında olmalarını ve kapasitelerini geliştirerek en üst düzeyde kullanımını sağlamak amacıyla açılan Milli Eğitim Bakanlığı Özel Eğitim ve Rehberlik Hizmetleri Genel Müdürlüğüne bağlı özel eğitim kurumudur.</a:t>
            </a:r>
          </a:p>
        </p:txBody>
      </p:sp>
    </p:spTree>
    <p:extLst>
      <p:ext uri="{BB962C8B-B14F-4D97-AF65-F5344CB8AC3E}">
        <p14:creationId xmlns:p14="http://schemas.microsoft.com/office/powerpoint/2010/main" val="2986304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132856"/>
            <a:ext cx="8229600" cy="2088232"/>
          </a:xfrm>
        </p:spPr>
        <p:txBody>
          <a:bodyPr/>
          <a:lstStyle/>
          <a:p>
            <a:pPr algn="ctr"/>
            <a:r>
              <a:rPr lang="tr-TR" sz="4000" b="1" dirty="0" smtClean="0"/>
              <a:t>ÖZEL YETENEKLİ BİREY TANILAMASINDA ÖĞRETMENİN GÖREVLERİ</a:t>
            </a:r>
            <a:endParaRPr lang="tr-TR" sz="4000" b="1" dirty="0"/>
          </a:p>
        </p:txBody>
      </p:sp>
    </p:spTree>
    <p:extLst>
      <p:ext uri="{BB962C8B-B14F-4D97-AF65-F5344CB8AC3E}">
        <p14:creationId xmlns:p14="http://schemas.microsoft.com/office/powerpoint/2010/main" val="1949505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a:t>BİLİM ve SANAT MERKEZİ ÖĞRENCİ SEÇİMİ</a:t>
            </a:r>
          </a:p>
        </p:txBody>
      </p:sp>
      <p:sp>
        <p:nvSpPr>
          <p:cNvPr id="3" name="İçerik Yer Tutucusu 2"/>
          <p:cNvSpPr>
            <a:spLocks noGrp="1"/>
          </p:cNvSpPr>
          <p:nvPr>
            <p:ph idx="1"/>
          </p:nvPr>
        </p:nvSpPr>
        <p:spPr>
          <a:xfrm>
            <a:off x="457200" y="908720"/>
            <a:ext cx="8229600" cy="5222205"/>
          </a:xfrm>
        </p:spPr>
        <p:style>
          <a:lnRef idx="1">
            <a:schemeClr val="accent4"/>
          </a:lnRef>
          <a:fillRef idx="2">
            <a:schemeClr val="accent4"/>
          </a:fillRef>
          <a:effectRef idx="1">
            <a:schemeClr val="accent4"/>
          </a:effectRef>
          <a:fontRef idx="minor">
            <a:schemeClr val="dk1"/>
          </a:fontRef>
        </p:style>
        <p:txBody>
          <a:bodyPr/>
          <a:lstStyle/>
          <a:p>
            <a:pPr>
              <a:lnSpc>
                <a:spcPct val="150000"/>
              </a:lnSpc>
            </a:pPr>
            <a:r>
              <a:rPr lang="tr-TR" dirty="0">
                <a:solidFill>
                  <a:srgbClr val="FF0000"/>
                </a:solidFill>
                <a:latin typeface="+mj-lt"/>
              </a:rPr>
              <a:t>Tanılama; </a:t>
            </a:r>
            <a:r>
              <a:rPr lang="tr-TR" dirty="0">
                <a:latin typeface="+mj-lt"/>
              </a:rPr>
              <a:t>öğrencilerin yeterliliklerinin, neyi ne derece yapabildiklerinin uzmanlar tarafından, belirlenmiş ölçme araçlarıyla tespit </a:t>
            </a:r>
            <a:r>
              <a:rPr lang="tr-TR" dirty="0" smtClean="0">
                <a:latin typeface="+mj-lt"/>
              </a:rPr>
              <a:t>edilmesidir. BİLSEM </a:t>
            </a:r>
            <a:r>
              <a:rPr lang="tr-TR" dirty="0">
                <a:latin typeface="+mj-lt"/>
              </a:rPr>
              <a:t>tanılaması ise </a:t>
            </a:r>
            <a:r>
              <a:rPr lang="tr-TR" dirty="0" err="1">
                <a:latin typeface="+mj-lt"/>
              </a:rPr>
              <a:t>BİLSEM’e</a:t>
            </a:r>
            <a:r>
              <a:rPr lang="tr-TR" dirty="0">
                <a:latin typeface="+mj-lt"/>
              </a:rPr>
              <a:t> kayıt hakkı kazanacak veya okullarında destek eğitim odasında destek eğitimi alacak </a:t>
            </a:r>
            <a:r>
              <a:rPr lang="tr-TR" dirty="0" smtClean="0">
                <a:latin typeface="+mj-lt"/>
              </a:rPr>
              <a:t>özel </a:t>
            </a:r>
            <a:r>
              <a:rPr lang="tr-TR" dirty="0">
                <a:latin typeface="+mj-lt"/>
              </a:rPr>
              <a:t>yetenekli öğrencileri belirlemek üzere yapılan üç aşamalı bir </a:t>
            </a:r>
            <a:r>
              <a:rPr lang="tr-TR" dirty="0" smtClean="0">
                <a:latin typeface="+mj-lt"/>
              </a:rPr>
              <a:t>çalışmadır.</a:t>
            </a:r>
            <a:endParaRPr lang="tr-TR" dirty="0">
              <a:latin typeface="+mj-lt"/>
            </a:endParaRPr>
          </a:p>
        </p:txBody>
      </p:sp>
    </p:spTree>
    <p:extLst>
      <p:ext uri="{BB962C8B-B14F-4D97-AF65-F5344CB8AC3E}">
        <p14:creationId xmlns:p14="http://schemas.microsoft.com/office/powerpoint/2010/main" val="4287763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a:t>BİLİM ve SANAT MERKEZİ ÖĞRENCİ SEÇİMİ</a:t>
            </a:r>
          </a:p>
        </p:txBody>
      </p:sp>
      <p:sp>
        <p:nvSpPr>
          <p:cNvPr id="3" name="İçerik Yer Tutucusu 2"/>
          <p:cNvSpPr>
            <a:spLocks noGrp="1"/>
          </p:cNvSpPr>
          <p:nvPr>
            <p:ph idx="1"/>
          </p:nvPr>
        </p:nvSpPr>
        <p:spPr>
          <a:xfrm>
            <a:off x="467544" y="1052736"/>
            <a:ext cx="8229600" cy="3096344"/>
          </a:xfrm>
        </p:spPr>
        <p:style>
          <a:lnRef idx="1">
            <a:schemeClr val="accent4"/>
          </a:lnRef>
          <a:fillRef idx="2">
            <a:schemeClr val="accent4"/>
          </a:fillRef>
          <a:effectRef idx="1">
            <a:schemeClr val="accent4"/>
          </a:effectRef>
          <a:fontRef idx="minor">
            <a:schemeClr val="dk1"/>
          </a:fontRef>
        </p:style>
        <p:txBody>
          <a:bodyPr/>
          <a:lstStyle/>
          <a:p>
            <a:pPr>
              <a:lnSpc>
                <a:spcPct val="150000"/>
              </a:lnSpc>
            </a:pPr>
            <a:r>
              <a:rPr lang="tr-TR" dirty="0">
                <a:latin typeface="+mj-lt"/>
              </a:rPr>
              <a:t>2015-2016 Eğitim-Öğretim yılında ilkokul 2. 3. ve 4. sınıf öğrencileri genel zihinsel, resim ve müzik yeteneği alanlarında</a:t>
            </a:r>
            <a:r>
              <a:rPr lang="tr-TR" b="1" dirty="0">
                <a:latin typeface="+mj-lt"/>
              </a:rPr>
              <a:t> sınıf öğretmenleri tarafından aday </a:t>
            </a:r>
            <a:r>
              <a:rPr lang="tr-TR" b="1" dirty="0" smtClean="0">
                <a:latin typeface="+mj-lt"/>
              </a:rPr>
              <a:t>gösterilecektir.</a:t>
            </a:r>
            <a:endParaRPr lang="tr-TR" dirty="0">
              <a:latin typeface="+mj-lt"/>
            </a:endParaRPr>
          </a:p>
        </p:txBody>
      </p:sp>
    </p:spTree>
    <p:extLst>
      <p:ext uri="{BB962C8B-B14F-4D97-AF65-F5344CB8AC3E}">
        <p14:creationId xmlns:p14="http://schemas.microsoft.com/office/powerpoint/2010/main" val="11260715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a:t>BİLİM ve SANAT MERKEZİ ÖĞRENCİ SEÇİMİ</a:t>
            </a:r>
          </a:p>
        </p:txBody>
      </p:sp>
      <p:sp>
        <p:nvSpPr>
          <p:cNvPr id="3" name="İçerik Yer Tutucusu 2"/>
          <p:cNvSpPr>
            <a:spLocks noGrp="1"/>
          </p:cNvSpPr>
          <p:nvPr>
            <p:ph idx="1"/>
          </p:nvPr>
        </p:nvSpPr>
        <p:spPr>
          <a:xfrm>
            <a:off x="395536" y="1600201"/>
            <a:ext cx="8291264" cy="2188840"/>
          </a:xfrm>
        </p:spPr>
        <p:style>
          <a:lnRef idx="1">
            <a:schemeClr val="accent4"/>
          </a:lnRef>
          <a:fillRef idx="2">
            <a:schemeClr val="accent4"/>
          </a:fillRef>
          <a:effectRef idx="1">
            <a:schemeClr val="accent4"/>
          </a:effectRef>
          <a:fontRef idx="minor">
            <a:schemeClr val="dk1"/>
          </a:fontRef>
        </p:style>
        <p:txBody>
          <a:bodyPr/>
          <a:lstStyle/>
          <a:p>
            <a:pPr>
              <a:lnSpc>
                <a:spcPct val="150000"/>
              </a:lnSpc>
            </a:pPr>
            <a:r>
              <a:rPr lang="tr-TR" dirty="0">
                <a:latin typeface="+mj-lt"/>
              </a:rPr>
              <a:t>Öğretmenlerimiz öğrencilerini aday gösterirken sınıf mevcutlarının en fazla </a:t>
            </a:r>
            <a:r>
              <a:rPr lang="tr-TR" b="1" dirty="0">
                <a:latin typeface="+mj-lt"/>
              </a:rPr>
              <a:t>%20’sini </a:t>
            </a:r>
            <a:r>
              <a:rPr lang="tr-TR" dirty="0">
                <a:latin typeface="+mj-lt"/>
              </a:rPr>
              <a:t>yönlendirmeye dikkat etmelidirler</a:t>
            </a:r>
            <a:r>
              <a:rPr lang="tr-TR" dirty="0" smtClean="0">
                <a:latin typeface="+mj-lt"/>
              </a:rPr>
              <a:t>.</a:t>
            </a:r>
          </a:p>
        </p:txBody>
      </p:sp>
    </p:spTree>
    <p:extLst>
      <p:ext uri="{BB962C8B-B14F-4D97-AF65-F5344CB8AC3E}">
        <p14:creationId xmlns:p14="http://schemas.microsoft.com/office/powerpoint/2010/main" val="1113144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a:t>BİLİM ve SANAT MERKEZİ ÖĞRENCİ SEÇİMİ</a:t>
            </a:r>
          </a:p>
        </p:txBody>
      </p:sp>
      <p:sp>
        <p:nvSpPr>
          <p:cNvPr id="3" name="İçerik Yer Tutucusu 2"/>
          <p:cNvSpPr>
            <a:spLocks noGrp="1"/>
          </p:cNvSpPr>
          <p:nvPr>
            <p:ph idx="1"/>
          </p:nvPr>
        </p:nvSpPr>
        <p:spPr>
          <a:xfrm>
            <a:off x="457200" y="1600201"/>
            <a:ext cx="8229600" cy="2764904"/>
          </a:xfrm>
        </p:spPr>
        <p:style>
          <a:lnRef idx="1">
            <a:schemeClr val="accent4"/>
          </a:lnRef>
          <a:fillRef idx="2">
            <a:schemeClr val="accent4"/>
          </a:fillRef>
          <a:effectRef idx="1">
            <a:schemeClr val="accent4"/>
          </a:effectRef>
          <a:fontRef idx="minor">
            <a:schemeClr val="dk1"/>
          </a:fontRef>
        </p:style>
        <p:txBody>
          <a:bodyPr/>
          <a:lstStyle/>
          <a:p>
            <a:pPr>
              <a:lnSpc>
                <a:spcPct val="150000"/>
              </a:lnSpc>
            </a:pPr>
            <a:r>
              <a:rPr lang="tr-TR" dirty="0">
                <a:latin typeface="+mj-lt"/>
              </a:rPr>
              <a:t>Aday gösterdiğiniz öğrencilerin genel zihinsel, resim ve müzik alanında yaşıtlarının ilerisinde olan, sürekli soru soran, kolay ve çabuk öğrenen, yaratıcı öğrenciler olmaları önemlidir.</a:t>
            </a:r>
          </a:p>
        </p:txBody>
      </p:sp>
    </p:spTree>
    <p:extLst>
      <p:ext uri="{BB962C8B-B14F-4D97-AF65-F5344CB8AC3E}">
        <p14:creationId xmlns:p14="http://schemas.microsoft.com/office/powerpoint/2010/main" val="3881465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a:t>BİLİM ve SANAT MERKEZİ ÖĞRENCİ SEÇİMİ</a:t>
            </a:r>
          </a:p>
        </p:txBody>
      </p:sp>
      <p:sp>
        <p:nvSpPr>
          <p:cNvPr id="3" name="İçerik Yer Tutucusu 2"/>
          <p:cNvSpPr>
            <a:spLocks noGrp="1"/>
          </p:cNvSpPr>
          <p:nvPr>
            <p:ph idx="1"/>
          </p:nvPr>
        </p:nvSpPr>
        <p:spPr>
          <a:xfrm>
            <a:off x="323528" y="980728"/>
            <a:ext cx="8496944" cy="5112568"/>
          </a:xfrm>
        </p:spPr>
        <p:style>
          <a:lnRef idx="1">
            <a:schemeClr val="accent4"/>
          </a:lnRef>
          <a:fillRef idx="2">
            <a:schemeClr val="accent4"/>
          </a:fillRef>
          <a:effectRef idx="1">
            <a:schemeClr val="accent4"/>
          </a:effectRef>
          <a:fontRef idx="minor">
            <a:schemeClr val="dk1"/>
          </a:fontRef>
        </p:style>
        <p:txBody>
          <a:bodyPr/>
          <a:lstStyle/>
          <a:p>
            <a:pPr>
              <a:lnSpc>
                <a:spcPct val="150000"/>
              </a:lnSpc>
            </a:pPr>
            <a:r>
              <a:rPr lang="tr-TR" sz="3200" dirty="0">
                <a:latin typeface="+mj-lt"/>
              </a:rPr>
              <a:t>Öğrencilerin ve ailelerinin grup taraması ve bireysel incelemelerde seçilmemelerinden kaynaklı olumsuzluklar yaşamamaları için hem aday göstermelerinde hem de gözlem formlarını doldururken gerekli hassasiyetin (kişisel gizlilik) gösterilmesi sürecin sağlıklı işlemesi açısından önemlidir.</a:t>
            </a:r>
          </a:p>
        </p:txBody>
      </p:sp>
    </p:spTree>
    <p:extLst>
      <p:ext uri="{BB962C8B-B14F-4D97-AF65-F5344CB8AC3E}">
        <p14:creationId xmlns:p14="http://schemas.microsoft.com/office/powerpoint/2010/main" val="3091131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a:t>BİLİM ve SANAT MERKEZİ ÖĞRENCİ SEÇİMİ</a:t>
            </a:r>
          </a:p>
        </p:txBody>
      </p:sp>
      <p:sp>
        <p:nvSpPr>
          <p:cNvPr id="3" name="İçerik Yer Tutucusu 2"/>
          <p:cNvSpPr>
            <a:spLocks noGrp="1"/>
          </p:cNvSpPr>
          <p:nvPr>
            <p:ph idx="1"/>
          </p:nvPr>
        </p:nvSpPr>
        <p:spPr>
          <a:xfrm>
            <a:off x="457200" y="1600201"/>
            <a:ext cx="8229600" cy="1684784"/>
          </a:xfrm>
        </p:spPr>
        <p:style>
          <a:lnRef idx="1">
            <a:schemeClr val="accent4"/>
          </a:lnRef>
          <a:fillRef idx="2">
            <a:schemeClr val="accent4"/>
          </a:fillRef>
          <a:effectRef idx="1">
            <a:schemeClr val="accent4"/>
          </a:effectRef>
          <a:fontRef idx="minor">
            <a:schemeClr val="dk1"/>
          </a:fontRef>
        </p:style>
        <p:txBody>
          <a:bodyPr/>
          <a:lstStyle/>
          <a:p>
            <a:pPr>
              <a:lnSpc>
                <a:spcPct val="150000"/>
              </a:lnSpc>
            </a:pPr>
            <a:r>
              <a:rPr lang="tr-TR" dirty="0">
                <a:latin typeface="+mj-lt"/>
              </a:rPr>
              <a:t>Sınıf öğretmenleri aday gösterecekleri öğrencileri en fazla iki yetenek alanından aday gösterebilecektir.</a:t>
            </a:r>
          </a:p>
        </p:txBody>
      </p:sp>
    </p:spTree>
    <p:extLst>
      <p:ext uri="{BB962C8B-B14F-4D97-AF65-F5344CB8AC3E}">
        <p14:creationId xmlns:p14="http://schemas.microsoft.com/office/powerpoint/2010/main" val="213847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a:t>BİLİM ve SANAT MERKEZİ ÖĞRENCİ SEÇİMİ</a:t>
            </a:r>
          </a:p>
        </p:txBody>
      </p:sp>
      <p:sp>
        <p:nvSpPr>
          <p:cNvPr id="3" name="İçerik Yer Tutucusu 2"/>
          <p:cNvSpPr>
            <a:spLocks noGrp="1"/>
          </p:cNvSpPr>
          <p:nvPr>
            <p:ph idx="1"/>
          </p:nvPr>
        </p:nvSpPr>
        <p:spPr>
          <a:xfrm>
            <a:off x="323528" y="1600201"/>
            <a:ext cx="8496944" cy="3989040"/>
          </a:xfrm>
        </p:spPr>
        <p:style>
          <a:lnRef idx="1">
            <a:schemeClr val="accent4"/>
          </a:lnRef>
          <a:fillRef idx="2">
            <a:schemeClr val="accent4"/>
          </a:fillRef>
          <a:effectRef idx="1">
            <a:schemeClr val="accent4"/>
          </a:effectRef>
          <a:fontRef idx="minor">
            <a:schemeClr val="dk1"/>
          </a:fontRef>
        </p:style>
        <p:txBody>
          <a:bodyPr/>
          <a:lstStyle/>
          <a:p>
            <a:pPr>
              <a:lnSpc>
                <a:spcPct val="150000"/>
              </a:lnSpc>
            </a:pPr>
            <a:r>
              <a:rPr lang="tr-TR" dirty="0">
                <a:latin typeface="+mj-lt"/>
              </a:rPr>
              <a:t>Aday gösterilen öğrenciler için doldurulan </a:t>
            </a:r>
            <a:endParaRPr lang="tr-TR" dirty="0" smtClean="0">
              <a:latin typeface="+mj-lt"/>
            </a:endParaRPr>
          </a:p>
          <a:p>
            <a:pPr marL="0" indent="0">
              <a:lnSpc>
                <a:spcPct val="150000"/>
              </a:lnSpc>
              <a:buNone/>
            </a:pPr>
            <a:r>
              <a:rPr lang="tr-TR" dirty="0" smtClean="0">
                <a:latin typeface="+mj-lt"/>
              </a:rPr>
              <a:t>«</a:t>
            </a:r>
            <a:r>
              <a:rPr lang="tr-TR" dirty="0">
                <a:latin typeface="+mj-lt"/>
              </a:rPr>
              <a:t>Gözlem Formları» dikkate alınarak, Grup Tarama Testine alınacak öğrenciler Mart ayının ilk haftasında Özel Eğitim ve Rehberlik Genel Müdürlüğünün sayfasında ilan edilecektir.</a:t>
            </a:r>
          </a:p>
        </p:txBody>
      </p:sp>
    </p:spTree>
    <p:extLst>
      <p:ext uri="{BB962C8B-B14F-4D97-AF65-F5344CB8AC3E}">
        <p14:creationId xmlns:p14="http://schemas.microsoft.com/office/powerpoint/2010/main" val="596426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a:t>BİLİM ve SANAT MERKEZİ ÖĞRENCİ SEÇİMİ</a:t>
            </a:r>
          </a:p>
        </p:txBody>
      </p:sp>
      <p:sp>
        <p:nvSpPr>
          <p:cNvPr id="3" name="İçerik Yer Tutucusu 2"/>
          <p:cNvSpPr>
            <a:spLocks noGrp="1"/>
          </p:cNvSpPr>
          <p:nvPr>
            <p:ph idx="1"/>
          </p:nvPr>
        </p:nvSpPr>
        <p:spPr>
          <a:xfrm>
            <a:off x="457200" y="1600200"/>
            <a:ext cx="8363272" cy="2332855"/>
          </a:xfrm>
        </p:spPr>
        <p:style>
          <a:lnRef idx="1">
            <a:schemeClr val="accent4"/>
          </a:lnRef>
          <a:fillRef idx="2">
            <a:schemeClr val="accent4"/>
          </a:fillRef>
          <a:effectRef idx="1">
            <a:schemeClr val="accent4"/>
          </a:effectRef>
          <a:fontRef idx="minor">
            <a:schemeClr val="dk1"/>
          </a:fontRef>
        </p:style>
        <p:txBody>
          <a:bodyPr/>
          <a:lstStyle/>
          <a:p>
            <a:pPr>
              <a:lnSpc>
                <a:spcPct val="150000"/>
              </a:lnSpc>
            </a:pPr>
            <a:r>
              <a:rPr lang="tr-TR" dirty="0" smtClean="0">
                <a:latin typeface="+mj-lt"/>
              </a:rPr>
              <a:t>Grup </a:t>
            </a:r>
            <a:r>
              <a:rPr lang="tr-TR" dirty="0">
                <a:latin typeface="+mj-lt"/>
              </a:rPr>
              <a:t>Tarama Testi ve Bireysel Değerlendirme ile ilgili açıklamalar ve takvim ileri bir tarihte Genel Müdürlüğün sayfasında duyurulacaktır.</a:t>
            </a:r>
          </a:p>
        </p:txBody>
      </p:sp>
    </p:spTree>
    <p:extLst>
      <p:ext uri="{BB962C8B-B14F-4D97-AF65-F5344CB8AC3E}">
        <p14:creationId xmlns:p14="http://schemas.microsoft.com/office/powerpoint/2010/main" val="1831305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a:t>BİLİM ve SANAT MERKEZİ ÖĞRENCİ SEÇİMİ</a:t>
            </a:r>
          </a:p>
        </p:txBody>
      </p:sp>
      <p:sp>
        <p:nvSpPr>
          <p:cNvPr id="3" name="İçerik Yer Tutucusu 2"/>
          <p:cNvSpPr>
            <a:spLocks noGrp="1"/>
          </p:cNvSpPr>
          <p:nvPr>
            <p:ph idx="1"/>
          </p:nvPr>
        </p:nvSpPr>
        <p:spPr>
          <a:xfrm>
            <a:off x="323528" y="1600201"/>
            <a:ext cx="8363272" cy="2332856"/>
          </a:xfrm>
        </p:spPr>
        <p:style>
          <a:lnRef idx="1">
            <a:schemeClr val="accent4"/>
          </a:lnRef>
          <a:fillRef idx="2">
            <a:schemeClr val="accent4"/>
          </a:fillRef>
          <a:effectRef idx="1">
            <a:schemeClr val="accent4"/>
          </a:effectRef>
          <a:fontRef idx="minor">
            <a:schemeClr val="dk1"/>
          </a:fontRef>
        </p:style>
        <p:txBody>
          <a:bodyPr/>
          <a:lstStyle/>
          <a:p>
            <a:pPr>
              <a:lnSpc>
                <a:spcPct val="150000"/>
              </a:lnSpc>
            </a:pPr>
            <a:r>
              <a:rPr lang="tr-TR" dirty="0" smtClean="0">
                <a:latin typeface="+mj-lt"/>
              </a:rPr>
              <a:t>Grup </a:t>
            </a:r>
            <a:r>
              <a:rPr lang="tr-TR" dirty="0">
                <a:latin typeface="+mj-lt"/>
              </a:rPr>
              <a:t>testi değerlendirmesi yapıldıktan sonra öğrenciler genel zihinsel yetenek, resim ve müzik yeteneklerinden ayrı ayrı sıralamaya alınacaktır.</a:t>
            </a:r>
          </a:p>
        </p:txBody>
      </p:sp>
    </p:spTree>
    <p:extLst>
      <p:ext uri="{BB962C8B-B14F-4D97-AF65-F5344CB8AC3E}">
        <p14:creationId xmlns:p14="http://schemas.microsoft.com/office/powerpoint/2010/main" val="1007221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a:t>BİLİM ve SANAT MERKEZİ ÖĞRENCİ SEÇİMİ</a:t>
            </a:r>
          </a:p>
        </p:txBody>
      </p:sp>
      <p:sp>
        <p:nvSpPr>
          <p:cNvPr id="3" name="İçerik Yer Tutucusu 2"/>
          <p:cNvSpPr>
            <a:spLocks noGrp="1"/>
          </p:cNvSpPr>
          <p:nvPr>
            <p:ph idx="1"/>
          </p:nvPr>
        </p:nvSpPr>
        <p:spPr>
          <a:xfrm>
            <a:off x="457200" y="1600201"/>
            <a:ext cx="8435280" cy="1828800"/>
          </a:xfrm>
        </p:spPr>
        <p:style>
          <a:lnRef idx="1">
            <a:schemeClr val="accent4"/>
          </a:lnRef>
          <a:fillRef idx="2">
            <a:schemeClr val="accent4"/>
          </a:fillRef>
          <a:effectRef idx="1">
            <a:schemeClr val="accent4"/>
          </a:effectRef>
          <a:fontRef idx="minor">
            <a:schemeClr val="dk1"/>
          </a:fontRef>
        </p:style>
        <p:txBody>
          <a:bodyPr/>
          <a:lstStyle/>
          <a:p>
            <a:pPr>
              <a:lnSpc>
                <a:spcPct val="150000"/>
              </a:lnSpc>
            </a:pPr>
            <a:r>
              <a:rPr lang="tr-TR" dirty="0">
                <a:latin typeface="+mj-lt"/>
              </a:rPr>
              <a:t>Grup testi sonrası ilan edilen öğrenciler yetenek alanlarına göre bireysel incelemeye alınacaktır.</a:t>
            </a:r>
          </a:p>
        </p:txBody>
      </p:sp>
    </p:spTree>
    <p:extLst>
      <p:ext uri="{BB962C8B-B14F-4D97-AF65-F5344CB8AC3E}">
        <p14:creationId xmlns:p14="http://schemas.microsoft.com/office/powerpoint/2010/main" val="522763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414883"/>
          </a:xfrm>
        </p:spPr>
        <p:txBody>
          <a:bodyPr/>
          <a:lstStyle/>
          <a:p>
            <a:r>
              <a:rPr lang="tr-TR" sz="1800" b="1" dirty="0" smtClean="0"/>
              <a:t>TANILAMADA SINIF ÖĞRETMENİNİN GÖREVİ</a:t>
            </a:r>
            <a:endParaRPr lang="tr-TR" sz="1800" b="1" dirty="0"/>
          </a:p>
        </p:txBody>
      </p:sp>
      <p:sp>
        <p:nvSpPr>
          <p:cNvPr id="3" name="İçerik Yer Tutucusu 2"/>
          <p:cNvSpPr>
            <a:spLocks noGrp="1"/>
          </p:cNvSpPr>
          <p:nvPr>
            <p:ph idx="1"/>
          </p:nvPr>
        </p:nvSpPr>
        <p:spPr>
          <a:xfrm>
            <a:off x="323528" y="1340768"/>
            <a:ext cx="8568952" cy="3240360"/>
          </a:xfrm>
        </p:spPr>
        <p:style>
          <a:lnRef idx="1">
            <a:schemeClr val="accent6"/>
          </a:lnRef>
          <a:fillRef idx="2">
            <a:schemeClr val="accent6"/>
          </a:fillRef>
          <a:effectRef idx="1">
            <a:schemeClr val="accent6"/>
          </a:effectRef>
          <a:fontRef idx="minor">
            <a:schemeClr val="dk1"/>
          </a:fontRef>
        </p:style>
        <p:txBody>
          <a:bodyPr/>
          <a:lstStyle/>
          <a:p>
            <a:pPr>
              <a:lnSpc>
                <a:spcPct val="150000"/>
              </a:lnSpc>
            </a:pPr>
            <a:r>
              <a:rPr lang="tr-TR" dirty="0">
                <a:latin typeface="+mj-lt"/>
              </a:rPr>
              <a:t>Bireysel özellikleri ve eğitim yeterlilikleri açısından yaşıtlarından beklenilen düzey­den anlamlı farklılık gösteren öğrenciler, eğitim ve öğretim süreci içerisinde gözlemle­mek suretiyle </a:t>
            </a:r>
            <a:r>
              <a:rPr lang="tr-TR" b="1" dirty="0">
                <a:latin typeface="+mj-lt"/>
              </a:rPr>
              <a:t>fark edilebilirler</a:t>
            </a:r>
            <a:r>
              <a:rPr lang="tr-TR" dirty="0">
                <a:latin typeface="+mj-lt"/>
              </a:rPr>
              <a:t>. </a:t>
            </a:r>
          </a:p>
        </p:txBody>
      </p:sp>
    </p:spTree>
    <p:extLst>
      <p:ext uri="{BB962C8B-B14F-4D97-AF65-F5344CB8AC3E}">
        <p14:creationId xmlns:p14="http://schemas.microsoft.com/office/powerpoint/2010/main" val="3105262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a:t>BİLİM ve SANAT MERKEZİ ÖĞRENCİ SEÇİMİ</a:t>
            </a:r>
          </a:p>
        </p:txBody>
      </p:sp>
      <p:sp>
        <p:nvSpPr>
          <p:cNvPr id="3" name="İçerik Yer Tutucusu 2"/>
          <p:cNvSpPr>
            <a:spLocks noGrp="1"/>
          </p:cNvSpPr>
          <p:nvPr>
            <p:ph idx="1"/>
          </p:nvPr>
        </p:nvSpPr>
        <p:spPr>
          <a:xfrm>
            <a:off x="457200" y="1600201"/>
            <a:ext cx="8229600" cy="2764904"/>
          </a:xfrm>
        </p:spPr>
        <p:style>
          <a:lnRef idx="1">
            <a:schemeClr val="accent4"/>
          </a:lnRef>
          <a:fillRef idx="2">
            <a:schemeClr val="accent4"/>
          </a:fillRef>
          <a:effectRef idx="1">
            <a:schemeClr val="accent4"/>
          </a:effectRef>
          <a:fontRef idx="minor">
            <a:schemeClr val="dk1"/>
          </a:fontRef>
        </p:style>
        <p:txBody>
          <a:bodyPr/>
          <a:lstStyle/>
          <a:p>
            <a:pPr>
              <a:lnSpc>
                <a:spcPct val="150000"/>
              </a:lnSpc>
            </a:pPr>
            <a:r>
              <a:rPr lang="tr-TR" dirty="0" smtClean="0">
                <a:latin typeface="+mj-lt"/>
              </a:rPr>
              <a:t>Bireysel inceleme sonucunda özel yetenekli olduğu tespit edilen öğrenciler bulundukları illerdeki en yakın </a:t>
            </a:r>
            <a:r>
              <a:rPr lang="tr-TR" dirty="0" err="1" smtClean="0">
                <a:latin typeface="+mj-lt"/>
              </a:rPr>
              <a:t>BİLSEM’lere</a:t>
            </a:r>
            <a:r>
              <a:rPr lang="tr-TR" dirty="0" smtClean="0">
                <a:latin typeface="+mj-lt"/>
              </a:rPr>
              <a:t> kotalar dahilinde kayıt yaptırabileceklerdir.</a:t>
            </a:r>
            <a:endParaRPr lang="tr-TR" dirty="0">
              <a:latin typeface="+mj-lt"/>
            </a:endParaRPr>
          </a:p>
        </p:txBody>
      </p:sp>
    </p:spTree>
    <p:extLst>
      <p:ext uri="{BB962C8B-B14F-4D97-AF65-F5344CB8AC3E}">
        <p14:creationId xmlns:p14="http://schemas.microsoft.com/office/powerpoint/2010/main" val="1347862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zekatestimerkezi.com/images/makal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332656"/>
            <a:ext cx="8325679"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181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348880"/>
            <a:ext cx="8229600" cy="1512168"/>
          </a:xfrm>
        </p:spPr>
        <p:txBody>
          <a:bodyPr/>
          <a:lstStyle/>
          <a:p>
            <a:pPr algn="ctr"/>
            <a:r>
              <a:rPr lang="tr-TR" sz="5400" b="1" dirty="0" smtClean="0"/>
              <a:t>ZEKA NEDİR?</a:t>
            </a:r>
            <a:endParaRPr lang="tr-TR" sz="5400" b="1" dirty="0"/>
          </a:p>
        </p:txBody>
      </p:sp>
    </p:spTree>
    <p:extLst>
      <p:ext uri="{BB962C8B-B14F-4D97-AF65-F5344CB8AC3E}">
        <p14:creationId xmlns:p14="http://schemas.microsoft.com/office/powerpoint/2010/main" val="1892617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270867"/>
          </a:xfrm>
        </p:spPr>
        <p:txBody>
          <a:bodyPr/>
          <a:lstStyle/>
          <a:p>
            <a:r>
              <a:rPr lang="tr-TR" sz="1800" b="1" dirty="0" smtClean="0"/>
              <a:t>ZEKA NEDİR?</a:t>
            </a:r>
            <a:endParaRPr lang="tr-TR" sz="1800" b="1" dirty="0"/>
          </a:p>
        </p:txBody>
      </p:sp>
      <p:sp>
        <p:nvSpPr>
          <p:cNvPr id="3" name="İçerik Yer Tutucusu 2"/>
          <p:cNvSpPr>
            <a:spLocks noGrp="1"/>
          </p:cNvSpPr>
          <p:nvPr>
            <p:ph idx="1"/>
          </p:nvPr>
        </p:nvSpPr>
        <p:spPr>
          <a:xfrm>
            <a:off x="323528" y="980728"/>
            <a:ext cx="8445624" cy="4530725"/>
          </a:xfrm>
        </p:spPr>
        <p:style>
          <a:lnRef idx="1">
            <a:schemeClr val="accent2"/>
          </a:lnRef>
          <a:fillRef idx="2">
            <a:schemeClr val="accent2"/>
          </a:fillRef>
          <a:effectRef idx="1">
            <a:schemeClr val="accent2"/>
          </a:effectRef>
          <a:fontRef idx="minor">
            <a:schemeClr val="dk1"/>
          </a:fontRef>
        </p:style>
        <p:txBody>
          <a:bodyPr/>
          <a:lstStyle/>
          <a:p>
            <a:pPr>
              <a:lnSpc>
                <a:spcPct val="150000"/>
              </a:lnSpc>
            </a:pPr>
            <a:r>
              <a:rPr lang="tr-TR" sz="3200" dirty="0">
                <a:latin typeface="+mj-lt"/>
              </a:rPr>
              <a:t>Kavramlar ve algılar yardımıyla soyut ya da somut nesneler arasındaki ilişkiyi kavrayabilme, soyut düşünme, muhakeme etme ve bu zihinsel işlevleri uyumlu şekilde bir amaca yönelik olarak kullanabilme yetenekleri zeka olarak adlandırılmaktadır.</a:t>
            </a:r>
          </a:p>
        </p:txBody>
      </p:sp>
    </p:spTree>
    <p:extLst>
      <p:ext uri="{BB962C8B-B14F-4D97-AF65-F5344CB8AC3E}">
        <p14:creationId xmlns:p14="http://schemas.microsoft.com/office/powerpoint/2010/main" val="16125363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80728"/>
            <a:ext cx="8229600" cy="4464496"/>
          </a:xfrm>
        </p:spPr>
        <p:style>
          <a:lnRef idx="1">
            <a:schemeClr val="accent2"/>
          </a:lnRef>
          <a:fillRef idx="2">
            <a:schemeClr val="accent2"/>
          </a:fillRef>
          <a:effectRef idx="1">
            <a:schemeClr val="accent2"/>
          </a:effectRef>
          <a:fontRef idx="minor">
            <a:schemeClr val="dk1"/>
          </a:fontRef>
        </p:style>
        <p:txBody>
          <a:bodyPr/>
          <a:lstStyle/>
          <a:p>
            <a:pPr>
              <a:lnSpc>
                <a:spcPct val="150000"/>
              </a:lnSpc>
            </a:pPr>
            <a:r>
              <a:rPr lang="tr-TR" dirty="0">
                <a:latin typeface="+mj-lt"/>
              </a:rPr>
              <a:t>Zekanın farklı tanımlarının olmasına karşılık zekaya ilişkin kuramların tümü zekanın geliştirilebilecek bir kapasite ya da potansiyel olduğu ve biyolojik temellerinin bulunduğu noktalarında </a:t>
            </a:r>
            <a:r>
              <a:rPr lang="tr-TR" dirty="0" smtClean="0">
                <a:latin typeface="+mj-lt"/>
              </a:rPr>
              <a:t>birleşir</a:t>
            </a:r>
            <a:endParaRPr lang="tr-TR" dirty="0">
              <a:latin typeface="+mj-lt"/>
            </a:endParaRPr>
          </a:p>
        </p:txBody>
      </p:sp>
      <p:sp>
        <p:nvSpPr>
          <p:cNvPr id="4" name="Başlık 1"/>
          <p:cNvSpPr>
            <a:spLocks noGrp="1"/>
          </p:cNvSpPr>
          <p:nvPr>
            <p:ph type="title"/>
          </p:nvPr>
        </p:nvSpPr>
        <p:spPr>
          <a:xfrm>
            <a:off x="457200" y="277813"/>
            <a:ext cx="8229600" cy="270867"/>
          </a:xfrm>
        </p:spPr>
        <p:txBody>
          <a:bodyPr/>
          <a:lstStyle/>
          <a:p>
            <a:r>
              <a:rPr lang="tr-TR" sz="1800" b="1" dirty="0" smtClean="0"/>
              <a:t>ZEKA NEDİR?</a:t>
            </a:r>
            <a:endParaRPr lang="tr-TR" sz="1800" b="1" dirty="0"/>
          </a:p>
        </p:txBody>
      </p:sp>
    </p:spTree>
    <p:extLst>
      <p:ext uri="{BB962C8B-B14F-4D97-AF65-F5344CB8AC3E}">
        <p14:creationId xmlns:p14="http://schemas.microsoft.com/office/powerpoint/2010/main" val="3047023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80729"/>
            <a:ext cx="8229600" cy="3816424"/>
          </a:xfrm>
        </p:spPr>
        <p:style>
          <a:lnRef idx="1">
            <a:schemeClr val="accent2"/>
          </a:lnRef>
          <a:fillRef idx="2">
            <a:schemeClr val="accent2"/>
          </a:fillRef>
          <a:effectRef idx="1">
            <a:schemeClr val="accent2"/>
          </a:effectRef>
          <a:fontRef idx="minor">
            <a:schemeClr val="dk1"/>
          </a:fontRef>
        </p:style>
        <p:txBody>
          <a:bodyPr/>
          <a:lstStyle/>
          <a:p>
            <a:pPr>
              <a:lnSpc>
                <a:spcPct val="150000"/>
              </a:lnSpc>
            </a:pPr>
            <a:r>
              <a:rPr lang="tr-TR" sz="3200" dirty="0" smtClean="0">
                <a:latin typeface="+mj-lt"/>
              </a:rPr>
              <a:t>Buna </a:t>
            </a:r>
            <a:r>
              <a:rPr lang="tr-TR" sz="3200" dirty="0">
                <a:latin typeface="+mj-lt"/>
              </a:rPr>
              <a:t>göre zeka, bireyin doğuştan sahip olduğu, kalıtımla kuşaktan kuşağa geçen ve merkez sinir sisteminin işlevlerini kapsayan; </a:t>
            </a:r>
            <a:r>
              <a:rPr lang="tr-TR" sz="3200" b="1" dirty="0">
                <a:latin typeface="+mj-lt"/>
              </a:rPr>
              <a:t>deneyim, öğrenme </a:t>
            </a:r>
            <a:r>
              <a:rPr lang="tr-TR" sz="3200" dirty="0">
                <a:latin typeface="+mj-lt"/>
              </a:rPr>
              <a:t>ve</a:t>
            </a:r>
            <a:r>
              <a:rPr lang="tr-TR" sz="3200" b="1" dirty="0">
                <a:latin typeface="+mj-lt"/>
              </a:rPr>
              <a:t> çevreden</a:t>
            </a:r>
            <a:r>
              <a:rPr lang="tr-TR" sz="3200" dirty="0">
                <a:latin typeface="+mj-lt"/>
              </a:rPr>
              <a:t> kaynaklanan etkenlerle biçimlenen bir bileşimdir.</a:t>
            </a:r>
          </a:p>
          <a:p>
            <a:pPr marL="0" indent="0">
              <a:buNone/>
            </a:pPr>
            <a:endParaRPr lang="tr-TR" dirty="0"/>
          </a:p>
        </p:txBody>
      </p:sp>
      <p:sp>
        <p:nvSpPr>
          <p:cNvPr id="4" name="Başlık 1"/>
          <p:cNvSpPr>
            <a:spLocks noGrp="1"/>
          </p:cNvSpPr>
          <p:nvPr>
            <p:ph type="title"/>
          </p:nvPr>
        </p:nvSpPr>
        <p:spPr>
          <a:xfrm>
            <a:off x="457200" y="277813"/>
            <a:ext cx="8229600" cy="270867"/>
          </a:xfrm>
        </p:spPr>
        <p:txBody>
          <a:bodyPr/>
          <a:lstStyle/>
          <a:p>
            <a:r>
              <a:rPr lang="tr-TR" sz="1800" b="1" dirty="0" smtClean="0"/>
              <a:t>ZEKA NEDİR?</a:t>
            </a:r>
            <a:endParaRPr lang="tr-TR" sz="1800" b="1" dirty="0"/>
          </a:p>
        </p:txBody>
      </p:sp>
    </p:spTree>
    <p:extLst>
      <p:ext uri="{BB962C8B-B14F-4D97-AF65-F5344CB8AC3E}">
        <p14:creationId xmlns:p14="http://schemas.microsoft.com/office/powerpoint/2010/main" val="4075564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80729"/>
            <a:ext cx="8229600" cy="2448272"/>
          </a:xfrm>
        </p:spPr>
        <p:style>
          <a:lnRef idx="1">
            <a:schemeClr val="accent2"/>
          </a:lnRef>
          <a:fillRef idx="2">
            <a:schemeClr val="accent2"/>
          </a:fillRef>
          <a:effectRef idx="1">
            <a:schemeClr val="accent2"/>
          </a:effectRef>
          <a:fontRef idx="minor">
            <a:schemeClr val="dk1"/>
          </a:fontRef>
        </p:style>
        <p:txBody>
          <a:bodyPr/>
          <a:lstStyle/>
          <a:p>
            <a:pPr>
              <a:lnSpc>
                <a:spcPct val="150000"/>
              </a:lnSpc>
            </a:pPr>
            <a:r>
              <a:rPr lang="tr-TR" sz="3200" dirty="0">
                <a:latin typeface="+mj-lt"/>
              </a:rPr>
              <a:t>Zeka bir çok zihinsel yeteneğin değişik durum ve koşullarda kullanılmasını içerir. Bu yetenekler arasında </a:t>
            </a:r>
            <a:r>
              <a:rPr lang="tr-TR" sz="3200" dirty="0" err="1">
                <a:latin typeface="+mj-lt"/>
              </a:rPr>
              <a:t>başlıcaları</a:t>
            </a:r>
            <a:r>
              <a:rPr lang="tr-TR" sz="3200" dirty="0">
                <a:latin typeface="+mj-lt"/>
              </a:rPr>
              <a:t>:</a:t>
            </a:r>
          </a:p>
        </p:txBody>
      </p:sp>
      <p:sp>
        <p:nvSpPr>
          <p:cNvPr id="4" name="Başlık 1"/>
          <p:cNvSpPr>
            <a:spLocks noGrp="1"/>
          </p:cNvSpPr>
          <p:nvPr>
            <p:ph type="title"/>
          </p:nvPr>
        </p:nvSpPr>
        <p:spPr>
          <a:xfrm>
            <a:off x="457200" y="277813"/>
            <a:ext cx="8229600" cy="270867"/>
          </a:xfrm>
        </p:spPr>
        <p:txBody>
          <a:bodyPr/>
          <a:lstStyle/>
          <a:p>
            <a:r>
              <a:rPr lang="tr-TR" sz="1800" b="1" dirty="0" smtClean="0"/>
              <a:t>ZEKA NEDİR?</a:t>
            </a:r>
            <a:endParaRPr lang="tr-TR" sz="1800" b="1" dirty="0"/>
          </a:p>
        </p:txBody>
      </p:sp>
    </p:spTree>
    <p:extLst>
      <p:ext uri="{BB962C8B-B14F-4D97-AF65-F5344CB8AC3E}">
        <p14:creationId xmlns:p14="http://schemas.microsoft.com/office/powerpoint/2010/main" val="4075564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80728"/>
            <a:ext cx="8229600" cy="5034781"/>
          </a:xfrm>
        </p:spPr>
        <p:style>
          <a:lnRef idx="1">
            <a:schemeClr val="accent2"/>
          </a:lnRef>
          <a:fillRef idx="2">
            <a:schemeClr val="accent2"/>
          </a:fillRef>
          <a:effectRef idx="1">
            <a:schemeClr val="accent2"/>
          </a:effectRef>
          <a:fontRef idx="minor">
            <a:schemeClr val="dk1"/>
          </a:fontRef>
        </p:style>
        <p:txBody>
          <a:bodyPr/>
          <a:lstStyle/>
          <a:p>
            <a:pPr marL="0" indent="0">
              <a:lnSpc>
                <a:spcPct val="150000"/>
              </a:lnSpc>
              <a:buNone/>
            </a:pPr>
            <a:r>
              <a:rPr lang="tr-TR" sz="3200" b="1" dirty="0">
                <a:solidFill>
                  <a:srgbClr val="FF0000"/>
                </a:solidFill>
                <a:latin typeface="+mj-lt"/>
              </a:rPr>
              <a:t>Sözel Anlayış:</a:t>
            </a:r>
            <a:r>
              <a:rPr lang="tr-TR" sz="3200" dirty="0">
                <a:latin typeface="+mj-lt"/>
              </a:rPr>
              <a:t> sözcükleri tanıma ve anlama,</a:t>
            </a:r>
          </a:p>
          <a:p>
            <a:pPr marL="0" indent="0">
              <a:lnSpc>
                <a:spcPct val="150000"/>
              </a:lnSpc>
              <a:buNone/>
            </a:pPr>
            <a:r>
              <a:rPr lang="tr-TR" sz="3200" b="1" dirty="0">
                <a:solidFill>
                  <a:srgbClr val="FF0000"/>
                </a:solidFill>
                <a:latin typeface="+mj-lt"/>
              </a:rPr>
              <a:t>Sözel Akıcılık:</a:t>
            </a:r>
            <a:r>
              <a:rPr lang="tr-TR" sz="3200" dirty="0">
                <a:solidFill>
                  <a:srgbClr val="FF0000"/>
                </a:solidFill>
                <a:latin typeface="+mj-lt"/>
              </a:rPr>
              <a:t> </a:t>
            </a:r>
            <a:r>
              <a:rPr lang="tr-TR" sz="3200" dirty="0">
                <a:latin typeface="+mj-lt"/>
              </a:rPr>
              <a:t>sözel ve yazılı olarak sözcük ve ifadeleri çabucak bulabilme,</a:t>
            </a:r>
          </a:p>
          <a:p>
            <a:pPr marL="0" indent="0">
              <a:lnSpc>
                <a:spcPct val="150000"/>
              </a:lnSpc>
              <a:buNone/>
            </a:pPr>
            <a:r>
              <a:rPr lang="tr-TR" sz="3200" b="1" dirty="0">
                <a:solidFill>
                  <a:srgbClr val="FF0000"/>
                </a:solidFill>
                <a:latin typeface="+mj-lt"/>
              </a:rPr>
              <a:t>Sayısal Yetenek:</a:t>
            </a:r>
            <a:r>
              <a:rPr lang="tr-TR" sz="3200" dirty="0">
                <a:latin typeface="+mj-lt"/>
              </a:rPr>
              <a:t> aritmetiksel işlemleri çabuk ve doğru olarak yapabilme</a:t>
            </a:r>
            <a:r>
              <a:rPr lang="tr-TR" sz="3200" dirty="0" smtClean="0">
                <a:latin typeface="+mj-lt"/>
              </a:rPr>
              <a:t>,</a:t>
            </a:r>
            <a:endParaRPr lang="tr-TR" sz="3200" dirty="0">
              <a:latin typeface="+mj-lt"/>
            </a:endParaRPr>
          </a:p>
        </p:txBody>
      </p:sp>
      <p:sp>
        <p:nvSpPr>
          <p:cNvPr id="4" name="Başlık 1"/>
          <p:cNvSpPr>
            <a:spLocks noGrp="1"/>
          </p:cNvSpPr>
          <p:nvPr>
            <p:ph type="title"/>
          </p:nvPr>
        </p:nvSpPr>
        <p:spPr>
          <a:xfrm>
            <a:off x="457200" y="277813"/>
            <a:ext cx="8229600" cy="270867"/>
          </a:xfrm>
        </p:spPr>
        <p:txBody>
          <a:bodyPr/>
          <a:lstStyle/>
          <a:p>
            <a:r>
              <a:rPr lang="tr-TR" sz="1800" b="1" dirty="0" smtClean="0"/>
              <a:t>ZEKA NEDİR?</a:t>
            </a:r>
            <a:endParaRPr lang="tr-TR" sz="1800" b="1" dirty="0"/>
          </a:p>
        </p:txBody>
      </p:sp>
    </p:spTree>
    <p:extLst>
      <p:ext uri="{BB962C8B-B14F-4D97-AF65-F5344CB8AC3E}">
        <p14:creationId xmlns:p14="http://schemas.microsoft.com/office/powerpoint/2010/main" val="15641875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20688"/>
            <a:ext cx="8229600" cy="5400600"/>
          </a:xfrm>
        </p:spPr>
        <p:style>
          <a:lnRef idx="1">
            <a:schemeClr val="accent2"/>
          </a:lnRef>
          <a:fillRef idx="2">
            <a:schemeClr val="accent2"/>
          </a:fillRef>
          <a:effectRef idx="1">
            <a:schemeClr val="accent2"/>
          </a:effectRef>
          <a:fontRef idx="minor">
            <a:schemeClr val="dk1"/>
          </a:fontRef>
        </p:style>
        <p:txBody>
          <a:bodyPr/>
          <a:lstStyle/>
          <a:p>
            <a:pPr marL="0" indent="0">
              <a:lnSpc>
                <a:spcPct val="150000"/>
              </a:lnSpc>
              <a:buNone/>
            </a:pPr>
            <a:r>
              <a:rPr lang="tr-TR" sz="3200" b="1" dirty="0">
                <a:solidFill>
                  <a:srgbClr val="FF0000"/>
                </a:solidFill>
                <a:latin typeface="+mj-lt"/>
              </a:rPr>
              <a:t>Alansal ve Uzay ilişkileri:</a:t>
            </a:r>
            <a:r>
              <a:rPr lang="tr-TR" sz="3200" dirty="0">
                <a:latin typeface="+mj-lt"/>
              </a:rPr>
              <a:t> iki ve üç boyutlu görsel algılamayı yapabilme,</a:t>
            </a:r>
          </a:p>
          <a:p>
            <a:pPr marL="0" indent="0">
              <a:lnSpc>
                <a:spcPct val="150000"/>
              </a:lnSpc>
              <a:buNone/>
            </a:pPr>
            <a:r>
              <a:rPr lang="tr-TR" sz="3200" b="1" dirty="0">
                <a:solidFill>
                  <a:srgbClr val="FF0000"/>
                </a:solidFill>
                <a:latin typeface="+mj-lt"/>
              </a:rPr>
              <a:t>Bellek:</a:t>
            </a:r>
            <a:r>
              <a:rPr lang="tr-TR" sz="3200" dirty="0">
                <a:solidFill>
                  <a:srgbClr val="FF0000"/>
                </a:solidFill>
                <a:latin typeface="+mj-lt"/>
              </a:rPr>
              <a:t> </a:t>
            </a:r>
            <a:r>
              <a:rPr lang="tr-TR" sz="3200" dirty="0">
                <a:latin typeface="+mj-lt"/>
              </a:rPr>
              <a:t>işitsel ve görsel olarak belleme gücü,</a:t>
            </a:r>
          </a:p>
          <a:p>
            <a:pPr marL="0" indent="0">
              <a:lnSpc>
                <a:spcPct val="150000"/>
              </a:lnSpc>
              <a:buNone/>
            </a:pPr>
            <a:r>
              <a:rPr lang="tr-TR" sz="3200" b="1" dirty="0">
                <a:solidFill>
                  <a:srgbClr val="FF0000"/>
                </a:solidFill>
                <a:latin typeface="+mj-lt"/>
              </a:rPr>
              <a:t>Algısal Hız:</a:t>
            </a:r>
            <a:r>
              <a:rPr lang="tr-TR" sz="3200" dirty="0">
                <a:latin typeface="+mj-lt"/>
              </a:rPr>
              <a:t> karmaşık bir nesnenin ayrıntılarını görebilme, zemin şekil ilişkisini ayırt edebilme, benzerlik ve farklılıkları doğru olarak algılayabilme,</a:t>
            </a:r>
          </a:p>
          <a:p>
            <a:pPr marL="0" indent="0">
              <a:lnSpc>
                <a:spcPct val="150000"/>
              </a:lnSpc>
              <a:buNone/>
            </a:pPr>
            <a:r>
              <a:rPr lang="tr-TR" sz="3200" b="1" dirty="0">
                <a:solidFill>
                  <a:srgbClr val="FF0000"/>
                </a:solidFill>
                <a:latin typeface="+mj-lt"/>
              </a:rPr>
              <a:t>Mantıklı düşünme:</a:t>
            </a:r>
            <a:r>
              <a:rPr lang="tr-TR" sz="3200" dirty="0">
                <a:latin typeface="+mj-lt"/>
              </a:rPr>
              <a:t> muhakeme </a:t>
            </a:r>
            <a:r>
              <a:rPr lang="tr-TR" sz="3200" dirty="0" smtClean="0">
                <a:latin typeface="+mj-lt"/>
              </a:rPr>
              <a:t>yürütebilme.</a:t>
            </a:r>
            <a:endParaRPr lang="tr-TR" sz="3200" dirty="0">
              <a:latin typeface="+mj-lt"/>
            </a:endParaRPr>
          </a:p>
          <a:p>
            <a:pPr marL="0" indent="0">
              <a:buNone/>
            </a:pPr>
            <a:endParaRPr lang="tr-TR" dirty="0"/>
          </a:p>
          <a:p>
            <a:pPr marL="0" indent="0">
              <a:buNone/>
            </a:pPr>
            <a:endParaRPr lang="tr-TR" dirty="0"/>
          </a:p>
        </p:txBody>
      </p:sp>
      <p:sp>
        <p:nvSpPr>
          <p:cNvPr id="4" name="Başlık 1"/>
          <p:cNvSpPr>
            <a:spLocks noGrp="1"/>
          </p:cNvSpPr>
          <p:nvPr>
            <p:ph type="title"/>
          </p:nvPr>
        </p:nvSpPr>
        <p:spPr>
          <a:xfrm>
            <a:off x="457200" y="277813"/>
            <a:ext cx="8229600" cy="270867"/>
          </a:xfrm>
        </p:spPr>
        <p:txBody>
          <a:bodyPr/>
          <a:lstStyle/>
          <a:p>
            <a:r>
              <a:rPr lang="tr-TR" sz="1800" b="1" dirty="0" smtClean="0"/>
              <a:t>ZEKA NEDİR?</a:t>
            </a:r>
            <a:endParaRPr lang="tr-TR" sz="1800" b="1" dirty="0"/>
          </a:p>
        </p:txBody>
      </p:sp>
    </p:spTree>
    <p:extLst>
      <p:ext uri="{BB962C8B-B14F-4D97-AF65-F5344CB8AC3E}">
        <p14:creationId xmlns:p14="http://schemas.microsoft.com/office/powerpoint/2010/main" val="15641875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7"/>
            <a:ext cx="8229600" cy="3960440"/>
          </a:xfrm>
        </p:spPr>
        <p:style>
          <a:lnRef idx="1">
            <a:schemeClr val="accent2"/>
          </a:lnRef>
          <a:fillRef idx="2">
            <a:schemeClr val="accent2"/>
          </a:fillRef>
          <a:effectRef idx="1">
            <a:schemeClr val="accent2"/>
          </a:effectRef>
          <a:fontRef idx="minor">
            <a:schemeClr val="dk1"/>
          </a:fontRef>
        </p:style>
        <p:txBody>
          <a:bodyPr/>
          <a:lstStyle/>
          <a:p>
            <a:pPr>
              <a:lnSpc>
                <a:spcPct val="150000"/>
              </a:lnSpc>
            </a:pPr>
            <a:r>
              <a:rPr lang="tr-TR" sz="3200" dirty="0">
                <a:latin typeface="+mj-lt"/>
              </a:rPr>
              <a:t>Bir kişinin zeka seviyesi diğer koşullar eşit tutulduğunda ne kadar zor işler başardığı, veya aynı güçlükteki işlerden ne kadar çoğunu başarabildiği, veya ne kadar kısa sürede doğru sonuca ulaşabildiği ile belli olur.</a:t>
            </a:r>
          </a:p>
        </p:txBody>
      </p:sp>
      <p:sp>
        <p:nvSpPr>
          <p:cNvPr id="4" name="Başlık 1"/>
          <p:cNvSpPr>
            <a:spLocks noGrp="1"/>
          </p:cNvSpPr>
          <p:nvPr>
            <p:ph type="title"/>
          </p:nvPr>
        </p:nvSpPr>
        <p:spPr>
          <a:xfrm>
            <a:off x="457200" y="277813"/>
            <a:ext cx="8229600" cy="270867"/>
          </a:xfrm>
        </p:spPr>
        <p:txBody>
          <a:bodyPr/>
          <a:lstStyle/>
          <a:p>
            <a:r>
              <a:rPr lang="tr-TR" sz="1800" b="1" dirty="0" smtClean="0"/>
              <a:t>ZEKA NEDİR?</a:t>
            </a:r>
            <a:endParaRPr lang="tr-TR" sz="1800" b="1" dirty="0"/>
          </a:p>
        </p:txBody>
      </p:sp>
    </p:spTree>
    <p:extLst>
      <p:ext uri="{BB962C8B-B14F-4D97-AF65-F5344CB8AC3E}">
        <p14:creationId xmlns:p14="http://schemas.microsoft.com/office/powerpoint/2010/main" val="2535243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414883"/>
          </a:xfrm>
        </p:spPr>
        <p:txBody>
          <a:bodyPr/>
          <a:lstStyle/>
          <a:p>
            <a:r>
              <a:rPr lang="tr-TR" sz="1800" b="1" dirty="0" smtClean="0"/>
              <a:t>TANILAMADA SINIF ÖĞRETMENİNİN GÖREVİ</a:t>
            </a:r>
            <a:endParaRPr lang="tr-TR" sz="1800" b="1" dirty="0"/>
          </a:p>
        </p:txBody>
      </p:sp>
      <p:sp>
        <p:nvSpPr>
          <p:cNvPr id="3" name="İçerik Yer Tutucusu 2"/>
          <p:cNvSpPr>
            <a:spLocks noGrp="1"/>
          </p:cNvSpPr>
          <p:nvPr>
            <p:ph idx="1"/>
          </p:nvPr>
        </p:nvSpPr>
        <p:spPr>
          <a:xfrm>
            <a:off x="323528" y="1600201"/>
            <a:ext cx="8363272" cy="2692896"/>
          </a:xfrm>
        </p:spPr>
        <p:style>
          <a:lnRef idx="1">
            <a:schemeClr val="accent6"/>
          </a:lnRef>
          <a:fillRef idx="2">
            <a:schemeClr val="accent6"/>
          </a:fillRef>
          <a:effectRef idx="1">
            <a:schemeClr val="accent6"/>
          </a:effectRef>
          <a:fontRef idx="minor">
            <a:schemeClr val="dk1"/>
          </a:fontRef>
        </p:style>
        <p:txBody>
          <a:bodyPr/>
          <a:lstStyle/>
          <a:p>
            <a:pPr>
              <a:lnSpc>
                <a:spcPct val="150000"/>
              </a:lnSpc>
            </a:pPr>
            <a:r>
              <a:rPr lang="tr-TR" dirty="0">
                <a:latin typeface="+mj-lt"/>
              </a:rPr>
              <a:t>Öğrenciye ilişkin gözlemlerini aile ile paylaşır, öğrencinin sağlık problemi olup olma­dığının belirlenmesi için aileyi sağlık kurumlarına yönlendirir.</a:t>
            </a:r>
          </a:p>
          <a:p>
            <a:pPr marL="0" indent="0">
              <a:buNone/>
            </a:pPr>
            <a:endParaRPr lang="tr-TR" dirty="0"/>
          </a:p>
        </p:txBody>
      </p:sp>
    </p:spTree>
    <p:extLst>
      <p:ext uri="{BB962C8B-B14F-4D97-AF65-F5344CB8AC3E}">
        <p14:creationId xmlns:p14="http://schemas.microsoft.com/office/powerpoint/2010/main" val="17632753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988840"/>
            <a:ext cx="8229600" cy="1350987"/>
          </a:xfrm>
        </p:spPr>
        <p:txBody>
          <a:bodyPr/>
          <a:lstStyle/>
          <a:p>
            <a:pPr algn="ctr"/>
            <a:r>
              <a:rPr lang="tr-TR" sz="4800" b="1" dirty="0" smtClean="0"/>
              <a:t>ZEKANIN YAŞA GÖRE GELİŞİMİ</a:t>
            </a:r>
            <a:endParaRPr lang="tr-TR" sz="4800" b="1" dirty="0"/>
          </a:p>
        </p:txBody>
      </p:sp>
    </p:spTree>
    <p:extLst>
      <p:ext uri="{BB962C8B-B14F-4D97-AF65-F5344CB8AC3E}">
        <p14:creationId xmlns:p14="http://schemas.microsoft.com/office/powerpoint/2010/main" val="1377515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7"/>
            <a:ext cx="8229600" cy="360040"/>
          </a:xfrm>
        </p:spPr>
        <p:txBody>
          <a:bodyPr/>
          <a:lstStyle/>
          <a:p>
            <a:r>
              <a:rPr lang="tr-TR" sz="1800" b="1" dirty="0" smtClean="0"/>
              <a:t>ZEKANIN YAŞA GÖRE GELİŞİMİ</a:t>
            </a:r>
            <a:endParaRPr lang="tr-TR" sz="1800" b="1" dirty="0"/>
          </a:p>
        </p:txBody>
      </p:sp>
      <p:sp>
        <p:nvSpPr>
          <p:cNvPr id="3" name="İçerik Yer Tutucusu 2"/>
          <p:cNvSpPr>
            <a:spLocks noGrp="1"/>
          </p:cNvSpPr>
          <p:nvPr>
            <p:ph idx="1"/>
          </p:nvPr>
        </p:nvSpPr>
        <p:spPr>
          <a:xfrm>
            <a:off x="611560" y="980728"/>
            <a:ext cx="8424936" cy="5544616"/>
          </a:xfrm>
        </p:spPr>
        <p:style>
          <a:lnRef idx="1">
            <a:schemeClr val="accent1"/>
          </a:lnRef>
          <a:fillRef idx="2">
            <a:schemeClr val="accent1"/>
          </a:fillRef>
          <a:effectRef idx="1">
            <a:schemeClr val="accent1"/>
          </a:effectRef>
          <a:fontRef idx="minor">
            <a:schemeClr val="dk1"/>
          </a:fontRef>
        </p:style>
        <p:txBody>
          <a:bodyPr/>
          <a:lstStyle/>
          <a:p>
            <a:pPr>
              <a:lnSpc>
                <a:spcPct val="150000"/>
              </a:lnSpc>
            </a:pPr>
            <a:r>
              <a:rPr lang="tr-TR" sz="3200" dirty="0" smtClean="0">
                <a:latin typeface="+mj-lt"/>
              </a:rPr>
              <a:t>Zeka </a:t>
            </a:r>
            <a:r>
              <a:rPr lang="tr-TR" sz="3200" dirty="0">
                <a:latin typeface="+mj-lt"/>
              </a:rPr>
              <a:t>yaşamın ilk on yılında büyük bir gelişme kaydetmektedir. </a:t>
            </a:r>
            <a:endParaRPr lang="tr-TR" sz="3200" dirty="0" smtClean="0">
              <a:latin typeface="+mj-lt"/>
            </a:endParaRPr>
          </a:p>
          <a:p>
            <a:pPr>
              <a:lnSpc>
                <a:spcPct val="150000"/>
              </a:lnSpc>
            </a:pPr>
            <a:r>
              <a:rPr lang="tr-TR" sz="3200" dirty="0" smtClean="0">
                <a:latin typeface="+mj-lt"/>
              </a:rPr>
              <a:t>Bu </a:t>
            </a:r>
            <a:r>
              <a:rPr lang="tr-TR" sz="3200" dirty="0">
                <a:latin typeface="+mj-lt"/>
              </a:rPr>
              <a:t>süre </a:t>
            </a:r>
            <a:r>
              <a:rPr lang="tr-TR" sz="3200" dirty="0" smtClean="0">
                <a:latin typeface="+mj-lt"/>
              </a:rPr>
              <a:t>içinde </a:t>
            </a:r>
            <a:r>
              <a:rPr lang="tr-TR" sz="3200" dirty="0">
                <a:latin typeface="+mj-lt"/>
              </a:rPr>
              <a:t>en hızlı gelişme ilk iki yılda gerçekleşir</a:t>
            </a:r>
            <a:r>
              <a:rPr lang="tr-TR" sz="3200" dirty="0" smtClean="0">
                <a:latin typeface="+mj-lt"/>
              </a:rPr>
              <a:t>.</a:t>
            </a:r>
          </a:p>
          <a:p>
            <a:pPr>
              <a:lnSpc>
                <a:spcPct val="150000"/>
              </a:lnSpc>
            </a:pPr>
            <a:r>
              <a:rPr lang="tr-TR" sz="3200" dirty="0">
                <a:latin typeface="+mj-lt"/>
              </a:rPr>
              <a:t>Sembollerle düşünebilme 11 yaşında başlar. </a:t>
            </a:r>
          </a:p>
          <a:p>
            <a:pPr marL="0" indent="0">
              <a:lnSpc>
                <a:spcPct val="150000"/>
              </a:lnSpc>
              <a:buNone/>
            </a:pPr>
            <a:r>
              <a:rPr lang="tr-TR" sz="3200" dirty="0" smtClean="0">
                <a:latin typeface="+mj-lt"/>
              </a:rPr>
              <a:t> </a:t>
            </a:r>
          </a:p>
        </p:txBody>
      </p:sp>
    </p:spTree>
    <p:extLst>
      <p:ext uri="{BB962C8B-B14F-4D97-AF65-F5344CB8AC3E}">
        <p14:creationId xmlns:p14="http://schemas.microsoft.com/office/powerpoint/2010/main" val="23984979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7"/>
            <a:ext cx="8229600" cy="360040"/>
          </a:xfrm>
        </p:spPr>
        <p:txBody>
          <a:bodyPr/>
          <a:lstStyle/>
          <a:p>
            <a:r>
              <a:rPr lang="tr-TR" sz="1800" b="1" dirty="0" smtClean="0"/>
              <a:t>ZEKANIN YAŞA GÖRE GELİŞİMİ</a:t>
            </a:r>
            <a:endParaRPr lang="tr-TR" sz="1800" b="1" dirty="0"/>
          </a:p>
        </p:txBody>
      </p:sp>
      <p:sp>
        <p:nvSpPr>
          <p:cNvPr id="3" name="İçerik Yer Tutucusu 2"/>
          <p:cNvSpPr>
            <a:spLocks noGrp="1"/>
          </p:cNvSpPr>
          <p:nvPr>
            <p:ph idx="1"/>
          </p:nvPr>
        </p:nvSpPr>
        <p:spPr>
          <a:xfrm>
            <a:off x="457200" y="1052736"/>
            <a:ext cx="8229600" cy="5078189"/>
          </a:xfrm>
        </p:spPr>
        <p:style>
          <a:lnRef idx="1">
            <a:schemeClr val="accent1"/>
          </a:lnRef>
          <a:fillRef idx="2">
            <a:schemeClr val="accent1"/>
          </a:fillRef>
          <a:effectRef idx="1">
            <a:schemeClr val="accent1"/>
          </a:effectRef>
          <a:fontRef idx="minor">
            <a:schemeClr val="dk1"/>
          </a:fontRef>
        </p:style>
        <p:txBody>
          <a:bodyPr/>
          <a:lstStyle/>
          <a:p>
            <a:pPr>
              <a:lnSpc>
                <a:spcPct val="150000"/>
              </a:lnSpc>
            </a:pPr>
            <a:r>
              <a:rPr lang="tr-TR" sz="3200" dirty="0" smtClean="0">
                <a:latin typeface="+mj-lt"/>
              </a:rPr>
              <a:t>12 yaştan sonra zekanın hızında azalma olsa da gelişmeye devam eder. </a:t>
            </a:r>
          </a:p>
          <a:p>
            <a:pPr>
              <a:lnSpc>
                <a:spcPct val="150000"/>
              </a:lnSpc>
            </a:pPr>
            <a:r>
              <a:rPr lang="tr-TR" sz="3200" dirty="0" smtClean="0">
                <a:latin typeface="+mj-lt"/>
              </a:rPr>
              <a:t>Gelişmenin </a:t>
            </a:r>
            <a:r>
              <a:rPr lang="tr-TR" sz="3200" dirty="0">
                <a:latin typeface="+mj-lt"/>
              </a:rPr>
              <a:t>en üst düzeyine 14-18 yaşlar arasında varılır. </a:t>
            </a:r>
            <a:endParaRPr lang="tr-TR" sz="3200" dirty="0" smtClean="0">
              <a:latin typeface="+mj-lt"/>
            </a:endParaRPr>
          </a:p>
          <a:p>
            <a:pPr>
              <a:lnSpc>
                <a:spcPct val="150000"/>
              </a:lnSpc>
            </a:pPr>
            <a:r>
              <a:rPr lang="tr-TR" sz="3200" dirty="0" smtClean="0">
                <a:latin typeface="+mj-lt"/>
              </a:rPr>
              <a:t>Zihinsel </a:t>
            </a:r>
            <a:r>
              <a:rPr lang="tr-TR" sz="3200" dirty="0">
                <a:latin typeface="+mj-lt"/>
              </a:rPr>
              <a:t>güç 30 yaşa kadar bu düzeyde kalır.</a:t>
            </a:r>
          </a:p>
        </p:txBody>
      </p:sp>
    </p:spTree>
    <p:extLst>
      <p:ext uri="{BB962C8B-B14F-4D97-AF65-F5344CB8AC3E}">
        <p14:creationId xmlns:p14="http://schemas.microsoft.com/office/powerpoint/2010/main" val="663322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7"/>
            <a:ext cx="8229600" cy="360040"/>
          </a:xfrm>
        </p:spPr>
        <p:txBody>
          <a:bodyPr/>
          <a:lstStyle/>
          <a:p>
            <a:r>
              <a:rPr lang="tr-TR" sz="1800" b="1" dirty="0" smtClean="0"/>
              <a:t>ZEKANIN YAŞA GÖRE GELİŞİMİ</a:t>
            </a:r>
            <a:endParaRPr lang="tr-TR" sz="1800" b="1" dirty="0"/>
          </a:p>
        </p:txBody>
      </p:sp>
      <p:sp>
        <p:nvSpPr>
          <p:cNvPr id="3" name="İçerik Yer Tutucusu 2"/>
          <p:cNvSpPr>
            <a:spLocks noGrp="1"/>
          </p:cNvSpPr>
          <p:nvPr>
            <p:ph idx="1"/>
          </p:nvPr>
        </p:nvSpPr>
        <p:spPr>
          <a:xfrm>
            <a:off x="457200" y="1052736"/>
            <a:ext cx="8229600" cy="5078189"/>
          </a:xfrm>
        </p:spPr>
        <p:style>
          <a:lnRef idx="1">
            <a:schemeClr val="accent1"/>
          </a:lnRef>
          <a:fillRef idx="2">
            <a:schemeClr val="accent1"/>
          </a:fillRef>
          <a:effectRef idx="1">
            <a:schemeClr val="accent1"/>
          </a:effectRef>
          <a:fontRef idx="minor">
            <a:schemeClr val="dk1"/>
          </a:fontRef>
        </p:style>
        <p:txBody>
          <a:bodyPr/>
          <a:lstStyle/>
          <a:p>
            <a:pPr>
              <a:lnSpc>
                <a:spcPct val="150000"/>
              </a:lnSpc>
            </a:pPr>
            <a:r>
              <a:rPr lang="tr-TR" dirty="0">
                <a:latin typeface="+mj-lt"/>
              </a:rPr>
              <a:t>Daha sonraki yaşlarda yeni malzeme öğrenmedeki başarı yavaş olarak azalmaya başlar, ancak öğrenilen bilgiler kaybolmaz tam tersine yaş ilerledikçe, deneyimden dolayı edinilen bilgiyi kullanmadaki beceri artar.</a:t>
            </a:r>
          </a:p>
        </p:txBody>
      </p:sp>
    </p:spTree>
    <p:extLst>
      <p:ext uri="{BB962C8B-B14F-4D97-AF65-F5344CB8AC3E}">
        <p14:creationId xmlns:p14="http://schemas.microsoft.com/office/powerpoint/2010/main" val="663322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132856"/>
            <a:ext cx="8229600" cy="1440160"/>
          </a:xfrm>
        </p:spPr>
        <p:txBody>
          <a:bodyPr/>
          <a:lstStyle/>
          <a:p>
            <a:pPr algn="ctr"/>
            <a:r>
              <a:rPr lang="tr-TR" sz="4800" b="1" dirty="0" smtClean="0"/>
              <a:t>ZEKANIN </a:t>
            </a:r>
            <a:br>
              <a:rPr lang="tr-TR" sz="4800" b="1" dirty="0" smtClean="0"/>
            </a:br>
            <a:r>
              <a:rPr lang="tr-TR" sz="4800" b="1" dirty="0" smtClean="0"/>
              <a:t>KALITIM İLE İLGİSİ</a:t>
            </a:r>
            <a:endParaRPr lang="tr-TR" sz="4800" b="1" dirty="0"/>
          </a:p>
        </p:txBody>
      </p:sp>
    </p:spTree>
    <p:extLst>
      <p:ext uri="{BB962C8B-B14F-4D97-AF65-F5344CB8AC3E}">
        <p14:creationId xmlns:p14="http://schemas.microsoft.com/office/powerpoint/2010/main" val="20912089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16632"/>
            <a:ext cx="8784976" cy="6552728"/>
          </a:xfrm>
        </p:spPr>
      </p:pic>
    </p:spTree>
    <p:extLst>
      <p:ext uri="{BB962C8B-B14F-4D97-AF65-F5344CB8AC3E}">
        <p14:creationId xmlns:p14="http://schemas.microsoft.com/office/powerpoint/2010/main" val="31716512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7"/>
            <a:ext cx="8229600" cy="360040"/>
          </a:xfrm>
        </p:spPr>
        <p:txBody>
          <a:bodyPr/>
          <a:lstStyle/>
          <a:p>
            <a:r>
              <a:rPr lang="tr-TR" sz="1800" b="1" dirty="0" smtClean="0"/>
              <a:t>ZEKANIN KALITIM İLE İLGİSİ</a:t>
            </a:r>
            <a:endParaRPr lang="tr-TR" sz="1800" b="1" dirty="0"/>
          </a:p>
        </p:txBody>
      </p:sp>
      <p:sp>
        <p:nvSpPr>
          <p:cNvPr id="3" name="İçerik Yer Tutucusu 2"/>
          <p:cNvSpPr>
            <a:spLocks noGrp="1"/>
          </p:cNvSpPr>
          <p:nvPr>
            <p:ph idx="1"/>
          </p:nvPr>
        </p:nvSpPr>
        <p:spPr>
          <a:xfrm>
            <a:off x="179512" y="1052736"/>
            <a:ext cx="8784976" cy="5472608"/>
          </a:xfrm>
        </p:spPr>
        <p:style>
          <a:lnRef idx="1">
            <a:schemeClr val="accent1"/>
          </a:lnRef>
          <a:fillRef idx="2">
            <a:schemeClr val="accent1"/>
          </a:fillRef>
          <a:effectRef idx="1">
            <a:schemeClr val="accent1"/>
          </a:effectRef>
          <a:fontRef idx="minor">
            <a:schemeClr val="dk1"/>
          </a:fontRef>
        </p:style>
        <p:txBody>
          <a:bodyPr/>
          <a:lstStyle/>
          <a:p>
            <a:pPr>
              <a:lnSpc>
                <a:spcPct val="150000"/>
              </a:lnSpc>
            </a:pPr>
            <a:r>
              <a:rPr lang="tr-TR" sz="3200" dirty="0">
                <a:latin typeface="+mj-lt"/>
              </a:rPr>
              <a:t>Doğuştan gelen zekanın değerlendirilmesi için bilinen bir yöntem yoktur. </a:t>
            </a:r>
            <a:endParaRPr lang="tr-TR" sz="3200" dirty="0" smtClean="0">
              <a:latin typeface="+mj-lt"/>
            </a:endParaRPr>
          </a:p>
          <a:p>
            <a:pPr>
              <a:lnSpc>
                <a:spcPct val="150000"/>
              </a:lnSpc>
            </a:pPr>
            <a:r>
              <a:rPr lang="tr-TR" sz="3200" dirty="0" smtClean="0">
                <a:latin typeface="+mj-lt"/>
              </a:rPr>
              <a:t>Kalıtımla </a:t>
            </a:r>
            <a:r>
              <a:rPr lang="tr-TR" sz="3200" dirty="0">
                <a:latin typeface="+mj-lt"/>
              </a:rPr>
              <a:t>çevre arasındaki ilişki birbirinden ayrı ve uzakta yetiştirilen ikizlerin davranış ve başarılarının incelenmesiyle bir ölçüye kadar belirlenebilir. </a:t>
            </a:r>
          </a:p>
        </p:txBody>
      </p:sp>
    </p:spTree>
    <p:extLst>
      <p:ext uri="{BB962C8B-B14F-4D97-AF65-F5344CB8AC3E}">
        <p14:creationId xmlns:p14="http://schemas.microsoft.com/office/powerpoint/2010/main" val="20912089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360040"/>
          </a:xfrm>
        </p:spPr>
        <p:txBody>
          <a:bodyPr/>
          <a:lstStyle/>
          <a:p>
            <a:r>
              <a:rPr lang="tr-TR" sz="1800" b="1" dirty="0" smtClean="0"/>
              <a:t>ZEKANIN KALITIM İLE İLGİSİ</a:t>
            </a:r>
            <a:endParaRPr lang="tr-TR" sz="1800" b="1" dirty="0"/>
          </a:p>
        </p:txBody>
      </p:sp>
      <p:sp>
        <p:nvSpPr>
          <p:cNvPr id="3" name="İçerik Yer Tutucusu 2"/>
          <p:cNvSpPr>
            <a:spLocks noGrp="1"/>
          </p:cNvSpPr>
          <p:nvPr>
            <p:ph idx="1"/>
          </p:nvPr>
        </p:nvSpPr>
        <p:spPr>
          <a:xfrm>
            <a:off x="107504" y="836712"/>
            <a:ext cx="8856984" cy="5760640"/>
          </a:xfrm>
        </p:spPr>
        <p:style>
          <a:lnRef idx="1">
            <a:schemeClr val="accent1"/>
          </a:lnRef>
          <a:fillRef idx="2">
            <a:schemeClr val="accent1"/>
          </a:fillRef>
          <a:effectRef idx="1">
            <a:schemeClr val="accent1"/>
          </a:effectRef>
          <a:fontRef idx="minor">
            <a:schemeClr val="dk1"/>
          </a:fontRef>
        </p:style>
        <p:txBody>
          <a:bodyPr/>
          <a:lstStyle/>
          <a:p>
            <a:pPr>
              <a:lnSpc>
                <a:spcPct val="150000"/>
              </a:lnSpc>
            </a:pPr>
            <a:r>
              <a:rPr lang="tr-TR" sz="2800" dirty="0">
                <a:latin typeface="+mj-lt"/>
              </a:rPr>
              <a:t>Tek yumurta ikizlerinin kalıtımı, birbirlerinin </a:t>
            </a:r>
            <a:r>
              <a:rPr lang="tr-TR" sz="2800" dirty="0" smtClean="0">
                <a:latin typeface="+mj-lt"/>
              </a:rPr>
              <a:t>aynıdır.</a:t>
            </a:r>
          </a:p>
          <a:p>
            <a:pPr>
              <a:lnSpc>
                <a:spcPct val="150000"/>
              </a:lnSpc>
            </a:pPr>
            <a:r>
              <a:rPr lang="tr-TR" sz="2800" dirty="0" smtClean="0">
                <a:latin typeface="+mj-lt"/>
              </a:rPr>
              <a:t>Doğumdan </a:t>
            </a:r>
            <a:r>
              <a:rPr lang="tr-TR" sz="2800" dirty="0">
                <a:latin typeface="+mj-lt"/>
              </a:rPr>
              <a:t>itibaren birbirlerinden farklı çevrelerde yetişen tek yumurta ikizlerinin ve aynı evde yetişen çift yumurta ikizlerinin zeka puanlarının karşılaştırıldığı bir araştırmada, değişik çevrelerde yetişseler bile, kalıtımı aynı olan tek yumurta ikizlerinin zekalarının, aynı çevrede yetişip, kalıtımları birbirinden farklı olan çift yumurta ikizlerinin zekalarından daha çok birbirlerine benzediği ortaya çıkmıştır.</a:t>
            </a:r>
          </a:p>
        </p:txBody>
      </p:sp>
    </p:spTree>
    <p:extLst>
      <p:ext uri="{BB962C8B-B14F-4D97-AF65-F5344CB8AC3E}">
        <p14:creationId xmlns:p14="http://schemas.microsoft.com/office/powerpoint/2010/main" val="20912089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7"/>
            <a:ext cx="8229600" cy="360040"/>
          </a:xfrm>
        </p:spPr>
        <p:txBody>
          <a:bodyPr/>
          <a:lstStyle/>
          <a:p>
            <a:r>
              <a:rPr lang="tr-TR" sz="1800" b="1" dirty="0" smtClean="0"/>
              <a:t>ZEKANIN KALITIM İLE İLGİSİ</a:t>
            </a:r>
            <a:endParaRPr lang="tr-TR" sz="1800" b="1" dirty="0"/>
          </a:p>
        </p:txBody>
      </p:sp>
      <p:sp>
        <p:nvSpPr>
          <p:cNvPr id="3" name="İçerik Yer Tutucusu 2"/>
          <p:cNvSpPr>
            <a:spLocks noGrp="1"/>
          </p:cNvSpPr>
          <p:nvPr>
            <p:ph idx="1"/>
          </p:nvPr>
        </p:nvSpPr>
        <p:spPr>
          <a:xfrm>
            <a:off x="107504" y="692696"/>
            <a:ext cx="8856984" cy="6165304"/>
          </a:xfrm>
        </p:spPr>
        <p:style>
          <a:lnRef idx="1">
            <a:schemeClr val="accent1"/>
          </a:lnRef>
          <a:fillRef idx="2">
            <a:schemeClr val="accent1"/>
          </a:fillRef>
          <a:effectRef idx="1">
            <a:schemeClr val="accent1"/>
          </a:effectRef>
          <a:fontRef idx="minor">
            <a:schemeClr val="dk1"/>
          </a:fontRef>
        </p:style>
        <p:txBody>
          <a:bodyPr/>
          <a:lstStyle/>
          <a:p>
            <a:pPr>
              <a:lnSpc>
                <a:spcPct val="150000"/>
              </a:lnSpc>
            </a:pPr>
            <a:r>
              <a:rPr lang="tr-TR" dirty="0">
                <a:latin typeface="+mj-lt"/>
              </a:rPr>
              <a:t>Bir başka araştırmada ise, bebek iken evlat edinilen çocukların zekalarını, üvey anne-babalarının zekaları ve ayrıca doğal anne-babalarının zekaları ile karşılaştırmışlar ve bu çocukların zeka puanlarının doğal ana-babalarınkine daha çok benzediği görülmüştür</a:t>
            </a:r>
            <a:r>
              <a:rPr lang="tr-TR" dirty="0" smtClean="0">
                <a:latin typeface="+mj-lt"/>
              </a:rPr>
              <a:t>.</a:t>
            </a:r>
          </a:p>
          <a:p>
            <a:pPr>
              <a:lnSpc>
                <a:spcPct val="150000"/>
              </a:lnSpc>
            </a:pPr>
            <a:r>
              <a:rPr lang="tr-TR" dirty="0" smtClean="0">
                <a:latin typeface="+mj-lt"/>
              </a:rPr>
              <a:t> </a:t>
            </a:r>
            <a:r>
              <a:rPr lang="tr-TR" dirty="0">
                <a:latin typeface="+mj-lt"/>
              </a:rPr>
              <a:t>Bunun gibi çok sayıda yapılan araştırmalar, </a:t>
            </a:r>
            <a:r>
              <a:rPr lang="tr-TR" b="1" dirty="0">
                <a:latin typeface="+mj-lt"/>
              </a:rPr>
              <a:t>kalıtımın zeka gelişmesinde önemli bir rol oynadığını </a:t>
            </a:r>
            <a:r>
              <a:rPr lang="tr-TR" dirty="0">
                <a:latin typeface="+mj-lt"/>
              </a:rPr>
              <a:t>ortaya koymuştur.</a:t>
            </a:r>
          </a:p>
        </p:txBody>
      </p:sp>
    </p:spTree>
    <p:extLst>
      <p:ext uri="{BB962C8B-B14F-4D97-AF65-F5344CB8AC3E}">
        <p14:creationId xmlns:p14="http://schemas.microsoft.com/office/powerpoint/2010/main" val="6633221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988840"/>
            <a:ext cx="8013576" cy="2088232"/>
          </a:xfrm>
        </p:spPr>
        <p:txBody>
          <a:bodyPr/>
          <a:lstStyle/>
          <a:p>
            <a:pPr algn="ctr"/>
            <a:r>
              <a:rPr lang="tr-TR" sz="5400" b="1" dirty="0" smtClean="0"/>
              <a:t>ZEKANIN ve ÇEVRE</a:t>
            </a:r>
            <a:endParaRPr lang="tr-TR" sz="5400" b="1" dirty="0"/>
          </a:p>
        </p:txBody>
      </p:sp>
    </p:spTree>
    <p:extLst>
      <p:ext uri="{BB962C8B-B14F-4D97-AF65-F5344CB8AC3E}">
        <p14:creationId xmlns:p14="http://schemas.microsoft.com/office/powerpoint/2010/main" val="2091208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414883"/>
          </a:xfrm>
        </p:spPr>
        <p:txBody>
          <a:bodyPr/>
          <a:lstStyle/>
          <a:p>
            <a:r>
              <a:rPr lang="tr-TR" sz="1800" b="1" dirty="0" smtClean="0"/>
              <a:t>TANILAMADA SINIF ÖĞRETMENİNİN GÖREVİ</a:t>
            </a:r>
            <a:endParaRPr lang="tr-TR" sz="1800" b="1" dirty="0"/>
          </a:p>
        </p:txBody>
      </p:sp>
      <p:sp>
        <p:nvSpPr>
          <p:cNvPr id="3" name="İçerik Yer Tutucusu 2"/>
          <p:cNvSpPr>
            <a:spLocks noGrp="1"/>
          </p:cNvSpPr>
          <p:nvPr>
            <p:ph idx="1"/>
          </p:nvPr>
        </p:nvSpPr>
        <p:spPr>
          <a:xfrm>
            <a:off x="323528" y="1600201"/>
            <a:ext cx="8496944" cy="1828800"/>
          </a:xfrm>
        </p:spPr>
        <p:style>
          <a:lnRef idx="1">
            <a:schemeClr val="accent6"/>
          </a:lnRef>
          <a:fillRef idx="2">
            <a:schemeClr val="accent6"/>
          </a:fillRef>
          <a:effectRef idx="1">
            <a:schemeClr val="accent6"/>
          </a:effectRef>
          <a:fontRef idx="minor">
            <a:schemeClr val="dk1"/>
          </a:fontRef>
        </p:style>
        <p:txBody>
          <a:bodyPr/>
          <a:lstStyle/>
          <a:p>
            <a:pPr>
              <a:lnSpc>
                <a:spcPct val="150000"/>
              </a:lnSpc>
            </a:pPr>
            <a:r>
              <a:rPr lang="tr-TR" dirty="0">
                <a:latin typeface="+mj-lt"/>
              </a:rPr>
              <a:t>Okulun rehberlik ve psikolojik danışma servisini konu ile ilgili bilgilendirerek, öne­rilerine başvurur.</a:t>
            </a:r>
          </a:p>
          <a:p>
            <a:pPr marL="0" indent="0">
              <a:buNone/>
            </a:pPr>
            <a:endParaRPr lang="tr-TR" dirty="0"/>
          </a:p>
        </p:txBody>
      </p:sp>
    </p:spTree>
    <p:extLst>
      <p:ext uri="{BB962C8B-B14F-4D97-AF65-F5344CB8AC3E}">
        <p14:creationId xmlns:p14="http://schemas.microsoft.com/office/powerpoint/2010/main" val="27592085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7"/>
            <a:ext cx="8229600" cy="360040"/>
          </a:xfrm>
        </p:spPr>
        <p:txBody>
          <a:bodyPr/>
          <a:lstStyle/>
          <a:p>
            <a:r>
              <a:rPr lang="tr-TR" sz="1800" b="1" dirty="0" smtClean="0"/>
              <a:t>ZEKANIN ve ÇEVRE</a:t>
            </a:r>
            <a:endParaRPr lang="tr-TR" sz="1800" b="1" dirty="0"/>
          </a:p>
        </p:txBody>
      </p:sp>
      <p:sp>
        <p:nvSpPr>
          <p:cNvPr id="3" name="İçerik Yer Tutucusu 2"/>
          <p:cNvSpPr>
            <a:spLocks noGrp="1"/>
          </p:cNvSpPr>
          <p:nvPr>
            <p:ph idx="1"/>
          </p:nvPr>
        </p:nvSpPr>
        <p:spPr>
          <a:xfrm>
            <a:off x="251520" y="1052736"/>
            <a:ext cx="8640960" cy="4608512"/>
          </a:xfrm>
        </p:spPr>
        <p:style>
          <a:lnRef idx="1">
            <a:schemeClr val="accent1"/>
          </a:lnRef>
          <a:fillRef idx="2">
            <a:schemeClr val="accent1"/>
          </a:fillRef>
          <a:effectRef idx="1">
            <a:schemeClr val="accent1"/>
          </a:effectRef>
          <a:fontRef idx="minor">
            <a:schemeClr val="dk1"/>
          </a:fontRef>
        </p:style>
        <p:txBody>
          <a:bodyPr/>
          <a:lstStyle/>
          <a:p>
            <a:pPr>
              <a:lnSpc>
                <a:spcPct val="150000"/>
              </a:lnSpc>
            </a:pPr>
            <a:r>
              <a:rPr lang="tr-TR" sz="3200" dirty="0" smtClean="0">
                <a:latin typeface="+mj-lt"/>
              </a:rPr>
              <a:t>Zekanın </a:t>
            </a:r>
            <a:r>
              <a:rPr lang="tr-TR" sz="3200" dirty="0">
                <a:latin typeface="+mj-lt"/>
              </a:rPr>
              <a:t>kalıtımla ilişkisi çok belirgindir, ancak </a:t>
            </a:r>
            <a:r>
              <a:rPr lang="tr-TR" sz="3200" dirty="0" smtClean="0">
                <a:latin typeface="+mj-lt"/>
              </a:rPr>
              <a:t>çevreninde </a:t>
            </a:r>
            <a:r>
              <a:rPr lang="tr-TR" sz="3200" dirty="0">
                <a:latin typeface="+mj-lt"/>
              </a:rPr>
              <a:t>zekaya önemli etkisi vardır. </a:t>
            </a:r>
            <a:endParaRPr lang="tr-TR" sz="3200" dirty="0" smtClean="0">
              <a:latin typeface="+mj-lt"/>
            </a:endParaRPr>
          </a:p>
          <a:p>
            <a:pPr>
              <a:lnSpc>
                <a:spcPct val="150000"/>
              </a:lnSpc>
            </a:pPr>
            <a:r>
              <a:rPr lang="tr-TR" sz="3200" dirty="0" smtClean="0">
                <a:latin typeface="+mj-lt"/>
              </a:rPr>
              <a:t>Tek </a:t>
            </a:r>
            <a:r>
              <a:rPr lang="tr-TR" sz="3200" dirty="0">
                <a:latin typeface="+mj-lt"/>
              </a:rPr>
              <a:t>yumurta ikizleri birbirinden ne kadar farklı çevrelerde yetişirlerse aralarındaki zeka farkı da o denli fazla olmaktadır.</a:t>
            </a:r>
          </a:p>
        </p:txBody>
      </p:sp>
    </p:spTree>
    <p:extLst>
      <p:ext uri="{BB962C8B-B14F-4D97-AF65-F5344CB8AC3E}">
        <p14:creationId xmlns:p14="http://schemas.microsoft.com/office/powerpoint/2010/main" val="15920406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7"/>
            <a:ext cx="8229600" cy="360040"/>
          </a:xfrm>
        </p:spPr>
        <p:txBody>
          <a:bodyPr/>
          <a:lstStyle/>
          <a:p>
            <a:r>
              <a:rPr lang="tr-TR" sz="1800" b="1" dirty="0" smtClean="0"/>
              <a:t>ZEKANIN ve ÇEVRE</a:t>
            </a:r>
            <a:endParaRPr lang="tr-TR" sz="1800" b="1" dirty="0"/>
          </a:p>
        </p:txBody>
      </p:sp>
      <p:sp>
        <p:nvSpPr>
          <p:cNvPr id="3" name="İçerik Yer Tutucusu 2"/>
          <p:cNvSpPr>
            <a:spLocks noGrp="1"/>
          </p:cNvSpPr>
          <p:nvPr>
            <p:ph idx="1"/>
          </p:nvPr>
        </p:nvSpPr>
        <p:spPr>
          <a:xfrm>
            <a:off x="251520" y="908720"/>
            <a:ext cx="8712968" cy="5112568"/>
          </a:xfrm>
        </p:spPr>
        <p:style>
          <a:lnRef idx="1">
            <a:schemeClr val="accent1"/>
          </a:lnRef>
          <a:fillRef idx="2">
            <a:schemeClr val="accent1"/>
          </a:fillRef>
          <a:effectRef idx="1">
            <a:schemeClr val="accent1"/>
          </a:effectRef>
          <a:fontRef idx="minor">
            <a:schemeClr val="dk1"/>
          </a:fontRef>
        </p:style>
        <p:txBody>
          <a:bodyPr/>
          <a:lstStyle/>
          <a:p>
            <a:pPr>
              <a:lnSpc>
                <a:spcPct val="150000"/>
              </a:lnSpc>
            </a:pPr>
            <a:r>
              <a:rPr lang="tr-TR" dirty="0" smtClean="0">
                <a:latin typeface="+mj-lt"/>
              </a:rPr>
              <a:t>Anne-babanın yetiştiği evin </a:t>
            </a:r>
            <a:r>
              <a:rPr lang="tr-TR" dirty="0">
                <a:latin typeface="+mj-lt"/>
              </a:rPr>
              <a:t>zihinsel gelişmeyi etkilediği </a:t>
            </a:r>
            <a:r>
              <a:rPr lang="tr-TR" dirty="0" smtClean="0">
                <a:latin typeface="+mj-lt"/>
              </a:rPr>
              <a:t>yapılan araştırmalarda görülmüştür.</a:t>
            </a:r>
          </a:p>
          <a:p>
            <a:pPr>
              <a:lnSpc>
                <a:spcPct val="150000"/>
              </a:lnSpc>
            </a:pPr>
            <a:r>
              <a:rPr lang="tr-TR" b="1" dirty="0" smtClean="0">
                <a:latin typeface="+mj-lt"/>
              </a:rPr>
              <a:t>Çeşitli </a:t>
            </a:r>
            <a:r>
              <a:rPr lang="tr-TR" b="1" dirty="0">
                <a:latin typeface="+mj-lt"/>
              </a:rPr>
              <a:t>eğitim seviyesine sahip ailelerden gelen çocukların bir arada okudukları okullarda yapılan araştırmalarda, yüksek eğitim düzeyli ailelerden gelen çocukların diğerlerine göre daha başarılı oldukları saptanmıştır.</a:t>
            </a:r>
          </a:p>
        </p:txBody>
      </p:sp>
    </p:spTree>
    <p:extLst>
      <p:ext uri="{BB962C8B-B14F-4D97-AF65-F5344CB8AC3E}">
        <p14:creationId xmlns:p14="http://schemas.microsoft.com/office/powerpoint/2010/main" val="15920406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7"/>
            <a:ext cx="8229600" cy="360040"/>
          </a:xfrm>
        </p:spPr>
        <p:txBody>
          <a:bodyPr/>
          <a:lstStyle/>
          <a:p>
            <a:r>
              <a:rPr lang="tr-TR" sz="1800" b="1" dirty="0" smtClean="0"/>
              <a:t>ZEKANIN ve ÇEVRE</a:t>
            </a:r>
            <a:endParaRPr lang="tr-TR" sz="1800" b="1" dirty="0"/>
          </a:p>
        </p:txBody>
      </p:sp>
      <p:sp>
        <p:nvSpPr>
          <p:cNvPr id="3" name="İçerik Yer Tutucusu 2"/>
          <p:cNvSpPr>
            <a:spLocks noGrp="1"/>
          </p:cNvSpPr>
          <p:nvPr>
            <p:ph idx="1"/>
          </p:nvPr>
        </p:nvSpPr>
        <p:spPr>
          <a:xfrm>
            <a:off x="457200" y="1052736"/>
            <a:ext cx="8229600" cy="5078189"/>
          </a:xfrm>
        </p:spPr>
        <p:style>
          <a:lnRef idx="1">
            <a:schemeClr val="accent1"/>
          </a:lnRef>
          <a:fillRef idx="2">
            <a:schemeClr val="accent1"/>
          </a:fillRef>
          <a:effectRef idx="1">
            <a:schemeClr val="accent1"/>
          </a:effectRef>
          <a:fontRef idx="minor">
            <a:schemeClr val="dk1"/>
          </a:fontRef>
        </p:style>
        <p:txBody>
          <a:bodyPr/>
          <a:lstStyle/>
          <a:p>
            <a:pPr>
              <a:lnSpc>
                <a:spcPct val="150000"/>
              </a:lnSpc>
            </a:pPr>
            <a:r>
              <a:rPr lang="tr-TR" dirty="0">
                <a:latin typeface="+mj-lt"/>
              </a:rPr>
              <a:t>700 ve 1910 yılları arasında yaşayan 4421 ünlü kişinin kökenini inceleyen bir araştırma sonucunda bu kişilerin % 83’ünün üst tabakadan ve ancak %16’sının alt tabakadan geldiğinin ortaya çıkması, çevre faktörünün önceki yüzyıllarda çok daha önemli bir etken olduğunu ortaya koymaktadır. </a:t>
            </a:r>
          </a:p>
        </p:txBody>
      </p:sp>
    </p:spTree>
    <p:extLst>
      <p:ext uri="{BB962C8B-B14F-4D97-AF65-F5344CB8AC3E}">
        <p14:creationId xmlns:p14="http://schemas.microsoft.com/office/powerpoint/2010/main" val="15920406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132856"/>
            <a:ext cx="8229600" cy="1440159"/>
          </a:xfrm>
        </p:spPr>
        <p:txBody>
          <a:bodyPr/>
          <a:lstStyle/>
          <a:p>
            <a:pPr algn="ctr"/>
            <a:r>
              <a:rPr lang="tr-TR" sz="4800" b="1" dirty="0" smtClean="0"/>
              <a:t>ZEKA TESTLERİNİN ORTAYA ÇIKIŞI</a:t>
            </a:r>
            <a:endParaRPr lang="tr-TR" sz="4800" b="1" dirty="0"/>
          </a:p>
        </p:txBody>
      </p:sp>
    </p:spTree>
    <p:extLst>
      <p:ext uri="{BB962C8B-B14F-4D97-AF65-F5344CB8AC3E}">
        <p14:creationId xmlns:p14="http://schemas.microsoft.com/office/powerpoint/2010/main" val="15920406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smtClean="0"/>
              <a:t>ZEKA TESTLERİNİN ORTAYA ÇIKIŞI</a:t>
            </a:r>
            <a:endParaRPr lang="tr-TR" sz="1800" b="1" dirty="0"/>
          </a:p>
        </p:txBody>
      </p:sp>
      <p:sp>
        <p:nvSpPr>
          <p:cNvPr id="3" name="İçerik Yer Tutucusu 2"/>
          <p:cNvSpPr>
            <a:spLocks noGrp="1"/>
          </p:cNvSpPr>
          <p:nvPr>
            <p:ph idx="1"/>
          </p:nvPr>
        </p:nvSpPr>
        <p:spPr>
          <a:xfrm>
            <a:off x="467544" y="1052736"/>
            <a:ext cx="8229600" cy="2304256"/>
          </a:xfrm>
        </p:spPr>
        <p:style>
          <a:lnRef idx="1">
            <a:schemeClr val="accent6"/>
          </a:lnRef>
          <a:fillRef idx="2">
            <a:schemeClr val="accent6"/>
          </a:fillRef>
          <a:effectRef idx="1">
            <a:schemeClr val="accent6"/>
          </a:effectRef>
          <a:fontRef idx="minor">
            <a:schemeClr val="dk1"/>
          </a:fontRef>
        </p:style>
        <p:txBody>
          <a:bodyPr/>
          <a:lstStyle/>
          <a:p>
            <a:pPr>
              <a:lnSpc>
                <a:spcPct val="150000"/>
              </a:lnSpc>
            </a:pPr>
            <a:r>
              <a:rPr lang="tr-TR" sz="3200" dirty="0">
                <a:latin typeface="+mj-lt"/>
              </a:rPr>
              <a:t>Zeka testleri, bireylerin bilişsel yeteneklerini ölçümleyip diğer bireylerle kıyaslama amacıyla ortaya çıkmıştır. </a:t>
            </a:r>
          </a:p>
        </p:txBody>
      </p:sp>
    </p:spTree>
    <p:extLst>
      <p:ext uri="{BB962C8B-B14F-4D97-AF65-F5344CB8AC3E}">
        <p14:creationId xmlns:p14="http://schemas.microsoft.com/office/powerpoint/2010/main" val="15616658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smtClean="0"/>
              <a:t>ZEKA TESTLERİNİN ORTAYA ÇIKIŞI</a:t>
            </a:r>
            <a:endParaRPr lang="tr-TR" sz="1800" b="1" dirty="0"/>
          </a:p>
        </p:txBody>
      </p:sp>
      <p:sp>
        <p:nvSpPr>
          <p:cNvPr id="3" name="İçerik Yer Tutucusu 2"/>
          <p:cNvSpPr>
            <a:spLocks noGrp="1"/>
          </p:cNvSpPr>
          <p:nvPr>
            <p:ph idx="1"/>
          </p:nvPr>
        </p:nvSpPr>
        <p:spPr>
          <a:xfrm>
            <a:off x="179512" y="1052736"/>
            <a:ext cx="8856984" cy="4896544"/>
          </a:xfrm>
        </p:spPr>
        <p:style>
          <a:lnRef idx="1">
            <a:schemeClr val="accent6"/>
          </a:lnRef>
          <a:fillRef idx="2">
            <a:schemeClr val="accent6"/>
          </a:fillRef>
          <a:effectRef idx="1">
            <a:schemeClr val="accent6"/>
          </a:effectRef>
          <a:fontRef idx="minor">
            <a:schemeClr val="dk1"/>
          </a:fontRef>
        </p:style>
        <p:txBody>
          <a:bodyPr/>
          <a:lstStyle/>
          <a:p>
            <a:pPr>
              <a:lnSpc>
                <a:spcPct val="150000"/>
              </a:lnSpc>
            </a:pPr>
            <a:r>
              <a:rPr lang="tr-TR" sz="3200" dirty="0">
                <a:latin typeface="+mj-lt"/>
              </a:rPr>
              <a:t>Ancak bildiğimiz anlamda zeka testleri üzerine ilk çalışmalar 19. yüzyıl sonlarına doğru başlamıştır. </a:t>
            </a:r>
            <a:endParaRPr lang="tr-TR" sz="3200" dirty="0" smtClean="0">
              <a:latin typeface="+mj-lt"/>
            </a:endParaRPr>
          </a:p>
          <a:p>
            <a:pPr>
              <a:lnSpc>
                <a:spcPct val="150000"/>
              </a:lnSpc>
            </a:pPr>
            <a:r>
              <a:rPr lang="tr-TR" sz="3200" dirty="0" smtClean="0">
                <a:latin typeface="+mj-lt"/>
              </a:rPr>
              <a:t>Bu </a:t>
            </a:r>
            <a:r>
              <a:rPr lang="tr-TR" sz="3200" dirty="0">
                <a:latin typeface="+mj-lt"/>
              </a:rPr>
              <a:t>çalışmalar, zekayı kişisel psikolojiye ve onunla ilişkilendirilen objektif etkenlere </a:t>
            </a:r>
            <a:r>
              <a:rPr lang="tr-TR" sz="3200" dirty="0" err="1">
                <a:latin typeface="+mj-lt"/>
              </a:rPr>
              <a:t>bağlantılayarak</a:t>
            </a:r>
            <a:r>
              <a:rPr lang="tr-TR" sz="3200" dirty="0">
                <a:latin typeface="+mj-lt"/>
              </a:rPr>
              <a:t> açıklamaya çalışmış olmasıyla o dönem için devrim niteliğinde sayılmaktadır.</a:t>
            </a:r>
          </a:p>
        </p:txBody>
      </p:sp>
    </p:spTree>
    <p:extLst>
      <p:ext uri="{BB962C8B-B14F-4D97-AF65-F5344CB8AC3E}">
        <p14:creationId xmlns:p14="http://schemas.microsoft.com/office/powerpoint/2010/main" val="40772660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smtClean="0"/>
              <a:t>ZEKA TESTLERİNİN ORTAYA ÇIKIŞI</a:t>
            </a:r>
            <a:endParaRPr lang="tr-TR" sz="1800" b="1" dirty="0"/>
          </a:p>
        </p:txBody>
      </p:sp>
      <p:sp>
        <p:nvSpPr>
          <p:cNvPr id="3" name="İçerik Yer Tutucusu 2"/>
          <p:cNvSpPr>
            <a:spLocks noGrp="1"/>
          </p:cNvSpPr>
          <p:nvPr>
            <p:ph idx="1"/>
          </p:nvPr>
        </p:nvSpPr>
        <p:spPr>
          <a:xfrm>
            <a:off x="179512" y="908720"/>
            <a:ext cx="8712968" cy="5112568"/>
          </a:xfrm>
        </p:spPr>
        <p:style>
          <a:lnRef idx="1">
            <a:schemeClr val="accent6"/>
          </a:lnRef>
          <a:fillRef idx="2">
            <a:schemeClr val="accent6"/>
          </a:fillRef>
          <a:effectRef idx="1">
            <a:schemeClr val="accent6"/>
          </a:effectRef>
          <a:fontRef idx="minor">
            <a:schemeClr val="dk1"/>
          </a:fontRef>
        </p:style>
        <p:txBody>
          <a:bodyPr/>
          <a:lstStyle/>
          <a:p>
            <a:pPr>
              <a:lnSpc>
                <a:spcPct val="150000"/>
              </a:lnSpc>
            </a:pPr>
            <a:r>
              <a:rPr lang="tr-TR" sz="2800" dirty="0">
                <a:latin typeface="+mj-lt"/>
              </a:rPr>
              <a:t>1905 yılında </a:t>
            </a:r>
            <a:r>
              <a:rPr lang="tr-TR" sz="2800" dirty="0" err="1">
                <a:latin typeface="+mj-lt"/>
              </a:rPr>
              <a:t>Alfred</a:t>
            </a:r>
            <a:r>
              <a:rPr lang="tr-TR" sz="2800" dirty="0">
                <a:latin typeface="+mj-lt"/>
              </a:rPr>
              <a:t> </a:t>
            </a:r>
            <a:r>
              <a:rPr lang="tr-TR" sz="2800" dirty="0" err="1">
                <a:latin typeface="+mj-lt"/>
              </a:rPr>
              <a:t>Binet</a:t>
            </a:r>
            <a:r>
              <a:rPr lang="tr-TR" sz="2800" dirty="0">
                <a:latin typeface="+mj-lt"/>
              </a:rPr>
              <a:t> ve Theodore </a:t>
            </a:r>
            <a:r>
              <a:rPr lang="tr-TR" sz="2800" dirty="0" err="1">
                <a:latin typeface="+mj-lt"/>
              </a:rPr>
              <a:t>Simon</a:t>
            </a:r>
            <a:r>
              <a:rPr lang="tr-TR" sz="2800" dirty="0">
                <a:latin typeface="+mj-lt"/>
              </a:rPr>
              <a:t> zekayı ölçmek için bir sistem geliştirmişlerdir. Buna göre çeşitli yaş gruplarındaki insanların ortalama başarısı esas alınarak ortalama puanlar oluşturulmuş ve kişinin başarısı bu ortalamaya göre değerlendirilmiştir. </a:t>
            </a:r>
            <a:endParaRPr lang="tr-TR" sz="2800" dirty="0" smtClean="0">
              <a:latin typeface="+mj-lt"/>
            </a:endParaRPr>
          </a:p>
          <a:p>
            <a:pPr>
              <a:lnSpc>
                <a:spcPct val="150000"/>
              </a:lnSpc>
            </a:pPr>
            <a:r>
              <a:rPr lang="tr-TR" sz="2800" dirty="0" smtClean="0">
                <a:latin typeface="+mj-lt"/>
              </a:rPr>
              <a:t>Bu yöntem, </a:t>
            </a:r>
            <a:r>
              <a:rPr lang="tr-TR" sz="2800" dirty="0">
                <a:latin typeface="+mj-lt"/>
              </a:rPr>
              <a:t>günümüz IQ testlerinde de kıyaslama kriteri olarak kullanılmaktadır</a:t>
            </a:r>
            <a:r>
              <a:rPr lang="tr-TR" sz="2800" dirty="0" smtClean="0">
                <a:latin typeface="+mj-lt"/>
              </a:rPr>
              <a:t>. </a:t>
            </a:r>
            <a:r>
              <a:rPr lang="tr-TR" sz="2000" i="1" dirty="0" smtClean="0">
                <a:latin typeface="+mj-lt"/>
              </a:rPr>
              <a:t>(Yaşıtlarından üst düzey performans göstermesi)</a:t>
            </a:r>
            <a:endParaRPr lang="tr-TR" sz="2800" i="1" dirty="0">
              <a:latin typeface="+mj-lt"/>
            </a:endParaRPr>
          </a:p>
        </p:txBody>
      </p:sp>
    </p:spTree>
    <p:extLst>
      <p:ext uri="{BB962C8B-B14F-4D97-AF65-F5344CB8AC3E}">
        <p14:creationId xmlns:p14="http://schemas.microsoft.com/office/powerpoint/2010/main" val="40772660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smtClean="0"/>
              <a:t>ZEKA TESTLERİNİN ORTAYA ÇIKIŞI</a:t>
            </a:r>
            <a:endParaRPr lang="tr-TR" sz="1800" b="1" dirty="0"/>
          </a:p>
        </p:txBody>
      </p:sp>
      <p:sp>
        <p:nvSpPr>
          <p:cNvPr id="3" name="İçerik Yer Tutucusu 2"/>
          <p:cNvSpPr>
            <a:spLocks noGrp="1"/>
          </p:cNvSpPr>
          <p:nvPr>
            <p:ph idx="1"/>
          </p:nvPr>
        </p:nvSpPr>
        <p:spPr>
          <a:xfrm>
            <a:off x="179512" y="1052736"/>
            <a:ext cx="8517632" cy="4680520"/>
          </a:xfrm>
        </p:spPr>
        <p:style>
          <a:lnRef idx="1">
            <a:schemeClr val="accent6"/>
          </a:lnRef>
          <a:fillRef idx="2">
            <a:schemeClr val="accent6"/>
          </a:fillRef>
          <a:effectRef idx="1">
            <a:schemeClr val="accent6"/>
          </a:effectRef>
          <a:fontRef idx="minor">
            <a:schemeClr val="dk1"/>
          </a:fontRef>
        </p:style>
        <p:txBody>
          <a:bodyPr/>
          <a:lstStyle/>
          <a:p>
            <a:pPr>
              <a:lnSpc>
                <a:spcPct val="150000"/>
              </a:lnSpc>
            </a:pPr>
            <a:r>
              <a:rPr lang="tr-TR" sz="3200" dirty="0">
                <a:latin typeface="+mj-lt"/>
              </a:rPr>
              <a:t>Günümüzde en sık uygulanan IQ testi olan Stanford-</a:t>
            </a:r>
            <a:r>
              <a:rPr lang="tr-TR" sz="3200" dirty="0" err="1">
                <a:latin typeface="+mj-lt"/>
              </a:rPr>
              <a:t>Binet</a:t>
            </a:r>
            <a:r>
              <a:rPr lang="tr-TR" sz="3200" dirty="0">
                <a:latin typeface="+mj-lt"/>
              </a:rPr>
              <a:t> testinin geliştirilme amacı okul performansını ölçebilmektir. </a:t>
            </a:r>
            <a:endParaRPr lang="tr-TR" sz="3200" dirty="0" smtClean="0">
              <a:latin typeface="+mj-lt"/>
            </a:endParaRPr>
          </a:p>
          <a:p>
            <a:pPr>
              <a:lnSpc>
                <a:spcPct val="150000"/>
              </a:lnSpc>
            </a:pPr>
            <a:r>
              <a:rPr lang="tr-TR" sz="3200" dirty="0" smtClean="0">
                <a:latin typeface="+mj-lt"/>
              </a:rPr>
              <a:t>Ancak </a:t>
            </a:r>
            <a:r>
              <a:rPr lang="tr-TR" sz="3200" dirty="0">
                <a:latin typeface="+mj-lt"/>
              </a:rPr>
              <a:t>zamanla hayatın tüm alanlarında bireylerin başarısını ölçmenin bir aracı olarak kullanılmaya başlanmıştır.</a:t>
            </a:r>
          </a:p>
        </p:txBody>
      </p:sp>
    </p:spTree>
    <p:extLst>
      <p:ext uri="{BB962C8B-B14F-4D97-AF65-F5344CB8AC3E}">
        <p14:creationId xmlns:p14="http://schemas.microsoft.com/office/powerpoint/2010/main" val="40772660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smtClean="0"/>
              <a:t>ZEKA TESTLERİNİN ORTAYA ÇIKIŞI</a:t>
            </a:r>
            <a:endParaRPr lang="tr-TR" sz="1800" b="1" dirty="0"/>
          </a:p>
        </p:txBody>
      </p:sp>
      <p:sp>
        <p:nvSpPr>
          <p:cNvPr id="3" name="İçerik Yer Tutucusu 2"/>
          <p:cNvSpPr>
            <a:spLocks noGrp="1"/>
          </p:cNvSpPr>
          <p:nvPr>
            <p:ph idx="1"/>
          </p:nvPr>
        </p:nvSpPr>
        <p:spPr>
          <a:xfrm>
            <a:off x="179512" y="1052736"/>
            <a:ext cx="8517632" cy="4464496"/>
          </a:xfrm>
        </p:spPr>
        <p:style>
          <a:lnRef idx="1">
            <a:schemeClr val="accent6"/>
          </a:lnRef>
          <a:fillRef idx="2">
            <a:schemeClr val="accent6"/>
          </a:fillRef>
          <a:effectRef idx="1">
            <a:schemeClr val="accent6"/>
          </a:effectRef>
          <a:fontRef idx="minor">
            <a:schemeClr val="dk1"/>
          </a:fontRef>
        </p:style>
        <p:txBody>
          <a:bodyPr/>
          <a:lstStyle/>
          <a:p>
            <a:pPr>
              <a:lnSpc>
                <a:spcPct val="150000"/>
              </a:lnSpc>
            </a:pPr>
            <a:r>
              <a:rPr lang="tr-TR" sz="3200" dirty="0">
                <a:latin typeface="+mj-lt"/>
              </a:rPr>
              <a:t>Stanford-</a:t>
            </a:r>
            <a:r>
              <a:rPr lang="tr-TR" sz="3200" dirty="0" err="1">
                <a:latin typeface="+mj-lt"/>
              </a:rPr>
              <a:t>Binet</a:t>
            </a:r>
            <a:r>
              <a:rPr lang="tr-TR" sz="3200" dirty="0">
                <a:latin typeface="+mj-lt"/>
              </a:rPr>
              <a:t> testinin bir alternatifi olarak görülen </a:t>
            </a:r>
            <a:r>
              <a:rPr lang="tr-TR" sz="3200" dirty="0" err="1" smtClean="0">
                <a:latin typeface="+mj-lt"/>
              </a:rPr>
              <a:t>Wechsler</a:t>
            </a:r>
            <a:r>
              <a:rPr lang="tr-TR" sz="3200" dirty="0" smtClean="0">
                <a:latin typeface="+mj-lt"/>
              </a:rPr>
              <a:t>(WISC-R) </a:t>
            </a:r>
            <a:r>
              <a:rPr lang="tr-TR" sz="3200" dirty="0">
                <a:latin typeface="+mj-lt"/>
              </a:rPr>
              <a:t>zeka testleri ise genel bir IQ skorundan ziyade bir çok alt test uygulanarak, her alanın ayrı bir değerlendirmeye tabi tutulması gerektiği üzerinde yoğunlaşır.</a:t>
            </a:r>
            <a:r>
              <a:rPr lang="tr-TR" sz="3200" dirty="0"/>
              <a:t> </a:t>
            </a:r>
            <a:endParaRPr lang="tr-TR" sz="3200" dirty="0">
              <a:latin typeface="+mj-lt"/>
            </a:endParaRPr>
          </a:p>
        </p:txBody>
      </p:sp>
    </p:spTree>
    <p:extLst>
      <p:ext uri="{BB962C8B-B14F-4D97-AF65-F5344CB8AC3E}">
        <p14:creationId xmlns:p14="http://schemas.microsoft.com/office/powerpoint/2010/main" val="39035258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smtClean="0"/>
              <a:t>ZEKA TESTLERİNİN ORTAYA ÇIKIŞI</a:t>
            </a:r>
            <a:endParaRPr lang="tr-TR" sz="1800" b="1" dirty="0"/>
          </a:p>
        </p:txBody>
      </p:sp>
      <p:sp>
        <p:nvSpPr>
          <p:cNvPr id="3" name="İçerik Yer Tutucusu 2"/>
          <p:cNvSpPr>
            <a:spLocks noGrp="1"/>
          </p:cNvSpPr>
          <p:nvPr>
            <p:ph idx="1"/>
          </p:nvPr>
        </p:nvSpPr>
        <p:spPr>
          <a:xfrm>
            <a:off x="251520" y="1052736"/>
            <a:ext cx="8712968" cy="4176464"/>
          </a:xfrm>
        </p:spPr>
        <p:style>
          <a:lnRef idx="1">
            <a:schemeClr val="accent6"/>
          </a:lnRef>
          <a:fillRef idx="2">
            <a:schemeClr val="accent6"/>
          </a:fillRef>
          <a:effectRef idx="1">
            <a:schemeClr val="accent6"/>
          </a:effectRef>
          <a:fontRef idx="minor">
            <a:schemeClr val="dk1"/>
          </a:fontRef>
        </p:style>
        <p:txBody>
          <a:bodyPr/>
          <a:lstStyle/>
          <a:p>
            <a:pPr>
              <a:lnSpc>
                <a:spcPct val="150000"/>
              </a:lnSpc>
            </a:pPr>
            <a:r>
              <a:rPr lang="tr-TR" sz="3200" dirty="0">
                <a:latin typeface="+mj-lt"/>
              </a:rPr>
              <a:t>Ancak araştırmalar göstermektedir ki Stanford- </a:t>
            </a:r>
            <a:r>
              <a:rPr lang="tr-TR" sz="3200" dirty="0" err="1">
                <a:latin typeface="+mj-lt"/>
              </a:rPr>
              <a:t>Binet</a:t>
            </a:r>
            <a:r>
              <a:rPr lang="tr-TR" sz="3200" dirty="0">
                <a:latin typeface="+mj-lt"/>
              </a:rPr>
              <a:t> testi ile </a:t>
            </a:r>
            <a:r>
              <a:rPr lang="tr-TR" sz="3200" dirty="0" err="1">
                <a:latin typeface="+mj-lt"/>
              </a:rPr>
              <a:t>Wechsler</a:t>
            </a:r>
            <a:r>
              <a:rPr lang="tr-TR" sz="3200" dirty="0">
                <a:latin typeface="+mj-lt"/>
              </a:rPr>
              <a:t> zeka testleri (ikincisi daha ayrıntılı bilgi sağlaması dışında) doğru orantılı sonuçlar vermektedir</a:t>
            </a:r>
            <a:r>
              <a:rPr lang="tr-TR" sz="3200" dirty="0" smtClean="0">
                <a:latin typeface="+mj-lt"/>
              </a:rPr>
              <a:t>.</a:t>
            </a:r>
            <a:r>
              <a:rPr lang="tr-TR" sz="2400" i="1" dirty="0" smtClean="0">
                <a:latin typeface="+mj-lt"/>
              </a:rPr>
              <a:t>(Geçerlilik ve güvenirliği tam)</a:t>
            </a:r>
            <a:endParaRPr lang="tr-TR" sz="2400" i="1" dirty="0">
              <a:latin typeface="+mj-lt"/>
            </a:endParaRPr>
          </a:p>
        </p:txBody>
      </p:sp>
    </p:spTree>
    <p:extLst>
      <p:ext uri="{BB962C8B-B14F-4D97-AF65-F5344CB8AC3E}">
        <p14:creationId xmlns:p14="http://schemas.microsoft.com/office/powerpoint/2010/main" val="3903525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414883"/>
          </a:xfrm>
        </p:spPr>
        <p:txBody>
          <a:bodyPr/>
          <a:lstStyle/>
          <a:p>
            <a:r>
              <a:rPr lang="tr-TR" sz="1800" b="1" dirty="0" smtClean="0"/>
              <a:t>TANILAMADA SINIF ÖĞRETMENİNİN GÖREVİ</a:t>
            </a:r>
            <a:endParaRPr lang="tr-TR" sz="1800" b="1" dirty="0"/>
          </a:p>
        </p:txBody>
      </p:sp>
      <p:sp>
        <p:nvSpPr>
          <p:cNvPr id="3" name="İçerik Yer Tutucusu 2"/>
          <p:cNvSpPr>
            <a:spLocks noGrp="1"/>
          </p:cNvSpPr>
          <p:nvPr>
            <p:ph idx="1"/>
          </p:nvPr>
        </p:nvSpPr>
        <p:spPr>
          <a:xfrm>
            <a:off x="395536" y="1196752"/>
            <a:ext cx="8373616" cy="4680520"/>
          </a:xfrm>
        </p:spPr>
        <p:style>
          <a:lnRef idx="1">
            <a:schemeClr val="accent6"/>
          </a:lnRef>
          <a:fillRef idx="2">
            <a:schemeClr val="accent6"/>
          </a:fillRef>
          <a:effectRef idx="1">
            <a:schemeClr val="accent6"/>
          </a:effectRef>
          <a:fontRef idx="minor">
            <a:schemeClr val="dk1"/>
          </a:fontRef>
        </p:style>
        <p:txBody>
          <a:bodyPr/>
          <a:lstStyle/>
          <a:p>
            <a:pPr>
              <a:lnSpc>
                <a:spcPct val="150000"/>
              </a:lnSpc>
            </a:pPr>
            <a:r>
              <a:rPr lang="tr-TR" sz="3200" dirty="0">
                <a:latin typeface="+mj-lt"/>
              </a:rPr>
              <a:t>Toplanan bilgilerin değerlendirilmesi ve öğrenciyi eğitsel değerlendirmeye gönde­rilmeden önce sınıftaki akademik ve sosyal ortama dâhil etmek için gerekli tedbirleri alır. Öğrencinin kaydettiği gelişmeleri izler ve alınan tedbirleri gözden geçirir. </a:t>
            </a:r>
          </a:p>
          <a:p>
            <a:pPr marL="0" indent="0">
              <a:lnSpc>
                <a:spcPct val="150000"/>
              </a:lnSpc>
              <a:buNone/>
            </a:pPr>
            <a:endParaRPr lang="tr-TR" sz="2800" dirty="0">
              <a:latin typeface="+mj-lt"/>
            </a:endParaRPr>
          </a:p>
        </p:txBody>
      </p:sp>
    </p:spTree>
    <p:extLst>
      <p:ext uri="{BB962C8B-B14F-4D97-AF65-F5344CB8AC3E}">
        <p14:creationId xmlns:p14="http://schemas.microsoft.com/office/powerpoint/2010/main" val="6469963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132856"/>
            <a:ext cx="8229600" cy="918939"/>
          </a:xfrm>
        </p:spPr>
        <p:txBody>
          <a:bodyPr/>
          <a:lstStyle/>
          <a:p>
            <a:pPr algn="ctr"/>
            <a:r>
              <a:rPr lang="tr-TR" sz="4400" b="1" dirty="0" smtClean="0"/>
              <a:t>BAŞLICA ZEKA TESTLERİ</a:t>
            </a:r>
            <a:endParaRPr lang="tr-TR" sz="4400" b="1" dirty="0"/>
          </a:p>
        </p:txBody>
      </p:sp>
    </p:spTree>
    <p:extLst>
      <p:ext uri="{BB962C8B-B14F-4D97-AF65-F5344CB8AC3E}">
        <p14:creationId xmlns:p14="http://schemas.microsoft.com/office/powerpoint/2010/main" val="18408919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240447070"/>
              </p:ext>
            </p:extLst>
          </p:nvPr>
        </p:nvGraphicFramePr>
        <p:xfrm>
          <a:off x="107504" y="1412776"/>
          <a:ext cx="8784975" cy="5290287"/>
        </p:xfrm>
        <a:graphic>
          <a:graphicData uri="http://schemas.openxmlformats.org/drawingml/2006/table">
            <a:tbl>
              <a:tblPr firstRow="1" bandRow="1">
                <a:tableStyleId>{22838BEF-8BB2-4498-84A7-C5851F593DF1}</a:tableStyleId>
              </a:tblPr>
              <a:tblGrid>
                <a:gridCol w="2928325"/>
                <a:gridCol w="2832315"/>
                <a:gridCol w="3024335"/>
              </a:tblGrid>
              <a:tr h="1080969">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2000" b="1" i="0" u="none" kern="1200" dirty="0" smtClean="0">
                          <a:solidFill>
                            <a:srgbClr val="0070C0"/>
                          </a:solidFill>
                          <a:effectLst/>
                          <a:latin typeface="+mj-lt"/>
                          <a:ea typeface="+mn-ea"/>
                          <a:cs typeface="+mn-cs"/>
                        </a:rPr>
                        <a:t>STANFORD BİNET ZEKA TESTİ </a:t>
                      </a:r>
                    </a:p>
                    <a:p>
                      <a:endParaRPr lang="tr-TR" b="1" u="none" dirty="0">
                        <a:solidFill>
                          <a:srgbClr val="EA832E"/>
                        </a:solidFill>
                        <a:latin typeface="+mj-lt"/>
                      </a:endParaRPr>
                    </a:p>
                  </a:txBody>
                  <a:tcPr/>
                </a:tc>
                <a:tc>
                  <a:txBody>
                    <a:bodyPr/>
                    <a:lstStyle/>
                    <a:p>
                      <a:r>
                        <a:rPr lang="tr-TR" sz="1800" b="0" i="0" u="none" kern="1200" dirty="0" smtClean="0">
                          <a:solidFill>
                            <a:schemeClr val="tx1"/>
                          </a:solidFill>
                          <a:effectLst/>
                          <a:latin typeface="+mj-lt"/>
                          <a:ea typeface="+mn-ea"/>
                          <a:cs typeface="+mn-cs"/>
                        </a:rPr>
                        <a:t>PORTEUS LABİRENTLERİ TESTİ</a:t>
                      </a:r>
                      <a:endParaRPr lang="tr-TR" b="0" u="none" dirty="0">
                        <a:solidFill>
                          <a:schemeClr val="tx1"/>
                        </a:solidFill>
                        <a:latin typeface="+mj-lt"/>
                      </a:endParaRPr>
                    </a:p>
                  </a:txBody>
                  <a:tcPr/>
                </a:tc>
                <a:tc>
                  <a:txBody>
                    <a:bodyPr/>
                    <a:lstStyle/>
                    <a:p>
                      <a:r>
                        <a:rPr lang="tr-TR" sz="1800" b="0" i="0" u="none" kern="1200" dirty="0" smtClean="0">
                          <a:solidFill>
                            <a:schemeClr val="tx1"/>
                          </a:solidFill>
                          <a:effectLst/>
                          <a:latin typeface="+mj-lt"/>
                          <a:ea typeface="+mn-ea"/>
                          <a:cs typeface="+mn-cs"/>
                        </a:rPr>
                        <a:t>ZİHNİ OLGUNLUK TESTİ</a:t>
                      </a:r>
                      <a:endParaRPr lang="tr-TR" b="0" u="none" dirty="0">
                        <a:solidFill>
                          <a:schemeClr val="tx1"/>
                        </a:solidFill>
                        <a:latin typeface="+mj-lt"/>
                      </a:endParaRPr>
                    </a:p>
                  </a:txBody>
                  <a:tcPr/>
                </a:tc>
              </a:tr>
              <a:tr h="1080969">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2000" b="1" i="0" u="none" kern="1200" dirty="0" smtClean="0">
                          <a:solidFill>
                            <a:srgbClr val="0070C0"/>
                          </a:solidFill>
                          <a:effectLst/>
                          <a:latin typeface="+mj-lt"/>
                          <a:ea typeface="+mn-ea"/>
                          <a:cs typeface="+mn-cs"/>
                        </a:rPr>
                        <a:t>WISC-R TESTİ</a:t>
                      </a:r>
                    </a:p>
                    <a:p>
                      <a:endParaRPr lang="tr-TR" b="1" u="none" dirty="0">
                        <a:solidFill>
                          <a:srgbClr val="0070C0"/>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i="0" u="none" kern="1200" dirty="0" smtClean="0">
                          <a:solidFill>
                            <a:srgbClr val="0070C0"/>
                          </a:solidFill>
                          <a:effectLst/>
                          <a:latin typeface="+mj-lt"/>
                          <a:ea typeface="+mn-ea"/>
                          <a:cs typeface="+mn-cs"/>
                        </a:rPr>
                        <a:t>TEMEL KABİLİYETLER TESTİ 7-11</a:t>
                      </a:r>
                      <a:endParaRPr lang="tr-TR" b="1" u="none" dirty="0" smtClean="0">
                        <a:solidFill>
                          <a:srgbClr val="0070C0"/>
                        </a:solidFill>
                        <a:latin typeface="+mj-lt"/>
                      </a:endParaRPr>
                    </a:p>
                    <a:p>
                      <a:endParaRPr lang="tr-TR" b="0" u="none"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dirty="0" smtClean="0">
                          <a:solidFill>
                            <a:schemeClr val="tx1"/>
                          </a:solidFill>
                          <a:effectLst/>
                          <a:latin typeface="+mj-lt"/>
                          <a:ea typeface="+mn-ea"/>
                          <a:cs typeface="+mn-cs"/>
                        </a:rPr>
                        <a:t>CAS TESTİ</a:t>
                      </a:r>
                      <a:endParaRPr lang="tr-TR" sz="1800" b="0" i="0" u="none" kern="1200" dirty="0" smtClean="0">
                        <a:solidFill>
                          <a:schemeClr val="tx1"/>
                        </a:solidFill>
                        <a:effectLst/>
                        <a:latin typeface="+mj-lt"/>
                        <a:ea typeface="+mn-ea"/>
                        <a:cs typeface="+mn-cs"/>
                      </a:endParaRPr>
                    </a:p>
                    <a:p>
                      <a:endParaRPr lang="tr-TR" b="0" u="none" dirty="0">
                        <a:solidFill>
                          <a:schemeClr val="tx1"/>
                        </a:solidFill>
                        <a:latin typeface="+mj-lt"/>
                      </a:endParaRPr>
                    </a:p>
                  </a:txBody>
                  <a:tcPr/>
                </a:tc>
              </a:tr>
              <a:tr h="808689">
                <a:tc>
                  <a:txBody>
                    <a:bodyPr/>
                    <a:lstStyle/>
                    <a:p>
                      <a:pPr marL="342900" indent="-342900">
                        <a:buFont typeface="Arial" panose="020B0604020202020204" pitchFamily="34" charset="0"/>
                        <a:buChar char="•"/>
                      </a:pPr>
                      <a:r>
                        <a:rPr lang="tr-TR" sz="2000" b="1" i="0" u="none" kern="1200" dirty="0" smtClean="0">
                          <a:solidFill>
                            <a:srgbClr val="0070C0"/>
                          </a:solidFill>
                          <a:effectLst/>
                          <a:latin typeface="+mj-lt"/>
                          <a:ea typeface="+mn-ea"/>
                          <a:cs typeface="+mn-cs"/>
                        </a:rPr>
                        <a:t>WNV</a:t>
                      </a:r>
                      <a:r>
                        <a:rPr lang="tr-TR" sz="2000" b="1" i="0" u="none" kern="1200" baseline="0" dirty="0" smtClean="0">
                          <a:solidFill>
                            <a:srgbClr val="0070C0"/>
                          </a:solidFill>
                          <a:effectLst/>
                          <a:latin typeface="+mj-lt"/>
                          <a:ea typeface="+mn-ea"/>
                          <a:cs typeface="+mn-cs"/>
                        </a:rPr>
                        <a:t> TESTİ</a:t>
                      </a:r>
                      <a:endParaRPr lang="tr-TR" sz="2000" b="1" u="none" dirty="0">
                        <a:solidFill>
                          <a:srgbClr val="0070C0"/>
                        </a:solidFill>
                        <a:latin typeface="+mj-lt"/>
                      </a:endParaRPr>
                    </a:p>
                  </a:txBody>
                  <a:tcPr/>
                </a:tc>
                <a:tc>
                  <a:txBody>
                    <a:bodyPr/>
                    <a:lstStyle/>
                    <a:p>
                      <a:r>
                        <a:rPr lang="tr-TR" sz="1800" b="0" i="0" u="none" kern="1200" dirty="0" smtClean="0">
                          <a:solidFill>
                            <a:schemeClr val="tx1"/>
                          </a:solidFill>
                          <a:effectLst/>
                          <a:latin typeface="+mj-lt"/>
                          <a:ea typeface="+mn-ea"/>
                          <a:cs typeface="+mn-cs"/>
                        </a:rPr>
                        <a:t>BİNET-TERMAN TESTİ:</a:t>
                      </a:r>
                      <a:endParaRPr lang="tr-TR" b="0" u="none"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dirty="0" smtClean="0">
                          <a:solidFill>
                            <a:schemeClr val="tx1"/>
                          </a:solidFill>
                          <a:effectLst/>
                          <a:latin typeface="+mj-lt"/>
                          <a:ea typeface="+mn-ea"/>
                          <a:cs typeface="+mn-cs"/>
                        </a:rPr>
                        <a:t>TONI-4</a:t>
                      </a:r>
                      <a:r>
                        <a:rPr lang="tr-TR" sz="1800" b="0" i="0" u="none" strike="noStrike" kern="1200" baseline="0" dirty="0" smtClean="0">
                          <a:solidFill>
                            <a:schemeClr val="tx1"/>
                          </a:solidFill>
                          <a:effectLst/>
                          <a:latin typeface="+mj-lt"/>
                          <a:ea typeface="+mn-ea"/>
                          <a:cs typeface="+mn-cs"/>
                        </a:rPr>
                        <a:t> ZEKA TESTİ</a:t>
                      </a:r>
                      <a:endParaRPr lang="tr-TR" sz="1800" b="0" i="0" u="none" kern="1200" dirty="0" smtClean="0">
                        <a:solidFill>
                          <a:schemeClr val="tx1"/>
                        </a:solidFill>
                        <a:effectLst/>
                        <a:latin typeface="+mj-lt"/>
                        <a:ea typeface="+mn-ea"/>
                        <a:cs typeface="+mn-cs"/>
                      </a:endParaRPr>
                    </a:p>
                    <a:p>
                      <a:endParaRPr lang="tr-TR" b="0" u="none" dirty="0">
                        <a:solidFill>
                          <a:schemeClr val="tx1"/>
                        </a:solidFill>
                        <a:latin typeface="+mj-lt"/>
                      </a:endParaRPr>
                    </a:p>
                  </a:txBody>
                  <a:tcPr/>
                </a:tc>
              </a:tr>
              <a:tr h="1405260">
                <a:tc>
                  <a:txBody>
                    <a:bodyPr/>
                    <a:lstStyle/>
                    <a:p>
                      <a:r>
                        <a:rPr lang="en-US" sz="2000" b="0" i="0" u="none" kern="1200" dirty="0" smtClean="0">
                          <a:solidFill>
                            <a:schemeClr val="tx1"/>
                          </a:solidFill>
                          <a:effectLst/>
                          <a:latin typeface="+mj-lt"/>
                          <a:ea typeface="+mn-ea"/>
                          <a:cs typeface="+mn-cs"/>
                        </a:rPr>
                        <a:t>GOOD ENOUGH – HARRİS BİR İNSAN ÇİZ TESTİ</a:t>
                      </a:r>
                      <a:endParaRPr lang="tr-TR" sz="2000" b="0" u="none"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i="0" u="none" kern="1200" dirty="0" smtClean="0">
                          <a:solidFill>
                            <a:srgbClr val="0070C0"/>
                          </a:solidFill>
                          <a:effectLst/>
                          <a:latin typeface="+mj-lt"/>
                          <a:ea typeface="+mn-ea"/>
                          <a:cs typeface="+mn-cs"/>
                        </a:rPr>
                        <a:t>LEİTER ULUSLAR ARASI PERFORMANS TESTİ</a:t>
                      </a:r>
                    </a:p>
                    <a:p>
                      <a:endParaRPr lang="tr-TR" b="0" u="none"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dirty="0" smtClean="0">
                          <a:solidFill>
                            <a:schemeClr val="tx1"/>
                          </a:solidFill>
                          <a:effectLst/>
                          <a:latin typeface="+mj-lt"/>
                          <a:ea typeface="+mn-ea"/>
                          <a:cs typeface="+mn-cs"/>
                        </a:rPr>
                        <a:t>BAYLER BEBEKLER İÇİN ZEKA TESTİ</a:t>
                      </a:r>
                      <a:endParaRPr lang="tr-TR" sz="1800" b="0" i="0" u="none" kern="1200" dirty="0" smtClean="0">
                        <a:solidFill>
                          <a:schemeClr val="tx1"/>
                        </a:solidFill>
                        <a:effectLst/>
                        <a:latin typeface="+mj-lt"/>
                        <a:ea typeface="+mn-ea"/>
                        <a:cs typeface="+mn-cs"/>
                      </a:endParaRPr>
                    </a:p>
                  </a:txBody>
                  <a:tcPr/>
                </a:tc>
              </a:tr>
              <a:tr h="808689">
                <a:tc>
                  <a:txBody>
                    <a:bodyPr/>
                    <a:lstStyle/>
                    <a:p>
                      <a:pPr marL="285750" indent="-285750">
                        <a:buFont typeface="Arial" panose="020B0604020202020204" pitchFamily="34" charset="0"/>
                        <a:buChar char="•"/>
                      </a:pPr>
                      <a:r>
                        <a:rPr lang="tr-TR" b="1" u="none" dirty="0" smtClean="0">
                          <a:solidFill>
                            <a:srgbClr val="0070C0"/>
                          </a:solidFill>
                          <a:latin typeface="+mj-lt"/>
                        </a:rPr>
                        <a:t>DENVER GELİŞİM</a:t>
                      </a:r>
                      <a:r>
                        <a:rPr lang="tr-TR" b="1" u="none" baseline="0" dirty="0" smtClean="0">
                          <a:solidFill>
                            <a:srgbClr val="0070C0"/>
                          </a:solidFill>
                          <a:latin typeface="+mj-lt"/>
                        </a:rPr>
                        <a:t> TESTİ</a:t>
                      </a:r>
                      <a:endParaRPr lang="tr-TR" b="1" u="none" dirty="0">
                        <a:solidFill>
                          <a:srgbClr val="0070C0"/>
                        </a:solidFill>
                        <a:latin typeface="+mj-lt"/>
                      </a:endParaRPr>
                    </a:p>
                  </a:txBody>
                  <a:tcPr/>
                </a:tc>
                <a:tc>
                  <a:txBody>
                    <a:bodyPr/>
                    <a:lstStyle/>
                    <a:p>
                      <a:r>
                        <a:rPr lang="tr-TR" sz="1800" b="0" i="0" u="none" kern="1200" dirty="0" smtClean="0">
                          <a:solidFill>
                            <a:schemeClr val="tx1"/>
                          </a:solidFill>
                          <a:effectLst/>
                          <a:latin typeface="+mj-lt"/>
                          <a:ea typeface="+mn-ea"/>
                          <a:cs typeface="+mn-cs"/>
                        </a:rPr>
                        <a:t>KOHS KÜPLERİ ZEKA ÖLÇEĞİ</a:t>
                      </a:r>
                      <a:endParaRPr lang="tr-TR" b="0" u="none" dirty="0">
                        <a:solidFill>
                          <a:schemeClr val="tx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u="none" strike="noStrike" kern="1200" dirty="0" smtClean="0">
                          <a:solidFill>
                            <a:schemeClr val="tx1"/>
                          </a:solidFill>
                          <a:effectLst/>
                          <a:latin typeface="+mj-lt"/>
                          <a:ea typeface="+mn-ea"/>
                          <a:cs typeface="+mn-cs"/>
                        </a:rPr>
                        <a:t>ANKARA</a:t>
                      </a:r>
                      <a:r>
                        <a:rPr lang="tr-TR" sz="1800" b="0" i="0" u="none" strike="noStrike" kern="1200" baseline="0" dirty="0" smtClean="0">
                          <a:solidFill>
                            <a:schemeClr val="tx1"/>
                          </a:solidFill>
                          <a:effectLst/>
                          <a:latin typeface="+mj-lt"/>
                          <a:ea typeface="+mn-ea"/>
                          <a:cs typeface="+mn-cs"/>
                        </a:rPr>
                        <a:t> GELİŞİM TARAMA ENVANTERİ(AGTE)</a:t>
                      </a:r>
                      <a:endParaRPr lang="tr-TR" sz="1800" b="0" i="0" u="none" kern="1200" dirty="0" smtClean="0">
                        <a:solidFill>
                          <a:schemeClr val="tx1"/>
                        </a:solidFill>
                        <a:effectLst/>
                        <a:latin typeface="+mj-lt"/>
                        <a:ea typeface="+mn-ea"/>
                        <a:cs typeface="+mn-cs"/>
                      </a:endParaRPr>
                    </a:p>
                  </a:txBody>
                  <a:tcPr/>
                </a:tc>
              </a:tr>
            </a:tbl>
          </a:graphicData>
        </a:graphic>
      </p:graphicFrame>
      <p:sp>
        <p:nvSpPr>
          <p:cNvPr id="3" name="Başlık 1"/>
          <p:cNvSpPr>
            <a:spLocks noGrp="1"/>
          </p:cNvSpPr>
          <p:nvPr>
            <p:ph type="title"/>
          </p:nvPr>
        </p:nvSpPr>
        <p:spPr>
          <a:xfrm>
            <a:off x="467544" y="332656"/>
            <a:ext cx="8229600" cy="432048"/>
          </a:xfrm>
        </p:spPr>
        <p:txBody>
          <a:bodyPr/>
          <a:lstStyle/>
          <a:p>
            <a:pPr algn="ctr"/>
            <a:r>
              <a:rPr lang="tr-TR" sz="2800" b="1" dirty="0" smtClean="0"/>
              <a:t>BAŞLICA ZEKA TESTLERİ</a:t>
            </a:r>
            <a:r>
              <a:rPr lang="tr-TR" sz="1800" b="1" dirty="0" smtClean="0"/>
              <a:t/>
            </a:r>
            <a:br>
              <a:rPr lang="tr-TR" sz="1800" b="1" dirty="0" smtClean="0"/>
            </a:br>
            <a:r>
              <a:rPr lang="tr-TR" sz="1800" b="1" dirty="0" smtClean="0"/>
              <a:t> (</a:t>
            </a:r>
            <a:r>
              <a:rPr lang="tr-TR" sz="1800" b="1" dirty="0" smtClean="0">
                <a:solidFill>
                  <a:srgbClr val="0070C0"/>
                </a:solidFill>
              </a:rPr>
              <a:t> *  </a:t>
            </a:r>
            <a:r>
              <a:rPr lang="tr-TR" sz="2000" b="1" dirty="0" smtClean="0">
                <a:solidFill>
                  <a:srgbClr val="0070C0"/>
                </a:solidFill>
              </a:rPr>
              <a:t>İşaretli </a:t>
            </a:r>
            <a:r>
              <a:rPr lang="tr-TR" sz="1800" b="1" dirty="0" smtClean="0">
                <a:solidFill>
                  <a:srgbClr val="0070C0"/>
                </a:solidFill>
              </a:rPr>
              <a:t>Zeka Testleri Yaygın Olarak Kullanılmaktadır.</a:t>
            </a:r>
            <a:r>
              <a:rPr lang="tr-TR" sz="1800" b="1" dirty="0" smtClean="0"/>
              <a:t>)</a:t>
            </a:r>
            <a:endParaRPr lang="tr-TR" sz="1800" b="1" dirty="0"/>
          </a:p>
        </p:txBody>
      </p:sp>
    </p:spTree>
    <p:extLst>
      <p:ext uri="{BB962C8B-B14F-4D97-AF65-F5344CB8AC3E}">
        <p14:creationId xmlns:p14="http://schemas.microsoft.com/office/powerpoint/2010/main" val="28705167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916832"/>
            <a:ext cx="8229600" cy="1711027"/>
          </a:xfrm>
        </p:spPr>
        <p:txBody>
          <a:bodyPr/>
          <a:lstStyle/>
          <a:p>
            <a:pPr algn="ctr"/>
            <a:r>
              <a:rPr lang="tr-TR" sz="5400" b="1" dirty="0" smtClean="0"/>
              <a:t>STANFORD BİNET ZEKA TESTİ</a:t>
            </a:r>
            <a:endParaRPr lang="tr-TR" sz="5400" b="1" dirty="0"/>
          </a:p>
        </p:txBody>
      </p:sp>
    </p:spTree>
    <p:extLst>
      <p:ext uri="{BB962C8B-B14F-4D97-AF65-F5344CB8AC3E}">
        <p14:creationId xmlns:p14="http://schemas.microsoft.com/office/powerpoint/2010/main" val="72705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67544" y="332656"/>
            <a:ext cx="8229600" cy="432048"/>
          </a:xfrm>
        </p:spPr>
        <p:txBody>
          <a:bodyPr/>
          <a:lstStyle/>
          <a:p>
            <a:r>
              <a:rPr lang="tr-TR" sz="1800" b="1" dirty="0" smtClean="0"/>
              <a:t>STANFORD BİNET ZEKA TESTİ</a:t>
            </a:r>
            <a:endParaRPr lang="tr-TR" sz="1800" b="1" dirty="0"/>
          </a:p>
        </p:txBody>
      </p:sp>
      <p:pic>
        <p:nvPicPr>
          <p:cNvPr id="2050" name="Picture 2" descr="http://www.kimpsikoloji.com/wp-content/uploads/2012/07/stanford-binet-zeka-testi-e%C4%9Fiti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4705"/>
            <a:ext cx="7764836"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3172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68761"/>
            <a:ext cx="8435280" cy="3240360"/>
          </a:xfrm>
        </p:spPr>
        <p:style>
          <a:lnRef idx="1">
            <a:schemeClr val="accent5"/>
          </a:lnRef>
          <a:fillRef idx="2">
            <a:schemeClr val="accent5"/>
          </a:fillRef>
          <a:effectRef idx="1">
            <a:schemeClr val="accent5"/>
          </a:effectRef>
          <a:fontRef idx="minor">
            <a:schemeClr val="dk1"/>
          </a:fontRef>
        </p:style>
        <p:txBody>
          <a:bodyPr/>
          <a:lstStyle/>
          <a:p>
            <a:pPr>
              <a:lnSpc>
                <a:spcPct val="150000"/>
              </a:lnSpc>
            </a:pPr>
            <a:r>
              <a:rPr lang="tr-TR" sz="3200" dirty="0" smtClean="0">
                <a:latin typeface="+mj-lt"/>
              </a:rPr>
              <a:t>2-18 arası yaş grubuna uygulanmaktadır.</a:t>
            </a:r>
          </a:p>
          <a:p>
            <a:pPr>
              <a:lnSpc>
                <a:spcPct val="150000"/>
              </a:lnSpc>
            </a:pPr>
            <a:r>
              <a:rPr lang="tr-TR" sz="3200" dirty="0" smtClean="0">
                <a:latin typeface="+mj-lt"/>
              </a:rPr>
              <a:t>Stanford-</a:t>
            </a:r>
            <a:r>
              <a:rPr lang="tr-TR" sz="3200" dirty="0" err="1" smtClean="0">
                <a:latin typeface="+mj-lt"/>
              </a:rPr>
              <a:t>Binet</a:t>
            </a:r>
            <a:r>
              <a:rPr lang="tr-TR" sz="3200" dirty="0" smtClean="0">
                <a:latin typeface="+mj-lt"/>
              </a:rPr>
              <a:t> </a:t>
            </a:r>
            <a:r>
              <a:rPr lang="tr-TR" sz="3200" dirty="0">
                <a:latin typeface="+mj-lt"/>
              </a:rPr>
              <a:t>testi çeşitli yaşlardan kişilere uygulanabilmekle beraber çocuklar için daha uygundur.</a:t>
            </a:r>
          </a:p>
        </p:txBody>
      </p:sp>
      <p:sp>
        <p:nvSpPr>
          <p:cNvPr id="4" name="Başlık 1"/>
          <p:cNvSpPr>
            <a:spLocks noGrp="1"/>
          </p:cNvSpPr>
          <p:nvPr>
            <p:ph type="title"/>
          </p:nvPr>
        </p:nvSpPr>
        <p:spPr>
          <a:xfrm>
            <a:off x="467544" y="332656"/>
            <a:ext cx="8229600" cy="432048"/>
          </a:xfrm>
        </p:spPr>
        <p:txBody>
          <a:bodyPr/>
          <a:lstStyle/>
          <a:p>
            <a:r>
              <a:rPr lang="tr-TR" sz="1800" b="1" dirty="0" smtClean="0"/>
              <a:t>STANFORD BİNET ZEKA TESTİ</a:t>
            </a:r>
            <a:endParaRPr lang="tr-TR" sz="1800" b="1" dirty="0"/>
          </a:p>
        </p:txBody>
      </p:sp>
    </p:spTree>
    <p:extLst>
      <p:ext uri="{BB962C8B-B14F-4D97-AF65-F5344CB8AC3E}">
        <p14:creationId xmlns:p14="http://schemas.microsoft.com/office/powerpoint/2010/main" val="42150883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348880"/>
            <a:ext cx="8229600" cy="1080120"/>
          </a:xfrm>
        </p:spPr>
        <p:txBody>
          <a:bodyPr/>
          <a:lstStyle/>
          <a:p>
            <a:pPr algn="ctr"/>
            <a:r>
              <a:rPr lang="tr-TR" sz="6000" b="1" cap="all" dirty="0"/>
              <a:t>WİSC-R ZEKA </a:t>
            </a:r>
            <a:r>
              <a:rPr lang="tr-TR" sz="6000" b="1" cap="all" dirty="0" smtClean="0"/>
              <a:t>TESTİ</a:t>
            </a:r>
            <a:r>
              <a:rPr lang="tr-TR" sz="4400" b="1" cap="all" dirty="0" smtClean="0"/>
              <a:t/>
            </a:r>
            <a:br>
              <a:rPr lang="tr-TR" sz="4400" b="1" cap="all" dirty="0" smtClean="0"/>
            </a:br>
            <a:r>
              <a:rPr lang="tr-TR" sz="3600" cap="all" dirty="0" smtClean="0">
                <a:solidFill>
                  <a:schemeClr val="accent1"/>
                </a:solidFill>
              </a:rPr>
              <a:t>(</a:t>
            </a:r>
            <a:r>
              <a:rPr lang="en-US" sz="3600" dirty="0">
                <a:solidFill>
                  <a:schemeClr val="accent1"/>
                </a:solidFill>
              </a:rPr>
              <a:t>Wechsler Intelligence Scale for Children</a:t>
            </a:r>
            <a:r>
              <a:rPr lang="tr-TR" sz="3600" cap="all" dirty="0" smtClean="0">
                <a:solidFill>
                  <a:schemeClr val="accent1"/>
                </a:solidFill>
              </a:rPr>
              <a:t>)</a:t>
            </a:r>
            <a:r>
              <a:rPr lang="tr-TR" sz="3600" cap="all" dirty="0" smtClean="0"/>
              <a:t/>
            </a:r>
            <a:br>
              <a:rPr lang="tr-TR" sz="3600" cap="all" dirty="0" smtClean="0"/>
            </a:br>
            <a:r>
              <a:rPr lang="tr-TR" sz="3600" b="1" cap="all" dirty="0" smtClean="0"/>
              <a:t>(</a:t>
            </a:r>
            <a:r>
              <a:rPr lang="tr-TR" sz="3600" b="1" dirty="0" err="1" smtClean="0"/>
              <a:t>Wechsler</a:t>
            </a:r>
            <a:r>
              <a:rPr lang="tr-TR" sz="3600" b="1" dirty="0" smtClean="0"/>
              <a:t> </a:t>
            </a:r>
            <a:r>
              <a:rPr lang="tr-TR" sz="3600" b="1" dirty="0"/>
              <a:t>Çocuklar İçin Zeka </a:t>
            </a:r>
            <a:r>
              <a:rPr lang="tr-TR" sz="3600" b="1" dirty="0" smtClean="0"/>
              <a:t>Ölçeği)</a:t>
            </a:r>
            <a:endParaRPr lang="tr-TR" sz="3600" b="1" dirty="0"/>
          </a:p>
        </p:txBody>
      </p:sp>
    </p:spTree>
    <p:extLst>
      <p:ext uri="{BB962C8B-B14F-4D97-AF65-F5344CB8AC3E}">
        <p14:creationId xmlns:p14="http://schemas.microsoft.com/office/powerpoint/2010/main" val="24360816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cap="all" dirty="0"/>
              <a:t>WİSC-R ZEKA TESTİ</a:t>
            </a:r>
            <a:endParaRPr lang="tr-TR" sz="1800" b="1" dirty="0"/>
          </a:p>
        </p:txBody>
      </p:sp>
      <p:sp>
        <p:nvSpPr>
          <p:cNvPr id="3" name="İçerik Yer Tutucusu 2"/>
          <p:cNvSpPr>
            <a:spLocks noGrp="1"/>
          </p:cNvSpPr>
          <p:nvPr>
            <p:ph idx="1"/>
          </p:nvPr>
        </p:nvSpPr>
        <p:spPr>
          <a:xfrm>
            <a:off x="251520" y="980728"/>
            <a:ext cx="8640960" cy="3960439"/>
          </a:xfrm>
        </p:spPr>
        <p:style>
          <a:lnRef idx="1">
            <a:schemeClr val="accent4"/>
          </a:lnRef>
          <a:fillRef idx="2">
            <a:schemeClr val="accent4"/>
          </a:fillRef>
          <a:effectRef idx="1">
            <a:schemeClr val="accent4"/>
          </a:effectRef>
          <a:fontRef idx="minor">
            <a:schemeClr val="dk1"/>
          </a:fontRef>
        </p:style>
        <p:txBody>
          <a:bodyPr/>
          <a:lstStyle/>
          <a:p>
            <a:pPr>
              <a:lnSpc>
                <a:spcPct val="150000"/>
              </a:lnSpc>
            </a:pPr>
            <a:r>
              <a:rPr lang="tr-TR" sz="3200" b="1" dirty="0">
                <a:latin typeface="+mj-lt"/>
              </a:rPr>
              <a:t>Dünya üzerinde kullanılan geçerliliği ve güvenirliği kanıtlanmış en yaygın uygulamadır</a:t>
            </a:r>
            <a:r>
              <a:rPr lang="tr-TR" sz="3200" dirty="0" smtClean="0">
                <a:latin typeface="+mj-lt"/>
              </a:rPr>
              <a:t>.</a:t>
            </a:r>
          </a:p>
          <a:p>
            <a:pPr>
              <a:lnSpc>
                <a:spcPct val="150000"/>
              </a:lnSpc>
            </a:pPr>
            <a:r>
              <a:rPr lang="tr-TR" sz="3200" dirty="0" smtClean="0">
                <a:latin typeface="+mj-lt"/>
              </a:rPr>
              <a:t>Zeka </a:t>
            </a:r>
            <a:r>
              <a:rPr lang="tr-TR" sz="3200" dirty="0">
                <a:latin typeface="+mj-lt"/>
              </a:rPr>
              <a:t>seviyesini(IQ) belirlememizde ve gerekli yönlendirmeleri yapmamızda yardımcı olur.</a:t>
            </a:r>
          </a:p>
        </p:txBody>
      </p:sp>
    </p:spTree>
    <p:extLst>
      <p:ext uri="{BB962C8B-B14F-4D97-AF65-F5344CB8AC3E}">
        <p14:creationId xmlns:p14="http://schemas.microsoft.com/office/powerpoint/2010/main" val="35590311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cap="all" dirty="0"/>
              <a:t>WİSC-R ZEKA TESTİ</a:t>
            </a:r>
            <a:endParaRPr lang="tr-TR" sz="1800" b="1" dirty="0"/>
          </a:p>
        </p:txBody>
      </p:sp>
      <p:sp>
        <p:nvSpPr>
          <p:cNvPr id="3" name="İçerik Yer Tutucusu 2"/>
          <p:cNvSpPr>
            <a:spLocks noGrp="1"/>
          </p:cNvSpPr>
          <p:nvPr>
            <p:ph idx="1"/>
          </p:nvPr>
        </p:nvSpPr>
        <p:spPr>
          <a:xfrm>
            <a:off x="179512" y="908720"/>
            <a:ext cx="8784976" cy="5616624"/>
          </a:xfrm>
        </p:spPr>
        <p:style>
          <a:lnRef idx="1">
            <a:schemeClr val="accent4"/>
          </a:lnRef>
          <a:fillRef idx="2">
            <a:schemeClr val="accent4"/>
          </a:fillRef>
          <a:effectRef idx="1">
            <a:schemeClr val="accent4"/>
          </a:effectRef>
          <a:fontRef idx="minor">
            <a:schemeClr val="dk1"/>
          </a:fontRef>
        </p:style>
        <p:txBody>
          <a:bodyPr/>
          <a:lstStyle/>
          <a:p>
            <a:pPr>
              <a:lnSpc>
                <a:spcPct val="150000"/>
              </a:lnSpc>
            </a:pPr>
            <a:r>
              <a:rPr lang="tr-TR" dirty="0">
                <a:latin typeface="+mj-lt"/>
              </a:rPr>
              <a:t>WISC-R zeka testi 1949 yılında David </a:t>
            </a:r>
            <a:r>
              <a:rPr lang="tr-TR" dirty="0" err="1">
                <a:latin typeface="+mj-lt"/>
              </a:rPr>
              <a:t>Weschsler</a:t>
            </a:r>
            <a:r>
              <a:rPr lang="tr-TR" dirty="0">
                <a:latin typeface="+mj-lt"/>
              </a:rPr>
              <a:t> tarafından meydana getirilmiştir. Daha sonra gerekli düzenlemeler yapılarak günümüzdeki haline getirilmiştir. </a:t>
            </a:r>
            <a:endParaRPr lang="tr-TR" dirty="0" smtClean="0">
              <a:latin typeface="+mj-lt"/>
            </a:endParaRPr>
          </a:p>
          <a:p>
            <a:pPr>
              <a:lnSpc>
                <a:spcPct val="150000"/>
              </a:lnSpc>
            </a:pPr>
            <a:r>
              <a:rPr lang="tr-TR" dirty="0" smtClean="0">
                <a:latin typeface="+mj-lt"/>
              </a:rPr>
              <a:t>Ortalama </a:t>
            </a:r>
            <a:r>
              <a:rPr lang="tr-TR" dirty="0">
                <a:latin typeface="+mj-lt"/>
              </a:rPr>
              <a:t>olarak 1-3 saat </a:t>
            </a:r>
            <a:r>
              <a:rPr lang="tr-TR" dirty="0" smtClean="0">
                <a:latin typeface="+mj-lt"/>
              </a:rPr>
              <a:t>sürede </a:t>
            </a:r>
            <a:r>
              <a:rPr lang="tr-TR" dirty="0">
                <a:latin typeface="+mj-lt"/>
              </a:rPr>
              <a:t>test tamamlanmaktadır. </a:t>
            </a:r>
            <a:endParaRPr lang="tr-TR" dirty="0" smtClean="0">
              <a:latin typeface="+mj-lt"/>
            </a:endParaRPr>
          </a:p>
          <a:p>
            <a:pPr>
              <a:lnSpc>
                <a:spcPct val="150000"/>
              </a:lnSpc>
            </a:pPr>
            <a:r>
              <a:rPr lang="tr-TR" b="1" dirty="0" smtClean="0">
                <a:latin typeface="+mj-lt"/>
              </a:rPr>
              <a:t>Testin </a:t>
            </a:r>
            <a:r>
              <a:rPr lang="tr-TR" b="1" dirty="0">
                <a:latin typeface="+mj-lt"/>
              </a:rPr>
              <a:t>süresi uygulanan çocuğun performansına göre değişim göstermektedir.</a:t>
            </a:r>
          </a:p>
        </p:txBody>
      </p:sp>
    </p:spTree>
    <p:extLst>
      <p:ext uri="{BB962C8B-B14F-4D97-AF65-F5344CB8AC3E}">
        <p14:creationId xmlns:p14="http://schemas.microsoft.com/office/powerpoint/2010/main" val="35590311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cap="all" dirty="0"/>
              <a:t>WİSC-R ZEKA TESTİ</a:t>
            </a:r>
            <a:endParaRPr lang="tr-TR" sz="1800" b="1" dirty="0"/>
          </a:p>
        </p:txBody>
      </p:sp>
      <p:sp>
        <p:nvSpPr>
          <p:cNvPr id="3" name="İçerik Yer Tutucusu 2"/>
          <p:cNvSpPr>
            <a:spLocks noGrp="1"/>
          </p:cNvSpPr>
          <p:nvPr>
            <p:ph idx="1"/>
          </p:nvPr>
        </p:nvSpPr>
        <p:spPr>
          <a:xfrm>
            <a:off x="179512" y="908720"/>
            <a:ext cx="8712968" cy="5222205"/>
          </a:xfrm>
        </p:spPr>
        <p:style>
          <a:lnRef idx="1">
            <a:schemeClr val="accent4"/>
          </a:lnRef>
          <a:fillRef idx="2">
            <a:schemeClr val="accent4"/>
          </a:fillRef>
          <a:effectRef idx="1">
            <a:schemeClr val="accent4"/>
          </a:effectRef>
          <a:fontRef idx="minor">
            <a:schemeClr val="dk1"/>
          </a:fontRef>
        </p:style>
        <p:txBody>
          <a:bodyPr/>
          <a:lstStyle/>
          <a:p>
            <a:pPr>
              <a:lnSpc>
                <a:spcPct val="150000"/>
              </a:lnSpc>
            </a:pPr>
            <a:r>
              <a:rPr lang="tr-TR" dirty="0">
                <a:latin typeface="+mj-lt"/>
              </a:rPr>
              <a:t>WISC-R yaş grubu olarak 6-16 yaşları </a:t>
            </a:r>
            <a:r>
              <a:rPr lang="tr-TR" dirty="0" smtClean="0">
                <a:latin typeface="+mj-lt"/>
              </a:rPr>
              <a:t>arasındaki </a:t>
            </a:r>
            <a:r>
              <a:rPr lang="tr-TR" dirty="0">
                <a:latin typeface="+mj-lt"/>
              </a:rPr>
              <a:t>çocuklara uygulanabilmektedir. </a:t>
            </a:r>
            <a:endParaRPr lang="tr-TR" dirty="0" smtClean="0">
              <a:latin typeface="+mj-lt"/>
            </a:endParaRPr>
          </a:p>
          <a:p>
            <a:pPr>
              <a:lnSpc>
                <a:spcPct val="150000"/>
              </a:lnSpc>
            </a:pPr>
            <a:r>
              <a:rPr lang="tr-TR" dirty="0" smtClean="0">
                <a:latin typeface="+mj-lt"/>
              </a:rPr>
              <a:t>Bunun </a:t>
            </a:r>
            <a:r>
              <a:rPr lang="tr-TR" dirty="0">
                <a:latin typeface="+mj-lt"/>
              </a:rPr>
              <a:t>üzerinde veya altında ki yaş gruplarına farklı testler </a:t>
            </a:r>
            <a:r>
              <a:rPr lang="tr-TR" dirty="0" smtClean="0">
                <a:latin typeface="+mj-lt"/>
              </a:rPr>
              <a:t>uygulanmalıdır.</a:t>
            </a:r>
          </a:p>
          <a:p>
            <a:pPr>
              <a:lnSpc>
                <a:spcPct val="150000"/>
              </a:lnSpc>
            </a:pPr>
            <a:r>
              <a:rPr lang="tr-TR" dirty="0" smtClean="0">
                <a:latin typeface="+mj-lt"/>
              </a:rPr>
              <a:t>Test, </a:t>
            </a:r>
            <a:r>
              <a:rPr lang="tr-TR" dirty="0">
                <a:latin typeface="+mj-lt"/>
              </a:rPr>
              <a:t>zekayı oluşturan birçok özellik hakkında bize fikir verir ve çocuğu daha yakından tanımamıza yardımcı olur. </a:t>
            </a:r>
          </a:p>
        </p:txBody>
      </p:sp>
    </p:spTree>
    <p:extLst>
      <p:ext uri="{BB962C8B-B14F-4D97-AF65-F5344CB8AC3E}">
        <p14:creationId xmlns:p14="http://schemas.microsoft.com/office/powerpoint/2010/main" val="35590311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nimapsikoloji.com/images/wisc-r-tes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8008692"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127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251520" y="1412776"/>
            <a:ext cx="8568952" cy="4530725"/>
          </a:xfrm>
        </p:spPr>
        <p:style>
          <a:lnRef idx="1">
            <a:schemeClr val="accent6"/>
          </a:lnRef>
          <a:fillRef idx="2">
            <a:schemeClr val="accent6"/>
          </a:fillRef>
          <a:effectRef idx="1">
            <a:schemeClr val="accent6"/>
          </a:effectRef>
          <a:fontRef idx="minor">
            <a:schemeClr val="dk1"/>
          </a:fontRef>
        </p:style>
        <p:txBody>
          <a:bodyPr/>
          <a:lstStyle/>
          <a:p>
            <a:pPr>
              <a:lnSpc>
                <a:spcPct val="150000"/>
              </a:lnSpc>
            </a:pPr>
            <a:r>
              <a:rPr lang="tr-TR" sz="3200" dirty="0" smtClean="0">
                <a:latin typeface="+mj-lt"/>
              </a:rPr>
              <a:t>Alınan </a:t>
            </a:r>
            <a:r>
              <a:rPr lang="tr-TR" sz="3200" dirty="0">
                <a:latin typeface="+mj-lt"/>
              </a:rPr>
              <a:t>tedbirlere rağmen öğrenci eğitim hizmetlerinden yararlanamadığı takdirde, özel eğitim ihtiyacının belirlenmesi amacıyla öğrenciyle ilgili olarak </a:t>
            </a:r>
            <a:r>
              <a:rPr lang="tr-TR" sz="3200" b="1" dirty="0">
                <a:latin typeface="+mj-lt"/>
              </a:rPr>
              <a:t>Eğitsel Değerlendirme İsteği </a:t>
            </a:r>
            <a:r>
              <a:rPr lang="tr-TR" sz="3200" b="1" dirty="0" smtClean="0">
                <a:latin typeface="+mj-lt"/>
              </a:rPr>
              <a:t>Formunu</a:t>
            </a:r>
            <a:r>
              <a:rPr lang="tr-TR" sz="3200" dirty="0" smtClean="0">
                <a:latin typeface="+mj-lt"/>
              </a:rPr>
              <a:t> doldurarak </a:t>
            </a:r>
            <a:r>
              <a:rPr lang="tr-TR" sz="3200" dirty="0">
                <a:latin typeface="+mj-lt"/>
              </a:rPr>
              <a:t>okul idaresine teslim eder.</a:t>
            </a:r>
          </a:p>
          <a:p>
            <a:pPr marL="0" indent="0">
              <a:lnSpc>
                <a:spcPct val="150000"/>
              </a:lnSpc>
              <a:buNone/>
            </a:pPr>
            <a:endParaRPr lang="tr-TR" sz="2800" dirty="0">
              <a:latin typeface="+mj-lt"/>
            </a:endParaRPr>
          </a:p>
        </p:txBody>
      </p:sp>
      <p:sp>
        <p:nvSpPr>
          <p:cNvPr id="5" name="Başlık 1"/>
          <p:cNvSpPr>
            <a:spLocks noGrp="1"/>
          </p:cNvSpPr>
          <p:nvPr>
            <p:ph type="title"/>
          </p:nvPr>
        </p:nvSpPr>
        <p:spPr>
          <a:xfrm>
            <a:off x="467544" y="404664"/>
            <a:ext cx="8229600" cy="558899"/>
          </a:xfrm>
        </p:spPr>
        <p:txBody>
          <a:bodyPr/>
          <a:lstStyle/>
          <a:p>
            <a:r>
              <a:rPr lang="tr-TR" sz="1800" b="1" dirty="0" smtClean="0"/>
              <a:t>TANILAMADA SINIF ÖĞRETMENİNİN GÖREVİ</a:t>
            </a:r>
            <a:endParaRPr lang="tr-TR" sz="1800" b="1" dirty="0"/>
          </a:p>
        </p:txBody>
      </p:sp>
    </p:spTree>
    <p:extLst>
      <p:ext uri="{BB962C8B-B14F-4D97-AF65-F5344CB8AC3E}">
        <p14:creationId xmlns:p14="http://schemas.microsoft.com/office/powerpoint/2010/main" val="39328047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cap="all" dirty="0"/>
              <a:t>WİSC-R ZEKA TESTİ</a:t>
            </a:r>
            <a:endParaRPr lang="tr-TR" sz="1800" b="1" dirty="0"/>
          </a:p>
        </p:txBody>
      </p:sp>
      <p:sp>
        <p:nvSpPr>
          <p:cNvPr id="3" name="İçerik Yer Tutucusu 2"/>
          <p:cNvSpPr>
            <a:spLocks noGrp="1"/>
          </p:cNvSpPr>
          <p:nvPr>
            <p:ph idx="1"/>
          </p:nvPr>
        </p:nvSpPr>
        <p:spPr>
          <a:xfrm>
            <a:off x="251520" y="1052736"/>
            <a:ext cx="8435280" cy="2232248"/>
          </a:xfrm>
          <a:ln/>
        </p:spPr>
        <p:style>
          <a:lnRef idx="1">
            <a:schemeClr val="accent4"/>
          </a:lnRef>
          <a:fillRef idx="2">
            <a:schemeClr val="accent4"/>
          </a:fillRef>
          <a:effectRef idx="1">
            <a:schemeClr val="accent4"/>
          </a:effectRef>
          <a:fontRef idx="minor">
            <a:schemeClr val="dk1"/>
          </a:fontRef>
        </p:style>
        <p:txBody>
          <a:bodyPr/>
          <a:lstStyle/>
          <a:p>
            <a:pPr>
              <a:lnSpc>
                <a:spcPct val="150000"/>
              </a:lnSpc>
            </a:pPr>
            <a:r>
              <a:rPr lang="tr-TR" dirty="0">
                <a:latin typeface="+mj-lt"/>
              </a:rPr>
              <a:t>Her biri genel zeka bölümünü oluşturan birden fazla yeteneği ölçen WISC-R zeka ölçeği, 12 alt testten oluşmaktadır. </a:t>
            </a:r>
          </a:p>
        </p:txBody>
      </p:sp>
    </p:spTree>
    <p:extLst>
      <p:ext uri="{BB962C8B-B14F-4D97-AF65-F5344CB8AC3E}">
        <p14:creationId xmlns:p14="http://schemas.microsoft.com/office/powerpoint/2010/main" val="35590311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700808"/>
            <a:ext cx="8229600" cy="1278979"/>
          </a:xfrm>
        </p:spPr>
        <p:txBody>
          <a:bodyPr/>
          <a:lstStyle/>
          <a:p>
            <a:pPr algn="ctr"/>
            <a:r>
              <a:rPr lang="tr-TR" sz="5400" b="1" dirty="0"/>
              <a:t>LEİTER </a:t>
            </a:r>
            <a:r>
              <a:rPr lang="tr-TR" sz="5400" b="1" dirty="0" smtClean="0"/>
              <a:t/>
            </a:r>
            <a:br>
              <a:rPr lang="tr-TR" sz="5400" b="1" dirty="0" smtClean="0"/>
            </a:br>
            <a:r>
              <a:rPr lang="tr-TR" sz="5400" b="1" dirty="0" smtClean="0"/>
              <a:t>ULUSLARARASI </a:t>
            </a:r>
            <a:r>
              <a:rPr lang="tr-TR" sz="5400" b="1" dirty="0"/>
              <a:t>PERFORMANS TESTİ</a:t>
            </a:r>
          </a:p>
        </p:txBody>
      </p:sp>
    </p:spTree>
    <p:extLst>
      <p:ext uri="{BB962C8B-B14F-4D97-AF65-F5344CB8AC3E}">
        <p14:creationId xmlns:p14="http://schemas.microsoft.com/office/powerpoint/2010/main" val="37081521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a:t>LEİTER ULUSLAR ARASI PERFORMANS TESTİ</a:t>
            </a:r>
          </a:p>
        </p:txBody>
      </p:sp>
      <p:sp>
        <p:nvSpPr>
          <p:cNvPr id="3" name="İçerik Yer Tutucusu 2"/>
          <p:cNvSpPr>
            <a:spLocks noGrp="1"/>
          </p:cNvSpPr>
          <p:nvPr>
            <p:ph idx="1"/>
          </p:nvPr>
        </p:nvSpPr>
        <p:spPr>
          <a:xfrm>
            <a:off x="179512" y="1052737"/>
            <a:ext cx="8640960" cy="3024335"/>
          </a:xfrm>
        </p:spPr>
        <p:style>
          <a:lnRef idx="1">
            <a:schemeClr val="accent2"/>
          </a:lnRef>
          <a:fillRef idx="2">
            <a:schemeClr val="accent2"/>
          </a:fillRef>
          <a:effectRef idx="1">
            <a:schemeClr val="accent2"/>
          </a:effectRef>
          <a:fontRef idx="minor">
            <a:schemeClr val="dk1"/>
          </a:fontRef>
        </p:style>
        <p:txBody>
          <a:bodyPr/>
          <a:lstStyle/>
          <a:p>
            <a:pPr>
              <a:lnSpc>
                <a:spcPct val="150000"/>
              </a:lnSpc>
            </a:pPr>
            <a:r>
              <a:rPr lang="tr-TR" b="1" dirty="0">
                <a:latin typeface="+mj-lt"/>
              </a:rPr>
              <a:t>İşitme ve konuşma </a:t>
            </a:r>
            <a:r>
              <a:rPr lang="tr-TR" b="1" dirty="0" smtClean="0">
                <a:latin typeface="+mj-lt"/>
              </a:rPr>
              <a:t>problemi </a:t>
            </a:r>
            <a:r>
              <a:rPr lang="tr-TR" b="1" dirty="0">
                <a:latin typeface="+mj-lt"/>
              </a:rPr>
              <a:t>olan çocuklar</a:t>
            </a:r>
            <a:r>
              <a:rPr lang="tr-TR" dirty="0">
                <a:latin typeface="+mj-lt"/>
              </a:rPr>
              <a:t>ın zihinsel performanslarını belirlemeyi amaçlayan dile dayanmayan bir performans testidir. </a:t>
            </a:r>
          </a:p>
          <a:p>
            <a:pPr>
              <a:lnSpc>
                <a:spcPct val="150000"/>
              </a:lnSpc>
            </a:pPr>
            <a:r>
              <a:rPr lang="tr-TR" dirty="0" smtClean="0">
                <a:latin typeface="+mj-lt"/>
              </a:rPr>
              <a:t>Bazı </a:t>
            </a:r>
            <a:r>
              <a:rPr lang="tr-TR" dirty="0">
                <a:latin typeface="+mj-lt"/>
              </a:rPr>
              <a:t>maddelerinin uygulamasında süre sınırı vardır.</a:t>
            </a:r>
            <a:endParaRPr lang="tr-TR" b="1" dirty="0">
              <a:latin typeface="+mj-lt"/>
            </a:endParaRPr>
          </a:p>
          <a:p>
            <a:pPr marL="0" indent="0">
              <a:buNone/>
            </a:pPr>
            <a:endParaRPr lang="tr-TR" dirty="0"/>
          </a:p>
        </p:txBody>
      </p:sp>
    </p:spTree>
    <p:extLst>
      <p:ext uri="{BB962C8B-B14F-4D97-AF65-F5344CB8AC3E}">
        <p14:creationId xmlns:p14="http://schemas.microsoft.com/office/powerpoint/2010/main" val="16907665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a:t>LEİTER ULUSLAR ARASI PERFORMANS TESTİ</a:t>
            </a:r>
          </a:p>
        </p:txBody>
      </p:sp>
      <p:sp>
        <p:nvSpPr>
          <p:cNvPr id="3" name="İçerik Yer Tutucusu 2"/>
          <p:cNvSpPr>
            <a:spLocks noGrp="1"/>
          </p:cNvSpPr>
          <p:nvPr>
            <p:ph idx="1"/>
          </p:nvPr>
        </p:nvSpPr>
        <p:spPr>
          <a:xfrm>
            <a:off x="107504" y="980728"/>
            <a:ext cx="8928992" cy="5760640"/>
          </a:xfrm>
        </p:spPr>
        <p:style>
          <a:lnRef idx="1">
            <a:schemeClr val="accent2"/>
          </a:lnRef>
          <a:fillRef idx="2">
            <a:schemeClr val="accent2"/>
          </a:fillRef>
          <a:effectRef idx="1">
            <a:schemeClr val="accent2"/>
          </a:effectRef>
          <a:fontRef idx="minor">
            <a:schemeClr val="dk1"/>
          </a:fontRef>
        </p:style>
        <p:txBody>
          <a:bodyPr/>
          <a:lstStyle/>
          <a:p>
            <a:pPr>
              <a:lnSpc>
                <a:spcPct val="150000"/>
              </a:lnSpc>
            </a:pPr>
            <a:r>
              <a:rPr lang="tr-TR" dirty="0">
                <a:latin typeface="+mj-lt"/>
              </a:rPr>
              <a:t>2-18 yaşları arasındaki bireylere </a:t>
            </a:r>
            <a:r>
              <a:rPr lang="tr-TR" dirty="0" smtClean="0">
                <a:latin typeface="+mj-lt"/>
              </a:rPr>
              <a:t>uygulanmaktadır.</a:t>
            </a:r>
          </a:p>
          <a:p>
            <a:pPr>
              <a:lnSpc>
                <a:spcPct val="150000"/>
              </a:lnSpc>
            </a:pPr>
            <a:endParaRPr lang="tr-TR" dirty="0" smtClean="0">
              <a:latin typeface="+mj-lt"/>
            </a:endParaRPr>
          </a:p>
          <a:p>
            <a:pPr>
              <a:lnSpc>
                <a:spcPct val="150000"/>
              </a:lnSpc>
            </a:pPr>
            <a:r>
              <a:rPr lang="tr-TR" dirty="0" smtClean="0">
                <a:latin typeface="+mj-lt"/>
              </a:rPr>
              <a:t>Bireysel </a:t>
            </a:r>
            <a:r>
              <a:rPr lang="tr-TR" dirty="0">
                <a:latin typeface="+mj-lt"/>
              </a:rPr>
              <a:t>bir test olup bir oturumda bir kişiye </a:t>
            </a:r>
            <a:r>
              <a:rPr lang="tr-TR" dirty="0" smtClean="0">
                <a:latin typeface="+mj-lt"/>
              </a:rPr>
              <a:t>uygulanır.</a:t>
            </a:r>
          </a:p>
          <a:p>
            <a:pPr>
              <a:lnSpc>
                <a:spcPct val="150000"/>
              </a:lnSpc>
            </a:pPr>
            <a:endParaRPr lang="tr-TR" dirty="0" smtClean="0">
              <a:latin typeface="+mj-lt"/>
            </a:endParaRPr>
          </a:p>
          <a:p>
            <a:pPr>
              <a:lnSpc>
                <a:spcPct val="150000"/>
              </a:lnSpc>
            </a:pPr>
            <a:r>
              <a:rPr lang="tr-TR" dirty="0" smtClean="0">
                <a:latin typeface="+mj-lt"/>
              </a:rPr>
              <a:t>Test </a:t>
            </a:r>
            <a:r>
              <a:rPr lang="tr-TR" dirty="0">
                <a:latin typeface="+mj-lt"/>
              </a:rPr>
              <a:t>ile ilgili model çocuğun önüne </a:t>
            </a:r>
            <a:r>
              <a:rPr lang="tr-TR" dirty="0" smtClean="0">
                <a:latin typeface="+mj-lt"/>
              </a:rPr>
              <a:t>konulur</a:t>
            </a:r>
            <a:r>
              <a:rPr lang="tr-TR" dirty="0">
                <a:latin typeface="+mj-lt"/>
              </a:rPr>
              <a:t>, sonra modele ait blok parçalar yönergeye uygun olarak sırayla çocuğa verilir ve çocuktan blok parçaları modele göre yerleştirmesi istenir.</a:t>
            </a:r>
          </a:p>
        </p:txBody>
      </p:sp>
    </p:spTree>
    <p:extLst>
      <p:ext uri="{BB962C8B-B14F-4D97-AF65-F5344CB8AC3E}">
        <p14:creationId xmlns:p14="http://schemas.microsoft.com/office/powerpoint/2010/main" val="16907665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a:t>LEİTER ULUSLAR ARASI PERFORMANS TESTİ</a:t>
            </a:r>
          </a:p>
        </p:txBody>
      </p:sp>
      <p:pic>
        <p:nvPicPr>
          <p:cNvPr id="5122" name="Picture 2" descr="http://www.kimpsikoloji.com/wp-content/uploads/2012/08/lei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665909"/>
            <a:ext cx="7827255"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7665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ctr">
              <a:buNone/>
            </a:pPr>
            <a:r>
              <a:rPr lang="tr-TR" sz="5400" b="1" dirty="0">
                <a:solidFill>
                  <a:schemeClr val="tx2"/>
                </a:solidFill>
              </a:rPr>
              <a:t>TEMEL KABİLİYETLER </a:t>
            </a:r>
            <a:r>
              <a:rPr lang="tr-TR" sz="5400" b="1" dirty="0" smtClean="0">
                <a:solidFill>
                  <a:schemeClr val="tx2"/>
                </a:solidFill>
              </a:rPr>
              <a:t>TESTİ</a:t>
            </a:r>
          </a:p>
          <a:p>
            <a:pPr marL="0" indent="0" algn="ctr">
              <a:buNone/>
            </a:pPr>
            <a:r>
              <a:rPr lang="tr-TR" sz="4800" b="1" dirty="0" smtClean="0">
                <a:solidFill>
                  <a:schemeClr val="tx2"/>
                </a:solidFill>
              </a:rPr>
              <a:t> (</a:t>
            </a:r>
            <a:r>
              <a:rPr lang="tr-TR" sz="4000" b="1" dirty="0" smtClean="0">
                <a:solidFill>
                  <a:schemeClr val="tx2"/>
                </a:solidFill>
              </a:rPr>
              <a:t>7-11 yaş)</a:t>
            </a:r>
            <a:endParaRPr lang="tr-TR" sz="3600" dirty="0">
              <a:solidFill>
                <a:schemeClr val="tx2"/>
              </a:solidFill>
            </a:endParaRPr>
          </a:p>
        </p:txBody>
      </p:sp>
    </p:spTree>
    <p:extLst>
      <p:ext uri="{BB962C8B-B14F-4D97-AF65-F5344CB8AC3E}">
        <p14:creationId xmlns:p14="http://schemas.microsoft.com/office/powerpoint/2010/main" val="25325430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a:t>TEMEL KABİLİYETLER TESTİ 7-11</a:t>
            </a:r>
          </a:p>
        </p:txBody>
      </p:sp>
      <p:sp>
        <p:nvSpPr>
          <p:cNvPr id="3" name="İçerik Yer Tutucusu 2"/>
          <p:cNvSpPr>
            <a:spLocks noGrp="1"/>
          </p:cNvSpPr>
          <p:nvPr>
            <p:ph idx="1"/>
          </p:nvPr>
        </p:nvSpPr>
        <p:spPr>
          <a:xfrm>
            <a:off x="107504" y="764704"/>
            <a:ext cx="8856984" cy="5760640"/>
          </a:xfrm>
        </p:spPr>
        <p:style>
          <a:lnRef idx="1">
            <a:schemeClr val="accent2"/>
          </a:lnRef>
          <a:fillRef idx="2">
            <a:schemeClr val="accent2"/>
          </a:fillRef>
          <a:effectRef idx="1">
            <a:schemeClr val="accent2"/>
          </a:effectRef>
          <a:fontRef idx="minor">
            <a:schemeClr val="dk1"/>
          </a:fontRef>
        </p:style>
        <p:txBody>
          <a:bodyPr/>
          <a:lstStyle/>
          <a:p>
            <a:pPr>
              <a:lnSpc>
                <a:spcPct val="150000"/>
              </a:lnSpc>
            </a:pPr>
            <a:r>
              <a:rPr lang="tr-TR" dirty="0">
                <a:latin typeface="+mj-lt"/>
              </a:rPr>
              <a:t>Bireylerin yeteneklerini belirlemek amacıyla uygulanan bir grup testidir. </a:t>
            </a:r>
            <a:endParaRPr lang="tr-TR" dirty="0" smtClean="0">
              <a:latin typeface="+mj-lt"/>
            </a:endParaRPr>
          </a:p>
          <a:p>
            <a:pPr marL="0" indent="0">
              <a:lnSpc>
                <a:spcPct val="150000"/>
              </a:lnSpc>
              <a:buNone/>
            </a:pPr>
            <a:endParaRPr lang="tr-TR" dirty="0" smtClean="0">
              <a:latin typeface="+mj-lt"/>
            </a:endParaRPr>
          </a:p>
          <a:p>
            <a:pPr>
              <a:lnSpc>
                <a:spcPct val="150000"/>
              </a:lnSpc>
            </a:pPr>
            <a:r>
              <a:rPr lang="tr-TR" dirty="0" smtClean="0">
                <a:latin typeface="+mj-lt"/>
              </a:rPr>
              <a:t>Testin </a:t>
            </a:r>
            <a:r>
              <a:rPr lang="tr-TR" dirty="0">
                <a:latin typeface="+mj-lt"/>
              </a:rPr>
              <a:t>önceki hali beş alt testten oluşmaktadır. Daha sonra bu test sınıf düzeyi olarak ele alınmış ve </a:t>
            </a:r>
            <a:endParaRPr lang="tr-TR" dirty="0" smtClean="0">
              <a:latin typeface="+mj-lt"/>
            </a:endParaRPr>
          </a:p>
          <a:p>
            <a:pPr marL="0" indent="0">
              <a:buNone/>
            </a:pPr>
            <a:r>
              <a:rPr lang="tr-TR" b="1" i="1" dirty="0" smtClean="0">
                <a:solidFill>
                  <a:schemeClr val="tx1"/>
                </a:solidFill>
                <a:latin typeface="+mj-lt"/>
              </a:rPr>
              <a:t>Temel </a:t>
            </a:r>
            <a:r>
              <a:rPr lang="tr-TR" b="1" i="1" dirty="0">
                <a:solidFill>
                  <a:schemeClr val="tx1"/>
                </a:solidFill>
                <a:latin typeface="+mj-lt"/>
              </a:rPr>
              <a:t>Yetenekler Testi 6-8 </a:t>
            </a:r>
            <a:endParaRPr lang="tr-TR" b="1" i="1" dirty="0" smtClean="0">
              <a:solidFill>
                <a:schemeClr val="tx1"/>
              </a:solidFill>
              <a:latin typeface="+mj-lt"/>
            </a:endParaRPr>
          </a:p>
          <a:p>
            <a:pPr marL="0" indent="0">
              <a:buNone/>
            </a:pPr>
            <a:r>
              <a:rPr lang="tr-TR" b="1" i="1" dirty="0" smtClean="0">
                <a:solidFill>
                  <a:schemeClr val="tx1"/>
                </a:solidFill>
                <a:latin typeface="+mj-lt"/>
              </a:rPr>
              <a:t>Temel </a:t>
            </a:r>
            <a:r>
              <a:rPr lang="tr-TR" b="1" i="1" dirty="0">
                <a:solidFill>
                  <a:schemeClr val="tx1"/>
                </a:solidFill>
                <a:latin typeface="+mj-lt"/>
              </a:rPr>
              <a:t>Yetenekler Testi 9-12 </a:t>
            </a:r>
            <a:endParaRPr lang="tr-TR" b="1" i="1" dirty="0" smtClean="0">
              <a:solidFill>
                <a:schemeClr val="tx1"/>
              </a:solidFill>
              <a:latin typeface="+mj-lt"/>
            </a:endParaRPr>
          </a:p>
          <a:p>
            <a:pPr marL="0" indent="0">
              <a:lnSpc>
                <a:spcPct val="150000"/>
              </a:lnSpc>
              <a:buNone/>
            </a:pPr>
            <a:r>
              <a:rPr lang="tr-TR" dirty="0" smtClean="0">
                <a:latin typeface="+mj-lt"/>
              </a:rPr>
              <a:t>şeklinde </a:t>
            </a:r>
            <a:r>
              <a:rPr lang="tr-TR" dirty="0">
                <a:latin typeface="+mj-lt"/>
              </a:rPr>
              <a:t>iki ayrı test takımı olarak düzenlenmiştir. </a:t>
            </a:r>
            <a:endParaRPr lang="tr-TR" dirty="0" smtClean="0">
              <a:latin typeface="+mj-lt"/>
            </a:endParaRPr>
          </a:p>
        </p:txBody>
      </p:sp>
    </p:spTree>
    <p:extLst>
      <p:ext uri="{BB962C8B-B14F-4D97-AF65-F5344CB8AC3E}">
        <p14:creationId xmlns:p14="http://schemas.microsoft.com/office/powerpoint/2010/main" val="993475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342875"/>
          </a:xfrm>
        </p:spPr>
        <p:txBody>
          <a:bodyPr/>
          <a:lstStyle/>
          <a:p>
            <a:r>
              <a:rPr lang="tr-TR" sz="1800" b="1" dirty="0"/>
              <a:t>TEMEL KABİLİYETLER TESTİ 7-11</a:t>
            </a:r>
          </a:p>
        </p:txBody>
      </p:sp>
      <p:sp>
        <p:nvSpPr>
          <p:cNvPr id="3" name="İçerik Yer Tutucusu 2"/>
          <p:cNvSpPr>
            <a:spLocks noGrp="1"/>
          </p:cNvSpPr>
          <p:nvPr>
            <p:ph idx="1"/>
          </p:nvPr>
        </p:nvSpPr>
        <p:spPr>
          <a:xfrm>
            <a:off x="179512" y="1052736"/>
            <a:ext cx="8856984" cy="3024336"/>
          </a:xfrm>
        </p:spPr>
        <p:style>
          <a:lnRef idx="1">
            <a:schemeClr val="accent2"/>
          </a:lnRef>
          <a:fillRef idx="2">
            <a:schemeClr val="accent2"/>
          </a:fillRef>
          <a:effectRef idx="1">
            <a:schemeClr val="accent2"/>
          </a:effectRef>
          <a:fontRef idx="minor">
            <a:schemeClr val="dk1"/>
          </a:fontRef>
        </p:style>
        <p:txBody>
          <a:bodyPr/>
          <a:lstStyle/>
          <a:p>
            <a:pPr>
              <a:lnSpc>
                <a:spcPct val="150000"/>
              </a:lnSpc>
            </a:pPr>
            <a:r>
              <a:rPr lang="tr-TR" dirty="0" smtClean="0">
                <a:latin typeface="+mj-lt"/>
              </a:rPr>
              <a:t>Bu </a:t>
            </a:r>
            <a:r>
              <a:rPr lang="tr-TR" dirty="0">
                <a:latin typeface="+mj-lt"/>
              </a:rPr>
              <a:t>testler üzerinde Genel Müdürlüğümüzce halen çalışılmaktadır. </a:t>
            </a:r>
            <a:endParaRPr lang="tr-TR" dirty="0" smtClean="0">
              <a:latin typeface="+mj-lt"/>
            </a:endParaRPr>
          </a:p>
          <a:p>
            <a:pPr>
              <a:lnSpc>
                <a:spcPct val="150000"/>
              </a:lnSpc>
            </a:pPr>
            <a:r>
              <a:rPr lang="tr-TR" dirty="0" smtClean="0">
                <a:latin typeface="+mj-lt"/>
              </a:rPr>
              <a:t>Alt </a:t>
            </a:r>
            <a:r>
              <a:rPr lang="tr-TR" dirty="0">
                <a:latin typeface="+mj-lt"/>
              </a:rPr>
              <a:t>testlere ilişkin süre sınırı vardır.</a:t>
            </a:r>
          </a:p>
        </p:txBody>
      </p:sp>
    </p:spTree>
    <p:extLst>
      <p:ext uri="{BB962C8B-B14F-4D97-AF65-F5344CB8AC3E}">
        <p14:creationId xmlns:p14="http://schemas.microsoft.com/office/powerpoint/2010/main" val="22253233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412776"/>
            <a:ext cx="8928992" cy="3223195"/>
          </a:xfrm>
        </p:spPr>
        <p:txBody>
          <a:bodyPr/>
          <a:lstStyle/>
          <a:p>
            <a:r>
              <a:rPr lang="tr-TR" sz="3200" b="1" dirty="0" smtClean="0"/>
              <a:t>Bu Bölümde;</a:t>
            </a:r>
            <a:br>
              <a:rPr lang="tr-TR" sz="3200" b="1" dirty="0" smtClean="0"/>
            </a:br>
            <a:r>
              <a:rPr lang="tr-TR" sz="3200" b="1" i="1" dirty="0" smtClean="0"/>
              <a:t> Özel Yetenekli Bireylerin Tanılamaları</a:t>
            </a:r>
            <a:br>
              <a:rPr lang="tr-TR" sz="3200" b="1" i="1" dirty="0" smtClean="0"/>
            </a:br>
            <a:r>
              <a:rPr lang="tr-TR" sz="3200" b="1" i="1" dirty="0" smtClean="0"/>
              <a:t>BİLSEM Ve RAM Tanılamaları</a:t>
            </a:r>
            <a:br>
              <a:rPr lang="tr-TR" sz="3200" b="1" i="1" dirty="0" smtClean="0"/>
            </a:br>
            <a:r>
              <a:rPr lang="tr-TR" sz="3200" b="1" i="1" dirty="0" smtClean="0"/>
              <a:t>Çeşitli Zeka Testlerinden </a:t>
            </a:r>
            <a:r>
              <a:rPr lang="tr-TR" sz="3200" b="1" dirty="0" smtClean="0"/>
              <a:t/>
            </a:r>
            <a:br>
              <a:rPr lang="tr-TR" sz="3200" b="1" dirty="0" smtClean="0"/>
            </a:br>
            <a:r>
              <a:rPr lang="tr-TR" sz="3200" b="1" dirty="0"/>
              <a:t>	</a:t>
            </a:r>
            <a:r>
              <a:rPr lang="tr-TR" sz="3200" b="1" dirty="0" smtClean="0"/>
              <a:t>					bahsedildi.</a:t>
            </a:r>
            <a:br>
              <a:rPr lang="tr-TR" sz="3200" b="1" dirty="0" smtClean="0"/>
            </a:br>
            <a:r>
              <a:rPr lang="tr-TR" sz="3200" b="1" dirty="0" smtClean="0"/>
              <a:t/>
            </a:r>
            <a:br>
              <a:rPr lang="tr-TR" sz="3200" b="1" dirty="0" smtClean="0"/>
            </a:br>
            <a:r>
              <a:rPr lang="tr-TR" sz="3200" b="1" dirty="0"/>
              <a:t>	</a:t>
            </a:r>
            <a:r>
              <a:rPr lang="tr-TR" sz="3200" b="1" dirty="0" smtClean="0"/>
              <a:t>		               </a:t>
            </a:r>
            <a:r>
              <a:rPr lang="tr-TR" sz="2400" b="1" dirty="0" smtClean="0"/>
              <a:t>Dinlediğiniz İçin Teşekkürler…</a:t>
            </a:r>
            <a:r>
              <a:rPr lang="tr-TR" sz="2400" b="1" dirty="0" smtClean="0">
                <a:sym typeface="Wingdings" panose="05000000000000000000" pitchFamily="2" charset="2"/>
              </a:rPr>
              <a:t></a:t>
            </a:r>
            <a:endParaRPr lang="tr-TR" sz="2400" b="1" dirty="0"/>
          </a:p>
        </p:txBody>
      </p:sp>
    </p:spTree>
    <p:extLst>
      <p:ext uri="{BB962C8B-B14F-4D97-AF65-F5344CB8AC3E}">
        <p14:creationId xmlns:p14="http://schemas.microsoft.com/office/powerpoint/2010/main" val="3806402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052736"/>
            <a:ext cx="8712968" cy="3816424"/>
          </a:xfrm>
        </p:spPr>
        <p:txBody>
          <a:bodyPr/>
          <a:lstStyle/>
          <a:p>
            <a:pPr algn="ctr"/>
            <a:r>
              <a:rPr lang="tr-TR" sz="5400" b="1" dirty="0" smtClean="0"/>
              <a:t>EĞİTSEL </a:t>
            </a:r>
            <a:br>
              <a:rPr lang="tr-TR" sz="5400" b="1" dirty="0" smtClean="0"/>
            </a:br>
            <a:r>
              <a:rPr lang="tr-TR" sz="5400" b="1" dirty="0" smtClean="0"/>
              <a:t>DEĞERLENDİRME </a:t>
            </a:r>
            <a:br>
              <a:rPr lang="tr-TR" sz="5400" b="1" dirty="0" smtClean="0"/>
            </a:br>
            <a:r>
              <a:rPr lang="tr-TR" sz="5400" b="1" dirty="0" smtClean="0"/>
              <a:t>ve </a:t>
            </a:r>
            <a:br>
              <a:rPr lang="tr-TR" sz="5400" b="1" dirty="0" smtClean="0"/>
            </a:br>
            <a:r>
              <a:rPr lang="tr-TR" sz="5400" b="1" dirty="0" smtClean="0"/>
              <a:t>TANILAMA</a:t>
            </a:r>
            <a:endParaRPr lang="tr-TR" sz="5400" b="1" dirty="0"/>
          </a:p>
        </p:txBody>
      </p:sp>
    </p:spTree>
    <p:extLst>
      <p:ext uri="{BB962C8B-B14F-4D97-AF65-F5344CB8AC3E}">
        <p14:creationId xmlns:p14="http://schemas.microsoft.com/office/powerpoint/2010/main" val="2296993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414883"/>
          </a:xfrm>
        </p:spPr>
        <p:txBody>
          <a:bodyPr/>
          <a:lstStyle/>
          <a:p>
            <a:r>
              <a:rPr lang="tr-TR" sz="1800" b="1" dirty="0" smtClean="0"/>
              <a:t>EĞİTSEL DEĞERLENDİRME</a:t>
            </a:r>
            <a:endParaRPr lang="tr-TR" sz="1800" b="1" dirty="0"/>
          </a:p>
        </p:txBody>
      </p:sp>
      <p:sp>
        <p:nvSpPr>
          <p:cNvPr id="3" name="İçerik Yer Tutucusu 2"/>
          <p:cNvSpPr>
            <a:spLocks noGrp="1"/>
          </p:cNvSpPr>
          <p:nvPr>
            <p:ph idx="1"/>
          </p:nvPr>
        </p:nvSpPr>
        <p:spPr>
          <a:xfrm>
            <a:off x="395536" y="1124744"/>
            <a:ext cx="8219256" cy="4320480"/>
          </a:xfrm>
        </p:spPr>
        <p:style>
          <a:lnRef idx="1">
            <a:schemeClr val="accent5"/>
          </a:lnRef>
          <a:fillRef idx="2">
            <a:schemeClr val="accent5"/>
          </a:fillRef>
          <a:effectRef idx="1">
            <a:schemeClr val="accent5"/>
          </a:effectRef>
          <a:fontRef idx="minor">
            <a:schemeClr val="dk1"/>
          </a:fontRef>
        </p:style>
        <p:txBody>
          <a:bodyPr/>
          <a:lstStyle/>
          <a:p>
            <a:pPr>
              <a:lnSpc>
                <a:spcPct val="150000"/>
              </a:lnSpc>
            </a:pPr>
            <a:r>
              <a:rPr lang="tr-TR" dirty="0">
                <a:latin typeface="+mj-lt"/>
              </a:rPr>
              <a:t>Eğitsel değerlendirme ve tanılama sürecinde, eğitsel amaçla bireyin tüm gelişim ala­nındaki özellikleri ve akademik disiplin alanlarındaki yeterlilikleri ile eğitim ihtiyaçları belirlenerek en az sınırlandırılmış eğitim ortamına ve özel eğitim hizmetine karar verilir.</a:t>
            </a:r>
          </a:p>
          <a:p>
            <a:pPr marL="0" indent="0">
              <a:buNone/>
            </a:pPr>
            <a:endParaRPr lang="tr-TR" dirty="0"/>
          </a:p>
        </p:txBody>
      </p:sp>
    </p:spTree>
    <p:extLst>
      <p:ext uri="{BB962C8B-B14F-4D97-AF65-F5344CB8AC3E}">
        <p14:creationId xmlns:p14="http://schemas.microsoft.com/office/powerpoint/2010/main" val="3291752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Kenar Çizgil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Kenar Çizgili">
      <a:majorFont>
        <a:latin typeface="Garamond"/>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enar Çizgili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enar Çizgili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enar Çizgili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enar Çizgili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Kenar Çizgili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Kenar Çizgili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Kenar Çizgil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Kenar Çizgili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Kenar Çizgili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Tema1</Template>
  <TotalTime>580</TotalTime>
  <Words>2039</Words>
  <Application>Microsoft Office PowerPoint</Application>
  <PresentationFormat>Ekran Gösterisi (4:3)</PresentationFormat>
  <Paragraphs>202</Paragraphs>
  <Slides>78</Slides>
  <Notes>0</Notes>
  <HiddenSlides>0</HiddenSlides>
  <MMClips>0</MMClips>
  <ScaleCrop>false</ScaleCrop>
  <HeadingPairs>
    <vt:vector size="4" baseType="variant">
      <vt:variant>
        <vt:lpstr>Tema</vt:lpstr>
      </vt:variant>
      <vt:variant>
        <vt:i4>1</vt:i4>
      </vt:variant>
      <vt:variant>
        <vt:lpstr>Slayt Başlıkları</vt:lpstr>
      </vt:variant>
      <vt:variant>
        <vt:i4>78</vt:i4>
      </vt:variant>
    </vt:vector>
  </HeadingPairs>
  <TitlesOfParts>
    <vt:vector size="79" baseType="lpstr">
      <vt:lpstr>Tema1</vt:lpstr>
      <vt:lpstr>ÖZEL YETENEKLİ BİREYLERİN TANILANMASI</vt:lpstr>
      <vt:lpstr>ÖZEL YETENEKLİ BİREY TANILAMASINDA ÖĞRETMENİN GÖREVLERİ</vt:lpstr>
      <vt:lpstr>TANILAMADA SINIF ÖĞRETMENİNİN GÖREVİ</vt:lpstr>
      <vt:lpstr>TANILAMADA SINIF ÖĞRETMENİNİN GÖREVİ</vt:lpstr>
      <vt:lpstr>TANILAMADA SINIF ÖĞRETMENİNİN GÖREVİ</vt:lpstr>
      <vt:lpstr>TANILAMADA SINIF ÖĞRETMENİNİN GÖREVİ</vt:lpstr>
      <vt:lpstr>TANILAMADA SINIF ÖĞRETMENİNİN GÖREVİ</vt:lpstr>
      <vt:lpstr>EĞİTSEL  DEĞERLENDİRME  ve  TANILAMA</vt:lpstr>
      <vt:lpstr>EĞİTSEL DEĞERLENDİRME</vt:lpstr>
      <vt:lpstr>EĞİTSEL DEĞERLENDİRME</vt:lpstr>
      <vt:lpstr>EĞİTSEL DEĞERLENDİRME</vt:lpstr>
      <vt:lpstr>EĞİTSEL DEĞERLENDİRME</vt:lpstr>
      <vt:lpstr>TANILANAN BİREYLERİN EĞİTİM ALABİLECEKLERİ DURUMLAR</vt:lpstr>
      <vt:lpstr>PowerPoint Sunusu</vt:lpstr>
      <vt:lpstr>Not:</vt:lpstr>
      <vt:lpstr>TANILANAN BİREYLERİN EĞİTİM ALABİLECEKLERİ MERKEZLER</vt:lpstr>
      <vt:lpstr>TANILANAN BİREYLERİN EĞİTİM ALABİLECEKLERİ MERKEZLER</vt:lpstr>
      <vt:lpstr>BİLİM ve SANAT MERKEZİ ÖĞRENCİ SEÇİMİ</vt:lpstr>
      <vt:lpstr>BİLİM ve SANAT MERKEZİ ÖĞRENCİ SEÇİMİ</vt:lpstr>
      <vt:lpstr>BİLİM ve SANAT MERKEZİ ÖĞRENCİ SEÇİMİ</vt:lpstr>
      <vt:lpstr>BİLİM ve SANAT MERKEZİ ÖĞRENCİ SEÇİMİ</vt:lpstr>
      <vt:lpstr>BİLİM ve SANAT MERKEZİ ÖĞRENCİ SEÇİMİ</vt:lpstr>
      <vt:lpstr>BİLİM ve SANAT MERKEZİ ÖĞRENCİ SEÇİMİ</vt:lpstr>
      <vt:lpstr>BİLİM ve SANAT MERKEZİ ÖĞRENCİ SEÇİMİ</vt:lpstr>
      <vt:lpstr>BİLİM ve SANAT MERKEZİ ÖĞRENCİ SEÇİMİ</vt:lpstr>
      <vt:lpstr>BİLİM ve SANAT MERKEZİ ÖĞRENCİ SEÇİMİ</vt:lpstr>
      <vt:lpstr>BİLİM ve SANAT MERKEZİ ÖĞRENCİ SEÇİMİ</vt:lpstr>
      <vt:lpstr>BİLİM ve SANAT MERKEZİ ÖĞRENCİ SEÇİMİ</vt:lpstr>
      <vt:lpstr>BİLİM ve SANAT MERKEZİ ÖĞRENCİ SEÇİMİ</vt:lpstr>
      <vt:lpstr>BİLİM ve SANAT MERKEZİ ÖĞRENCİ SEÇİMİ</vt:lpstr>
      <vt:lpstr>PowerPoint Sunusu</vt:lpstr>
      <vt:lpstr>ZEKA NEDİR?</vt:lpstr>
      <vt:lpstr>ZEKA NEDİR?</vt:lpstr>
      <vt:lpstr>ZEKA NEDİR?</vt:lpstr>
      <vt:lpstr>ZEKA NEDİR?</vt:lpstr>
      <vt:lpstr>ZEKA NEDİR?</vt:lpstr>
      <vt:lpstr>ZEKA NEDİR?</vt:lpstr>
      <vt:lpstr>ZEKA NEDİR?</vt:lpstr>
      <vt:lpstr>ZEKA NEDİR?</vt:lpstr>
      <vt:lpstr>ZEKANIN YAŞA GÖRE GELİŞİMİ</vt:lpstr>
      <vt:lpstr>ZEKANIN YAŞA GÖRE GELİŞİMİ</vt:lpstr>
      <vt:lpstr>ZEKANIN YAŞA GÖRE GELİŞİMİ</vt:lpstr>
      <vt:lpstr>ZEKANIN YAŞA GÖRE GELİŞİMİ</vt:lpstr>
      <vt:lpstr>ZEKANIN  KALITIM İLE İLGİSİ</vt:lpstr>
      <vt:lpstr>PowerPoint Sunusu</vt:lpstr>
      <vt:lpstr>ZEKANIN KALITIM İLE İLGİSİ</vt:lpstr>
      <vt:lpstr>ZEKANIN KALITIM İLE İLGİSİ</vt:lpstr>
      <vt:lpstr>ZEKANIN KALITIM İLE İLGİSİ</vt:lpstr>
      <vt:lpstr>ZEKANIN ve ÇEVRE</vt:lpstr>
      <vt:lpstr>ZEKANIN ve ÇEVRE</vt:lpstr>
      <vt:lpstr>ZEKANIN ve ÇEVRE</vt:lpstr>
      <vt:lpstr>ZEKANIN ve ÇEVRE</vt:lpstr>
      <vt:lpstr>ZEKA TESTLERİNİN ORTAYA ÇIKIŞI</vt:lpstr>
      <vt:lpstr>ZEKA TESTLERİNİN ORTAYA ÇIKIŞI</vt:lpstr>
      <vt:lpstr>ZEKA TESTLERİNİN ORTAYA ÇIKIŞI</vt:lpstr>
      <vt:lpstr>ZEKA TESTLERİNİN ORTAYA ÇIKIŞI</vt:lpstr>
      <vt:lpstr>ZEKA TESTLERİNİN ORTAYA ÇIKIŞI</vt:lpstr>
      <vt:lpstr>ZEKA TESTLERİNİN ORTAYA ÇIKIŞI</vt:lpstr>
      <vt:lpstr>ZEKA TESTLERİNİN ORTAYA ÇIKIŞI</vt:lpstr>
      <vt:lpstr>BAŞLICA ZEKA TESTLERİ</vt:lpstr>
      <vt:lpstr>BAŞLICA ZEKA TESTLERİ  ( *  İşaretli Zeka Testleri Yaygın Olarak Kullanılmaktadır.)</vt:lpstr>
      <vt:lpstr>STANFORD BİNET ZEKA TESTİ</vt:lpstr>
      <vt:lpstr>STANFORD BİNET ZEKA TESTİ</vt:lpstr>
      <vt:lpstr>STANFORD BİNET ZEKA TESTİ</vt:lpstr>
      <vt:lpstr>WİSC-R ZEKA TESTİ (Wechsler Intelligence Scale for Children) (Wechsler Çocuklar İçin Zeka Ölçeği)</vt:lpstr>
      <vt:lpstr>WİSC-R ZEKA TESTİ</vt:lpstr>
      <vt:lpstr>WİSC-R ZEKA TESTİ</vt:lpstr>
      <vt:lpstr>WİSC-R ZEKA TESTİ</vt:lpstr>
      <vt:lpstr>PowerPoint Sunusu</vt:lpstr>
      <vt:lpstr>WİSC-R ZEKA TESTİ</vt:lpstr>
      <vt:lpstr>LEİTER  ULUSLARARASI PERFORMANS TESTİ</vt:lpstr>
      <vt:lpstr>LEİTER ULUSLAR ARASI PERFORMANS TESTİ</vt:lpstr>
      <vt:lpstr>LEİTER ULUSLAR ARASI PERFORMANS TESTİ</vt:lpstr>
      <vt:lpstr>LEİTER ULUSLAR ARASI PERFORMANS TESTİ</vt:lpstr>
      <vt:lpstr>PowerPoint Sunusu</vt:lpstr>
      <vt:lpstr>TEMEL KABİLİYETLER TESTİ 7-11</vt:lpstr>
      <vt:lpstr>TEMEL KABİLİYETLER TESTİ 7-11</vt:lpstr>
      <vt:lpstr>Bu Bölümde;  Özel Yetenekli Bireylerin Tanılamaları BİLSEM Ve RAM Tanılamaları Çeşitli Zeka Testlerinden        bahsedildi.                    Dinlediğiniz İçin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YETENEKLİ BİREYLERİN TANILANMASI</dc:title>
  <dc:creator>mustafa komrat</dc:creator>
  <cp:lastModifiedBy>Kerem Kılıçkıran</cp:lastModifiedBy>
  <cp:revision>58</cp:revision>
  <dcterms:created xsi:type="dcterms:W3CDTF">2015-06-01T21:09:20Z</dcterms:created>
  <dcterms:modified xsi:type="dcterms:W3CDTF">2016-12-06T17:52:45Z</dcterms:modified>
</cp:coreProperties>
</file>