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7D2"/>
    <a:srgbClr val="730D23"/>
    <a:srgbClr val="8AD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PROJE TABANLI ÖĞRENME ATÖLYESİ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178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/>
            </a:r>
            <a:br>
              <a:rPr lang="tr-TR" sz="4400" b="1" dirty="0" smtClean="0">
                <a:solidFill>
                  <a:srgbClr val="FF0000"/>
                </a:solidFill>
              </a:rPr>
            </a:br>
            <a:r>
              <a:rPr lang="es-ES" sz="4400" b="1" dirty="0" smtClean="0">
                <a:solidFill>
                  <a:srgbClr val="FF0000"/>
                </a:solidFill>
              </a:rPr>
              <a:t>3</a:t>
            </a:r>
            <a:r>
              <a:rPr lang="es-ES" sz="4400" b="1" dirty="0">
                <a:solidFill>
                  <a:srgbClr val="FF0000"/>
                </a:solidFill>
              </a:rPr>
              <a:t>. Aşama: </a:t>
            </a:r>
            <a:r>
              <a:rPr lang="tr-TR" sz="4400" b="1" dirty="0" smtClean="0">
                <a:solidFill>
                  <a:srgbClr val="FF0000"/>
                </a:solidFill>
              </a:rPr>
              <a:t/>
            </a:r>
            <a:br>
              <a:rPr lang="tr-TR" sz="4400" b="1" dirty="0" smtClean="0">
                <a:solidFill>
                  <a:srgbClr val="FF0000"/>
                </a:solidFill>
              </a:rPr>
            </a:br>
            <a:r>
              <a:rPr lang="es-ES" sz="4400" b="1" dirty="0" smtClean="0">
                <a:solidFill>
                  <a:srgbClr val="FF0000"/>
                </a:solidFill>
              </a:rPr>
              <a:t>Sonuç </a:t>
            </a:r>
            <a:r>
              <a:rPr lang="es-ES" sz="4400" b="1" dirty="0">
                <a:solidFill>
                  <a:srgbClr val="FF0000"/>
                </a:solidFill>
              </a:rPr>
              <a:t>ve Değerlendirme</a:t>
            </a:r>
            <a:r>
              <a:rPr lang="es-ES" sz="4400" dirty="0"/>
              <a:t/>
            </a:r>
            <a:br>
              <a:rPr lang="es-ES" sz="4400" dirty="0"/>
            </a:b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FFC000"/>
                </a:solidFill>
              </a:rPr>
              <a:t>Sonuçların ve Ürünlerin Paylaşılması</a:t>
            </a:r>
            <a:endParaRPr lang="tr-TR" sz="2400" dirty="0">
              <a:solidFill>
                <a:srgbClr val="FFC000"/>
              </a:solidFill>
            </a:endParaRPr>
          </a:p>
          <a:p>
            <a:r>
              <a:rPr lang="tr-TR" sz="2400" dirty="0" smtClean="0"/>
              <a:t>Ürünlerin </a:t>
            </a:r>
            <a:r>
              <a:rPr lang="tr-TR" sz="2400" dirty="0"/>
              <a:t>tamamlanması ve sunuma hazır hale getirilmesi </a:t>
            </a:r>
          </a:p>
          <a:p>
            <a:r>
              <a:rPr lang="tr-TR" sz="2400" dirty="0"/>
              <a:t>Sunum yönteminin belirlenmesi </a:t>
            </a:r>
          </a:p>
          <a:p>
            <a:r>
              <a:rPr lang="tr-TR" sz="2400" dirty="0"/>
              <a:t>Sunum/paylaşım yapılması </a:t>
            </a:r>
          </a:p>
          <a:p>
            <a:r>
              <a:rPr lang="tr-TR" sz="2400" dirty="0"/>
              <a:t>Proje sürecinin değerlendirilmesi </a:t>
            </a: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16" y="2841171"/>
            <a:ext cx="3320313" cy="3305123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 flipH="1" flipV="1">
            <a:off x="7764331" y="3839484"/>
            <a:ext cx="210436" cy="850437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>Grup </a:t>
            </a:r>
            <a:r>
              <a:rPr lang="tr-TR" sz="4400" b="1" dirty="0"/>
              <a:t>Süreci Öğeleri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90321"/>
          </a:xfrm>
        </p:spPr>
        <p:txBody>
          <a:bodyPr>
            <a:normAutofit lnSpcReduction="10000"/>
          </a:bodyPr>
          <a:lstStyle/>
          <a:p>
            <a:r>
              <a:rPr lang="tr-TR" sz="2200" b="1" dirty="0"/>
              <a:t>Geribildirim </a:t>
            </a:r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r>
              <a:rPr lang="tr-TR" sz="2200" b="1" dirty="0"/>
              <a:t> Yansıtma </a:t>
            </a:r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r>
              <a:rPr lang="tr-TR" sz="2200" b="1" dirty="0"/>
              <a:t> Hedef belirleme </a:t>
            </a:r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r>
              <a:rPr lang="tr-TR" sz="2200" b="1" dirty="0"/>
              <a:t> Kutlama </a:t>
            </a:r>
            <a:endParaRPr lang="tr-TR" sz="22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09" y="1723440"/>
            <a:ext cx="1319872" cy="8131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633" y="2790430"/>
            <a:ext cx="1002165" cy="10018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51" y="4077706"/>
            <a:ext cx="1211447" cy="11205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909" y="5381850"/>
            <a:ext cx="1330705" cy="11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DÖNGÜSÜ</a:t>
            </a:r>
            <a:endParaRPr lang="tr-TR" dirty="0"/>
          </a:p>
        </p:txBody>
      </p:sp>
      <p:sp>
        <p:nvSpPr>
          <p:cNvPr id="4" name="Akış Çizelgesi: Bağlayıcı 3"/>
          <p:cNvSpPr/>
          <p:nvPr/>
        </p:nvSpPr>
        <p:spPr>
          <a:xfrm>
            <a:off x="3160258" y="2576299"/>
            <a:ext cx="1535183" cy="11465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tr-TR" sz="1400" b="1" dirty="0"/>
              <a:t>SOR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711296" y="1131288"/>
            <a:ext cx="1617270" cy="104740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>
              <a:buNone/>
            </a:pPr>
            <a:r>
              <a:rPr lang="tr-TR" sz="1400" b="1" dirty="0"/>
              <a:t>DÜŞÜN CANLANDIR</a:t>
            </a:r>
          </a:p>
        </p:txBody>
      </p:sp>
      <p:sp>
        <p:nvSpPr>
          <p:cNvPr id="7" name="İçerik Yer Tutucusu 5"/>
          <p:cNvSpPr txBox="1">
            <a:spLocks/>
          </p:cNvSpPr>
          <p:nvPr/>
        </p:nvSpPr>
        <p:spPr>
          <a:xfrm>
            <a:off x="4152109" y="4982064"/>
            <a:ext cx="1618964" cy="105902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tr-TR" sz="1400" b="1" dirty="0" smtClean="0"/>
              <a:t>GELİŞTİR</a:t>
            </a:r>
            <a:endParaRPr lang="tr-TR" sz="1400" b="1" dirty="0"/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8300853" y="2576299"/>
            <a:ext cx="1559180" cy="1066924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-342900" algn="ctr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200"/>
            </a:lvl1pPr>
            <a:lvl2pPr marL="742950" indent="-285750" defTabSz="914400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/>
            </a:lvl2pPr>
            <a:lvl3pPr marL="1143000" indent="-228600" defTabSz="91440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lvl3pPr>
            <a:lvl4pPr marL="1600200" indent="-228600" defTabSz="91440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/>
            </a:lvl4pPr>
            <a:lvl5pPr marL="2057400" indent="-228600" defTabSz="91440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aseline="0"/>
            </a:lvl5pPr>
            <a:lvl6pPr marL="2514600" indent="-228600" defTabSz="914400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/>
            </a:lvl6pPr>
            <a:lvl7pPr marL="2971800" indent="-22860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/>
            </a:lvl7pPr>
            <a:lvl8pPr marL="3429000" indent="-228600" defTabSz="91440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/>
            </a:lvl8pPr>
            <a:lvl9pPr marL="3886200" indent="-228600" defTabSz="91440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/>
            </a:lvl9pPr>
          </a:lstStyle>
          <a:p>
            <a:r>
              <a:rPr lang="tr-TR" sz="1400" b="1" dirty="0"/>
              <a:t>PLANLA</a:t>
            </a: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7207480" y="4982064"/>
            <a:ext cx="1546168" cy="1063435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tr-TR" sz="1400" b="1" dirty="0" smtClean="0"/>
              <a:t>YAP OLUŞTUR</a:t>
            </a:r>
            <a:endParaRPr lang="tr-TR" sz="1400" b="1" dirty="0"/>
          </a:p>
        </p:txBody>
      </p:sp>
      <p:sp>
        <p:nvSpPr>
          <p:cNvPr id="5" name="Dikdörtgen 4"/>
          <p:cNvSpPr/>
          <p:nvPr/>
        </p:nvSpPr>
        <p:spPr>
          <a:xfrm>
            <a:off x="6160970" y="3498176"/>
            <a:ext cx="134958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HEDEF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95" y="2886540"/>
            <a:ext cx="1602389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ağ Ok 9"/>
          <p:cNvSpPr/>
          <p:nvPr/>
        </p:nvSpPr>
        <p:spPr>
          <a:xfrm rot="19537623">
            <a:off x="4203491" y="191167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1766563">
            <a:off x="7566481" y="1936375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 rot="1781220">
            <a:off x="8511332" y="3952271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şağı Ok 14"/>
          <p:cNvSpPr/>
          <p:nvPr/>
        </p:nvSpPr>
        <p:spPr>
          <a:xfrm rot="5561256">
            <a:off x="6221253" y="5373312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 rot="8674637">
            <a:off x="3758689" y="3831246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00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95" y="1178858"/>
            <a:ext cx="5897622" cy="452685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338">
            <a:off x="8890935" y="735108"/>
            <a:ext cx="2773070" cy="353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15">
            <a:off x="573743" y="1335960"/>
            <a:ext cx="2420469" cy="3025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791">
            <a:off x="7994320" y="2723042"/>
            <a:ext cx="1174066" cy="117406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59412" y="4769224"/>
            <a:ext cx="224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AYŞE ÇOK ÜZGÜN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789460" y="4769224"/>
            <a:ext cx="168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NEDEN?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8838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2" y="1716973"/>
            <a:ext cx="5896467" cy="452596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32" y="3988356"/>
            <a:ext cx="1309219" cy="13092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338">
            <a:off x="8984959" y="1612693"/>
            <a:ext cx="2773070" cy="353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322729" y="375020"/>
            <a:ext cx="7046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tr-TR" sz="54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DÜŞÜN CANLANDIR</a:t>
            </a:r>
          </a:p>
        </p:txBody>
      </p:sp>
      <p:pic>
        <p:nvPicPr>
          <p:cNvPr id="2050" name="Picture 2" descr="C:\Users\Derya BOCKAY\Desktop\cliparti1_bridge-clip-ar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70">
            <a:off x="205356" y="3170742"/>
            <a:ext cx="2534713" cy="15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8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PLANLAMA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7763435" y="896752"/>
            <a:ext cx="40341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KISITLAMALAR </a:t>
            </a:r>
            <a:endParaRPr lang="tr-TR" b="1" dirty="0"/>
          </a:p>
          <a:p>
            <a:r>
              <a:rPr lang="tr-T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Köprüyü </a:t>
            </a:r>
            <a:r>
              <a:rPr lang="tr-TR" dirty="0"/>
              <a:t>inşa etmek için </a:t>
            </a:r>
            <a:r>
              <a:rPr lang="tr-TR" dirty="0" smtClean="0"/>
              <a:t>25 dakikalık süre verilecektir.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Her gruba  100 </a:t>
            </a:r>
            <a:r>
              <a:rPr lang="tr-TR" dirty="0"/>
              <a:t>adet </a:t>
            </a:r>
            <a:r>
              <a:rPr lang="tr-TR" dirty="0" smtClean="0"/>
              <a:t>pipet,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10</a:t>
            </a:r>
            <a:r>
              <a:rPr lang="tr-TR" dirty="0" smtClean="0"/>
              <a:t>0 </a:t>
            </a:r>
            <a:r>
              <a:rPr lang="tr-TR" dirty="0"/>
              <a:t>adet karıştırma çubuğu </a:t>
            </a:r>
            <a:r>
              <a:rPr lang="tr-TR" dirty="0" smtClean="0"/>
              <a:t> verilecektir. Makas ve cetvel yapım malzemesi olarak kullanılmaz.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10 </a:t>
            </a:r>
            <a:r>
              <a:rPr lang="tr-TR" dirty="0"/>
              <a:t>kez </a:t>
            </a:r>
            <a:r>
              <a:rPr lang="tr-TR" dirty="0" smtClean="0"/>
              <a:t>silikon </a:t>
            </a:r>
            <a:r>
              <a:rPr lang="tr-TR" dirty="0"/>
              <a:t>tabancası  kullanma hakkınız var</a:t>
            </a:r>
            <a:r>
              <a:rPr lang="tr-T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Her gruba 50 cm </a:t>
            </a:r>
            <a:r>
              <a:rPr lang="tr-TR" dirty="0" err="1" smtClean="0"/>
              <a:t>lik</a:t>
            </a:r>
            <a:r>
              <a:rPr lang="tr-TR" dirty="0" smtClean="0"/>
              <a:t> bant parçası verilecektir.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Gruplar belirlenen ağırlığı  kısa bir süre için </a:t>
            </a:r>
            <a:r>
              <a:rPr lang="tr-TR" dirty="0" smtClean="0"/>
              <a:t>ellerinde </a:t>
            </a:r>
            <a:r>
              <a:rPr lang="tr-TR" dirty="0" smtClean="0"/>
              <a:t>tutarak fikir sahibi olurlar fakat  yapım aşamasında ağırlığı test edemezler.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Malzemeler tamamen ikiye ayrılarak parçalanamaz.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519953" y="892129"/>
            <a:ext cx="3818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KRİTERLER</a:t>
            </a:r>
          </a:p>
          <a:p>
            <a:endParaRPr lang="tr-TR" dirty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Gruplar halinde çalışma yapılacak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Köprünün  </a:t>
            </a:r>
            <a:r>
              <a:rPr lang="tr-TR" dirty="0" smtClean="0"/>
              <a:t>uzunluğu </a:t>
            </a:r>
            <a:r>
              <a:rPr lang="tr-TR" dirty="0" smtClean="0"/>
              <a:t>EN AZ </a:t>
            </a:r>
            <a:r>
              <a:rPr lang="tr-TR" dirty="0"/>
              <a:t>5</a:t>
            </a:r>
            <a:r>
              <a:rPr lang="tr-TR" dirty="0" smtClean="0"/>
              <a:t>0 cm olmalıdır.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Köprünün </a:t>
            </a:r>
            <a:r>
              <a:rPr lang="tr-TR" dirty="0"/>
              <a:t>yerden yüksekliği </a:t>
            </a:r>
            <a:r>
              <a:rPr lang="tr-TR" dirty="0" smtClean="0"/>
              <a:t>EN AZ </a:t>
            </a:r>
            <a:r>
              <a:rPr lang="tr-TR" dirty="0" smtClean="0"/>
              <a:t>15 </a:t>
            </a:r>
            <a:r>
              <a:rPr lang="tr-TR" dirty="0"/>
              <a:t>cm </a:t>
            </a:r>
            <a:r>
              <a:rPr lang="tr-TR" dirty="0" smtClean="0"/>
              <a:t>olmalıdır.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Köprü </a:t>
            </a:r>
            <a:r>
              <a:rPr lang="tr-TR" dirty="0" smtClean="0"/>
              <a:t>10 </a:t>
            </a:r>
            <a:r>
              <a:rPr lang="tr-TR" dirty="0" err="1" smtClean="0"/>
              <a:t>sn</a:t>
            </a:r>
            <a:r>
              <a:rPr lang="tr-TR" dirty="0" smtClean="0"/>
              <a:t> boyunca </a:t>
            </a:r>
            <a:r>
              <a:rPr lang="tr-TR" dirty="0" smtClean="0"/>
              <a:t>verilen ağırlığı taşımalıdır.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Masanın </a:t>
            </a:r>
            <a:r>
              <a:rPr lang="tr-TR" dirty="0" smtClean="0"/>
              <a:t>üzerine inşa edilmelidir. </a:t>
            </a:r>
          </a:p>
        </p:txBody>
      </p:sp>
      <p:pic>
        <p:nvPicPr>
          <p:cNvPr id="11" name="Picture 2" descr="C:\Users\Derya BOCKAY\Desktop\cliparti1_bridge-clip-art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7" y="1882698"/>
            <a:ext cx="3252381" cy="21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15">
            <a:off x="5520159" y="1830790"/>
            <a:ext cx="761861" cy="952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637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9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9793" y="89807"/>
            <a:ext cx="10972800" cy="144150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Proje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Belli bir sürede gerçekleşen, benzersiz bir ürün ya da hizmet ortaya koymak için yapılan işler. </a:t>
            </a:r>
          </a:p>
          <a:p>
            <a:r>
              <a:rPr lang="tr-TR" i="1" dirty="0"/>
              <a:t>Belirli bir zaman ve bütçe çerçevesinde, belirli bir amaca ulaşmayı sağlayacak sonuçları üretmek üzere sosyal ve fiziksel kaynakların bir araya getirilmesi.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89" y="3241221"/>
            <a:ext cx="6896453" cy="33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Döngüsü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124" y="1386637"/>
            <a:ext cx="6053070" cy="48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/>
              <a:t>Proje Öğeleri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31" y="1659872"/>
            <a:ext cx="4385815" cy="45354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3264292"/>
          </a:xfrm>
        </p:spPr>
        <p:txBody>
          <a:bodyPr>
            <a:normAutofit/>
          </a:bodyPr>
          <a:lstStyle/>
          <a:p>
            <a:r>
              <a:rPr lang="tr-TR" sz="2000" b="1" dirty="0"/>
              <a:t>Proje Amacı </a:t>
            </a:r>
            <a:endParaRPr lang="tr-TR" sz="2000" dirty="0"/>
          </a:p>
          <a:p>
            <a:r>
              <a:rPr lang="tr-TR" sz="2000" b="1" dirty="0"/>
              <a:t> Çalışma Planı </a:t>
            </a:r>
            <a:endParaRPr lang="tr-TR" sz="2000" dirty="0"/>
          </a:p>
          <a:p>
            <a:r>
              <a:rPr lang="tr-TR" sz="2000" b="1" dirty="0"/>
              <a:t> Zaman Planı </a:t>
            </a:r>
            <a:endParaRPr lang="tr-TR" sz="2000" dirty="0"/>
          </a:p>
          <a:p>
            <a:r>
              <a:rPr lang="tr-TR" sz="2000" b="1" dirty="0"/>
              <a:t> Proje Bütçesi </a:t>
            </a:r>
            <a:endParaRPr lang="tr-TR" sz="2000" dirty="0"/>
          </a:p>
          <a:p>
            <a:r>
              <a:rPr lang="tr-TR" sz="2000" b="1" dirty="0"/>
              <a:t> Paydaşlar </a:t>
            </a:r>
            <a:endParaRPr lang="tr-TR" sz="2000" dirty="0"/>
          </a:p>
          <a:p>
            <a:r>
              <a:rPr lang="tr-TR" sz="2000" b="1" dirty="0"/>
              <a:t> Proje Faaliyetleri </a:t>
            </a:r>
            <a:endParaRPr lang="tr-TR" sz="2000" dirty="0"/>
          </a:p>
          <a:p>
            <a:r>
              <a:rPr lang="tr-TR" sz="2000" b="1" dirty="0"/>
              <a:t> Proje Sonuçları ve Çıktıları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47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/>
              <a:t>Proje Yönetimi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60" y="1719263"/>
            <a:ext cx="4494667" cy="453548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2000" b="1" i="1" dirty="0"/>
              <a:t>Proje amacına ulaşmak için gerekli olan faaliyetleri planlama, zamanlama ve kontrol etmedir.  </a:t>
            </a:r>
            <a:endParaRPr lang="tr-TR" sz="2000" b="1" dirty="0"/>
          </a:p>
          <a:p>
            <a:endParaRPr lang="tr-TR" dirty="0"/>
          </a:p>
          <a:p>
            <a:pPr algn="ctr"/>
            <a:r>
              <a:rPr lang="tr-TR" sz="1800" dirty="0" smtClean="0">
                <a:solidFill>
                  <a:srgbClr val="FF0000"/>
                </a:solidFill>
              </a:rPr>
              <a:t>Amaç</a:t>
            </a:r>
          </a:p>
          <a:p>
            <a:pPr algn="ctr"/>
            <a:r>
              <a:rPr lang="tr-TR" sz="1800" dirty="0" smtClean="0">
                <a:solidFill>
                  <a:srgbClr val="FF0000"/>
                </a:solidFill>
              </a:rPr>
              <a:t>Süreç</a:t>
            </a:r>
            <a:endParaRPr lang="tr-TR" sz="18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59" y="4593544"/>
            <a:ext cx="613092" cy="5119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86704">
            <a:off x="3051262" y="4556514"/>
            <a:ext cx="613092" cy="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Proje Tabanlı Öğrenme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9841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i="1" dirty="0" smtClean="0"/>
              <a:t>		</a:t>
            </a:r>
            <a:endParaRPr lang="tr-TR" dirty="0" smtClean="0"/>
          </a:p>
          <a:p>
            <a:endParaRPr lang="tr-TR" dirty="0" smtClean="0"/>
          </a:p>
          <a:p>
            <a:r>
              <a:rPr lang="tr-TR" sz="2600" dirty="0" smtClean="0"/>
              <a:t>İlgi </a:t>
            </a:r>
            <a:r>
              <a:rPr lang="tr-TR" sz="2600" dirty="0"/>
              <a:t>ve motivasyonu </a:t>
            </a:r>
            <a:r>
              <a:rPr lang="tr-TR" sz="2600" dirty="0" smtClean="0"/>
              <a:t>arttırır.</a:t>
            </a:r>
          </a:p>
          <a:p>
            <a:r>
              <a:rPr lang="tr-TR" sz="2600" dirty="0" smtClean="0"/>
              <a:t>Üst </a:t>
            </a:r>
            <a:r>
              <a:rPr lang="tr-TR" sz="2600" dirty="0"/>
              <a:t>düzey eğitimsel kazanımlara </a:t>
            </a:r>
            <a:r>
              <a:rPr lang="tr-TR" sz="2600" dirty="0" smtClean="0"/>
              <a:t>ulaşmayı sağlar.</a:t>
            </a:r>
            <a:endParaRPr lang="tr-TR" sz="2600" dirty="0"/>
          </a:p>
          <a:p>
            <a:r>
              <a:rPr lang="tr-TR" sz="2600" dirty="0"/>
              <a:t> Birden fazla beceri/bilgi/yöntem </a:t>
            </a:r>
            <a:r>
              <a:rPr lang="tr-TR" sz="2600" dirty="0" smtClean="0"/>
              <a:t>kullanmayı gerektirir. </a:t>
            </a:r>
            <a:endParaRPr lang="tr-TR" sz="2600" dirty="0"/>
          </a:p>
          <a:p>
            <a:r>
              <a:rPr lang="tr-TR" sz="2600" dirty="0"/>
              <a:t> Anlamlı öğrenmeyi </a:t>
            </a:r>
            <a:r>
              <a:rPr lang="tr-TR" sz="2600" dirty="0" smtClean="0"/>
              <a:t>gerçekleştirir.</a:t>
            </a:r>
          </a:p>
          <a:p>
            <a:r>
              <a:rPr lang="tr-TR" sz="2600" dirty="0"/>
              <a:t>Aktif rol çocuklarındır.</a:t>
            </a:r>
          </a:p>
          <a:p>
            <a:r>
              <a:rPr lang="tr-TR" sz="2600" dirty="0"/>
              <a:t> Çocuk katılımı ve tercihleri esastır.  </a:t>
            </a:r>
          </a:p>
          <a:p>
            <a:r>
              <a:rPr lang="tr-TR" sz="2600" dirty="0"/>
              <a:t> Bilgi ve becerilerin uygulanmasına odaklanır. </a:t>
            </a:r>
          </a:p>
          <a:p>
            <a:r>
              <a:rPr lang="tr-TR" sz="2600" dirty="0"/>
              <a:t> İçsel motivasyonu arttırır. </a:t>
            </a:r>
          </a:p>
          <a:p>
            <a:r>
              <a:rPr lang="tr-TR" sz="2600" dirty="0"/>
              <a:t> Bireysel farklılıklara duyarlıdır. </a:t>
            </a:r>
          </a:p>
          <a:p>
            <a:r>
              <a:rPr lang="tr-TR" sz="2600" dirty="0"/>
              <a:t> Öğretimin odağı değişir. </a:t>
            </a:r>
          </a:p>
          <a:p>
            <a:r>
              <a:rPr lang="tr-TR" sz="2600" dirty="0"/>
              <a:t> Gerçek yaşamla bağlantılıdır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04307" y="644980"/>
            <a:ext cx="7268631" cy="704018"/>
          </a:xfrm>
          <a:prstGeom prst="round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 smtClean="0">
                <a:solidFill>
                  <a:srgbClr val="FF0000"/>
                </a:solidFill>
              </a:rPr>
              <a:t>PROJE GELİŞTİRME YÖNTEMLERİNİN EĞİTİM AMAÇLI KULLANILMASI</a:t>
            </a:r>
            <a:endParaRPr lang="tr-TR" i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468" y="4211391"/>
            <a:ext cx="2782745" cy="20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Proje Çalışmasının Aşamaları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es-ES" sz="2400" b="1" dirty="0" smtClean="0">
                <a:ln/>
                <a:solidFill>
                  <a:srgbClr val="FF0000"/>
                </a:solidFill>
              </a:rPr>
              <a:t>1. Aşama</a:t>
            </a:r>
            <a:r>
              <a:rPr lang="es-ES" sz="2400" b="1" dirty="0">
                <a:ln/>
                <a:solidFill>
                  <a:srgbClr val="FF0000"/>
                </a:solidFill>
              </a:rPr>
              <a:t>: Hazırlık ve 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Planlama</a:t>
            </a:r>
            <a:endParaRPr lang="tr-TR" sz="2400" b="1" dirty="0" smtClean="0">
              <a:ln/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sz="20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tr-TR" sz="20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tr-TR" sz="24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>
                <a:ln/>
                <a:solidFill>
                  <a:srgbClr val="FF0000"/>
                </a:solidFill>
              </a:rPr>
              <a:t>2</a:t>
            </a:r>
            <a:r>
              <a:rPr lang="es-ES" sz="2400" b="1" dirty="0">
                <a:ln/>
                <a:solidFill>
                  <a:srgbClr val="FF0000"/>
                </a:solidFill>
              </a:rPr>
              <a:t>. Aşama: Uygulama ve 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İzleme</a:t>
            </a:r>
            <a:endParaRPr lang="tr-TR" sz="2400" b="1" dirty="0" smtClean="0">
              <a:ln/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sz="20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tr-TR" sz="20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tr-TR" sz="2400" b="1" dirty="0" smtClean="0">
              <a:ln/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b="1" dirty="0">
              <a:ln/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400" b="1" dirty="0" smtClean="0">
                <a:ln/>
                <a:solidFill>
                  <a:srgbClr val="FF0000"/>
                </a:solidFill>
              </a:rPr>
              <a:t>   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3</a:t>
            </a:r>
            <a:r>
              <a:rPr lang="es-ES" sz="2400" b="1" dirty="0">
                <a:ln/>
                <a:solidFill>
                  <a:srgbClr val="FF0000"/>
                </a:solidFill>
              </a:rPr>
              <a:t>. Aşama: Sonuç ve Değerlendirme</a:t>
            </a:r>
          </a:p>
          <a:p>
            <a:pPr marL="0" indent="0" algn="ctr">
              <a:buNone/>
            </a:pPr>
            <a:endParaRPr lang="tr-TR" sz="2400" b="1" dirty="0">
              <a:ln/>
              <a:solidFill>
                <a:schemeClr val="accent4"/>
              </a:solidFill>
            </a:endParaRPr>
          </a:p>
          <a:p>
            <a:endParaRPr lang="tr-TR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5749841" y="2095347"/>
            <a:ext cx="1056068" cy="121557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Aşağı Ok 5"/>
          <p:cNvSpPr/>
          <p:nvPr/>
        </p:nvSpPr>
        <p:spPr>
          <a:xfrm>
            <a:off x="5684527" y="3806568"/>
            <a:ext cx="1056068" cy="133693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26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es-ES" sz="2400" b="1" dirty="0" smtClean="0">
                <a:solidFill>
                  <a:srgbClr val="FF0000"/>
                </a:solidFill>
              </a:rPr>
              <a:t>1</a:t>
            </a:r>
            <a:r>
              <a:rPr lang="es-ES" sz="2400" b="1" dirty="0">
                <a:solidFill>
                  <a:srgbClr val="FF0000"/>
                </a:solidFill>
              </a:rPr>
              <a:t>. Aşama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>
                <a:solidFill>
                  <a:srgbClr val="FF0000"/>
                </a:solidFill>
              </a:rPr>
              <a:t>Hazırlık ve Planlama</a:t>
            </a:r>
            <a:r>
              <a:rPr lang="es-ES" sz="4400" dirty="0">
                <a:solidFill>
                  <a:srgbClr val="FF0000"/>
                </a:solidFill>
              </a:rPr>
              <a:t/>
            </a:r>
            <a:br>
              <a:rPr lang="es-ES" sz="4400" dirty="0">
                <a:solidFill>
                  <a:srgbClr val="FF0000"/>
                </a:solidFill>
              </a:rPr>
            </a:b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FFC000"/>
                </a:solidFill>
              </a:rPr>
              <a:t>Konu ve problemi taslak olarak </a:t>
            </a:r>
            <a:r>
              <a:rPr lang="es-ES" sz="2400" b="1" dirty="0" smtClean="0">
                <a:solidFill>
                  <a:srgbClr val="FFC000"/>
                </a:solidFill>
              </a:rPr>
              <a:t>belirleme</a:t>
            </a:r>
            <a:endParaRPr lang="tr-TR" sz="2400" b="1" dirty="0" smtClean="0">
              <a:solidFill>
                <a:srgbClr val="FFC000"/>
              </a:solidFill>
            </a:endParaRPr>
          </a:p>
          <a:p>
            <a:r>
              <a:rPr lang="tr-TR" sz="2400" dirty="0"/>
              <a:t>Proje amacının belirlenmesi</a:t>
            </a:r>
          </a:p>
          <a:p>
            <a:r>
              <a:rPr lang="tr-TR" sz="2400" dirty="0"/>
              <a:t>Amacın neden seçildiğinin belirlenmesi  </a:t>
            </a:r>
          </a:p>
          <a:p>
            <a:r>
              <a:rPr lang="tr-TR" sz="2400" dirty="0"/>
              <a:t>Projenin odaklanacağı konu veya sorunun belirlenmesi</a:t>
            </a:r>
          </a:p>
          <a:p>
            <a:r>
              <a:rPr lang="tr-TR" sz="2400" dirty="0"/>
              <a:t>Çalışma planının oluşturulması </a:t>
            </a:r>
          </a:p>
          <a:p>
            <a:r>
              <a:rPr lang="tr-TR" sz="2400" dirty="0"/>
              <a:t>Proje Özetinin Oluşturulması </a:t>
            </a:r>
          </a:p>
          <a:p>
            <a:endParaRPr lang="es-ES" sz="1800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22" y="3535136"/>
            <a:ext cx="3788982" cy="3075527"/>
          </a:xfrm>
          <a:prstGeom prst="rect">
            <a:avLst/>
          </a:prstGeom>
        </p:spPr>
      </p:pic>
      <p:cxnSp>
        <p:nvCxnSpPr>
          <p:cNvPr id="9" name="Düz Ok Bağlayıcısı 8"/>
          <p:cNvCxnSpPr>
            <a:stCxn id="4" idx="3"/>
          </p:cNvCxnSpPr>
          <p:nvPr/>
        </p:nvCxnSpPr>
        <p:spPr>
          <a:xfrm flipH="1">
            <a:off x="8259580" y="4100976"/>
            <a:ext cx="1014422" cy="381083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8892803" y="5042320"/>
            <a:ext cx="1014422" cy="381083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8259580" y="6041362"/>
            <a:ext cx="1014422" cy="381083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6922913" y="5445048"/>
            <a:ext cx="1014422" cy="381083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>
                <a:ln/>
                <a:solidFill>
                  <a:srgbClr val="FF0000"/>
                </a:solidFill>
              </a:rPr>
              <a:t>2. Aşama</a:t>
            </a:r>
            <a:r>
              <a:rPr lang="es-ES" sz="4900" b="1" dirty="0" smtClean="0">
                <a:ln/>
                <a:solidFill>
                  <a:srgbClr val="FF0000"/>
                </a:solidFill>
              </a:rPr>
              <a:t>:</a:t>
            </a:r>
            <a:r>
              <a:rPr lang="tr-TR" sz="4900" b="1" dirty="0" smtClean="0">
                <a:ln/>
                <a:solidFill>
                  <a:srgbClr val="FF0000"/>
                </a:solidFill>
              </a:rPr>
              <a:t/>
            </a:r>
            <a:br>
              <a:rPr lang="tr-TR" sz="4900" b="1" dirty="0" smtClean="0">
                <a:ln/>
                <a:solidFill>
                  <a:srgbClr val="FF0000"/>
                </a:solidFill>
              </a:rPr>
            </a:br>
            <a:r>
              <a:rPr lang="es-ES" sz="4900" b="1" dirty="0" smtClean="0">
                <a:ln/>
                <a:solidFill>
                  <a:srgbClr val="FF0000"/>
                </a:solidFill>
              </a:rPr>
              <a:t> </a:t>
            </a:r>
            <a:r>
              <a:rPr lang="es-ES" sz="4900" b="1" dirty="0">
                <a:ln/>
                <a:solidFill>
                  <a:srgbClr val="FF0000"/>
                </a:solidFill>
              </a:rPr>
              <a:t>Uygulama ve İzleme</a:t>
            </a:r>
            <a:r>
              <a:rPr lang="tr-TR" b="1" dirty="0">
                <a:ln/>
                <a:solidFill>
                  <a:srgbClr val="FF0000"/>
                </a:solidFill>
              </a:rPr>
              <a:t/>
            </a:r>
            <a:br>
              <a:rPr lang="tr-TR" b="1" dirty="0">
                <a:ln/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600" b="1" dirty="0">
                <a:solidFill>
                  <a:srgbClr val="FFC000"/>
                </a:solidFill>
              </a:rPr>
              <a:t>Planların </a:t>
            </a:r>
            <a:r>
              <a:rPr lang="tr-TR" sz="2600" b="1" dirty="0" smtClean="0">
                <a:solidFill>
                  <a:srgbClr val="FFC000"/>
                </a:solidFill>
              </a:rPr>
              <a:t>uygulamaya geçirilmesi</a:t>
            </a:r>
          </a:p>
          <a:p>
            <a:r>
              <a:rPr lang="tr-TR" sz="2400" b="1" dirty="0"/>
              <a:t>İhtiyaç duyulan bilgileri belirleme</a:t>
            </a:r>
            <a:endParaRPr lang="tr-TR" sz="2400" dirty="0"/>
          </a:p>
          <a:p>
            <a:r>
              <a:rPr lang="tr-TR" sz="2400" b="1" dirty="0"/>
              <a:t>Bilgi kaynaklarını belirleme </a:t>
            </a:r>
            <a:endParaRPr lang="tr-TR" sz="2400" dirty="0"/>
          </a:p>
          <a:p>
            <a:r>
              <a:rPr lang="tr-TR" sz="2400" b="1" dirty="0"/>
              <a:t>Araştırma yapma </a:t>
            </a:r>
            <a:endParaRPr lang="tr-TR" sz="2400" dirty="0"/>
          </a:p>
          <a:p>
            <a:r>
              <a:rPr lang="tr-TR" sz="2400" b="1" dirty="0"/>
              <a:t>Veri toplama araçlarını uygulama </a:t>
            </a:r>
            <a:endParaRPr lang="tr-TR" sz="2400" dirty="0"/>
          </a:p>
          <a:p>
            <a:r>
              <a:rPr lang="tr-TR" sz="2400" b="1" dirty="0"/>
              <a:t>Bilgileri düzenleme ve </a:t>
            </a:r>
            <a:r>
              <a:rPr lang="tr-TR" sz="2400" b="1" dirty="0" err="1"/>
              <a:t>raporlaştırma</a:t>
            </a:r>
            <a:r>
              <a:rPr lang="tr-TR" sz="2400" b="1" dirty="0"/>
              <a:t> </a:t>
            </a:r>
            <a:endParaRPr lang="tr-TR" sz="2400" dirty="0"/>
          </a:p>
          <a:p>
            <a:r>
              <a:rPr lang="tr-TR" sz="2400" b="1" dirty="0"/>
              <a:t>Proje aktivitesini planlama ve gerçekleştirme </a:t>
            </a:r>
            <a:endParaRPr lang="tr-TR" sz="2400" dirty="0"/>
          </a:p>
          <a:p>
            <a:r>
              <a:rPr lang="tr-TR" sz="2400" b="1" dirty="0"/>
              <a:t>Proje ürünlerini oluşturma  </a:t>
            </a:r>
            <a:endParaRPr lang="tr-TR" sz="2400" dirty="0"/>
          </a:p>
          <a:p>
            <a:r>
              <a:rPr lang="tr-TR" sz="2400" b="1" dirty="0"/>
              <a:t>Grup sürecinin kaydedilmesi</a:t>
            </a:r>
            <a:endParaRPr lang="tr-TR" sz="2400" dirty="0"/>
          </a:p>
          <a:p>
            <a:pPr marL="0" indent="0">
              <a:buNone/>
            </a:pP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798" y="2160589"/>
            <a:ext cx="3061543" cy="3048344"/>
          </a:xfrm>
          <a:prstGeom prst="rect">
            <a:avLst/>
          </a:prstGeom>
        </p:spPr>
      </p:pic>
      <p:cxnSp>
        <p:nvCxnSpPr>
          <p:cNvPr id="5" name="Düz Ok Bağlayıcısı 4"/>
          <p:cNvCxnSpPr/>
          <p:nvPr/>
        </p:nvCxnSpPr>
        <p:spPr>
          <a:xfrm flipH="1">
            <a:off x="7762362" y="3169864"/>
            <a:ext cx="1014422" cy="381083"/>
          </a:xfrm>
          <a:prstGeom prst="straightConnector1">
            <a:avLst/>
          </a:prstGeom>
          <a:ln w="47625" cmpd="sng">
            <a:solidFill>
              <a:srgbClr val="FF0000"/>
            </a:solidFill>
            <a:headEnd w="lg" len="lg"/>
            <a:tailEnd type="triangle"/>
          </a:ln>
          <a:effectLst>
            <a:glow rad="76200">
              <a:schemeClr val="accent1">
                <a:alpha val="1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69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5091</TotalTime>
  <Words>268</Words>
  <Application>Microsoft Office PowerPoint</Application>
  <PresentationFormat>Özel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Decatur</vt:lpstr>
      <vt:lpstr>PROJE TABANLI ÖĞRENME ATÖLYESİ</vt:lpstr>
      <vt:lpstr>Proje Nedir? </vt:lpstr>
      <vt:lpstr>Proje Döngüsü</vt:lpstr>
      <vt:lpstr>Proje Öğeleri </vt:lpstr>
      <vt:lpstr>Proje Yönetimi  </vt:lpstr>
      <vt:lpstr>Proje Tabanlı Öğrenme Nedir? </vt:lpstr>
      <vt:lpstr>Proje Çalışmasının Aşamaları </vt:lpstr>
      <vt:lpstr> 1. Aşama:  Hazırlık ve Planlama </vt:lpstr>
      <vt:lpstr>2. Aşama:  Uygulama ve İzleme </vt:lpstr>
      <vt:lpstr> 3. Aşama:  Sonuç ve Değerlendirme </vt:lpstr>
      <vt:lpstr> Grup Süreci Öğeleri </vt:lpstr>
      <vt:lpstr>PROJE DÖNGÜSÜ</vt:lpstr>
      <vt:lpstr>SOR</vt:lpstr>
      <vt:lpstr>PowerPoint Sunusu</vt:lpstr>
      <vt:lpstr>PLANLAMA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 TABANLI ÖĞRENME</dc:title>
  <dc:creator>Zerrin Ay</dc:creator>
  <cp:lastModifiedBy>Derya BOCKAY</cp:lastModifiedBy>
  <cp:revision>30</cp:revision>
  <dcterms:created xsi:type="dcterms:W3CDTF">2015-05-18T18:49:05Z</dcterms:created>
  <dcterms:modified xsi:type="dcterms:W3CDTF">2016-05-16T14:00:29Z</dcterms:modified>
</cp:coreProperties>
</file>