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74" r:id="rId21"/>
    <p:sldId id="275" r:id="rId22"/>
    <p:sldId id="276" r:id="rId23"/>
    <p:sldId id="277" r:id="rId24"/>
    <p:sldId id="279" r:id="rId25"/>
    <p:sldId id="280" r:id="rId26"/>
    <p:sldId id="281" r:id="rId27"/>
    <p:sldId id="282" r:id="rId28"/>
    <p:sldId id="283"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284" r:id="rId45"/>
    <p:sldId id="285" r:id="rId46"/>
    <p:sldId id="286" r:id="rId47"/>
    <p:sldId id="287" r:id="rId48"/>
    <p:sldId id="288" r:id="rId49"/>
    <p:sldId id="289" r:id="rId50"/>
    <p:sldId id="305" r:id="rId51"/>
    <p:sldId id="306" r:id="rId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4A56881F-D03B-4EA7-9E58-43A5422A9CFA}" type="datetimeFigureOut">
              <a:rPr lang="tr-TR" smtClean="0"/>
              <a:pPr/>
              <a:t>14.1.2014</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37083ABE-3FFB-43E2-92F8-5AC4C3434AE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hee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56881F-D03B-4EA7-9E58-43A5422A9CFA}" type="datetimeFigureOut">
              <a:rPr lang="tr-TR" smtClean="0"/>
              <a:pPr/>
              <a:t>14.1.2014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083ABE-3FFB-43E2-92F8-5AC4C3434AE7}" type="slidenum">
              <a:rPr lang="tr-TR" smtClean="0"/>
              <a:pPr/>
              <a:t>‹#›</a:t>
            </a:fld>
            <a:endParaRPr lang="tr-TR"/>
          </a:p>
        </p:txBody>
      </p:sp>
    </p:spTree>
  </p:cSld>
  <p:clrMapOvr>
    <a:masterClrMapping/>
  </p:clrMapOvr>
  <p:transition>
    <p:whee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A56881F-D03B-4EA7-9E58-43A5422A9CFA}" type="datetimeFigureOut">
              <a:rPr lang="tr-TR" smtClean="0"/>
              <a:pPr/>
              <a:t>14.1.2014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083ABE-3FFB-43E2-92F8-5AC4C3434AE7}" type="slidenum">
              <a:rPr lang="tr-TR" smtClean="0"/>
              <a:pPr/>
              <a:t>‹#›</a:t>
            </a:fld>
            <a:endParaRPr lang="tr-TR"/>
          </a:p>
        </p:txBody>
      </p:sp>
    </p:spTree>
  </p:cSld>
  <p:clrMapOvr>
    <a:masterClrMapping/>
  </p:clrMapOvr>
  <p:transition>
    <p:whee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4A56881F-D03B-4EA7-9E58-43A5422A9CFA}" type="datetimeFigureOut">
              <a:rPr lang="tr-TR" smtClean="0"/>
              <a:pPr/>
              <a:t>14.1.2014</a:t>
            </a:fld>
            <a:endParaRPr lang="tr-TR"/>
          </a:p>
        </p:txBody>
      </p:sp>
      <p:sp>
        <p:nvSpPr>
          <p:cNvPr id="9" name="8 Slayt Numarası Yer Tutucusu"/>
          <p:cNvSpPr>
            <a:spLocks noGrp="1"/>
          </p:cNvSpPr>
          <p:nvPr>
            <p:ph type="sldNum" sz="quarter" idx="15"/>
          </p:nvPr>
        </p:nvSpPr>
        <p:spPr/>
        <p:txBody>
          <a:bodyPr rtlCol="0"/>
          <a:lstStyle/>
          <a:p>
            <a:fld id="{37083ABE-3FFB-43E2-92F8-5AC4C3434AE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transition>
    <p:whee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4A56881F-D03B-4EA7-9E58-43A5422A9CFA}" type="datetimeFigureOut">
              <a:rPr lang="tr-TR" smtClean="0"/>
              <a:pPr/>
              <a:t>14.1.2014</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37083ABE-3FFB-43E2-92F8-5AC4C3434AE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hee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4A56881F-D03B-4EA7-9E58-43A5422A9CFA}" type="datetimeFigureOut">
              <a:rPr lang="tr-TR" smtClean="0"/>
              <a:pPr/>
              <a:t>14.1.2014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083ABE-3FFB-43E2-92F8-5AC4C3434AE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whee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4A56881F-D03B-4EA7-9E58-43A5422A9CFA}" type="datetimeFigureOut">
              <a:rPr lang="tr-TR" smtClean="0"/>
              <a:pPr/>
              <a:t>14.1.2014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7083ABE-3FFB-43E2-92F8-5AC4C3434AE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p:whee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4A56881F-D03B-4EA7-9E58-43A5422A9CFA}" type="datetimeFigureOut">
              <a:rPr lang="tr-TR" smtClean="0"/>
              <a:pPr/>
              <a:t>14.1.2014</a:t>
            </a:fld>
            <a:endParaRPr lang="tr-TR"/>
          </a:p>
        </p:txBody>
      </p:sp>
      <p:sp>
        <p:nvSpPr>
          <p:cNvPr id="7" name="6 Slayt Numarası Yer Tutucusu"/>
          <p:cNvSpPr>
            <a:spLocks noGrp="1"/>
          </p:cNvSpPr>
          <p:nvPr>
            <p:ph type="sldNum" sz="quarter" idx="11"/>
          </p:nvPr>
        </p:nvSpPr>
        <p:spPr/>
        <p:txBody>
          <a:bodyPr rtlCol="0"/>
          <a:lstStyle/>
          <a:p>
            <a:fld id="{37083ABE-3FFB-43E2-92F8-5AC4C3434AE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transition>
    <p:whee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A56881F-D03B-4EA7-9E58-43A5422A9CFA}" type="datetimeFigureOut">
              <a:rPr lang="tr-TR" smtClean="0"/>
              <a:pPr/>
              <a:t>14.1.2014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7083ABE-3FFB-43E2-92F8-5AC4C3434AE7}" type="slidenum">
              <a:rPr lang="tr-TR" smtClean="0"/>
              <a:pPr/>
              <a:t>‹#›</a:t>
            </a:fld>
            <a:endParaRPr lang="tr-TR"/>
          </a:p>
        </p:txBody>
      </p:sp>
    </p:spTree>
  </p:cSld>
  <p:clrMapOvr>
    <a:masterClrMapping/>
  </p:clrMapOvr>
  <p:transition>
    <p:whee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4A56881F-D03B-4EA7-9E58-43A5422A9CFA}" type="datetimeFigureOut">
              <a:rPr lang="tr-TR" smtClean="0"/>
              <a:pPr/>
              <a:t>14.1.2014</a:t>
            </a:fld>
            <a:endParaRPr lang="tr-TR"/>
          </a:p>
        </p:txBody>
      </p:sp>
      <p:sp>
        <p:nvSpPr>
          <p:cNvPr id="22" name="21 Slayt Numarası Yer Tutucusu"/>
          <p:cNvSpPr>
            <a:spLocks noGrp="1"/>
          </p:cNvSpPr>
          <p:nvPr>
            <p:ph type="sldNum" sz="quarter" idx="15"/>
          </p:nvPr>
        </p:nvSpPr>
        <p:spPr/>
        <p:txBody>
          <a:bodyPr rtlCol="0"/>
          <a:lstStyle/>
          <a:p>
            <a:fld id="{37083ABE-3FFB-43E2-92F8-5AC4C3434AE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p:whee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4A56881F-D03B-4EA7-9E58-43A5422A9CFA}" type="datetimeFigureOut">
              <a:rPr lang="tr-TR" smtClean="0"/>
              <a:pPr/>
              <a:t>14.1.2014</a:t>
            </a:fld>
            <a:endParaRPr lang="tr-TR"/>
          </a:p>
        </p:txBody>
      </p:sp>
      <p:sp>
        <p:nvSpPr>
          <p:cNvPr id="18" name="17 Slayt Numarası Yer Tutucusu"/>
          <p:cNvSpPr>
            <a:spLocks noGrp="1"/>
          </p:cNvSpPr>
          <p:nvPr>
            <p:ph type="sldNum" sz="quarter" idx="11"/>
          </p:nvPr>
        </p:nvSpPr>
        <p:spPr/>
        <p:txBody>
          <a:bodyPr rtlCol="0"/>
          <a:lstStyle/>
          <a:p>
            <a:fld id="{37083ABE-3FFB-43E2-92F8-5AC4C3434AE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transition>
    <p:whee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A56881F-D03B-4EA7-9E58-43A5422A9CFA}" type="datetimeFigureOut">
              <a:rPr lang="tr-TR" smtClean="0"/>
              <a:pPr/>
              <a:t>14.1.2014</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7083ABE-3FFB-43E2-92F8-5AC4C3434AE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wheel/>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diktator.nedir.com/" TargetMode="External"/><Relationship Id="rId2" Type="http://schemas.openxmlformats.org/officeDocument/2006/relationships/hyperlink" Target="http://somurgecilik.nedir.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kamu.nedir.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DEMOKRASİ VE İNSAN HAKLARI</a:t>
            </a:r>
            <a:endParaRPr lang="tr-TR" b="1" dirty="0"/>
          </a:p>
        </p:txBody>
      </p:sp>
      <p:sp>
        <p:nvSpPr>
          <p:cNvPr id="3" name="2 Alt Başlık"/>
          <p:cNvSpPr>
            <a:spLocks noGrp="1"/>
          </p:cNvSpPr>
          <p:nvPr>
            <p:ph type="subTitle" idx="1"/>
          </p:nvPr>
        </p:nvSpPr>
        <p:spPr/>
        <p:txBody>
          <a:bodyPr/>
          <a:lstStyle/>
          <a:p>
            <a:r>
              <a:rPr lang="tr-TR" b="1" dirty="0" smtClean="0"/>
              <a:t>HASAN DOĞRU</a:t>
            </a:r>
            <a:endParaRPr lang="tr-TR" b="1" dirty="0"/>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332656"/>
            <a:ext cx="8229600" cy="5793507"/>
          </a:xfrm>
        </p:spPr>
        <p:txBody>
          <a:bodyPr>
            <a:normAutofit/>
          </a:bodyPr>
          <a:lstStyle/>
          <a:p>
            <a:r>
              <a:rPr lang="tr-TR" dirty="0" smtClean="0"/>
              <a:t>Devlet adeta bir tapınma konusudur. Devletin manevi görevleri vardır. Devlet görevlileri yurttaşların ahlakıyla ilgilenmeli, yurttaşların özgürlüklerini korumaktan çok onların manevi yaşayışlarını denetlemeli, hakim sınıfın bütün fikri faaliyetlerinde bir sansür olmalı ve zihinleri birleştirme amacına yönelmiş sürekli propaganda yapılmalıdır. Eğitimde,  yaşamada ve dinde her türlü yenilik yasaklanmalıdır. Devlet kendi kendine yeterli olmalıdır.    </a:t>
            </a:r>
            <a:r>
              <a:rPr lang="tr-TR" b="1" dirty="0" smtClean="0"/>
              <a:t>Platon‘un formülü, her türlü   değişim kötü,  durgunluk ilahidir.. </a:t>
            </a:r>
            <a:endParaRPr lang="tr-TR" b="1"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6120680"/>
          </a:xfrm>
        </p:spPr>
        <p:txBody>
          <a:bodyPr>
            <a:normAutofit/>
          </a:bodyPr>
          <a:lstStyle/>
          <a:p>
            <a:r>
              <a:rPr lang="tr-TR" dirty="0" smtClean="0"/>
              <a:t>Sofistler‘e göre (M.Ö 6. ve 5 yy) bir iradeye ve sorumluluk duygusuna sahip yalnız insandır. Öyleyse toplulukların, gerçek varlıklarından söz edilemez ve bunlara herhangi bir hak ve özgürlük mal edilemez. Devlet insanlar için onların ortak menfaatlerini sağlamak için </a:t>
            </a:r>
            <a:r>
              <a:rPr lang="tr-TR" dirty="0" err="1" smtClean="0"/>
              <a:t>oluĢturulmuş</a:t>
            </a:r>
            <a:r>
              <a:rPr lang="tr-TR" dirty="0" smtClean="0"/>
              <a:t> bir kurumdur. Her bireyin başta gelen yararı ve biricik hakkı, kendi maddi ve manevi varlığını, yeteneklerini serbestçe geliştirebilmektir. Eğer devlet insanların hak ve özgürlüklerine saygı göstermezse temel görevini yerine getirmemiş, dolayısıyla kendi varlığının başlıca nedenini kaybetmiş olacaktır.  </a:t>
            </a:r>
          </a:p>
          <a:p>
            <a:r>
              <a:rPr lang="tr-TR" dirty="0" smtClean="0"/>
              <a:t> </a:t>
            </a:r>
            <a:r>
              <a:rPr lang="tr-TR" b="1" dirty="0" smtClean="0"/>
              <a:t>Sofistler Tanrı‘</a:t>
            </a:r>
            <a:r>
              <a:rPr lang="tr-TR" b="1" dirty="0" err="1" smtClean="0"/>
              <a:t>nın</a:t>
            </a:r>
            <a:r>
              <a:rPr lang="tr-TR" b="1" dirty="0" smtClean="0"/>
              <a:t> kimseyi köle yaratmadığını aksine bütün insanları hür yarattığını söylemişlerdir.</a:t>
            </a:r>
            <a:endParaRPr lang="tr-TR" b="1"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5976664"/>
          </a:xfrm>
        </p:spPr>
        <p:txBody>
          <a:bodyPr>
            <a:normAutofit/>
          </a:bodyPr>
          <a:lstStyle/>
          <a:p>
            <a:r>
              <a:rPr lang="tr-TR" dirty="0" smtClean="0"/>
              <a:t>Stoacılar‘a göre  (M.Ö.3.YY.) devlet her şeyin üstünde değildir. Devletin de üstünde akıl, dolayısıyla hukuk vardır. Evrensel akıl‘a bütün insanlar sahiptir ve eşittirler.İnsanlığın gruplandırılmasını kabul etmemişlerdir.İnsan sırf insan olduğu için eşit haklara sahiptir ve bütün insanlar kardeştirler. Evrensel kanunlar ancak tabii hukuka uygun olanlardır. Köleliği ilk kez reddeden </a:t>
            </a:r>
            <a:r>
              <a:rPr lang="tr-TR" dirty="0" err="1" smtClean="0"/>
              <a:t>stoizm</a:t>
            </a:r>
            <a:r>
              <a:rPr lang="tr-TR" dirty="0" smtClean="0"/>
              <a:t>, ana düşünce olarak insanın bağımsız olduğunu savunmuştur. </a:t>
            </a:r>
            <a:r>
              <a:rPr lang="tr-TR" dirty="0" err="1" smtClean="0"/>
              <a:t>Stozim</a:t>
            </a:r>
            <a:r>
              <a:rPr lang="tr-TR" dirty="0" smtClean="0"/>
              <a:t> insan hakları doktrininin en eski felsefi kaynaklarından biri sayılmaktadır. </a:t>
            </a:r>
            <a:endParaRPr lang="tr-TR" dirty="0"/>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lstStyle/>
          <a:p>
            <a:r>
              <a:rPr lang="tr-TR" b="1" dirty="0" smtClean="0"/>
              <a:t>ORTA ÇAĞ’DA</a:t>
            </a:r>
            <a:endParaRPr lang="tr-TR" b="1" dirty="0"/>
          </a:p>
        </p:txBody>
      </p:sp>
      <p:sp>
        <p:nvSpPr>
          <p:cNvPr id="3" name="2 İçerik Yer Tutucusu"/>
          <p:cNvSpPr>
            <a:spLocks noGrp="1"/>
          </p:cNvSpPr>
          <p:nvPr>
            <p:ph sz="quarter" idx="1"/>
          </p:nvPr>
        </p:nvSpPr>
        <p:spPr>
          <a:xfrm>
            <a:off x="457200" y="1124744"/>
            <a:ext cx="8229600" cy="5001419"/>
          </a:xfrm>
        </p:spPr>
        <p:txBody>
          <a:bodyPr/>
          <a:lstStyle/>
          <a:p>
            <a:r>
              <a:rPr lang="tr-TR" dirty="0"/>
              <a:t>İ</a:t>
            </a:r>
            <a:r>
              <a:rPr lang="tr-TR" dirty="0" smtClean="0"/>
              <a:t>lk çağda birey yalnızca devletin malı iken, orta çağda bireyin iki efendisi olmuştur: Devlet ve kilise. Bu anlayışa göre, her </a:t>
            </a:r>
            <a:r>
              <a:rPr lang="tr-TR" dirty="0" err="1" smtClean="0"/>
              <a:t>hristiyanın</a:t>
            </a:r>
            <a:r>
              <a:rPr lang="tr-TR" dirty="0" smtClean="0"/>
              <a:t> her yerde bazı hakları bulunmaktadır. </a:t>
            </a:r>
          </a:p>
          <a:p>
            <a:r>
              <a:rPr lang="tr-TR" dirty="0" smtClean="0"/>
              <a:t>Birey yönetimde söz sahibi olmalıdır. Ancak devlet iktidarının temeli tanrıdır. Tanrı iktidarı halk aracılığıyla yönetenlere vermiştir. </a:t>
            </a:r>
            <a:endParaRPr lang="tr-TR" dirty="0"/>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6048672"/>
          </a:xfrm>
        </p:spPr>
        <p:txBody>
          <a:bodyPr/>
          <a:lstStyle/>
          <a:p>
            <a:r>
              <a:rPr lang="tr-TR" dirty="0" smtClean="0"/>
              <a:t>Orta çağ </a:t>
            </a:r>
            <a:r>
              <a:rPr lang="tr-TR" dirty="0" err="1" smtClean="0"/>
              <a:t>Hristiyan</a:t>
            </a:r>
            <a:r>
              <a:rPr lang="tr-TR" dirty="0" smtClean="0"/>
              <a:t> düşünürü </a:t>
            </a:r>
            <a:r>
              <a:rPr lang="tr-TR" dirty="0" err="1" smtClean="0"/>
              <a:t>St</a:t>
            </a:r>
            <a:r>
              <a:rPr lang="tr-TR" dirty="0" smtClean="0"/>
              <a:t>. Thomas </a:t>
            </a:r>
            <a:r>
              <a:rPr lang="tr-TR" dirty="0" err="1" smtClean="0"/>
              <a:t>Aquinas</a:t>
            </a:r>
            <a:r>
              <a:rPr lang="tr-TR" dirty="0" smtClean="0"/>
              <a:t> (1225-1274) insan merkezli adil bir sosyal  hukuk düzeni öngörmüştür. İnsan, kral tarafından bildirilen tanrı buyruklarına uymak zorundadır. </a:t>
            </a:r>
            <a:r>
              <a:rPr lang="tr-TR" dirty="0" err="1" smtClean="0"/>
              <a:t>St</a:t>
            </a:r>
            <a:r>
              <a:rPr lang="tr-TR" dirty="0" smtClean="0"/>
              <a:t>. Thomas insan aklını yüceltmiş ve aklın rehberliğinde demokrasiden ve direnme hakkından söz etmiştir. Baskı ve zulüm olduğunda, iktidarın kötüye kullanılması halinde, görevini kötüye kullanan kralın tahtan indirilmesi gerektiği ve dolayısıyla bunun isyan sayılamayacağı söylenmiştir. </a:t>
            </a:r>
            <a:endParaRPr lang="tr-TR" dirty="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b="1" dirty="0" smtClean="0"/>
              <a:t>YENİ ÇAĞ’DA</a:t>
            </a:r>
            <a:endParaRPr lang="tr-TR" b="1" dirty="0"/>
          </a:p>
        </p:txBody>
      </p:sp>
      <p:sp>
        <p:nvSpPr>
          <p:cNvPr id="3" name="2 İçerik Yer Tutucusu"/>
          <p:cNvSpPr>
            <a:spLocks noGrp="1"/>
          </p:cNvSpPr>
          <p:nvPr>
            <p:ph sz="quarter" idx="1"/>
          </p:nvPr>
        </p:nvSpPr>
        <p:spPr>
          <a:xfrm>
            <a:off x="457200" y="1052736"/>
            <a:ext cx="8229600" cy="5328592"/>
          </a:xfrm>
        </p:spPr>
        <p:txBody>
          <a:bodyPr>
            <a:normAutofit/>
          </a:bodyPr>
          <a:lstStyle/>
          <a:p>
            <a:r>
              <a:rPr lang="tr-TR" dirty="0" smtClean="0"/>
              <a:t>17. ve 18. yüzyılın akılcı düşünürleri tabii hukukun ebediyen geçerli olduğu, ancak tanrı iradesi olduğu fikrindedirler.  </a:t>
            </a:r>
          </a:p>
          <a:p>
            <a:r>
              <a:rPr lang="tr-TR" dirty="0" smtClean="0"/>
              <a:t> </a:t>
            </a:r>
            <a:r>
              <a:rPr lang="tr-TR" dirty="0" err="1" smtClean="0"/>
              <a:t>Mutlakiyetçi</a:t>
            </a:r>
            <a:r>
              <a:rPr lang="tr-TR" dirty="0" smtClean="0"/>
              <a:t> </a:t>
            </a:r>
            <a:r>
              <a:rPr lang="tr-TR" dirty="0" err="1" smtClean="0"/>
              <a:t>Bodin</a:t>
            </a:r>
            <a:r>
              <a:rPr lang="tr-TR" dirty="0" smtClean="0"/>
              <a:t>, hükümdarın egemenliğine insanlar tarafından getirilebilecek sınırlamaları kabul etmemiştir. Fakat katı bir despotizme de taraftar olmamıştır. </a:t>
            </a:r>
            <a:r>
              <a:rPr lang="tr-TR" dirty="0" err="1" smtClean="0"/>
              <a:t>Bodin</a:t>
            </a:r>
            <a:r>
              <a:rPr lang="tr-TR" dirty="0" smtClean="0"/>
              <a:t>‘e göre, hükümdar özel mülkiyete ve bireyin kendi aralarında yapmış oldukları sözleşmelere saygı göstermek zorundadır. </a:t>
            </a:r>
            <a:endParaRPr lang="tr-TR" dirty="0"/>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76672"/>
            <a:ext cx="8229600" cy="5649491"/>
          </a:xfrm>
        </p:spPr>
        <p:txBody>
          <a:bodyPr/>
          <a:lstStyle/>
          <a:p>
            <a:r>
              <a:rPr lang="tr-TR" dirty="0" err="1" smtClean="0"/>
              <a:t>Vattel</a:t>
            </a:r>
            <a:r>
              <a:rPr lang="tr-TR" dirty="0" smtClean="0"/>
              <a:t>‘e göre insanlık tek ve büyük bir hukuk topluluğu olarak kabul edilmektedir. Bu geniş toplumun üyesi olan her insan tabii, devredilemez hak ve ödevlere sahiptir. İnsan bu hak ve ödevlere yalnız kendi devletine ve vatandaşlarına karşı değil, yabancı devlet ve vatandaşlara karşı da sahiptir. </a:t>
            </a:r>
            <a:endParaRPr lang="tr-TR" dirty="0"/>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6192688"/>
          </a:xfrm>
        </p:spPr>
        <p:txBody>
          <a:bodyPr/>
          <a:lstStyle/>
          <a:p>
            <a:r>
              <a:rPr lang="tr-TR" dirty="0" smtClean="0"/>
              <a:t>Locke, yasama ve yürütme organlarının sadece vatandaşın can ve mal güvenliğini sağlamak, hak ve hürriyetlerini korumakla görevli, sınırlı bir devlet modelini savunmuştur.  ―Toplum sözleşmesiyle halk hürriyetlerinden sadece zorunlu olanları devlete devretmiştir.‖ Hak ve hürriyetler devredilemez, vazgeçilemez ve ihlal edilemez olarak devletin teminatı altındadır. Bu hakların ihlali halinde bireye direnme hakkı tanınmıştır.</a:t>
            </a:r>
            <a:endParaRPr lang="tr-TR" dirty="0"/>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0"/>
            <a:ext cx="8229600" cy="27463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6120680"/>
          </a:xfrm>
        </p:spPr>
        <p:txBody>
          <a:bodyPr/>
          <a:lstStyle/>
          <a:p>
            <a:r>
              <a:rPr lang="tr-TR" dirty="0" smtClean="0"/>
              <a:t>Locke, ―yaşama, hürriyet, mülkiyet‖ diyerek üç hakkı vurgulamakta ve bunları insanın var oluşuna bağlamaktadır. Devlet hakların ve özgürlüklerin kaynağı değildir. </a:t>
            </a:r>
          </a:p>
          <a:p>
            <a:r>
              <a:rPr lang="tr-TR" dirty="0" smtClean="0"/>
              <a:t>John </a:t>
            </a:r>
            <a:r>
              <a:rPr lang="tr-TR" dirty="0" err="1" smtClean="0"/>
              <a:t>Stuart</a:t>
            </a:r>
            <a:r>
              <a:rPr lang="tr-TR" dirty="0" smtClean="0"/>
              <a:t> </a:t>
            </a:r>
            <a:r>
              <a:rPr lang="tr-TR" dirty="0" err="1" smtClean="0"/>
              <a:t>Mill</a:t>
            </a:r>
            <a:r>
              <a:rPr lang="tr-TR" dirty="0" smtClean="0"/>
              <a:t>, hangi konuda olursa olsun mutlak hürriyetin teminat altına alınmasını ister. Bütün insanlığın aynı kanaatte olup, tek bir ferdin farklı kanaatte olduğu durumlarda bile, insanlığa bu insan tekini susturma hakkını vermez. </a:t>
            </a:r>
            <a:r>
              <a:rPr lang="tr-TR" dirty="0"/>
              <a:t>İ</a:t>
            </a:r>
            <a:r>
              <a:rPr lang="tr-TR" dirty="0" smtClean="0"/>
              <a:t>nsanlık diğer insanların fikir, kanaat ve düşünceleriyle – bunlar nasıl olursa olsun – tanışmalıdır. </a:t>
            </a:r>
            <a:endParaRPr lang="tr-TR" dirty="0"/>
          </a:p>
        </p:txBody>
      </p:sp>
    </p:spTree>
  </p:cSld>
  <p:clrMapOvr>
    <a:masterClrMapping/>
  </p:clrMapOvr>
  <p:transition>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251520" y="260648"/>
            <a:ext cx="8640960" cy="6408712"/>
          </a:xfrm>
        </p:spPr>
        <p:txBody>
          <a:bodyPr>
            <a:normAutofit/>
          </a:bodyPr>
          <a:lstStyle/>
          <a:p>
            <a:r>
              <a:rPr lang="tr-TR" dirty="0" smtClean="0"/>
              <a:t>J.J.Rousseau, bireyin, gücü karşısında eğileceği bir devlet modeli ortaya koymuştur. Birey egemen güce hesap soramaz. Çünkü bütün haklarını kayıtsız ve şartsız olarak bu egemen güce devretmiştir. Egemen güç kendisine saygı gösterilmesi zorunlu olan ―genel irade‖ </a:t>
            </a:r>
            <a:r>
              <a:rPr lang="tr-TR" dirty="0" err="1" smtClean="0"/>
              <a:t>dir</a:t>
            </a:r>
            <a:r>
              <a:rPr lang="tr-TR" dirty="0" smtClean="0"/>
              <a:t>. Genel irade devredilemez, bölünemez, yanılmaz ve mutlak olma özelliğine sahiptir. Rousseau, kesin bir teslimiyet modeli ortaya koymuştur. Ancak Locke ve Rousseau, insanların eşit olduklarını ve özgür iradeyle ve sözleşmeyle devleti oluşturduklarını kabul etmektedir. Böylece devlet kutsal olmaktan çıkmakta ve bireylere dayanmaktadır. </a:t>
            </a:r>
            <a:endParaRPr lang="tr-TR" dirty="0"/>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Demokrasinin Tarihsel Süreci</a:t>
            </a:r>
            <a:endParaRPr lang="tr-TR" b="1" dirty="0"/>
          </a:p>
        </p:txBody>
      </p:sp>
      <p:sp>
        <p:nvSpPr>
          <p:cNvPr id="3" name="2 İçerik Yer Tutucusu"/>
          <p:cNvSpPr>
            <a:spLocks noGrp="1"/>
          </p:cNvSpPr>
          <p:nvPr>
            <p:ph sz="quarter" idx="1"/>
          </p:nvPr>
        </p:nvSpPr>
        <p:spPr>
          <a:xfrm>
            <a:off x="251520" y="1268760"/>
            <a:ext cx="8712968" cy="5184576"/>
          </a:xfrm>
        </p:spPr>
        <p:txBody>
          <a:bodyPr/>
          <a:lstStyle/>
          <a:p>
            <a:r>
              <a:rPr lang="tr-TR" dirty="0" smtClean="0"/>
              <a:t>M.Ö. 14. ve 15. yüzyıllarda demokrasinin klasik kurumsallaşmış formu Atina‘da başarılmıştır.  Kamu makamları için gerekli olan mülkiyet şartı ortadan kaldırılmış ve her bir Atina vatandaşı mecliste eşit oy ve tartışma hakkına sahip olmuştur. Ayrıca, sıra ile yönetim konseyi üyeliği ve jüri üyeliği görevleri de vatandaşlar tarafından yerine getirilmiştir. </a:t>
            </a:r>
            <a:endParaRPr lang="tr-TR" dirty="0"/>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908720"/>
            <a:ext cx="8856984" cy="5688632"/>
          </a:xfrm>
        </p:spPr>
        <p:txBody>
          <a:bodyPr>
            <a:normAutofit/>
          </a:bodyPr>
          <a:lstStyle/>
          <a:p>
            <a:r>
              <a:rPr lang="tr-TR" dirty="0" smtClean="0"/>
              <a:t>20. yüzyıl: 20. yüzyılda demokrasi hızlı bir değişme ve gelişme göstermiştir. Yüzyılın başlarında, I. Dünya Savaşı'nın sonunda Avusturya-Macaristan ve Osmanlı İmparatorluklarının yıkılmasıyla birçok yeni devlet ortaya çıktı ve bu yeni ülkelerin devlet yönetimi genellikle, o döneme göre, demokratik sayılabilecek yöntemlere sahipti. 1929 yılında ortaya çıkan Büyük Buhran döneminde Avrupa, Latin Amerika ve Asya'da birçok ülkede diktatörler ortaya çıktı. İspanya, İtalya, Almanya, Portekiz'de Faşist diktatörlükler ortaya çıkmışken, Baltık ve Balkan ülkelerinde, Küba, Brezilya, Japonya ve Sovyet Rusya'da demokratik olmayan yönetimler iktidara geldi. Bu sebeple 1930'lar Diktatörler çağı olarak nitelendirilir.</a:t>
            </a:r>
          </a:p>
          <a:p>
            <a:endParaRPr lang="tr-TR" dirty="0"/>
          </a:p>
        </p:txBody>
      </p:sp>
    </p:spTree>
  </p:cSld>
  <p:clrMapOvr>
    <a:masterClrMapping/>
  </p:clrMapOvr>
  <p:transition>
    <p:whee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620688"/>
            <a:ext cx="8784976" cy="5505475"/>
          </a:xfrm>
        </p:spPr>
        <p:txBody>
          <a:bodyPr/>
          <a:lstStyle/>
          <a:p>
            <a:r>
              <a:rPr lang="tr-TR" dirty="0" smtClean="0"/>
              <a:t>II. Dünya Savaşı'ndan sonra </a:t>
            </a:r>
            <a:r>
              <a:rPr lang="tr-TR" dirty="0" smtClean="0">
                <a:hlinkClick r:id="rId2"/>
              </a:rPr>
              <a:t>sömürgecilik</a:t>
            </a:r>
            <a:r>
              <a:rPr lang="tr-TR" dirty="0" smtClean="0"/>
              <a:t> anlayışı son buldu ve tekrar birçok bağımsız ülke ortaya çıktı. Demokratikleşme hareketleri Batı Avrupa'da yoğunlaştı. Almanya ve Japonya'da </a:t>
            </a:r>
            <a:r>
              <a:rPr lang="tr-TR" dirty="0" smtClean="0">
                <a:hlinkClick r:id="rId3" tooltip="diktatör"/>
              </a:rPr>
              <a:t>diktatör</a:t>
            </a:r>
            <a:r>
              <a:rPr lang="tr-TR" dirty="0" smtClean="0"/>
              <a:t>lükler son buldu, silahlanma politikası yerine, II. Dünya Savaşı sonunda imzalanan anlaşmalarında etkisiyle, refah devleti olma amacını güttüler.</a:t>
            </a:r>
          </a:p>
          <a:p>
            <a:endParaRPr lang="tr-TR" dirty="0"/>
          </a:p>
        </p:txBody>
      </p:sp>
    </p:spTree>
  </p:cSld>
  <p:clrMapOvr>
    <a:masterClrMapping/>
  </p:clrMapOvr>
  <p:transition>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endParaRPr lang="tr-TR" dirty="0"/>
          </a:p>
        </p:txBody>
      </p:sp>
      <p:sp>
        <p:nvSpPr>
          <p:cNvPr id="3" name="2 İçerik Yer Tutucusu"/>
          <p:cNvSpPr>
            <a:spLocks noGrp="1"/>
          </p:cNvSpPr>
          <p:nvPr>
            <p:ph sz="quarter" idx="1"/>
          </p:nvPr>
        </p:nvSpPr>
        <p:spPr>
          <a:xfrm>
            <a:off x="179512" y="1052736"/>
            <a:ext cx="8784976" cy="5400600"/>
          </a:xfrm>
        </p:spPr>
        <p:txBody>
          <a:bodyPr>
            <a:normAutofit/>
          </a:bodyPr>
          <a:lstStyle/>
          <a:p>
            <a:r>
              <a:rPr lang="tr-TR" dirty="0" smtClean="0"/>
              <a:t>20. yüzyıldaki en büyük çekişmelerden biri de demokratik olmayan Sovyet Bloğu ülkeleriyle Batı demokrasileri arasında gerçekleşen Soğuk Savaş'tı. Komünizmi yaymaya çalışan Sovyet Rusya ile diğer demokrasi çeşitleri arasından sıyrılmış liberal demokrasiyi yaymaya çalışan ABD liderliğindeki batı gurubu arasındaki çekişme 1989 yılında son bulmuştur. Francis </a:t>
            </a:r>
            <a:r>
              <a:rPr lang="tr-TR" dirty="0" err="1" smtClean="0"/>
              <a:t>Fukayama</a:t>
            </a:r>
            <a:r>
              <a:rPr lang="tr-TR" dirty="0" smtClean="0"/>
              <a:t> Tarihin Sonu adlı makalesinde, Soğuk Savaşın bitmesiyle artık liberal demokrasinin tüm dünyada yayılacağı haberini verir. Nitekim bu demokratikleşme süreci, yakın dönemdeki Gürcistan'daki Gül Devrimi, Ukrayna'daki Turuncu Devrimi ile devam etmektedir.</a:t>
            </a:r>
          </a:p>
          <a:p>
            <a:endParaRPr lang="tr-TR" dirty="0"/>
          </a:p>
        </p:txBody>
      </p:sp>
    </p:spTree>
  </p:cSld>
  <p:clrMapOvr>
    <a:masterClrMapping/>
  </p:clrMapOvr>
  <p:transition>
    <p:whee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792088"/>
          </a:xfrm>
        </p:spPr>
        <p:txBody>
          <a:bodyPr>
            <a:normAutofit/>
          </a:bodyPr>
          <a:lstStyle/>
          <a:p>
            <a:r>
              <a:rPr lang="tr-TR" b="1" dirty="0" smtClean="0"/>
              <a:t>DEMOKRASİ KAVRAMI</a:t>
            </a:r>
            <a:endParaRPr lang="tr-TR" b="1" dirty="0"/>
          </a:p>
        </p:txBody>
      </p:sp>
      <p:sp>
        <p:nvSpPr>
          <p:cNvPr id="3" name="2 İçerik Yer Tutucusu"/>
          <p:cNvSpPr>
            <a:spLocks noGrp="1"/>
          </p:cNvSpPr>
          <p:nvPr>
            <p:ph sz="quarter" idx="1"/>
          </p:nvPr>
        </p:nvSpPr>
        <p:spPr>
          <a:xfrm>
            <a:off x="179512" y="1052736"/>
            <a:ext cx="8784976" cy="5328592"/>
          </a:xfrm>
        </p:spPr>
        <p:txBody>
          <a:bodyPr/>
          <a:lstStyle/>
          <a:p>
            <a:r>
              <a:rPr lang="tr-TR" dirty="0" smtClean="0"/>
              <a:t>Demokrasi </a:t>
            </a:r>
            <a:r>
              <a:rPr lang="tr-TR" dirty="0" err="1" smtClean="0"/>
              <a:t>demos</a:t>
            </a:r>
            <a:r>
              <a:rPr lang="tr-TR" dirty="0" smtClean="0"/>
              <a:t> (halk) ve </a:t>
            </a:r>
            <a:r>
              <a:rPr lang="tr-TR" dirty="0" err="1" smtClean="0"/>
              <a:t>kratos</a:t>
            </a:r>
            <a:r>
              <a:rPr lang="tr-TR" dirty="0" smtClean="0"/>
              <a:t> (iktidar) kelimelerinden türetilmiştir. Kısaca, halkın halk tarafından, halk için yönetilmesi olarak tanımlanır.</a:t>
            </a:r>
          </a:p>
          <a:p>
            <a:r>
              <a:rPr lang="tr-TR" dirty="0" smtClean="0"/>
              <a:t>          Demokrasinin ―doğrudan demokrasi‖ ―temsili demokrasi‖ ve ―toplumsal / ekonomik demokrasi‖ gibi farklı anlamları söz konusudur. </a:t>
            </a:r>
            <a:endParaRPr lang="tr-TR" dirty="0"/>
          </a:p>
        </p:txBody>
      </p:sp>
    </p:spTree>
  </p:cSld>
  <p:clrMapOvr>
    <a:masterClrMapping/>
  </p:clrMapOvr>
  <p:transition>
    <p:whee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620688"/>
            <a:ext cx="8784976" cy="5904656"/>
          </a:xfrm>
        </p:spPr>
        <p:txBody>
          <a:bodyPr>
            <a:normAutofit/>
          </a:bodyPr>
          <a:lstStyle/>
          <a:p>
            <a:r>
              <a:rPr lang="tr-TR" b="1" dirty="0" smtClean="0"/>
              <a:t>Demokrasi;  </a:t>
            </a:r>
          </a:p>
          <a:p>
            <a:pPr>
              <a:buNone/>
            </a:pPr>
            <a:r>
              <a:rPr lang="tr-TR" dirty="0" smtClean="0"/>
              <a:t> - Yönetim kurallarının akılcı olması, bilimin yol gösterici olması, - Anayasanın liberal olması, - Evrensel insan haklarına ve hukuka uygunluk (hukukun üstünlüğü ve hukuk devleti), - Hakların eşitliği ve güvence altına alınması (eşitlik prensibi) ve çoğulculuk, - Özgür ve adil seçim, - Yönetim şeffaflığı, - Yasama, yürütme ve yargı anlamında güçler ayrılığı - Açık tartışma, ikna ve uzlaşma (ifade özgürlüğü); hoşgörü, barış, müzakereye açık olma, - Adaletin yansız bir şekilde dağıtılması  - Özgürlükçü bir siyasi kültür, bunun için de değişim  prensiplerine dayanır. </a:t>
            </a:r>
            <a:endParaRPr lang="tr-TR" dirty="0"/>
          </a:p>
        </p:txBody>
      </p:sp>
    </p:spTree>
  </p:cSld>
  <p:clrMapOvr>
    <a:masterClrMapping/>
  </p:clrMapOvr>
  <p:transition>
    <p:whee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r>
              <a:rPr lang="tr-TR" b="1" dirty="0" smtClean="0"/>
              <a:t>Demokrasi ne değildir</a:t>
            </a:r>
            <a:r>
              <a:rPr lang="tr-TR" dirty="0" smtClean="0"/>
              <a:t>?</a:t>
            </a:r>
            <a:endParaRPr lang="tr-TR" dirty="0"/>
          </a:p>
        </p:txBody>
      </p:sp>
      <p:sp>
        <p:nvSpPr>
          <p:cNvPr id="3" name="2 İçerik Yer Tutucusu"/>
          <p:cNvSpPr>
            <a:spLocks noGrp="1"/>
          </p:cNvSpPr>
          <p:nvPr>
            <p:ph sz="quarter" idx="1"/>
          </p:nvPr>
        </p:nvSpPr>
        <p:spPr>
          <a:xfrm>
            <a:off x="179512" y="620688"/>
            <a:ext cx="8784976" cy="5760640"/>
          </a:xfrm>
        </p:spPr>
        <p:txBody>
          <a:bodyPr>
            <a:normAutofit lnSpcReduction="10000"/>
          </a:bodyPr>
          <a:lstStyle/>
          <a:p>
            <a:r>
              <a:rPr lang="tr-TR" dirty="0" smtClean="0"/>
              <a:t>Demokrasi bir yaşam biçimi değildir.  Demokratlık modern hayat tarzıyla eş anlamlıysa, o çerçeveye sığdırılamayan, bütün hayat tarzlarının tasfiyesi, hak ve hürriyetlerin askıya alınması söz konusu olabilir.  - Demokrasi kendi başına bir amaç değil, toplumun bir arada barış içinde yaşamasına hizmet eden bir araçtır.  - Demokrasinin, özgürlükçü laikliğin olmadığı yani devletin dinler arasında taraf tuttuğu yerde yaşaması zordur.  - Yargı denetimine tabi olmayan bir devlet organizasyonun bulunduğu sistem demokrasiden uzaklaşır.  - Tek tip düşüncenin hakim olmasını amaçlayarak diğer düşünceleri yasaklamak ve düşüncede tekelcilik demokrasi olarak nitelendirilemez. Buna bağlı olarak resmî ideolojiye yakın durmayan vatandaşlarını ―öteki‖ olarak, demokratik yoldan iktidara gelmesini ―tehdit‖ olarak gören bir rejimi de demokrasi sayamayız. </a:t>
            </a:r>
            <a:endParaRPr lang="tr-TR" dirty="0"/>
          </a:p>
        </p:txBody>
      </p:sp>
    </p:spTree>
  </p:cSld>
  <p:clrMapOvr>
    <a:masterClrMapping/>
  </p:clrMapOvr>
  <p:transition>
    <p:whee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fontScale="90000"/>
          </a:bodyPr>
          <a:lstStyle/>
          <a:p>
            <a:r>
              <a:rPr lang="tr-TR" b="1" dirty="0" smtClean="0"/>
              <a:t>DEMOKRASİYİ ETKİLEYEN AKIMLAR</a:t>
            </a:r>
            <a:endParaRPr lang="tr-TR" b="1" dirty="0"/>
          </a:p>
        </p:txBody>
      </p:sp>
      <p:sp>
        <p:nvSpPr>
          <p:cNvPr id="3" name="2 İçerik Yer Tutucusu"/>
          <p:cNvSpPr>
            <a:spLocks noGrp="1"/>
          </p:cNvSpPr>
          <p:nvPr>
            <p:ph sz="quarter" idx="1"/>
          </p:nvPr>
        </p:nvSpPr>
        <p:spPr>
          <a:xfrm>
            <a:off x="179512" y="908720"/>
            <a:ext cx="8784976" cy="5472608"/>
          </a:xfrm>
        </p:spPr>
        <p:txBody>
          <a:bodyPr/>
          <a:lstStyle/>
          <a:p>
            <a:r>
              <a:rPr lang="tr-TR" b="1" dirty="0" smtClean="0"/>
              <a:t>1.LİBERALİZM: </a:t>
            </a:r>
          </a:p>
          <a:p>
            <a:r>
              <a:rPr lang="tr-TR" dirty="0" smtClean="0"/>
              <a:t>Demokrasiler veya demokratik rejimler, 17. yy aydınlanma çağında filizlenen Fransız </a:t>
            </a:r>
            <a:r>
              <a:rPr lang="tr-TR" dirty="0" err="1" smtClean="0"/>
              <a:t>ihtilâliyle</a:t>
            </a:r>
            <a:r>
              <a:rPr lang="tr-TR" dirty="0" smtClean="0"/>
              <a:t> uygulama alanına geçen, liberal felsefeden ilhamını almış, onun ürünü olarak ortaya çıkmıştır. Liberal düşüncenin babası J.Locke‘dur. </a:t>
            </a:r>
            <a:endParaRPr lang="tr-TR" dirty="0"/>
          </a:p>
        </p:txBody>
      </p:sp>
    </p:spTree>
  </p:cSld>
  <p:clrMapOvr>
    <a:masterClrMapping/>
  </p:clrMapOvr>
  <p:transition>
    <p:whee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620688"/>
            <a:ext cx="8784976" cy="5832648"/>
          </a:xfrm>
        </p:spPr>
        <p:txBody>
          <a:bodyPr>
            <a:normAutofit/>
          </a:bodyPr>
          <a:lstStyle/>
          <a:p>
            <a:r>
              <a:rPr lang="tr-TR" dirty="0" smtClean="0"/>
              <a:t>Fransız </a:t>
            </a:r>
            <a:r>
              <a:rPr lang="tr-TR" dirty="0" err="1" smtClean="0"/>
              <a:t>ihtilalinden</a:t>
            </a:r>
            <a:r>
              <a:rPr lang="tr-TR" dirty="0" smtClean="0"/>
              <a:t> sonra iktidarı ele geçiren burjuvazinin ideoloji haline geldi. Hürriyet, eşitlik, akıl ve fert gibi kavramları kullanarak devlete, krala, eski düzene, kiliseye, aristokrasiye ve ruhban sınıfına savaş açtı. Neticede devleti sadece iç ve dış güvenliği sağlayan bir mekanizma haline getirdi. Krallığı yıkarak cumhuriyeti ilan etti.   İktidarın gücünü azaltmak için kuvvetler ayrılığı ilkesini getirdi. Merkezi otoriteyi zayıflatmak için adem-i merkeziyetçiliği esas aldı. Hukukun üstünlüğü tesis edildi.   Liberalizm açık uçlu gevşek bir ideolojidir, demokrasi ise bir yönetme biçimidir.   Liberalizm temel olarak negatif özgürlüğü ve türevlerini esas alırken, demokrasi kararların katılımla ve çoğunluk tarafından alınmasına dayanır.  </a:t>
            </a:r>
            <a:r>
              <a:rPr lang="tr-TR" b="1" dirty="0" smtClean="0"/>
              <a:t>Liberalizm ve demokrasi birbirinin yerine ikame edilemezler. </a:t>
            </a:r>
            <a:endParaRPr lang="tr-TR" b="1" dirty="0"/>
          </a:p>
        </p:txBody>
      </p:sp>
    </p:spTree>
  </p:cSld>
  <p:clrMapOvr>
    <a:masterClrMapping/>
  </p:clrMapOvr>
  <p:transition>
    <p:whee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endParaRPr lang="tr-TR" dirty="0"/>
          </a:p>
        </p:txBody>
      </p:sp>
      <p:sp>
        <p:nvSpPr>
          <p:cNvPr id="3" name="2 İçerik Yer Tutucusu"/>
          <p:cNvSpPr>
            <a:spLocks noGrp="1"/>
          </p:cNvSpPr>
          <p:nvPr>
            <p:ph sz="quarter" idx="1"/>
          </p:nvPr>
        </p:nvSpPr>
        <p:spPr>
          <a:xfrm>
            <a:off x="179512" y="548680"/>
            <a:ext cx="8784976" cy="5904656"/>
          </a:xfrm>
        </p:spPr>
        <p:txBody>
          <a:bodyPr>
            <a:normAutofit lnSpcReduction="10000"/>
          </a:bodyPr>
          <a:lstStyle/>
          <a:p>
            <a:r>
              <a:rPr lang="tr-TR" dirty="0" smtClean="0"/>
              <a:t>1- İnsanlığın bütün problemlerini çözme iddiasında bulunan dünyevî ve akılcı bir felsefedir.  </a:t>
            </a:r>
            <a:r>
              <a:rPr lang="tr-TR" b="1" dirty="0" smtClean="0"/>
              <a:t>2- Hürriyeti esas alan ve merkez yapan, toplumun ve siyasetin hürriyet üzerine oturması gerektiğini savunan siyasî bir felsefe ve görüştür. Hürriyet burada kutsallaşmıştır.  </a:t>
            </a:r>
            <a:r>
              <a:rPr lang="tr-TR" dirty="0" smtClean="0"/>
              <a:t>3- Ferdi, devletin üstünde tutan ve toplumun arzularının önünde bulunduran ferdiyetçi sosyal bir felsefedir.  Fert hür olmalıdır ki kişiliğini geliştirebilsin. Fert eşitliğini, tabii bir hak olarak görür.</a:t>
            </a:r>
          </a:p>
          <a:p>
            <a:r>
              <a:rPr lang="tr-TR" dirty="0" smtClean="0"/>
              <a:t> </a:t>
            </a:r>
            <a:r>
              <a:rPr lang="tr-TR" b="1" dirty="0" smtClean="0"/>
              <a:t>4- Bilgi ve hakikat / gerçeklik felsefesidir. Bilgiye ve hakikate / gerçeğe akılla ulaşılabilir. Akılcıdır, ferdi esas alır, onu yüceltir ve kutsallaştırır. Akla engel olabilecek her  türlü otoriteye, dogmaya, ön yargıya karşıdır. Fikirlerin çatışmasından hakikatin çıkacağını savunur. Tartışmadan, diyalogdan, münakaşadan ve iknadan yanadır. </a:t>
            </a:r>
            <a:endParaRPr lang="tr-TR" b="1" dirty="0"/>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lstStyle/>
          <a:p>
            <a:r>
              <a:rPr lang="tr-TR" b="1" dirty="0" smtClean="0"/>
              <a:t>2. JAKOBENİZM:</a:t>
            </a:r>
            <a:endParaRPr lang="tr-TR" b="1" dirty="0"/>
          </a:p>
        </p:txBody>
      </p:sp>
      <p:sp>
        <p:nvSpPr>
          <p:cNvPr id="3" name="2 İçerik Yer Tutucusu"/>
          <p:cNvSpPr>
            <a:spLocks noGrp="1"/>
          </p:cNvSpPr>
          <p:nvPr>
            <p:ph sz="quarter" idx="1"/>
          </p:nvPr>
        </p:nvSpPr>
        <p:spPr>
          <a:xfrm>
            <a:off x="179512" y="1052736"/>
            <a:ext cx="8784976" cy="5616624"/>
          </a:xfrm>
        </p:spPr>
        <p:txBody>
          <a:bodyPr>
            <a:normAutofit/>
          </a:bodyPr>
          <a:lstStyle/>
          <a:p>
            <a:r>
              <a:rPr lang="tr-TR" dirty="0" smtClean="0"/>
              <a:t>Jakoben, Fransız </a:t>
            </a:r>
            <a:r>
              <a:rPr lang="tr-TR" dirty="0" err="1" smtClean="0"/>
              <a:t>ihtilali</a:t>
            </a:r>
            <a:r>
              <a:rPr lang="tr-TR" dirty="0" smtClean="0"/>
              <a:t> esnasında eski bir Jakoben manastırında kurulan </a:t>
            </a:r>
            <a:r>
              <a:rPr lang="tr-TR" dirty="0" err="1" smtClean="0"/>
              <a:t>ihtilâlci</a:t>
            </a:r>
            <a:r>
              <a:rPr lang="tr-TR" dirty="0" smtClean="0"/>
              <a:t>, siyasi bir cemiyetin üyelerine verilen addır.   Jakobenizm ise, radikal cumhuriyetçi jakobenlerin kabul ettikleri, ilkeleri pratikten çıkmış, metodunu pratikten almış siyasi bir doktrindir.   </a:t>
            </a:r>
            <a:r>
              <a:rPr lang="tr-TR" b="1" dirty="0" err="1" smtClean="0"/>
              <a:t>Roberpier</a:t>
            </a:r>
            <a:r>
              <a:rPr lang="tr-TR" b="1" dirty="0" smtClean="0"/>
              <a:t>‘e</a:t>
            </a:r>
            <a:r>
              <a:rPr lang="tr-TR" dirty="0" smtClean="0"/>
              <a:t> göre,  Meclisi halkın iradesiyle seçilmiştir, o halde halkın yegâne temsilcisidir. Onun kararlarını reddetmeye kimsenin hakkı yoktur. Meclis iradesine karşı gelenler yok edilmelidir. Sadece cumhuriyet taraftarları faziletli, iyi, barışsever vatandaşlardır. Kötülüğü ve kötüleri yani cumhuriyetçi olmayanları yok etmek devletin hem görevi hem de hakkıdır. </a:t>
            </a:r>
            <a:endParaRPr lang="tr-TR" dirty="0"/>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457200" y="476672"/>
            <a:ext cx="8229600" cy="5976664"/>
          </a:xfrm>
        </p:spPr>
        <p:txBody>
          <a:bodyPr>
            <a:normAutofit/>
          </a:bodyPr>
          <a:lstStyle/>
          <a:p>
            <a:r>
              <a:rPr lang="tr-TR" dirty="0" smtClean="0"/>
              <a:t>Ancak Atina demokrasisinde vatandaşlık, özgür doğan erkeklerle sınırlandırılmıştı; kadınlar, köleler, yabancı yerleşimciler dışlanmıştı. (DIŞLAYICI VATANDAŞLIK). 20. yüzyıla kadar birçok parlamenter sistemde vatandaşlıkla ilgili benzer sınırlamaların olduğu hatırlanmalıdır.</a:t>
            </a:r>
          </a:p>
          <a:p>
            <a:r>
              <a:rPr lang="tr-TR" dirty="0" smtClean="0"/>
              <a:t> 	İlk çağda vatandaş ile birey karıştırılmıştır. Öncelik vatandaş sınıfına tanınmıştır. Ancak, bireylerin egemen güce karşı ileri sürebileceği hakları olmamıştır. Uygulamada katı bir yönetim hakim olmuş ve egemenlik kesin mutlak olarak bu yönetimde toplanmıştır. </a:t>
            </a:r>
          </a:p>
          <a:p>
            <a:endParaRPr lang="tr-TR" dirty="0"/>
          </a:p>
        </p:txBody>
      </p:sp>
    </p:spTree>
  </p:cSld>
  <p:clrMapOvr>
    <a:masterClrMapping/>
  </p:clrMapOvr>
  <p:transition>
    <p:whee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179512" y="332656"/>
            <a:ext cx="8784976" cy="6264696"/>
          </a:xfrm>
        </p:spPr>
        <p:txBody>
          <a:bodyPr>
            <a:normAutofit lnSpcReduction="10000"/>
          </a:bodyPr>
          <a:lstStyle/>
          <a:p>
            <a:r>
              <a:rPr lang="tr-TR" dirty="0" smtClean="0"/>
              <a:t>Bu ideoloji devletçidir. Cumhuriyet kutsallaştırılır. </a:t>
            </a:r>
            <a:r>
              <a:rPr lang="tr-TR" dirty="0" err="1" smtClean="0"/>
              <a:t>Rasyonelizm</a:t>
            </a:r>
            <a:r>
              <a:rPr lang="tr-TR" dirty="0" smtClean="0"/>
              <a:t> (akılcılık) cumhuriyetin yeni ve resmî dini haline getirilmiştir. Ekonomik alanda devletçi bir politika benimsenmiştir. Üretim ve ticaret devlet kontrolündedir. Her türlü muhalefet susturulup ,devlet müesseselerinden uzaklaştırılmıştır.. Kendilerine vatansever sıfatını veren jakobenler parti diktatörlüğünü hâkim kılmışlardır.   </a:t>
            </a:r>
            <a:r>
              <a:rPr lang="tr-TR" b="1" dirty="0" err="1" smtClean="0"/>
              <a:t>Robespiyer</a:t>
            </a:r>
            <a:r>
              <a:rPr lang="tr-TR" b="1" dirty="0" smtClean="0"/>
              <a:t>‘e göre </a:t>
            </a:r>
            <a:r>
              <a:rPr lang="tr-TR" dirty="0" smtClean="0"/>
              <a:t>hâlihazırda halk cahildir, ne istediğini bilmez, iyi olanı seçemez. Halk belirli bir seviyeye gelinceye kadar iktidarı geçici olarak önder ve seçkin kimselere emanet etmek zaruridir.  Toplum eski geleneklerini bırakarak kendisine sunulan yeni değerleri benimseyecektir. Devlet herkesin üstünde olacaktır. Her fert devletin / vatanın hizmetine girecek, devlet eğitimde ailenin yerini alacak, gençleri devlet kendi ideolojisi doğrultusunda yetiştirecektir.   Dinin yerini akıl alacak, vatanseverlik her şeyin üstünde sayılacaktır. Ancak diktatörlük fazla sürmedi. </a:t>
            </a:r>
            <a:endParaRPr lang="tr-TR" dirty="0"/>
          </a:p>
        </p:txBody>
      </p:sp>
    </p:spTree>
  </p:cSld>
  <p:clrMapOvr>
    <a:masterClrMapping/>
  </p:clrMapOvr>
  <p:transition>
    <p:whee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lstStyle/>
          <a:p>
            <a:r>
              <a:rPr lang="tr-TR" b="1" dirty="0" smtClean="0"/>
              <a:t>DEMOKRASİ</a:t>
            </a:r>
            <a:endParaRPr lang="tr-TR" b="1" dirty="0"/>
          </a:p>
        </p:txBody>
      </p:sp>
      <p:sp>
        <p:nvSpPr>
          <p:cNvPr id="3" name="2 İçerik Yer Tutucusu"/>
          <p:cNvSpPr>
            <a:spLocks noGrp="1"/>
          </p:cNvSpPr>
          <p:nvPr>
            <p:ph sz="quarter" idx="1"/>
          </p:nvPr>
        </p:nvSpPr>
        <p:spPr>
          <a:xfrm>
            <a:off x="179512" y="980728"/>
            <a:ext cx="8784976" cy="5616624"/>
          </a:xfrm>
        </p:spPr>
        <p:txBody>
          <a:bodyPr/>
          <a:lstStyle/>
          <a:p>
            <a:r>
              <a:rPr lang="tr-TR" dirty="0" smtClean="0"/>
              <a:t>1- Çoğunluğun yönetimi</a:t>
            </a:r>
          </a:p>
          <a:p>
            <a:r>
              <a:rPr lang="tr-TR" dirty="0" smtClean="0"/>
              <a:t>2- Azınlık haklarını güvenceye alan yönetim.</a:t>
            </a:r>
          </a:p>
          <a:p>
            <a:r>
              <a:rPr lang="tr-TR" dirty="0" smtClean="0"/>
              <a:t>3- Fakirin yönetimi.</a:t>
            </a:r>
          </a:p>
          <a:p>
            <a:r>
              <a:rPr lang="tr-TR" dirty="0" smtClean="0"/>
              <a:t>4- Sosyal eşitsizliği yok etmeye çabalayan yönetim.</a:t>
            </a:r>
          </a:p>
          <a:p>
            <a:r>
              <a:rPr lang="tr-TR" dirty="0" smtClean="0"/>
              <a:t>5- Fırsat eşitliği sağlamaya çalışan yönetim.</a:t>
            </a:r>
          </a:p>
          <a:p>
            <a:r>
              <a:rPr lang="tr-TR" dirty="0" smtClean="0"/>
              <a:t>6- </a:t>
            </a:r>
            <a:r>
              <a:rPr lang="tr-TR" dirty="0" smtClean="0">
                <a:hlinkClick r:id="rId2" tooltip="Kamu"/>
              </a:rPr>
              <a:t>Kamu</a:t>
            </a:r>
            <a:r>
              <a:rPr lang="tr-TR" dirty="0" smtClean="0"/>
              <a:t> hizmetinde bulunmak için halkın desteğine dayanan yönetim.</a:t>
            </a:r>
          </a:p>
          <a:p>
            <a:endParaRPr lang="tr-TR" dirty="0"/>
          </a:p>
        </p:txBody>
      </p:sp>
    </p:spTree>
  </p:cSld>
  <p:clrMapOvr>
    <a:masterClrMapping/>
  </p:clrMapOvr>
  <p:transition>
    <p:whee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DEMOKRASİNİN ÇEŞİTLERİ</a:t>
            </a:r>
            <a:endParaRPr lang="tr-TR" b="1" dirty="0"/>
          </a:p>
        </p:txBody>
      </p:sp>
      <p:sp>
        <p:nvSpPr>
          <p:cNvPr id="3" name="2 İçerik Yer Tutucusu"/>
          <p:cNvSpPr>
            <a:spLocks noGrp="1"/>
          </p:cNvSpPr>
          <p:nvPr>
            <p:ph sz="quarter" idx="1"/>
          </p:nvPr>
        </p:nvSpPr>
        <p:spPr>
          <a:xfrm>
            <a:off x="179512" y="1196752"/>
            <a:ext cx="8784976" cy="5472608"/>
          </a:xfrm>
        </p:spPr>
        <p:txBody>
          <a:bodyPr>
            <a:normAutofit/>
          </a:bodyPr>
          <a:lstStyle/>
          <a:p>
            <a:r>
              <a:rPr lang="tr-TR" dirty="0" smtClean="0"/>
              <a:t>Demokrasi, kısa bir tanımla halkın kendi kendini yönetmesidir. Demokraside meclisin olması şart değildir. Bu önemli bir ayrıntıdır. Doğrudan demokraside görüldüğü gibi halk kendini meclis olmadan da doğrudan yönetebilmektedir.</a:t>
            </a:r>
          </a:p>
          <a:p>
            <a:r>
              <a:rPr lang="tr-TR" b="1" dirty="0" smtClean="0"/>
              <a:t>Bu ilkeler olmadan demokratikleşmeden bahsedilemez.</a:t>
            </a:r>
          </a:p>
          <a:p>
            <a:pPr lvl="0"/>
            <a:r>
              <a:rPr lang="tr-TR" dirty="0" smtClean="0"/>
              <a:t>Eşitlik</a:t>
            </a:r>
          </a:p>
          <a:p>
            <a:pPr lvl="0"/>
            <a:r>
              <a:rPr lang="tr-TR" dirty="0" smtClean="0"/>
              <a:t>Özgürlük</a:t>
            </a:r>
          </a:p>
          <a:p>
            <a:pPr lvl="0"/>
            <a:r>
              <a:rPr lang="tr-TR" dirty="0" smtClean="0"/>
              <a:t>Milli Egemenlik</a:t>
            </a:r>
          </a:p>
          <a:p>
            <a:pPr lvl="0"/>
            <a:r>
              <a:rPr lang="tr-TR" dirty="0" smtClean="0"/>
              <a:t>Çoğulculuk (Çok Particilik)</a:t>
            </a:r>
          </a:p>
          <a:p>
            <a:pPr lvl="0"/>
            <a:r>
              <a:rPr lang="tr-TR" dirty="0" smtClean="0"/>
              <a:t>Temel hak ve hürriyetlerin güvenliği</a:t>
            </a:r>
          </a:p>
          <a:p>
            <a:endParaRPr lang="tr-TR" dirty="0"/>
          </a:p>
        </p:txBody>
      </p:sp>
    </p:spTree>
  </p:cSld>
  <p:clrMapOvr>
    <a:masterClrMapping/>
  </p:clrMapOvr>
  <p:transition>
    <p:whee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r>
              <a:rPr lang="tr-TR" b="1" dirty="0" smtClean="0"/>
              <a:t>Demokrasinin Araçları</a:t>
            </a:r>
            <a:endParaRPr lang="tr-TR" dirty="0" smtClean="0"/>
          </a:p>
        </p:txBody>
      </p:sp>
      <p:sp>
        <p:nvSpPr>
          <p:cNvPr id="3" name="2 İçerik Yer Tutucusu"/>
          <p:cNvSpPr>
            <a:spLocks noGrp="1"/>
          </p:cNvSpPr>
          <p:nvPr>
            <p:ph sz="quarter" idx="1"/>
          </p:nvPr>
        </p:nvSpPr>
        <p:spPr>
          <a:xfrm>
            <a:off x="179512" y="908720"/>
            <a:ext cx="8784976" cy="5760640"/>
          </a:xfrm>
        </p:spPr>
        <p:txBody>
          <a:bodyPr>
            <a:normAutofit fontScale="85000" lnSpcReduction="20000"/>
          </a:bodyPr>
          <a:lstStyle/>
          <a:p>
            <a:r>
              <a:rPr lang="tr-TR" b="1" dirty="0" smtClean="0"/>
              <a:t>1) Parlamento (Meclis):</a:t>
            </a:r>
            <a:r>
              <a:rPr lang="tr-TR" dirty="0" smtClean="0"/>
              <a:t> Halkı temsilen bir meclis seçilir.</a:t>
            </a:r>
          </a:p>
          <a:p>
            <a:r>
              <a:rPr lang="tr-TR" b="1" dirty="0" smtClean="0"/>
              <a:t>2) Belli Aralıklarla Yapılan Seçim:</a:t>
            </a:r>
            <a:r>
              <a:rPr lang="tr-TR" dirty="0" smtClean="0"/>
              <a:t> Meclisin seçimlerle yenilenmesidir. Anayasamızın siyasi haklar ve ödevler kısmında seçim ilkeleri sayılmıştır. Bunlar;</a:t>
            </a:r>
          </a:p>
          <a:p>
            <a:pPr lvl="0"/>
            <a:r>
              <a:rPr lang="tr-TR" b="1" dirty="0" smtClean="0"/>
              <a:t>Serbest Oy: </a:t>
            </a:r>
            <a:r>
              <a:rPr lang="tr-TR" dirty="0" smtClean="0"/>
              <a:t>Oyların özgürce kullanılmasıdır.</a:t>
            </a:r>
          </a:p>
          <a:p>
            <a:pPr lvl="0"/>
            <a:r>
              <a:rPr lang="tr-TR" b="1" dirty="0" smtClean="0"/>
              <a:t>Genel Oy: </a:t>
            </a:r>
            <a:r>
              <a:rPr lang="tr-TR" dirty="0" smtClean="0"/>
              <a:t>Servet, vergi, öğrenim durumu ve cinsiyet gibi sınırlamalar olmaksızın bütün vatandaşların oy hakkına sahip olmasını ifade eder.</a:t>
            </a:r>
          </a:p>
          <a:p>
            <a:pPr lvl="0"/>
            <a:r>
              <a:rPr lang="tr-TR" b="1" dirty="0" smtClean="0"/>
              <a:t>Gizli Oy – Açık Sayım: </a:t>
            </a:r>
            <a:r>
              <a:rPr lang="tr-TR" dirty="0" smtClean="0"/>
              <a:t>Oyların gizli kullanılması ve herkese açık olarak sayılmasıdır.</a:t>
            </a:r>
          </a:p>
          <a:p>
            <a:r>
              <a:rPr lang="tr-TR" dirty="0" smtClean="0"/>
              <a:t>İlk olarak 1948 yılında kabul edilmiştir. 1950 seçimlerinde de ilk kez uygulanmıştır.</a:t>
            </a:r>
          </a:p>
          <a:p>
            <a:pPr lvl="0"/>
            <a:r>
              <a:rPr lang="tr-TR" b="1" dirty="0" smtClean="0"/>
              <a:t>Eşit Oy: </a:t>
            </a:r>
            <a:r>
              <a:rPr lang="tr-TR" dirty="0" smtClean="0"/>
              <a:t>Her seçmenin bir tek oya sahip olması anlamına gelmektedir.</a:t>
            </a:r>
          </a:p>
          <a:p>
            <a:pPr lvl="0"/>
            <a:r>
              <a:rPr lang="tr-TR" b="1" dirty="0" smtClean="0"/>
              <a:t>Tek Dereceli Seçim: </a:t>
            </a:r>
            <a:r>
              <a:rPr lang="tr-TR" dirty="0" smtClean="0"/>
              <a:t>Seçmenlerin temsilcilerini doğrudan seçmelerini ifade eder.</a:t>
            </a:r>
          </a:p>
          <a:p>
            <a:r>
              <a:rPr lang="tr-TR" dirty="0" smtClean="0"/>
              <a:t>İlk olarak 1946 yılında ülkemizde tek dereceli seçime geçilmiştir.</a:t>
            </a:r>
          </a:p>
          <a:p>
            <a:r>
              <a:rPr lang="tr-TR" b="1" dirty="0" smtClean="0"/>
              <a:t>3) Çoğunlukçuluk:</a:t>
            </a:r>
            <a:r>
              <a:rPr lang="tr-TR" dirty="0" smtClean="0"/>
              <a:t> Çoğunluğun dediğinin yerine getirilmesidir. Demokrasinin olmazsa olmazı </a:t>
            </a:r>
            <a:r>
              <a:rPr lang="tr-TR" u="sng" dirty="0" smtClean="0"/>
              <a:t>değildir.</a:t>
            </a:r>
            <a:endParaRPr lang="tr-TR" dirty="0" smtClean="0"/>
          </a:p>
          <a:p>
            <a:r>
              <a:rPr lang="tr-TR" dirty="0" smtClean="0"/>
              <a:t>Ülkemizde daha az oy alan partilerin azınlık hükümeti kurması buna örnek teşkil eder.</a:t>
            </a:r>
          </a:p>
          <a:p>
            <a:endParaRPr lang="tr-TR" dirty="0"/>
          </a:p>
        </p:txBody>
      </p:sp>
    </p:spTree>
  </p:cSld>
  <p:clrMapOvr>
    <a:masterClrMapping/>
  </p:clrMapOvr>
  <p:transition>
    <p:whee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r>
              <a:rPr lang="tr-TR" b="1" dirty="0" smtClean="0"/>
              <a:t>Demokrasi Çeşitleri</a:t>
            </a:r>
            <a:endParaRPr lang="tr-TR" sz="3200" dirty="0" smtClean="0"/>
          </a:p>
        </p:txBody>
      </p:sp>
      <p:sp>
        <p:nvSpPr>
          <p:cNvPr id="3" name="2 İçerik Yer Tutucusu"/>
          <p:cNvSpPr>
            <a:spLocks noGrp="1"/>
          </p:cNvSpPr>
          <p:nvPr>
            <p:ph sz="quarter" idx="1"/>
          </p:nvPr>
        </p:nvSpPr>
        <p:spPr>
          <a:xfrm>
            <a:off x="179512" y="908720"/>
            <a:ext cx="8784976" cy="5760640"/>
          </a:xfrm>
        </p:spPr>
        <p:txBody>
          <a:bodyPr>
            <a:normAutofit fontScale="62500" lnSpcReduction="20000"/>
          </a:bodyPr>
          <a:lstStyle/>
          <a:p>
            <a:r>
              <a:rPr lang="tr-TR" b="1" dirty="0" smtClean="0"/>
              <a:t>1) Doğrudan Demokrasi:</a:t>
            </a:r>
            <a:r>
              <a:rPr lang="tr-TR" dirty="0" smtClean="0"/>
              <a:t> Halkın tamamının alınan kararlarda etkili olmasıdır. Doğrudan demokraside meclis yoktur. Bu sebeple uygulanması zordur. Zenginlik ve nüfus azlığı ister.</a:t>
            </a:r>
            <a:endParaRPr lang="tr-TR" sz="2800" dirty="0" smtClean="0"/>
          </a:p>
          <a:p>
            <a:r>
              <a:rPr lang="tr-TR" b="1" dirty="0" smtClean="0"/>
              <a:t>2) Yarı Doğrudan Demokrasi:</a:t>
            </a:r>
            <a:r>
              <a:rPr lang="tr-TR" dirty="0" smtClean="0"/>
              <a:t> Temsilciler olmasına rağmen halkın da alınan kararlarda etkili olmasıdır.</a:t>
            </a:r>
            <a:endParaRPr lang="tr-TR" sz="2800" dirty="0" smtClean="0"/>
          </a:p>
          <a:p>
            <a:pPr lvl="0"/>
            <a:r>
              <a:rPr lang="tr-TR" b="1" dirty="0" smtClean="0"/>
              <a:t>Referandum: </a:t>
            </a:r>
            <a:r>
              <a:rPr lang="tr-TR" dirty="0" smtClean="0"/>
              <a:t>Parlamento tarafından kabul edilen veya kabul edilecek olan bir kanunun halkın onayına sunulmasıdır. Türkiye’deki referandumlar :</a:t>
            </a:r>
            <a:endParaRPr lang="tr-TR" sz="2800" dirty="0" smtClean="0"/>
          </a:p>
          <a:p>
            <a:pPr lvl="1"/>
            <a:r>
              <a:rPr lang="tr-TR" dirty="0" smtClean="0"/>
              <a:t>1961 Anayasası’nın yürürlüğe girmesi.</a:t>
            </a:r>
            <a:endParaRPr lang="tr-TR" sz="2400" dirty="0" smtClean="0"/>
          </a:p>
          <a:p>
            <a:pPr lvl="1"/>
            <a:r>
              <a:rPr lang="tr-TR" dirty="0" smtClean="0"/>
              <a:t>1982 Anayasası’nın yürürlüğe girmesi.</a:t>
            </a:r>
            <a:endParaRPr lang="tr-TR" sz="2400" dirty="0" smtClean="0"/>
          </a:p>
          <a:p>
            <a:pPr lvl="1"/>
            <a:r>
              <a:rPr lang="tr-TR" dirty="0" smtClean="0"/>
              <a:t>1987 yılında siyasi yasaklıların yasağı kalksın mı? Diye yapılan referandum.</a:t>
            </a:r>
            <a:endParaRPr lang="tr-TR" sz="2400" dirty="0" smtClean="0"/>
          </a:p>
          <a:p>
            <a:pPr lvl="1"/>
            <a:r>
              <a:rPr lang="tr-TR" dirty="0" smtClean="0"/>
              <a:t>1988 yılında seçimlerle genel seçimler birleşsin mi? Diye yapılan referandum.</a:t>
            </a:r>
            <a:endParaRPr lang="tr-TR" sz="2400" dirty="0" smtClean="0"/>
          </a:p>
          <a:p>
            <a:r>
              <a:rPr lang="tr-TR" dirty="0" smtClean="0"/>
              <a:t>Tek ”Hayır” olarak çıkan referandum budur.</a:t>
            </a:r>
            <a:endParaRPr lang="tr-TR" sz="2800" dirty="0" smtClean="0"/>
          </a:p>
          <a:p>
            <a:pPr lvl="1"/>
            <a:r>
              <a:rPr lang="tr-TR" dirty="0" smtClean="0"/>
              <a:t>2007 Anayasa değişikliği referandumu.</a:t>
            </a:r>
            <a:endParaRPr lang="tr-TR" sz="2400" dirty="0" smtClean="0"/>
          </a:p>
          <a:p>
            <a:pPr lvl="1"/>
            <a:r>
              <a:rPr lang="tr-TR" dirty="0" smtClean="0"/>
              <a:t>2010 Anayasa değişikliği referandumu.</a:t>
            </a:r>
            <a:endParaRPr lang="tr-TR" sz="2400" dirty="0" smtClean="0"/>
          </a:p>
          <a:p>
            <a:pPr lvl="0"/>
            <a:r>
              <a:rPr lang="tr-TR" b="1" dirty="0" smtClean="0"/>
              <a:t>Halk Vetosu: </a:t>
            </a:r>
            <a:r>
              <a:rPr lang="tr-TR" dirty="0" smtClean="0"/>
              <a:t>Halkın referandum yapılması konusunda girişimde bulunmasıdır. Kısaca halkın referandum isteğidir.</a:t>
            </a:r>
            <a:endParaRPr lang="tr-TR" sz="2800" dirty="0" smtClean="0"/>
          </a:p>
          <a:p>
            <a:pPr lvl="0"/>
            <a:r>
              <a:rPr lang="tr-TR" b="1" dirty="0" smtClean="0"/>
              <a:t>Halk Teşebbüsü: </a:t>
            </a:r>
            <a:r>
              <a:rPr lang="tr-TR" dirty="0" smtClean="0"/>
              <a:t>Halkın belli sayıda imza toplayarak belli bir konuda yasa çıkarması için veya yasalarda değişiklik yapılması için yasama organını harekete geçirmesidir.</a:t>
            </a:r>
            <a:endParaRPr lang="tr-TR" sz="2800" dirty="0" smtClean="0"/>
          </a:p>
          <a:p>
            <a:pPr lvl="0"/>
            <a:r>
              <a:rPr lang="tr-TR" b="1" dirty="0" smtClean="0"/>
              <a:t>Temsilcilerin Azli: </a:t>
            </a:r>
            <a:r>
              <a:rPr lang="tr-TR" dirty="0" smtClean="0"/>
              <a:t>Halkın çalışmalarından memnun kalmadığı temsilcilerini görevden almasına imkan veren bir yöntemdir.</a:t>
            </a:r>
            <a:endParaRPr lang="tr-TR" sz="2800" dirty="0" smtClean="0"/>
          </a:p>
          <a:p>
            <a:r>
              <a:rPr lang="tr-TR" b="1" dirty="0" smtClean="0"/>
              <a:t>3) Temsili Demokrasi:</a:t>
            </a:r>
            <a:r>
              <a:rPr lang="tr-TR" dirty="0" smtClean="0"/>
              <a:t> Halkın, kendi seçtiği temsilciler tarafından idare edilmesidir.</a:t>
            </a:r>
            <a:endParaRPr lang="tr-TR" sz="2800" dirty="0" smtClean="0"/>
          </a:p>
          <a:p>
            <a:r>
              <a:rPr lang="tr-TR" dirty="0" smtClean="0"/>
              <a:t>Türkiye, temsili olmasına rağmen zaman zaman yarı doğrudan demokrasinin aracı olan referandumu da uygulamaktadır.</a:t>
            </a:r>
            <a:endParaRPr lang="tr-TR" sz="2800" dirty="0"/>
          </a:p>
        </p:txBody>
      </p:sp>
    </p:spTree>
  </p:cSld>
  <p:clrMapOvr>
    <a:masterClrMapping/>
  </p:clrMapOvr>
  <p:transition>
    <p:whee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b="1" dirty="0" smtClean="0"/>
              <a:t>Temel insan hakları</a:t>
            </a:r>
            <a:endParaRPr lang="tr-TR" b="1" dirty="0"/>
          </a:p>
        </p:txBody>
      </p:sp>
      <p:sp>
        <p:nvSpPr>
          <p:cNvPr id="3" name="2 İçerik Yer Tutucusu"/>
          <p:cNvSpPr>
            <a:spLocks noGrp="1"/>
          </p:cNvSpPr>
          <p:nvPr>
            <p:ph sz="quarter" idx="1"/>
          </p:nvPr>
        </p:nvSpPr>
        <p:spPr>
          <a:xfrm>
            <a:off x="179512" y="1268760"/>
            <a:ext cx="8964488" cy="5400600"/>
          </a:xfrm>
        </p:spPr>
        <p:txBody>
          <a:bodyPr/>
          <a:lstStyle/>
          <a:p>
            <a:r>
              <a:rPr lang="tr-TR" dirty="0" smtClean="0"/>
              <a:t>ÖZGÜR VE ADİL SEÇİMLER</a:t>
            </a:r>
          </a:p>
          <a:p>
            <a:r>
              <a:rPr lang="tr-TR" dirty="0" smtClean="0"/>
              <a:t>AÇIK VE SORUMLU HÜKÜMET</a:t>
            </a:r>
          </a:p>
          <a:p>
            <a:r>
              <a:rPr lang="tr-TR" dirty="0" smtClean="0"/>
              <a:t>DEMOKRATİK VEYA SİVİL TOPLUM</a:t>
            </a:r>
            <a:endParaRPr lang="tr-TR" dirty="0"/>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r>
              <a:rPr lang="tr-TR" dirty="0" smtClean="0"/>
              <a:t>İNSAN HAKLARI</a:t>
            </a:r>
            <a:endParaRPr lang="tr-TR" dirty="0"/>
          </a:p>
        </p:txBody>
      </p:sp>
      <p:sp>
        <p:nvSpPr>
          <p:cNvPr id="3" name="2 İçerik Yer Tutucusu"/>
          <p:cNvSpPr>
            <a:spLocks noGrp="1"/>
          </p:cNvSpPr>
          <p:nvPr>
            <p:ph sz="quarter" idx="1"/>
          </p:nvPr>
        </p:nvSpPr>
        <p:spPr>
          <a:xfrm>
            <a:off x="107504" y="908720"/>
            <a:ext cx="8928992" cy="5760640"/>
          </a:xfrm>
        </p:spPr>
        <p:txBody>
          <a:bodyPr>
            <a:normAutofit/>
          </a:bodyPr>
          <a:lstStyle/>
          <a:p>
            <a:r>
              <a:rPr lang="tr-TR" dirty="0" smtClean="0"/>
              <a:t>İnsan hak ve hürriyetleri, dinî inanç, felsefi düşünce ve dünya görüşünün bir yansıması ve sonucu olarak, değişen ve gelişen bir nitelik taşımaktadır.  İnsan hak ve hürriyetleri kapsam olarak çok yönlüdür ve tartışılmaktadır. Hürriyetin çeşitli tanımları, kavramı tanımlamada eksik veya yetersiz kalmaktadır.  Hak kavramı hürriyetten daha geniş bir anlam taşır. Sadece davranış serbestliğini değil, aynı zamanda devletten ve toplumdan bazı taleplerde bulunmayı da kapsar. Hak, doğal bir kazanımdır ve hakkın kutsallığından söz edilir.  Haklar üst kavramı içinde insan hakları bir alt kategori oluşturur. İnsan hakları, hukukî diğer haklardan (anlaşma, sözleşme, taahhüt, hukukî statüden doğan haklardan) farklı statüye sahiptir. </a:t>
            </a:r>
            <a:endParaRPr lang="tr-TR" dirty="0"/>
          </a:p>
        </p:txBody>
      </p:sp>
    </p:spTree>
  </p:cSld>
  <p:clrMapOvr>
    <a:masterClrMapping/>
  </p:clrMapOvr>
  <p:transition>
    <p:whee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16632"/>
            <a:ext cx="8568952" cy="936104"/>
          </a:xfrm>
        </p:spPr>
        <p:txBody>
          <a:bodyPr>
            <a:normAutofit fontScale="90000"/>
          </a:bodyPr>
          <a:lstStyle/>
          <a:p>
            <a:r>
              <a:rPr lang="tr-TR" dirty="0" smtClean="0"/>
              <a:t>ÇEŞİTLERİ</a:t>
            </a:r>
            <a:br>
              <a:rPr lang="tr-TR" dirty="0" smtClean="0"/>
            </a:br>
            <a:r>
              <a:rPr lang="tr-TR" b="1" dirty="0" smtClean="0"/>
              <a:t> 1- Negatif Statü Hakları</a:t>
            </a:r>
            <a:r>
              <a:rPr lang="tr-TR" dirty="0" smtClean="0"/>
              <a:t>: </a:t>
            </a:r>
            <a:endParaRPr lang="tr-TR" dirty="0"/>
          </a:p>
        </p:txBody>
      </p:sp>
      <p:sp>
        <p:nvSpPr>
          <p:cNvPr id="3" name="2 İçerik Yer Tutucusu"/>
          <p:cNvSpPr>
            <a:spLocks noGrp="1"/>
          </p:cNvSpPr>
          <p:nvPr>
            <p:ph sz="quarter" idx="1"/>
          </p:nvPr>
        </p:nvSpPr>
        <p:spPr>
          <a:xfrm>
            <a:off x="179512" y="1124744"/>
            <a:ext cx="8784976" cy="5544616"/>
          </a:xfrm>
        </p:spPr>
        <p:txBody>
          <a:bodyPr>
            <a:normAutofit fontScale="92500" lnSpcReduction="10000"/>
          </a:bodyPr>
          <a:lstStyle/>
          <a:p>
            <a:r>
              <a:rPr lang="tr-TR" dirty="0" smtClean="0"/>
              <a:t>Kişiye fiilen bir şeyin sağlanmasını değil, kişinin kendi özgür tercihine göre etkinlikte bulunmasının engellenmemesini talep eder. Koruyucu haklar olarak da adlandırılır. Bireyin devlet tarafından ihlâl edilmemesi ve dokunulmaması gereken ve özel hayatın sınırlarını belirleyen, </a:t>
            </a:r>
            <a:r>
              <a:rPr lang="tr-TR" b="1" dirty="0" smtClean="0"/>
              <a:t>yaşama hakkı</a:t>
            </a:r>
            <a:r>
              <a:rPr lang="tr-TR" dirty="0" smtClean="0"/>
              <a:t>, </a:t>
            </a:r>
            <a:r>
              <a:rPr lang="tr-TR" b="1" dirty="0" smtClean="0"/>
              <a:t>din ve vicdan hürriyeti</a:t>
            </a:r>
            <a:r>
              <a:rPr lang="tr-TR" dirty="0" smtClean="0"/>
              <a:t>, </a:t>
            </a:r>
            <a:r>
              <a:rPr lang="tr-TR" b="1" dirty="0" smtClean="0"/>
              <a:t>düşünce hürriyeti</a:t>
            </a:r>
            <a:r>
              <a:rPr lang="tr-TR" dirty="0" smtClean="0"/>
              <a:t>, </a:t>
            </a:r>
            <a:r>
              <a:rPr lang="tr-TR" b="1" dirty="0" smtClean="0"/>
              <a:t>birey</a:t>
            </a:r>
            <a:r>
              <a:rPr lang="tr-TR" dirty="0" smtClean="0"/>
              <a:t> </a:t>
            </a:r>
            <a:r>
              <a:rPr lang="tr-TR" b="1" dirty="0" smtClean="0"/>
              <a:t>dokunulmazlığı</a:t>
            </a:r>
            <a:r>
              <a:rPr lang="tr-TR" dirty="0" smtClean="0"/>
              <a:t>, </a:t>
            </a:r>
            <a:r>
              <a:rPr lang="tr-TR" b="1" dirty="0" smtClean="0"/>
              <a:t>konut dokunulmazlığı ve işkence yasağı </a:t>
            </a:r>
            <a:r>
              <a:rPr lang="tr-TR" dirty="0" smtClean="0"/>
              <a:t>gibi hürriyetlerdir. Bu hak ve hürriyetler, devlete olumsuz bir tutum, yani sadece müdahale etmeme yükümlülüğü verirler. </a:t>
            </a:r>
          </a:p>
          <a:p>
            <a:r>
              <a:rPr lang="tr-TR" dirty="0" smtClean="0"/>
              <a:t>Bu anlayış, insanların doğuştan bazı temel hak ve hürriyetlere sahip olduğu şeklindeki Tabii Hukuk Doktrini‘ne dayalıdır. Bu anlayışa göre bireyin temel hürriyeti ilke olarak hukuken sınırsız; buna karşın devletin müdahale yetkisi, ilke olarak, kısıtlı, ölçülü ve denetime açıktır. Devlet, yalnız kendisini değil, üçüncü kişilerin de, bireyin temel hak ve hürriyetlerine hukuka aykırı bir şekilde müdahalesini engellemek üzere gereken önlemleri almakla yükümlüdür. </a:t>
            </a:r>
            <a:endParaRPr lang="tr-TR" dirty="0"/>
          </a:p>
        </p:txBody>
      </p:sp>
    </p:spTree>
  </p:cSld>
  <p:clrMapOvr>
    <a:masterClrMapping/>
  </p:clrMapOvr>
  <p:transition>
    <p:whee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lstStyle/>
          <a:p>
            <a:r>
              <a:rPr lang="tr-TR" b="1" dirty="0" smtClean="0"/>
              <a:t>2- Pozitif Statü Hakları</a:t>
            </a:r>
            <a:endParaRPr lang="tr-TR" b="1" dirty="0"/>
          </a:p>
        </p:txBody>
      </p:sp>
      <p:sp>
        <p:nvSpPr>
          <p:cNvPr id="3" name="2 İçerik Yer Tutucusu"/>
          <p:cNvSpPr>
            <a:spLocks noGrp="1"/>
          </p:cNvSpPr>
          <p:nvPr>
            <p:ph sz="quarter" idx="1"/>
          </p:nvPr>
        </p:nvSpPr>
        <p:spPr>
          <a:xfrm>
            <a:off x="179512" y="980728"/>
            <a:ext cx="8784976" cy="5688632"/>
          </a:xfrm>
        </p:spPr>
        <p:txBody>
          <a:bodyPr>
            <a:normAutofit/>
          </a:bodyPr>
          <a:lstStyle/>
          <a:p>
            <a:r>
              <a:rPr lang="tr-TR" dirty="0" smtClean="0"/>
              <a:t>Bu haklar, bireye devletin sunduğu hizmetlerden yararlanma ve bunların gerçekleşmesi konusunda talep hakkı verirler. Devlete olumlu bir harekette bulunma yükümlülüğü yükler. Bu haklar, </a:t>
            </a:r>
            <a:r>
              <a:rPr lang="tr-TR" b="1" dirty="0" smtClean="0"/>
              <a:t>sağlık hakkı</a:t>
            </a:r>
            <a:r>
              <a:rPr lang="tr-TR" dirty="0" smtClean="0"/>
              <a:t>, </a:t>
            </a:r>
            <a:r>
              <a:rPr lang="tr-TR" b="1" dirty="0" smtClean="0"/>
              <a:t>öğrenim hakkı</a:t>
            </a:r>
            <a:r>
              <a:rPr lang="tr-TR" dirty="0" smtClean="0"/>
              <a:t>, </a:t>
            </a:r>
            <a:r>
              <a:rPr lang="tr-TR" b="1" dirty="0" smtClean="0"/>
              <a:t>çalışma hakkı</a:t>
            </a:r>
            <a:r>
              <a:rPr lang="tr-TR" dirty="0" smtClean="0"/>
              <a:t>, </a:t>
            </a:r>
            <a:r>
              <a:rPr lang="tr-TR" b="1" dirty="0" smtClean="0"/>
              <a:t>sosyal güvenlik hakkı </a:t>
            </a:r>
            <a:r>
              <a:rPr lang="tr-TR" dirty="0" smtClean="0"/>
              <a:t>gibi haklardır. </a:t>
            </a:r>
          </a:p>
          <a:p>
            <a:r>
              <a:rPr lang="tr-TR" dirty="0" smtClean="0"/>
              <a:t>Bu statüde tanınan haklar ekonomik, sosyal ve kültürel haklar olup, sosyal devlet anlayışını yakından ilgilendirmektedir. Bu haklara ―İsteme Hakkı‖ veya ―Müdahaleci Haklar‖da denir. </a:t>
            </a:r>
            <a:endParaRPr lang="tr-TR" dirty="0"/>
          </a:p>
        </p:txBody>
      </p:sp>
    </p:spTree>
  </p:cSld>
  <p:clrMapOvr>
    <a:masterClrMapping/>
  </p:clrMapOvr>
  <p:transition>
    <p:whee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r>
              <a:rPr lang="tr-TR" b="1" dirty="0" smtClean="0"/>
              <a:t>3- Aktif Statü Hakları</a:t>
            </a:r>
            <a:endParaRPr lang="tr-TR" b="1" dirty="0"/>
          </a:p>
        </p:txBody>
      </p:sp>
      <p:sp>
        <p:nvSpPr>
          <p:cNvPr id="3" name="2 İçerik Yer Tutucusu"/>
          <p:cNvSpPr>
            <a:spLocks noGrp="1"/>
          </p:cNvSpPr>
          <p:nvPr>
            <p:ph sz="quarter" idx="1"/>
          </p:nvPr>
        </p:nvSpPr>
        <p:spPr>
          <a:xfrm>
            <a:off x="179512" y="980728"/>
            <a:ext cx="8712968" cy="5400600"/>
          </a:xfrm>
        </p:spPr>
        <p:txBody>
          <a:bodyPr>
            <a:normAutofit/>
          </a:bodyPr>
          <a:lstStyle/>
          <a:p>
            <a:r>
              <a:rPr lang="tr-TR" b="1" dirty="0" smtClean="0"/>
              <a:t>Seçme ve seçilme hakkı</a:t>
            </a:r>
            <a:r>
              <a:rPr lang="tr-TR" dirty="0" smtClean="0"/>
              <a:t>, </a:t>
            </a:r>
            <a:r>
              <a:rPr lang="tr-TR" b="1" dirty="0" smtClean="0"/>
              <a:t>siyasi parti kurma hakkı</a:t>
            </a:r>
            <a:r>
              <a:rPr lang="tr-TR" dirty="0" smtClean="0"/>
              <a:t>, </a:t>
            </a:r>
            <a:r>
              <a:rPr lang="tr-TR" b="1" dirty="0" smtClean="0"/>
              <a:t>kamu görevine girme hakkı</a:t>
            </a:r>
            <a:r>
              <a:rPr lang="tr-TR" dirty="0" smtClean="0"/>
              <a:t>, </a:t>
            </a:r>
            <a:r>
              <a:rPr lang="tr-TR" b="1" dirty="0" smtClean="0"/>
              <a:t>oy kullanma hakkı gibi</a:t>
            </a:r>
            <a:r>
              <a:rPr lang="tr-TR" dirty="0" smtClean="0"/>
              <a:t>, </a:t>
            </a:r>
            <a:r>
              <a:rPr lang="tr-TR" b="1" dirty="0" smtClean="0"/>
              <a:t>bireye aktif olarak siyasî hayata katılma</a:t>
            </a:r>
            <a:r>
              <a:rPr lang="tr-TR" dirty="0" smtClean="0"/>
              <a:t>, yönetimde söz sahibi olma yetkisi veren haklardır. Bu haklara ―</a:t>
            </a:r>
            <a:r>
              <a:rPr lang="tr-TR" b="1" dirty="0" smtClean="0"/>
              <a:t>katılma hakları</a:t>
            </a:r>
            <a:r>
              <a:rPr lang="tr-TR" dirty="0" smtClean="0"/>
              <a:t>‖ da denilir.  </a:t>
            </a:r>
          </a:p>
          <a:p>
            <a:pPr>
              <a:buNone/>
            </a:pPr>
            <a:r>
              <a:rPr lang="tr-TR" dirty="0" smtClean="0"/>
              <a:t>  </a:t>
            </a:r>
          </a:p>
          <a:p>
            <a:r>
              <a:rPr lang="tr-TR" dirty="0" smtClean="0"/>
              <a:t> </a:t>
            </a:r>
            <a:r>
              <a:rPr lang="tr-TR" dirty="0" err="1" smtClean="0"/>
              <a:t>Jellinek</a:t>
            </a:r>
            <a:r>
              <a:rPr lang="tr-TR" dirty="0" smtClean="0"/>
              <a:t>‘in bu tasnifi, 1961 ve 1982 Türk Anayasalarının ―Kişinin Hakları ve Ödevleri‖ ―Sosyal ve Ekonomik Haklar ve Ödevler‖ ve ―Siyasî Haklar ve Ödevler‖ sınıflandırmasına kaynaklık etmiştir.</a:t>
            </a:r>
            <a:endParaRPr lang="tr-TR" dirty="0"/>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457200" y="260648"/>
            <a:ext cx="8229600" cy="5865515"/>
          </a:xfrm>
        </p:spPr>
        <p:txBody>
          <a:bodyPr/>
          <a:lstStyle/>
          <a:p>
            <a:r>
              <a:rPr lang="tr-TR" dirty="0" smtClean="0"/>
              <a:t>Orta çağda siyasi yapı feodalitedir. Feodalitede yönetilenler yöneticilere karşı hizmet ve sadakatle borçlu, yöneticiler de yönetilenlerin can ve mal güvenliğini korumakla görevlidir. Orta çağda feodal beylerle krallar arasındaki güç savaşı kralların zaferi ile sonuçlanmış ve kara </a:t>
            </a:r>
            <a:r>
              <a:rPr lang="tr-TR" dirty="0" err="1" smtClean="0"/>
              <a:t>Avrupası</a:t>
            </a:r>
            <a:r>
              <a:rPr lang="tr-TR" dirty="0" smtClean="0"/>
              <a:t>‘</a:t>
            </a:r>
            <a:r>
              <a:rPr lang="tr-TR" dirty="0" err="1" smtClean="0"/>
              <a:t>nda</a:t>
            </a:r>
            <a:r>
              <a:rPr lang="tr-TR" dirty="0" smtClean="0"/>
              <a:t> monarşiler devri başlamıştır. </a:t>
            </a:r>
            <a:r>
              <a:rPr lang="tr-TR" dirty="0" err="1" smtClean="0"/>
              <a:t>Monarklar</a:t>
            </a:r>
            <a:r>
              <a:rPr lang="tr-TR" dirty="0" smtClean="0"/>
              <a:t> Tanrının yeryüzündeki temsilcileri olduklarını savunmuşlardır. </a:t>
            </a:r>
            <a:endParaRPr lang="tr-TR" dirty="0"/>
          </a:p>
        </p:txBody>
      </p:sp>
    </p:spTree>
  </p:cSld>
  <p:clrMapOvr>
    <a:masterClrMapping/>
  </p:clrMapOvr>
  <p:transition>
    <p:whee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r>
              <a:rPr lang="tr-TR" b="1" dirty="0" smtClean="0"/>
              <a:t>KAMUSAL ALAN</a:t>
            </a:r>
            <a:endParaRPr lang="tr-TR" b="1" dirty="0"/>
          </a:p>
        </p:txBody>
      </p:sp>
      <p:sp>
        <p:nvSpPr>
          <p:cNvPr id="3" name="2 İçerik Yer Tutucusu"/>
          <p:cNvSpPr>
            <a:spLocks noGrp="1"/>
          </p:cNvSpPr>
          <p:nvPr>
            <p:ph sz="quarter" idx="1"/>
          </p:nvPr>
        </p:nvSpPr>
        <p:spPr>
          <a:xfrm>
            <a:off x="179512" y="1052736"/>
            <a:ext cx="8784976" cy="5544616"/>
          </a:xfrm>
        </p:spPr>
        <p:txBody>
          <a:bodyPr>
            <a:normAutofit lnSpcReduction="10000"/>
          </a:bodyPr>
          <a:lstStyle/>
          <a:p>
            <a:r>
              <a:rPr lang="tr-TR" dirty="0" smtClean="0"/>
              <a:t>Kamusal alan, hukuka değil, siyaset bilimine ait bir kavramdır. </a:t>
            </a:r>
          </a:p>
          <a:p>
            <a:r>
              <a:rPr lang="tr-TR" dirty="0" smtClean="0"/>
              <a:t>Hukuk terminolojisinde ―kamusal alan‖ diye bir kavram yoktur. ―Kamusal alan‖ aslında siyaset felsefesinin bir terimi ve güncel </a:t>
            </a:r>
            <a:r>
              <a:rPr lang="tr-TR" dirty="0" smtClean="0"/>
              <a:t>tartışma </a:t>
            </a:r>
            <a:r>
              <a:rPr lang="tr-TR" dirty="0" smtClean="0"/>
              <a:t>konularından biridir.</a:t>
            </a:r>
          </a:p>
          <a:p>
            <a:r>
              <a:rPr lang="tr-TR" dirty="0" smtClean="0"/>
              <a:t> Objektif bir ―Kamusal alan‖ tanımı çıkarmak da mümkün değildir. ―Kamusal‖</a:t>
            </a:r>
            <a:r>
              <a:rPr lang="tr-TR" dirty="0" err="1" smtClean="0"/>
              <a:t>ın</a:t>
            </a:r>
            <a:r>
              <a:rPr lang="tr-TR" dirty="0" smtClean="0"/>
              <a:t> fizikî mekân olarak kullanılması da siyaset felsefesine </a:t>
            </a:r>
            <a:r>
              <a:rPr lang="tr-TR" dirty="0" smtClean="0"/>
              <a:t>aşina </a:t>
            </a:r>
            <a:r>
              <a:rPr lang="tr-TR" dirty="0" smtClean="0"/>
              <a:t>olmamaktan kaynaklanmaktadır.  Bir </a:t>
            </a:r>
            <a:r>
              <a:rPr lang="tr-TR" dirty="0" smtClean="0"/>
              <a:t>ş</a:t>
            </a:r>
            <a:r>
              <a:rPr lang="tr-TR" dirty="0" smtClean="0"/>
              <a:t>eyi </a:t>
            </a:r>
            <a:r>
              <a:rPr lang="tr-TR" dirty="0" smtClean="0"/>
              <a:t>―kamusal‖ olarak nitelemekle devletin alanı keyfî olarak </a:t>
            </a:r>
            <a:r>
              <a:rPr lang="tr-TR" dirty="0" smtClean="0"/>
              <a:t>genişletilmektedir</a:t>
            </a:r>
            <a:r>
              <a:rPr lang="tr-TR" dirty="0" smtClean="0"/>
              <a:t>.</a:t>
            </a:r>
          </a:p>
          <a:p>
            <a:r>
              <a:rPr lang="tr-TR" dirty="0" smtClean="0"/>
              <a:t> Literatürde ―kamusal alan‖la ilgili </a:t>
            </a:r>
            <a:r>
              <a:rPr lang="tr-TR" dirty="0" smtClean="0"/>
              <a:t>tartışmalar </a:t>
            </a:r>
            <a:r>
              <a:rPr lang="tr-TR" dirty="0" smtClean="0"/>
              <a:t>demokrasinin alanını </a:t>
            </a:r>
            <a:r>
              <a:rPr lang="tr-TR" dirty="0" smtClean="0"/>
              <a:t>genişletmeye </a:t>
            </a:r>
            <a:r>
              <a:rPr lang="tr-TR" dirty="0" smtClean="0"/>
              <a:t>yöneliktir.  Kamusal alanda ceza yasalarında yaptırım öngörülenler </a:t>
            </a:r>
            <a:r>
              <a:rPr lang="tr-TR" dirty="0" smtClean="0"/>
              <a:t>dışında </a:t>
            </a:r>
            <a:r>
              <a:rPr lang="tr-TR" dirty="0" smtClean="0"/>
              <a:t>kalan durumlarda serbestlik vardır. Kamusal alan tek tip olmayıp, kozmopolittir. Kamusal alan herkesindir.</a:t>
            </a:r>
            <a:endParaRPr lang="tr-TR" dirty="0"/>
          </a:p>
        </p:txBody>
      </p:sp>
    </p:spTree>
  </p:cSld>
  <p:clrMapOvr>
    <a:masterClrMapping/>
  </p:clrMapOvr>
  <p:transition>
    <p:whee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İNSAN HAKLARININ BAZILARI</a:t>
            </a:r>
            <a:endParaRPr lang="tr-TR" b="1" dirty="0"/>
          </a:p>
        </p:txBody>
      </p:sp>
      <p:sp>
        <p:nvSpPr>
          <p:cNvPr id="3" name="2 İçerik Yer Tutucusu"/>
          <p:cNvSpPr>
            <a:spLocks noGrp="1"/>
          </p:cNvSpPr>
          <p:nvPr>
            <p:ph sz="quarter" idx="1"/>
          </p:nvPr>
        </p:nvSpPr>
        <p:spPr>
          <a:xfrm>
            <a:off x="457200" y="1600200"/>
            <a:ext cx="8507288" cy="4781128"/>
          </a:xfrm>
        </p:spPr>
        <p:txBody>
          <a:bodyPr/>
          <a:lstStyle/>
          <a:p>
            <a:r>
              <a:rPr lang="tr-TR" dirty="0" smtClean="0"/>
              <a:t>A) EĞİTİM HAKKI</a:t>
            </a:r>
          </a:p>
          <a:p>
            <a:r>
              <a:rPr lang="tr-TR" dirty="0" smtClean="0"/>
              <a:t>B) EKONOMİK VE SOSYAL HAKLAR</a:t>
            </a:r>
          </a:p>
          <a:p>
            <a:r>
              <a:rPr lang="tr-TR" dirty="0" smtClean="0"/>
              <a:t>C) KİŞİ / CAN GÜVENLİĞİ</a:t>
            </a:r>
          </a:p>
          <a:p>
            <a:r>
              <a:rPr lang="tr-TR" dirty="0" smtClean="0"/>
              <a:t>D) DÜŞÜNCEYİ AÇIKLAMA ÖZGÜRLÜĞÜ</a:t>
            </a:r>
          </a:p>
          <a:p>
            <a:r>
              <a:rPr lang="tr-TR" dirty="0" smtClean="0"/>
              <a:t>E) EŞİTLİK </a:t>
            </a:r>
          </a:p>
          <a:p>
            <a:r>
              <a:rPr lang="tr-TR" dirty="0" smtClean="0"/>
              <a:t>F) DİN ve VİCDAN ÖZGÜRLÜĞÜ</a:t>
            </a:r>
          </a:p>
          <a:p>
            <a:r>
              <a:rPr lang="tr-TR" dirty="0" smtClean="0"/>
              <a:t>G) LAİKLİK</a:t>
            </a:r>
          </a:p>
          <a:p>
            <a:endParaRPr lang="tr-TR" dirty="0" smtClean="0"/>
          </a:p>
          <a:p>
            <a:endParaRPr lang="tr-TR" dirty="0"/>
          </a:p>
        </p:txBody>
      </p:sp>
    </p:spTree>
  </p:cSld>
  <p:clrMapOvr>
    <a:masterClrMapping/>
  </p:clrMapOvr>
  <p:transition>
    <p:whee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476672"/>
            <a:ext cx="8712968" cy="6120680"/>
          </a:xfrm>
        </p:spPr>
        <p:txBody>
          <a:bodyPr>
            <a:normAutofit lnSpcReduction="10000"/>
          </a:bodyPr>
          <a:lstStyle/>
          <a:p>
            <a:r>
              <a:rPr lang="tr-TR" dirty="0" smtClean="0"/>
              <a:t>Kişi </a:t>
            </a:r>
            <a:r>
              <a:rPr lang="tr-TR" dirty="0" smtClean="0"/>
              <a:t>Güvenliğini Sağlamaya Yönelik Kurum ve Kurallar</a:t>
            </a:r>
          </a:p>
          <a:p>
            <a:r>
              <a:rPr lang="tr-TR" dirty="0" smtClean="0"/>
              <a:t> 1. </a:t>
            </a:r>
            <a:r>
              <a:rPr lang="tr-TR" dirty="0" smtClean="0"/>
              <a:t>Kişinin </a:t>
            </a:r>
            <a:r>
              <a:rPr lang="tr-TR" dirty="0" smtClean="0"/>
              <a:t>fizik varlığının, kendi egemenliği </a:t>
            </a:r>
            <a:r>
              <a:rPr lang="tr-TR" dirty="0" err="1" smtClean="0"/>
              <a:t>dıĢına</a:t>
            </a:r>
            <a:r>
              <a:rPr lang="tr-TR" dirty="0" smtClean="0"/>
              <a:t> çıkması sonucunu doğuran </a:t>
            </a:r>
            <a:r>
              <a:rPr lang="tr-TR" dirty="0" smtClean="0"/>
              <a:t>işlemlerin</a:t>
            </a:r>
            <a:r>
              <a:rPr lang="tr-TR" dirty="0" smtClean="0"/>
              <a:t>, anayasal ve yasal güvencelere </a:t>
            </a:r>
            <a:r>
              <a:rPr lang="tr-TR" dirty="0" smtClean="0"/>
              <a:t>kavuşturulması</a:t>
            </a:r>
            <a:r>
              <a:rPr lang="tr-TR" dirty="0" smtClean="0"/>
              <a:t>: </a:t>
            </a:r>
          </a:p>
          <a:p>
            <a:r>
              <a:rPr lang="tr-TR" dirty="0" smtClean="0"/>
              <a:t>a- Tutuklama ve yakalamanın Anayasa ve yasalarda açıkça belirtilmesi gerekir. Tutuklama siyasî muhalifler için bir baskı aracı haline getirilmemelidir.  </a:t>
            </a:r>
          </a:p>
          <a:p>
            <a:r>
              <a:rPr lang="tr-TR" dirty="0" smtClean="0"/>
              <a:t>b- </a:t>
            </a:r>
            <a:r>
              <a:rPr lang="tr-TR" dirty="0" smtClean="0"/>
              <a:t>Kişinin </a:t>
            </a:r>
            <a:r>
              <a:rPr lang="tr-TR" dirty="0" smtClean="0"/>
              <a:t>üstünün aranması ve konut dokunulmazlığı istisnalarının yalnız zorunlu hallerde kabul edilmesi gerekir. </a:t>
            </a:r>
            <a:r>
              <a:rPr lang="tr-TR" dirty="0" smtClean="0"/>
              <a:t>Kişinin </a:t>
            </a:r>
            <a:r>
              <a:rPr lang="tr-TR" dirty="0" smtClean="0"/>
              <a:t>üstü kural olarak ancak hakim kararı ile aranabilir. </a:t>
            </a:r>
            <a:r>
              <a:rPr lang="tr-TR" dirty="0" smtClean="0"/>
              <a:t>Kişinin </a:t>
            </a:r>
            <a:r>
              <a:rPr lang="tr-TR" dirty="0" smtClean="0"/>
              <a:t>üstü (elbiseler) bedeninin bir uzantısıdır. </a:t>
            </a:r>
            <a:r>
              <a:rPr lang="tr-TR" dirty="0" smtClean="0"/>
              <a:t>Kişinin </a:t>
            </a:r>
            <a:r>
              <a:rPr lang="tr-TR" dirty="0" smtClean="0"/>
              <a:t>konutuna, kural olarak ancak hakim kararı ile girilebilir.  </a:t>
            </a:r>
          </a:p>
          <a:p>
            <a:r>
              <a:rPr lang="tr-TR" dirty="0" smtClean="0"/>
              <a:t> c-  </a:t>
            </a:r>
            <a:r>
              <a:rPr lang="tr-TR" dirty="0" smtClean="0"/>
              <a:t>Kişinin </a:t>
            </a:r>
            <a:r>
              <a:rPr lang="tr-TR" dirty="0" smtClean="0"/>
              <a:t>keyfi olarak, istenildiği anda cezalandırılabilmesi olanağını sağlayan </a:t>
            </a:r>
            <a:r>
              <a:rPr lang="tr-TR" dirty="0" smtClean="0"/>
              <a:t>işlem </a:t>
            </a:r>
            <a:r>
              <a:rPr lang="tr-TR" dirty="0" smtClean="0"/>
              <a:t>ve uygulamaların yasaklanması gerekir. </a:t>
            </a:r>
            <a:endParaRPr lang="tr-TR" dirty="0"/>
          </a:p>
        </p:txBody>
      </p:sp>
    </p:spTree>
  </p:cSld>
  <p:clrMapOvr>
    <a:masterClrMapping/>
  </p:clrMapOvr>
  <p:transition>
    <p:whee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17638"/>
          </a:xfrm>
        </p:spPr>
        <p:txBody>
          <a:bodyPr>
            <a:normAutofit fontScale="90000"/>
          </a:bodyPr>
          <a:lstStyle/>
          <a:p>
            <a:r>
              <a:rPr lang="tr-TR" dirty="0" smtClean="0"/>
              <a:t>Demokrasi ve İnsan Haklarıyla İlgili Bazı Belgeler </a:t>
            </a:r>
            <a:br>
              <a:rPr lang="tr-TR" dirty="0" smtClean="0"/>
            </a:br>
            <a:endParaRPr lang="tr-TR" dirty="0"/>
          </a:p>
        </p:txBody>
      </p:sp>
      <p:sp>
        <p:nvSpPr>
          <p:cNvPr id="3" name="2 İçerik Yer Tutucusu"/>
          <p:cNvSpPr>
            <a:spLocks noGrp="1"/>
          </p:cNvSpPr>
          <p:nvPr>
            <p:ph sz="quarter" idx="1"/>
          </p:nvPr>
        </p:nvSpPr>
        <p:spPr>
          <a:xfrm>
            <a:off x="457200" y="1052736"/>
            <a:ext cx="8229600" cy="5073427"/>
          </a:xfrm>
        </p:spPr>
        <p:txBody>
          <a:bodyPr>
            <a:normAutofit lnSpcReduction="10000"/>
          </a:bodyPr>
          <a:lstStyle/>
          <a:p>
            <a:r>
              <a:rPr lang="tr-TR" dirty="0" smtClean="0"/>
              <a:t>1- Manga Carta (1215) </a:t>
            </a:r>
          </a:p>
          <a:p>
            <a:r>
              <a:rPr lang="tr-TR" dirty="0" smtClean="0"/>
              <a:t>2- Virginia Anayasası (1776) </a:t>
            </a:r>
          </a:p>
          <a:p>
            <a:r>
              <a:rPr lang="tr-TR" dirty="0" smtClean="0"/>
              <a:t>3- </a:t>
            </a:r>
            <a:r>
              <a:rPr lang="tr-TR" dirty="0" smtClean="0"/>
              <a:t>İ</a:t>
            </a:r>
            <a:r>
              <a:rPr lang="tr-TR" dirty="0" smtClean="0"/>
              <a:t>nsan </a:t>
            </a:r>
            <a:r>
              <a:rPr lang="tr-TR" dirty="0" smtClean="0"/>
              <a:t>Hakları Beyannamesi (1776)</a:t>
            </a:r>
          </a:p>
          <a:p>
            <a:r>
              <a:rPr lang="tr-TR" dirty="0" smtClean="0"/>
              <a:t> 4- ABD Anayasası (1787)</a:t>
            </a:r>
          </a:p>
          <a:p>
            <a:r>
              <a:rPr lang="tr-TR" dirty="0" smtClean="0"/>
              <a:t> 5- Fransız </a:t>
            </a:r>
            <a:r>
              <a:rPr lang="tr-TR" dirty="0" smtClean="0"/>
              <a:t>İ</a:t>
            </a:r>
            <a:r>
              <a:rPr lang="tr-TR" dirty="0" smtClean="0"/>
              <a:t>nsan </a:t>
            </a:r>
            <a:r>
              <a:rPr lang="tr-TR" dirty="0" smtClean="0"/>
              <a:t>ve </a:t>
            </a:r>
            <a:r>
              <a:rPr lang="tr-TR" dirty="0" smtClean="0"/>
              <a:t>Yurttaş </a:t>
            </a:r>
            <a:r>
              <a:rPr lang="tr-TR" dirty="0" smtClean="0"/>
              <a:t>Hakları Bildirisi (1789) </a:t>
            </a:r>
          </a:p>
          <a:p>
            <a:r>
              <a:rPr lang="tr-TR" dirty="0" smtClean="0"/>
              <a:t>6- Köleliğe </a:t>
            </a:r>
            <a:r>
              <a:rPr lang="tr-TR" dirty="0" smtClean="0"/>
              <a:t>Karşı Sözleşme </a:t>
            </a:r>
            <a:r>
              <a:rPr lang="tr-TR" dirty="0" smtClean="0"/>
              <a:t>(1926) </a:t>
            </a:r>
          </a:p>
          <a:p>
            <a:pPr>
              <a:buNone/>
            </a:pPr>
            <a:endParaRPr lang="tr-TR" dirty="0" smtClean="0"/>
          </a:p>
          <a:p>
            <a:r>
              <a:rPr lang="tr-TR" dirty="0" smtClean="0"/>
              <a:t>7- </a:t>
            </a:r>
            <a:r>
              <a:rPr lang="tr-TR" dirty="0" smtClean="0"/>
              <a:t>İ</a:t>
            </a:r>
            <a:r>
              <a:rPr lang="tr-TR" dirty="0" smtClean="0"/>
              <a:t>nsan </a:t>
            </a:r>
            <a:r>
              <a:rPr lang="tr-TR" dirty="0" smtClean="0"/>
              <a:t>Hakları Evrensel Bildirgesi (1948) </a:t>
            </a:r>
          </a:p>
          <a:p>
            <a:r>
              <a:rPr lang="tr-TR" dirty="0" smtClean="0"/>
              <a:t>8- Avrupa </a:t>
            </a:r>
            <a:r>
              <a:rPr lang="tr-TR" dirty="0" smtClean="0"/>
              <a:t>İ</a:t>
            </a:r>
            <a:r>
              <a:rPr lang="tr-TR" dirty="0" smtClean="0"/>
              <a:t>nsan </a:t>
            </a:r>
            <a:r>
              <a:rPr lang="tr-TR" dirty="0" smtClean="0"/>
              <a:t>Hakları </a:t>
            </a:r>
            <a:r>
              <a:rPr lang="tr-TR" dirty="0" smtClean="0"/>
              <a:t>Sözleşmesi </a:t>
            </a:r>
            <a:r>
              <a:rPr lang="tr-TR" dirty="0" smtClean="0"/>
              <a:t>(1950) ve Ek Protokoller </a:t>
            </a:r>
          </a:p>
          <a:p>
            <a:r>
              <a:rPr lang="tr-TR" dirty="0" smtClean="0"/>
              <a:t>9- Avrupa Sosyal </a:t>
            </a:r>
            <a:r>
              <a:rPr lang="tr-TR" dirty="0" smtClean="0"/>
              <a:t>ş</a:t>
            </a:r>
            <a:r>
              <a:rPr lang="tr-TR" dirty="0" smtClean="0"/>
              <a:t>artı </a:t>
            </a:r>
            <a:r>
              <a:rPr lang="tr-TR" dirty="0" smtClean="0"/>
              <a:t>(1961)</a:t>
            </a:r>
          </a:p>
          <a:p>
            <a:r>
              <a:rPr lang="tr-TR" dirty="0" smtClean="0"/>
              <a:t> 10- Ekonomik, Sosyal ve Kültürel Haklar </a:t>
            </a:r>
            <a:r>
              <a:rPr lang="tr-TR" dirty="0" err="1" smtClean="0"/>
              <a:t>SözleĢmesi</a:t>
            </a:r>
            <a:endParaRPr lang="tr-TR" dirty="0" smtClean="0"/>
          </a:p>
        </p:txBody>
      </p:sp>
    </p:spTree>
  </p:cSld>
  <p:clrMapOvr>
    <a:masterClrMapping/>
  </p:clrMapOvr>
  <p:transition>
    <p:whee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548680"/>
            <a:ext cx="8784976" cy="6120680"/>
          </a:xfrm>
        </p:spPr>
        <p:txBody>
          <a:bodyPr>
            <a:normAutofit/>
          </a:bodyPr>
          <a:lstStyle/>
          <a:p>
            <a:r>
              <a:rPr lang="tr-TR" dirty="0" smtClean="0"/>
              <a:t> 11- Helsinki Sonuç Bildirisi (1975) </a:t>
            </a:r>
          </a:p>
          <a:p>
            <a:r>
              <a:rPr lang="tr-TR" dirty="0" smtClean="0"/>
              <a:t>12- Amerika </a:t>
            </a:r>
            <a:r>
              <a:rPr lang="tr-TR" dirty="0" smtClean="0"/>
              <a:t>İ</a:t>
            </a:r>
            <a:r>
              <a:rPr lang="tr-TR" dirty="0" smtClean="0"/>
              <a:t>nsan </a:t>
            </a:r>
            <a:r>
              <a:rPr lang="tr-TR" dirty="0" smtClean="0"/>
              <a:t>Hakları </a:t>
            </a:r>
            <a:r>
              <a:rPr lang="tr-TR" dirty="0" smtClean="0"/>
              <a:t>Sözleşmesi </a:t>
            </a:r>
            <a:r>
              <a:rPr lang="tr-TR" dirty="0" smtClean="0"/>
              <a:t>(1978) </a:t>
            </a:r>
          </a:p>
          <a:p>
            <a:r>
              <a:rPr lang="tr-TR" dirty="0" smtClean="0"/>
              <a:t>13- Madrid </a:t>
            </a:r>
            <a:r>
              <a:rPr lang="tr-TR" dirty="0" smtClean="0"/>
              <a:t>Kapanış </a:t>
            </a:r>
            <a:r>
              <a:rPr lang="tr-TR" dirty="0" smtClean="0"/>
              <a:t>Belgesi (1983) </a:t>
            </a:r>
          </a:p>
          <a:p>
            <a:r>
              <a:rPr lang="tr-TR" dirty="0" smtClean="0"/>
              <a:t>14- BM </a:t>
            </a:r>
            <a:r>
              <a:rPr lang="tr-TR" dirty="0" smtClean="0"/>
              <a:t>―</a:t>
            </a:r>
            <a:r>
              <a:rPr lang="tr-TR" dirty="0" smtClean="0"/>
              <a:t>İ</a:t>
            </a:r>
            <a:r>
              <a:rPr lang="tr-TR" dirty="0" smtClean="0"/>
              <a:t>ş</a:t>
            </a:r>
            <a:r>
              <a:rPr lang="tr-TR" dirty="0" smtClean="0"/>
              <a:t>kence </a:t>
            </a:r>
            <a:r>
              <a:rPr lang="tr-TR" dirty="0" smtClean="0"/>
              <a:t>ve Benzeri Muamelelerin Önlenmesi </a:t>
            </a:r>
            <a:r>
              <a:rPr lang="tr-TR" dirty="0" smtClean="0"/>
              <a:t>Sözleşmesi</a:t>
            </a:r>
            <a:r>
              <a:rPr lang="tr-TR" dirty="0" smtClean="0"/>
              <a:t>‖ (1988) </a:t>
            </a:r>
          </a:p>
          <a:p>
            <a:r>
              <a:rPr lang="tr-TR" dirty="0" smtClean="0"/>
              <a:t>15- Viyana </a:t>
            </a:r>
            <a:r>
              <a:rPr lang="tr-TR" dirty="0" smtClean="0"/>
              <a:t>Kapanış </a:t>
            </a:r>
            <a:r>
              <a:rPr lang="tr-TR" dirty="0" smtClean="0"/>
              <a:t>Belgesi (1985)</a:t>
            </a:r>
          </a:p>
          <a:p>
            <a:r>
              <a:rPr lang="tr-TR" dirty="0" smtClean="0"/>
              <a:t>16- Kopenhag Belgesi (1990)</a:t>
            </a:r>
          </a:p>
          <a:p>
            <a:r>
              <a:rPr lang="tr-TR" dirty="0" smtClean="0"/>
              <a:t> 17- Bonn Konferansı (1990) </a:t>
            </a:r>
          </a:p>
          <a:p>
            <a:r>
              <a:rPr lang="tr-TR" dirty="0" smtClean="0"/>
              <a:t>18- Paris </a:t>
            </a:r>
            <a:r>
              <a:rPr lang="tr-TR" dirty="0" smtClean="0"/>
              <a:t>ş</a:t>
            </a:r>
            <a:r>
              <a:rPr lang="tr-TR" dirty="0" smtClean="0"/>
              <a:t>artı </a:t>
            </a:r>
            <a:r>
              <a:rPr lang="tr-TR" dirty="0" smtClean="0"/>
              <a:t>(1990) </a:t>
            </a:r>
          </a:p>
          <a:p>
            <a:r>
              <a:rPr lang="tr-TR" dirty="0" smtClean="0"/>
              <a:t>19- Moskova Belgesi (1991) </a:t>
            </a:r>
          </a:p>
          <a:p>
            <a:r>
              <a:rPr lang="tr-TR" dirty="0" smtClean="0"/>
              <a:t>20- Etnik, Dinsel veya Dilsel Azınlıklara Mensup </a:t>
            </a:r>
            <a:r>
              <a:rPr lang="tr-TR" dirty="0" smtClean="0"/>
              <a:t>Kişilerin </a:t>
            </a:r>
            <a:r>
              <a:rPr lang="tr-TR" dirty="0" smtClean="0"/>
              <a:t>Hakları </a:t>
            </a:r>
            <a:r>
              <a:rPr lang="tr-TR" dirty="0" smtClean="0"/>
              <a:t>Birleşmiş </a:t>
            </a:r>
            <a:r>
              <a:rPr lang="tr-TR" dirty="0" smtClean="0"/>
              <a:t>Milletler Deklarasyonu (1992) </a:t>
            </a:r>
          </a:p>
        </p:txBody>
      </p:sp>
    </p:spTree>
  </p:cSld>
  <p:clrMapOvr>
    <a:masterClrMapping/>
  </p:clrMapOvr>
  <p:transition>
    <p:whee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179512" y="548680"/>
            <a:ext cx="8784976" cy="6120680"/>
          </a:xfrm>
        </p:spPr>
        <p:txBody>
          <a:bodyPr>
            <a:normAutofit/>
          </a:bodyPr>
          <a:lstStyle/>
          <a:p>
            <a:r>
              <a:rPr lang="tr-TR" dirty="0" smtClean="0"/>
              <a:t>21- BM Milletler Medenî ve Siyasî Haklara </a:t>
            </a:r>
            <a:r>
              <a:rPr lang="tr-TR" dirty="0" smtClean="0"/>
              <a:t>İ</a:t>
            </a:r>
            <a:r>
              <a:rPr lang="tr-TR" dirty="0" smtClean="0"/>
              <a:t>lişkin </a:t>
            </a:r>
            <a:r>
              <a:rPr lang="tr-TR" dirty="0" smtClean="0"/>
              <a:t>Uluslararası </a:t>
            </a:r>
            <a:r>
              <a:rPr lang="tr-TR" dirty="0" smtClean="0"/>
              <a:t>Sözleşme  </a:t>
            </a:r>
            <a:r>
              <a:rPr lang="tr-TR" dirty="0" smtClean="0"/>
              <a:t>ile Ek Protokoller</a:t>
            </a:r>
          </a:p>
          <a:p>
            <a:r>
              <a:rPr lang="tr-TR" dirty="0" smtClean="0"/>
              <a:t> 22- </a:t>
            </a:r>
            <a:r>
              <a:rPr lang="tr-TR" dirty="0" smtClean="0"/>
              <a:t>İ</a:t>
            </a:r>
            <a:r>
              <a:rPr lang="tr-TR" dirty="0" smtClean="0"/>
              <a:t>nsan </a:t>
            </a:r>
            <a:r>
              <a:rPr lang="tr-TR" dirty="0" smtClean="0"/>
              <a:t>Hakları ve Temel Özgürlüklerin Korunmasına </a:t>
            </a:r>
            <a:r>
              <a:rPr lang="tr-TR" dirty="0" smtClean="0"/>
              <a:t>İ</a:t>
            </a:r>
            <a:r>
              <a:rPr lang="tr-TR" dirty="0" smtClean="0"/>
              <a:t>lişkin Sözleşme </a:t>
            </a:r>
            <a:r>
              <a:rPr lang="tr-TR" dirty="0" smtClean="0"/>
              <a:t>(2000)</a:t>
            </a:r>
          </a:p>
          <a:p>
            <a:r>
              <a:rPr lang="tr-TR" dirty="0" smtClean="0"/>
              <a:t> 23- Her Türlü Irk Ayrımcılığının Ortadan Kaldırılmasına </a:t>
            </a:r>
            <a:r>
              <a:rPr lang="tr-TR" dirty="0" smtClean="0"/>
              <a:t>İ</a:t>
            </a:r>
            <a:r>
              <a:rPr lang="tr-TR" dirty="0" smtClean="0"/>
              <a:t>lişkin </a:t>
            </a:r>
            <a:r>
              <a:rPr lang="tr-TR" dirty="0" smtClean="0"/>
              <a:t>Uluslar arası </a:t>
            </a:r>
            <a:r>
              <a:rPr lang="tr-TR" dirty="0" smtClean="0"/>
              <a:t>Sözleşme </a:t>
            </a:r>
            <a:r>
              <a:rPr lang="tr-TR" dirty="0" smtClean="0"/>
              <a:t>(1972) </a:t>
            </a:r>
          </a:p>
          <a:p>
            <a:r>
              <a:rPr lang="tr-TR" dirty="0" smtClean="0"/>
              <a:t>24- Kadınlara </a:t>
            </a:r>
            <a:r>
              <a:rPr lang="tr-TR" dirty="0" smtClean="0"/>
              <a:t>Karşı </a:t>
            </a:r>
            <a:r>
              <a:rPr lang="tr-TR" dirty="0" smtClean="0"/>
              <a:t>Her Türlü Ayrımcılığın Önlenmesi </a:t>
            </a:r>
            <a:r>
              <a:rPr lang="tr-TR" dirty="0" smtClean="0"/>
              <a:t>Sözleşmesi </a:t>
            </a:r>
            <a:r>
              <a:rPr lang="tr-TR" dirty="0" smtClean="0"/>
              <a:t>(1981) </a:t>
            </a:r>
          </a:p>
          <a:p>
            <a:r>
              <a:rPr lang="tr-TR" dirty="0" smtClean="0"/>
              <a:t>25- </a:t>
            </a:r>
            <a:r>
              <a:rPr lang="tr-TR" dirty="0" smtClean="0"/>
              <a:t>AGİT </a:t>
            </a:r>
            <a:r>
              <a:rPr lang="tr-TR" dirty="0" smtClean="0"/>
              <a:t>İ</a:t>
            </a:r>
            <a:r>
              <a:rPr lang="tr-TR" dirty="0" smtClean="0"/>
              <a:t>stanbul </a:t>
            </a:r>
            <a:r>
              <a:rPr lang="tr-TR" dirty="0" smtClean="0"/>
              <a:t>Zirvesi </a:t>
            </a:r>
            <a:r>
              <a:rPr lang="tr-TR" dirty="0" smtClean="0"/>
              <a:t>ş</a:t>
            </a:r>
            <a:r>
              <a:rPr lang="tr-TR" dirty="0" smtClean="0"/>
              <a:t>artı </a:t>
            </a:r>
            <a:r>
              <a:rPr lang="tr-TR" dirty="0" smtClean="0"/>
              <a:t>(1999) </a:t>
            </a:r>
          </a:p>
          <a:p>
            <a:r>
              <a:rPr lang="tr-TR" dirty="0" smtClean="0"/>
              <a:t>26- AB Anayasası 27- </a:t>
            </a:r>
            <a:r>
              <a:rPr lang="tr-TR" dirty="0" err="1" smtClean="0"/>
              <a:t>Sened</a:t>
            </a:r>
            <a:r>
              <a:rPr lang="tr-TR" dirty="0" smtClean="0"/>
              <a:t>-i </a:t>
            </a:r>
            <a:r>
              <a:rPr lang="tr-TR" dirty="0" smtClean="0"/>
              <a:t>İ</a:t>
            </a:r>
            <a:r>
              <a:rPr lang="tr-TR" dirty="0" smtClean="0"/>
              <a:t>ttifak </a:t>
            </a:r>
            <a:r>
              <a:rPr lang="tr-TR" dirty="0" smtClean="0"/>
              <a:t>(1808) </a:t>
            </a:r>
          </a:p>
          <a:p>
            <a:r>
              <a:rPr lang="tr-TR" dirty="0" smtClean="0"/>
              <a:t>28- Gülhane </a:t>
            </a:r>
            <a:r>
              <a:rPr lang="tr-TR" dirty="0" err="1" smtClean="0"/>
              <a:t>Hatt</a:t>
            </a:r>
            <a:r>
              <a:rPr lang="tr-TR" dirty="0" smtClean="0"/>
              <a:t>-ı </a:t>
            </a:r>
            <a:r>
              <a:rPr lang="tr-TR" dirty="0" err="1" smtClean="0"/>
              <a:t>Humayunu</a:t>
            </a:r>
            <a:r>
              <a:rPr lang="tr-TR" dirty="0" smtClean="0"/>
              <a:t> (1839) </a:t>
            </a:r>
          </a:p>
          <a:p>
            <a:r>
              <a:rPr lang="tr-TR" dirty="0" smtClean="0"/>
              <a:t>29- Islahat Fermanı (1856) </a:t>
            </a:r>
          </a:p>
          <a:p>
            <a:r>
              <a:rPr lang="tr-TR" dirty="0" smtClean="0"/>
              <a:t>30- 1876 Anayasası </a:t>
            </a:r>
          </a:p>
          <a:p>
            <a:r>
              <a:rPr lang="tr-TR" dirty="0" smtClean="0"/>
              <a:t>31- 1924 Anayasası</a:t>
            </a:r>
          </a:p>
          <a:p>
            <a:endParaRPr lang="tr-TR" dirty="0"/>
          </a:p>
        </p:txBody>
      </p:sp>
    </p:spTree>
  </p:cSld>
  <p:clrMapOvr>
    <a:masterClrMapping/>
  </p:clrMapOvr>
  <p:transition>
    <p:wheel/>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b="1" dirty="0" smtClean="0"/>
              <a:t>insan Hakları Evrensel Bildirgesi</a:t>
            </a:r>
            <a:r>
              <a:rPr lang="tr-TR" dirty="0" smtClean="0"/>
              <a:t/>
            </a:r>
            <a:br>
              <a:rPr lang="tr-TR" dirty="0" smtClean="0"/>
            </a:br>
            <a:endParaRPr lang="tr-TR" dirty="0"/>
          </a:p>
        </p:txBody>
      </p:sp>
      <p:sp>
        <p:nvSpPr>
          <p:cNvPr id="3" name="2 İçerik Yer Tutucusu"/>
          <p:cNvSpPr>
            <a:spLocks noGrp="1"/>
          </p:cNvSpPr>
          <p:nvPr>
            <p:ph sz="quarter" idx="1"/>
          </p:nvPr>
        </p:nvSpPr>
        <p:spPr>
          <a:xfrm>
            <a:off x="179512" y="836712"/>
            <a:ext cx="8784976" cy="5616624"/>
          </a:xfrm>
        </p:spPr>
        <p:txBody>
          <a:bodyPr>
            <a:normAutofit fontScale="92500" lnSpcReduction="20000"/>
          </a:bodyPr>
          <a:lstStyle/>
          <a:p>
            <a:r>
              <a:rPr lang="tr-TR" dirty="0" smtClean="0"/>
              <a:t>Birleşmiş Milletler, kuruluşundan kısa bir süre sonra 10 Aralık 1948 tarihinde insan Hakları Evrensel Bildirgesi'ni kabul etti. Bildirge, üye ülkelerin hemen tamamınca benimsendi ve onaylandı. İnsan Hakları Evrensel Bildirgesi 6 Nisan 1949 tarihinde TBMM'de okunarak kabul edildi ve Resmî Gazetede yayımlandı.</a:t>
            </a:r>
          </a:p>
          <a:p>
            <a:r>
              <a:rPr lang="tr-TR" dirty="0" smtClean="0"/>
              <a:t>insan Hakları Evrensel Bildirgesi, bugünkü modern insan hakları anlayışının temel kaynağı olarak kabul edilmektedir. Kendinden sonra yapılan insan haklarıyla ilgili ulusal ya da uluslararası çalışmalarda bu bildiri kaynak olarak alınmıştır. Bildirgenin kendisine özgü bir bağlayıcı gücü bulunduğu kabul edilmektedir. Bildirgede yer alan hakların ihlâli. Birleşmiş Milletler Antlaşmasındaki maddelerin ihlâl edilmesi olarak kabul edilmektedir. Hukuksal bir bağlayıcılığı olmasa da Bildirge, insanlığın ortak ülkü ve değerlerini dile getiren moral bir değere sahiptir.</a:t>
            </a:r>
          </a:p>
          <a:p>
            <a:r>
              <a:rPr lang="tr-TR" dirty="0" smtClean="0"/>
              <a:t>Bildirge, bir ön söz ve 30 maddeden oluşmaktadır. Giriş kısmındaki </a:t>
            </a:r>
            <a:r>
              <a:rPr lang="tr-TR" i="1" dirty="0" smtClean="0"/>
              <a:t>"Bütün insanlar eşittirler ve vazgeçilmez haklara sahiptirler" </a:t>
            </a:r>
            <a:r>
              <a:rPr lang="tr-TR" dirty="0" smtClean="0"/>
              <a:t>cümlesi, Bildirgenin temel felsefesini açıkça yansıtmaktadır.</a:t>
            </a:r>
          </a:p>
        </p:txBody>
      </p:sp>
    </p:spTree>
  </p:cSld>
  <p:clrMapOvr>
    <a:masterClrMapping/>
  </p:clrMapOvr>
  <p:transition>
    <p:whee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fontScale="90000"/>
          </a:bodyPr>
          <a:lstStyle/>
          <a:p>
            <a:r>
              <a:rPr lang="tr-TR" b="1" dirty="0" smtClean="0"/>
              <a:t>Birleşmiş Milletler İnsan Haklan Sözleşmeleri</a:t>
            </a:r>
            <a:endParaRPr lang="tr-TR" dirty="0" smtClean="0"/>
          </a:p>
        </p:txBody>
      </p:sp>
      <p:sp>
        <p:nvSpPr>
          <p:cNvPr id="3" name="2 İçerik Yer Tutucusu"/>
          <p:cNvSpPr>
            <a:spLocks noGrp="1"/>
          </p:cNvSpPr>
          <p:nvPr>
            <p:ph sz="quarter" idx="1"/>
          </p:nvPr>
        </p:nvSpPr>
        <p:spPr>
          <a:xfrm>
            <a:off x="251520" y="1340768"/>
            <a:ext cx="8640960" cy="5112568"/>
          </a:xfrm>
        </p:spPr>
        <p:txBody>
          <a:bodyPr>
            <a:normAutofit fontScale="92500" lnSpcReduction="10000"/>
          </a:bodyPr>
          <a:lstStyle/>
          <a:p>
            <a:r>
              <a:rPr lang="tr-TR" dirty="0" smtClean="0"/>
              <a:t>Başlangıçta, insan Hakları Evrensel Bildirgesi devletlere yasal yükümlülükler getirmiyordu. Bu nedenle devletler, insan haklarını korumakla yükümlü kılan sözleşmeler hazırladırlar. Evrensel bildirgenin kabul edilişinden yirmi yıl sonra "Kişisel ve Siyasal Haklara ilişkin Uluslar Arası Sözleşme" ile "Ekonomik, Sosyal ve Kültürel Haklara ilişkin Uluslar Arası Sözleşme" Birleşmiş Milletler genel kurulunda 16,12.1966 tarihinde onaylanarak kabul edilmiştir.</a:t>
            </a:r>
          </a:p>
          <a:p>
            <a:r>
              <a:rPr lang="tr-TR" dirty="0" smtClean="0"/>
              <a:t>Tarihte "ikiz sözleşmeler" olarak adlandırılan bu sözleşmeler ancak on yıl sonra üye devletlerin onayıyla yürürlüğe girdi. Devletler sözleşmelerde yer alan hak ve özgürlükleri korumakla yükümlü kılındı. Böylece insan hakları konusu, devletlerin iç sorunu olmaktan çıktı.</a:t>
            </a:r>
          </a:p>
          <a:p>
            <a:r>
              <a:rPr lang="tr-TR" dirty="0" smtClean="0"/>
              <a:t>Bu sözleşmeler bazı devletlerce kendi ekonomik, toplumsal ve siyasal koşullan nedeniyle geç imzalandı. Devletimiz bu sözleşmeleri 2000 yılında imzaladı.</a:t>
            </a:r>
            <a:endParaRPr lang="tr-TR" dirty="0"/>
          </a:p>
        </p:txBody>
      </p:sp>
      <p:sp>
        <p:nvSpPr>
          <p:cNvPr id="4" name="3 Dikdörtgen"/>
          <p:cNvSpPr/>
          <p:nvPr/>
        </p:nvSpPr>
        <p:spPr>
          <a:xfrm>
            <a:off x="9144000" y="2564904"/>
            <a:ext cx="252536" cy="369332"/>
          </a:xfrm>
          <a:prstGeom prst="rect">
            <a:avLst/>
          </a:prstGeom>
        </p:spPr>
        <p:txBody>
          <a:bodyPr wrap="square">
            <a:spAutoFit/>
          </a:bodyPr>
          <a:lstStyle/>
          <a:p>
            <a:r>
              <a:rPr lang="tr-TR" b="1" dirty="0" smtClean="0"/>
              <a:t>i</a:t>
            </a:r>
            <a:endParaRPr lang="tr-TR" dirty="0" smtClean="0"/>
          </a:p>
        </p:txBody>
      </p:sp>
    </p:spTree>
  </p:cSld>
  <p:clrMapOvr>
    <a:masterClrMapping/>
  </p:clrMapOvr>
  <p:transition>
    <p:whee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fontScale="90000"/>
          </a:bodyPr>
          <a:lstStyle/>
          <a:p>
            <a:r>
              <a:rPr lang="tr-TR" b="1" dirty="0" smtClean="0"/>
              <a:t>Avrupa İnsan Haklar, Sözleşmesi (ilk bölge olarak)</a:t>
            </a:r>
            <a:r>
              <a:rPr lang="tr-TR" dirty="0" smtClean="0"/>
              <a:t/>
            </a:r>
            <a:br>
              <a:rPr lang="tr-TR" dirty="0" smtClean="0"/>
            </a:br>
            <a:endParaRPr lang="tr-TR" dirty="0"/>
          </a:p>
        </p:txBody>
      </p:sp>
      <p:sp>
        <p:nvSpPr>
          <p:cNvPr id="3" name="2 İçerik Yer Tutucusu"/>
          <p:cNvSpPr>
            <a:spLocks noGrp="1"/>
          </p:cNvSpPr>
          <p:nvPr>
            <p:ph sz="quarter" idx="1"/>
          </p:nvPr>
        </p:nvSpPr>
        <p:spPr>
          <a:xfrm>
            <a:off x="251520" y="1052736"/>
            <a:ext cx="8712968" cy="5544616"/>
          </a:xfrm>
        </p:spPr>
        <p:txBody>
          <a:bodyPr>
            <a:normAutofit/>
          </a:bodyPr>
          <a:lstStyle/>
          <a:p>
            <a:r>
              <a:rPr lang="tr-TR" dirty="0" smtClean="0"/>
              <a:t>Avrupa Konseyine üye devletler, insan haklarını bölgesel düzeyde güvence altına almaya yönelik olarak, Avrupa İnsan Hakları Sözleşmesi'ni 3 Eylül 1950 tarihinde imzalamışlardır. Türkiye, Sözleşme'yi, 10 Mart 1954 tarihinde onaylamıştır.</a:t>
            </a:r>
          </a:p>
          <a:p>
            <a:r>
              <a:rPr lang="tr-TR" dirty="0" smtClean="0"/>
              <a:t>Avrupa insan Hakları Sözleşmesi'nde yer alan haklar listesi, insan Haklan Evrensel Bildirgesi'nde yer alan liste ile karşılaştırıldığında iki önemli farklılık görülür: olmasıdır.</a:t>
            </a:r>
            <a:endParaRPr lang="tr-TR" dirty="0"/>
          </a:p>
        </p:txBody>
      </p:sp>
    </p:spTree>
  </p:cSld>
  <p:clrMapOvr>
    <a:masterClrMapping/>
  </p:clrMapOvr>
  <p:transition>
    <p:whee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620688"/>
            <a:ext cx="8712968" cy="5832648"/>
          </a:xfrm>
        </p:spPr>
        <p:txBody>
          <a:bodyPr>
            <a:normAutofit/>
          </a:bodyPr>
          <a:lstStyle/>
          <a:p>
            <a:r>
              <a:rPr lang="tr-TR" dirty="0" smtClean="0"/>
              <a:t>ilk fark Avrupa İnsan Haklan Sözleşmesi'nin temel ve siyasî haklarla sınırlı olup sosyal ve ekonomik hakları kapsamamasıdır. ikinci fark ise Avrupa insan Haklan Sözleşmesi'nde hak ve özgürlüklerin, ayrıntılı olarak tanımlanması ve sınırlandırılmış olmasıdır. Bu sözleşmenin diğer önemli bir özelliği kişisel başvuru hakkı tanımış </a:t>
            </a:r>
          </a:p>
          <a:p>
            <a:r>
              <a:rPr lang="tr-TR" dirty="0" smtClean="0"/>
              <a:t>Türkiye, kişisel başvuru hakkını 28 Ocak 1987 tarihinde kabul etmiştir. Benzer biçimde 25 Eylül 1989 tarihinde de Avrupa insan Hakları Mahkemesinin yargı yetkisi, Türkiye tarafından kabul edilmiştir.</a:t>
            </a:r>
          </a:p>
          <a:p>
            <a:endParaRPr lang="tr-TR" dirty="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457200" y="332656"/>
            <a:ext cx="8229600" cy="5793507"/>
          </a:xfrm>
        </p:spPr>
        <p:txBody>
          <a:bodyPr>
            <a:normAutofit/>
          </a:bodyPr>
          <a:lstStyle/>
          <a:p>
            <a:r>
              <a:rPr lang="tr-TR" dirty="0" smtClean="0"/>
              <a:t>Orta çağda kralın yetkilerini kısıtlayan ve dolayısıyla halkın hürriyetlerini genişleten en önemli belge 63 maddelik  1215 tarihli İngiliz büyük Şartı / </a:t>
            </a:r>
            <a:r>
              <a:rPr lang="tr-TR" dirty="0" err="1" smtClean="0"/>
              <a:t>Magna</a:t>
            </a:r>
            <a:r>
              <a:rPr lang="tr-TR" dirty="0" smtClean="0"/>
              <a:t> Carta‘dır. Siyasi iktidarı keyfilikten arındırarak, hukuk kurallarına tabi tutma, bireyleri siyasi iktidar karşısında bir takım haklara sahip kılma çabaları, batıda bu belgeyle başlar. Bu belge bireye can ve mal güvenliği tanınarak, birey kralın keyfi muamelelerine karşı korunmuştur. Belgeye göre feodal beylere sorulmadan vergi toplanmayacak; hiçbir özgür kişiye zor kullanılmayacak, yasalara dayandırılmadan ceza verilmeyecek; suçlu ancak suça uygun bir cezayla cezalandırılabilecektir.</a:t>
            </a:r>
            <a:endParaRPr lang="tr-TR" dirty="0"/>
          </a:p>
        </p:txBody>
      </p:sp>
    </p:spTree>
  </p:cSld>
  <p:clrMapOvr>
    <a:masterClrMapping/>
  </p:clrMapOvr>
  <p:transition>
    <p:wheel/>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endParaRPr lang="tr-TR" dirty="0"/>
          </a:p>
        </p:txBody>
      </p:sp>
      <p:sp>
        <p:nvSpPr>
          <p:cNvPr id="3" name="2 İçerik Yer Tutucusu"/>
          <p:cNvSpPr>
            <a:spLocks noGrp="1"/>
          </p:cNvSpPr>
          <p:nvPr>
            <p:ph sz="quarter" idx="1"/>
          </p:nvPr>
        </p:nvSpPr>
        <p:spPr>
          <a:xfrm>
            <a:off x="457200" y="1628800"/>
            <a:ext cx="8229600" cy="4497363"/>
          </a:xfrm>
        </p:spPr>
        <p:txBody>
          <a:bodyPr>
            <a:normAutofit/>
          </a:bodyPr>
          <a:lstStyle/>
          <a:p>
            <a:r>
              <a:rPr lang="tr-TR" sz="4000" b="1" i="1" dirty="0" smtClean="0"/>
              <a:t>Doğruluk birdir hepimizce ilim gibi</a:t>
            </a:r>
          </a:p>
          <a:p>
            <a:r>
              <a:rPr lang="tr-TR" sz="4000" b="1" i="1" dirty="0" smtClean="0"/>
              <a:t>Körpe beyinleri dokuyalım kilim gibi</a:t>
            </a:r>
            <a:endParaRPr lang="tr-TR" sz="4000" b="1" i="1" dirty="0"/>
          </a:p>
        </p:txBody>
      </p:sp>
    </p:spTree>
  </p:cSld>
  <p:clrMapOvr>
    <a:masterClrMapping/>
  </p:clrMapOvr>
  <p:transition>
    <p:whee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sz="quarter" idx="1"/>
          </p:nvPr>
        </p:nvSpPr>
        <p:spPr/>
        <p:txBody>
          <a:bodyPr>
            <a:normAutofit/>
          </a:bodyPr>
          <a:lstStyle/>
          <a:p>
            <a:r>
              <a:rPr lang="tr-TR" sz="4000" b="1" dirty="0" smtClean="0"/>
              <a:t>KATLANDIĞINIZ İÇİN TEŞEKKÜRLER</a:t>
            </a:r>
            <a:endParaRPr lang="tr-TR" sz="4000" b="1" dirty="0"/>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5721499"/>
          </a:xfrm>
        </p:spPr>
        <p:txBody>
          <a:bodyPr>
            <a:normAutofit/>
          </a:bodyPr>
          <a:lstStyle/>
          <a:p>
            <a:r>
              <a:rPr lang="tr-TR" dirty="0" smtClean="0"/>
              <a:t>Yeniçağda mutlak egemen devlet anlayışı zayıflamış ve insan hakları anayasalarda yer alarak pozitif hukuk alanına girmiştir. </a:t>
            </a:r>
            <a:r>
              <a:rPr lang="tr-TR" dirty="0" err="1" smtClean="0"/>
              <a:t>Rönesansla</a:t>
            </a:r>
            <a:r>
              <a:rPr lang="tr-TR" dirty="0" smtClean="0"/>
              <a:t> başlayan hümanizm akımı bireyi ön plana çıkarmıştır. Bu anlayışta devlet hükmeden bir kurum değil, koruyan ve bireye hizmet eden bir kurumdur. İnsan haklarının felsefi temeli tabii hukuk anlayışına dayanmaktadır. Bu anlayışa göre insanlar zaman ve mekana bağlı olmaksızın bütün çağlarda geçerli olmak üzere değişmeyen evrensel nitelikte haklara sahiptir.</a:t>
            </a:r>
            <a:endParaRPr lang="tr-TR"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Tabii hukuk anlayışında insanlara tabii haklar bahşedilmiştir. Bu haklar pozitif (yazılı) hukuktan önce gelen ve ondan üstün olan, doğumla kazanılan haklardır. Devlet bu hakları korumakla görevlidir. </a:t>
            </a:r>
            <a:endParaRPr lang="tr-TR"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İLK ÇAĞDA </a:t>
            </a:r>
            <a:endParaRPr lang="tr-TR" b="1" dirty="0"/>
          </a:p>
        </p:txBody>
      </p:sp>
      <p:sp>
        <p:nvSpPr>
          <p:cNvPr id="3" name="2 İçerik Yer Tutucusu"/>
          <p:cNvSpPr>
            <a:spLocks noGrp="1"/>
          </p:cNvSpPr>
          <p:nvPr>
            <p:ph sz="quarter" idx="1"/>
          </p:nvPr>
        </p:nvSpPr>
        <p:spPr>
          <a:xfrm>
            <a:off x="457200" y="1196752"/>
            <a:ext cx="8229600" cy="5400600"/>
          </a:xfrm>
        </p:spPr>
        <p:txBody>
          <a:bodyPr>
            <a:normAutofit/>
          </a:bodyPr>
          <a:lstStyle/>
          <a:p>
            <a:r>
              <a:rPr lang="tr-TR" dirty="0" smtClean="0"/>
              <a:t>Platon, içinde her vatandaşın gerçekten mutlu olacağı mükemmel bir devlet kurmayı planlamıştır.   Devlet ―mutlak bir iyi mutlak bir adalet‖ fikirlerinin üstüne kurulmuştur. Platon devlette ―adil‖ sözünü ― devletin çıkarına uygun‖ anlamında kullanmıştır.  ―şehirde her bir kimse yalnızca kendi tabiatına uygun olan işle uğraşmalıdır.‖ Herkes kendi işine bakmalıdır. Örneğin tabiattan tüccar olan yönetim sınıfına çıkarsa, bu değişme şehrin çökmesine neden olur.</a:t>
            </a:r>
            <a:endParaRPr lang="tr-TR"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8229600" cy="8599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8229600" cy="6048672"/>
          </a:xfrm>
        </p:spPr>
        <p:txBody>
          <a:bodyPr>
            <a:normAutofit/>
          </a:bodyPr>
          <a:lstStyle/>
          <a:p>
            <a:r>
              <a:rPr lang="tr-TR" dirty="0" smtClean="0"/>
              <a:t> Kabaca yönetici yönetir, işçi çalışır, tüccar ticaretini yaparsa devlet adildir demektir. Platon sınıf ayrıcalığına ―adil‖ demektedir. Platon‘un adalet tanımının gerisinde totaliter bir sınıf yönetimi isteği vardır. Adaletin kanun önünde eşitlik olduğu hiç söz konusu edilmemiştir. Platon‘a göre eşit olmayanlara eşit davranmak haksızlık doğurur. Öyleyse herkes kendi sınıf ya da kast‘</a:t>
            </a:r>
            <a:r>
              <a:rPr lang="tr-TR" dirty="0" err="1" smtClean="0"/>
              <a:t>ını</a:t>
            </a:r>
            <a:r>
              <a:rPr lang="tr-TR" dirty="0" smtClean="0"/>
              <a:t> muhafaza etmeli. Totaliter ahlak teorisi de ―iyi benim grubumun ya da kabilemin yahut devletimin çıkarına olandır‖ der. Devletin büyük bir saate benzeyen mekanizmasındaki dişli çarkların her biri, asıl kendi yerine oturtulmuş bulunmalı ve o yeri muhafaza etmelidir. Kendi yerini muhafaza etme erdemi bütün parçalarda ortak olunca bütünün de erdemi olacaktır. </a:t>
            </a:r>
            <a:endParaRPr lang="tr-TR" dirty="0"/>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177</TotalTime>
  <Words>4156</Words>
  <Application>Microsoft Office PowerPoint</Application>
  <PresentationFormat>Ekran Gösterisi (4:3)</PresentationFormat>
  <Paragraphs>174</Paragraphs>
  <Slides>51</Slides>
  <Notes>0</Notes>
  <HiddenSlides>0</HiddenSlides>
  <MMClips>0</MMClips>
  <ScaleCrop>false</ScaleCrop>
  <HeadingPairs>
    <vt:vector size="4" baseType="variant">
      <vt:variant>
        <vt:lpstr>Tema</vt:lpstr>
      </vt:variant>
      <vt:variant>
        <vt:i4>1</vt:i4>
      </vt:variant>
      <vt:variant>
        <vt:lpstr>Slayt Başlıkları</vt:lpstr>
      </vt:variant>
      <vt:variant>
        <vt:i4>51</vt:i4>
      </vt:variant>
    </vt:vector>
  </HeadingPairs>
  <TitlesOfParts>
    <vt:vector size="52" baseType="lpstr">
      <vt:lpstr>Cumba</vt:lpstr>
      <vt:lpstr>DEMOKRASİ VE İNSAN HAKLARI</vt:lpstr>
      <vt:lpstr>Demokrasinin Tarihsel Süreci</vt:lpstr>
      <vt:lpstr>Slayt 3</vt:lpstr>
      <vt:lpstr>Slayt 4</vt:lpstr>
      <vt:lpstr>Slayt 5</vt:lpstr>
      <vt:lpstr>Slayt 6</vt:lpstr>
      <vt:lpstr>Slayt 7</vt:lpstr>
      <vt:lpstr>İLK ÇAĞDA </vt:lpstr>
      <vt:lpstr>Slayt 9</vt:lpstr>
      <vt:lpstr>Slayt 10</vt:lpstr>
      <vt:lpstr>Slayt 11</vt:lpstr>
      <vt:lpstr>Slayt 12</vt:lpstr>
      <vt:lpstr>ORTA ÇAĞ’DA</vt:lpstr>
      <vt:lpstr>Slayt 14</vt:lpstr>
      <vt:lpstr>YENİ ÇAĞ’DA</vt:lpstr>
      <vt:lpstr>Slayt 16</vt:lpstr>
      <vt:lpstr>Slayt 17</vt:lpstr>
      <vt:lpstr>Slayt 18</vt:lpstr>
      <vt:lpstr>Slayt 19</vt:lpstr>
      <vt:lpstr>Slayt 20</vt:lpstr>
      <vt:lpstr>Slayt 21</vt:lpstr>
      <vt:lpstr>Slayt 22</vt:lpstr>
      <vt:lpstr>DEMOKRASİ KAVRAMI</vt:lpstr>
      <vt:lpstr>Slayt 24</vt:lpstr>
      <vt:lpstr>Demokrasi ne değildir?</vt:lpstr>
      <vt:lpstr>DEMOKRASİYİ ETKİLEYEN AKIMLAR</vt:lpstr>
      <vt:lpstr>Slayt 27</vt:lpstr>
      <vt:lpstr>Slayt 28</vt:lpstr>
      <vt:lpstr>2. JAKOBENİZM:</vt:lpstr>
      <vt:lpstr>Slayt 30</vt:lpstr>
      <vt:lpstr>DEMOKRASİ</vt:lpstr>
      <vt:lpstr>DEMOKRASİNİN ÇEŞİTLERİ</vt:lpstr>
      <vt:lpstr>Demokrasinin Araçları</vt:lpstr>
      <vt:lpstr>Demokrasi Çeşitleri</vt:lpstr>
      <vt:lpstr>Temel insan hakları</vt:lpstr>
      <vt:lpstr>İNSAN HAKLARI</vt:lpstr>
      <vt:lpstr>ÇEŞİTLERİ  1- Negatif Statü Hakları: </vt:lpstr>
      <vt:lpstr>2- Pozitif Statü Hakları</vt:lpstr>
      <vt:lpstr>3- Aktif Statü Hakları</vt:lpstr>
      <vt:lpstr>KAMUSAL ALAN</vt:lpstr>
      <vt:lpstr>İNSAN HAKLARININ BAZILARI</vt:lpstr>
      <vt:lpstr>Slayt 42</vt:lpstr>
      <vt:lpstr>Demokrasi ve İnsan Haklarıyla İlgili Bazı Belgeler  </vt:lpstr>
      <vt:lpstr>Slayt 44</vt:lpstr>
      <vt:lpstr>Slayt 45</vt:lpstr>
      <vt:lpstr>insan Hakları Evrensel Bildirgesi </vt:lpstr>
      <vt:lpstr>Birleşmiş Milletler İnsan Haklan Sözleşmeleri</vt:lpstr>
      <vt:lpstr>Avrupa İnsan Haklar, Sözleşmesi (ilk bölge olarak) </vt:lpstr>
      <vt:lpstr>Slayt 49</vt:lpstr>
      <vt:lpstr>Slayt 50</vt:lpstr>
      <vt:lpstr>Slayt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DEMOKRASİ VE İNSAN HAKLARI</dc:title>
  <dc:creator>sibel</dc:creator>
  <cp:lastModifiedBy>sibel</cp:lastModifiedBy>
  <cp:revision>35</cp:revision>
  <dcterms:created xsi:type="dcterms:W3CDTF">2014-01-12T13:29:23Z</dcterms:created>
  <dcterms:modified xsi:type="dcterms:W3CDTF">2014-01-14T05:41:07Z</dcterms:modified>
</cp:coreProperties>
</file>