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7" r:id="rId19"/>
    <p:sldId id="278" r:id="rId20"/>
    <p:sldId id="294" r:id="rId21"/>
    <p:sldId id="279" r:id="rId22"/>
    <p:sldId id="295" r:id="rId23"/>
    <p:sldId id="280" r:id="rId24"/>
    <p:sldId id="298" r:id="rId25"/>
    <p:sldId id="284"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18"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74" name="Rectangle 2"/>
          <p:cNvSpPr>
            <a:spLocks noGrp="1" noChangeArrowheads="1"/>
          </p:cNvSpPr>
          <p:nvPr>
            <p:ph type="ctrTitle"/>
          </p:nvPr>
        </p:nvSpPr>
        <p:spPr>
          <a:xfrm>
            <a:off x="914400" y="1524000"/>
            <a:ext cx="7623175" cy="1752600"/>
          </a:xfrm>
        </p:spPr>
        <p:txBody>
          <a:bodyPr/>
          <a:lstStyle>
            <a:lvl1pPr>
              <a:defRPr sz="5000"/>
            </a:lvl1pPr>
          </a:lstStyle>
          <a:p>
            <a:r>
              <a:rPr lang="tr-TR" altLang="en-US" smtClean="0"/>
              <a:t>Asıl başlık stili için tıklatın</a:t>
            </a:r>
            <a:endParaRPr lang="tr-TR" altLang="en-US"/>
          </a:p>
        </p:txBody>
      </p:sp>
      <p:sp>
        <p:nvSpPr>
          <p:cNvPr id="2867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tr-TR" altLang="en-US" smtClean="0"/>
              <a:t>Asıl alt başlık stilini düzenlemek için tıklatın</a:t>
            </a:r>
            <a:endParaRPr lang="tr-TR" altLang="en-US"/>
          </a:p>
        </p:txBody>
      </p:sp>
      <p:sp>
        <p:nvSpPr>
          <p:cNvPr id="6" name="Rectangle 4"/>
          <p:cNvSpPr>
            <a:spLocks noGrp="1" noChangeArrowheads="1"/>
          </p:cNvSpPr>
          <p:nvPr>
            <p:ph type="dt" sz="half" idx="10"/>
          </p:nvPr>
        </p:nvSpPr>
        <p:spPr/>
        <p:txBody>
          <a:bodyPr/>
          <a:lstStyle>
            <a:lvl1pPr>
              <a:defRPr/>
            </a:lvl1pPr>
          </a:lstStyle>
          <a:p>
            <a:fld id="{A23720DD-5B6D-40BF-8493-A6B52D484E6B}" type="datetimeFigureOut">
              <a:rPr lang="tr-TR" smtClean="0"/>
              <a:t>22.02.2017</a:t>
            </a:fld>
            <a:endParaRPr lang="tr-TR"/>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endParaRPr lang="tr-TR"/>
          </a:p>
        </p:txBody>
      </p:sp>
      <p:sp>
        <p:nvSpPr>
          <p:cNvPr id="8" name="Rectangle 6"/>
          <p:cNvSpPr>
            <a:spLocks noGrp="1" noChangeArrowheads="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094604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8590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488074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Table Placeholder 2"/>
          <p:cNvSpPr>
            <a:spLocks noGrp="1"/>
          </p:cNvSpPr>
          <p:nvPr>
            <p:ph type="tbl" idx="1"/>
          </p:nvPr>
        </p:nvSpPr>
        <p:spPr>
          <a:xfrm>
            <a:off x="457200" y="1600200"/>
            <a:ext cx="8229600" cy="4530725"/>
          </a:xfrm>
        </p:spPr>
        <p:txBody>
          <a:bodyPr/>
          <a:lstStyle/>
          <a:p>
            <a:pPr lvl="0"/>
            <a:r>
              <a:rPr lang="tr-TR" noProof="0" smtClean="0"/>
              <a:t>Tablo eklemek için simgeyi tıklatın</a:t>
            </a: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0231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35998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15289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92778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8" name="Rectangle 5"/>
          <p:cNvSpPr>
            <a:spLocks noGrp="1" noChangeArrowheads="1"/>
          </p:cNvSpPr>
          <p:nvPr>
            <p:ph type="ftr" sz="quarter" idx="11"/>
          </p:nvPr>
        </p:nvSpPr>
        <p:spPr>
          <a:ln/>
        </p:spPr>
        <p:txBody>
          <a:bodyPr/>
          <a:lstStyle>
            <a:lvl1pPr>
              <a:defRPr/>
            </a:lvl1pPr>
          </a:lstStyle>
          <a:p>
            <a:endParaRPr lang="tr-TR"/>
          </a:p>
        </p:txBody>
      </p:sp>
      <p:sp>
        <p:nvSpPr>
          <p:cNvPr id="9"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321350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4" name="Rectangle 5"/>
          <p:cNvSpPr>
            <a:spLocks noGrp="1" noChangeArrowheads="1"/>
          </p:cNvSpPr>
          <p:nvPr>
            <p:ph type="ftr" sz="quarter" idx="11"/>
          </p:nvPr>
        </p:nvSpPr>
        <p:spPr>
          <a:ln/>
        </p:spPr>
        <p:txBody>
          <a:bodyPr/>
          <a:lstStyle>
            <a:lvl1pPr>
              <a:defRPr/>
            </a:lvl1pPr>
          </a:lstStyle>
          <a:p>
            <a:endParaRPr lang="tr-TR"/>
          </a:p>
        </p:txBody>
      </p:sp>
      <p:sp>
        <p:nvSpPr>
          <p:cNvPr id="5"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92433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3" name="Rectangle 5"/>
          <p:cNvSpPr>
            <a:spLocks noGrp="1" noChangeArrowheads="1"/>
          </p:cNvSpPr>
          <p:nvPr>
            <p:ph type="ftr" sz="quarter" idx="11"/>
          </p:nvPr>
        </p:nvSpPr>
        <p:spPr>
          <a:ln/>
        </p:spPr>
        <p:txBody>
          <a:bodyPr/>
          <a:lstStyle>
            <a:lvl1pPr>
              <a:defRPr/>
            </a:lvl1pPr>
          </a:lstStyle>
          <a:p>
            <a:endParaRPr lang="tr-TR"/>
          </a:p>
        </p:txBody>
      </p:sp>
      <p:sp>
        <p:nvSpPr>
          <p:cNvPr id="4"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66677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04226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22.02.2017</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174898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başlık stili için tıklatın</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2765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A23720DD-5B6D-40BF-8493-A6B52D484E6B}" type="datetimeFigureOut">
              <a:rPr lang="tr-TR" smtClean="0"/>
              <a:t>22.02.2017</a:t>
            </a:fld>
            <a:endParaRPr lang="tr-TR"/>
          </a:p>
        </p:txBody>
      </p:sp>
      <p:sp>
        <p:nvSpPr>
          <p:cNvPr id="2765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tr-TR"/>
          </a:p>
        </p:txBody>
      </p:sp>
      <p:sp>
        <p:nvSpPr>
          <p:cNvPr id="2765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F302176B-0E47-46AC-8F43-DAB4B8A37D06}" type="slidenum">
              <a:rPr lang="tr-TR" smtClean="0"/>
              <a:t>‹#›</a:t>
            </a:fld>
            <a:endParaRPr lang="tr-TR"/>
          </a:p>
        </p:txBody>
      </p:sp>
      <p:sp>
        <p:nvSpPr>
          <p:cNvPr id="1031" name="Freeform 7"/>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560" y="1340768"/>
            <a:ext cx="8352928" cy="2520280"/>
          </a:xfrm>
        </p:spPr>
        <p:txBody>
          <a:bodyPr/>
          <a:lstStyle/>
          <a:p>
            <a:pPr algn="ctr" eaLnBrk="1" hangingPunct="1"/>
            <a:r>
              <a:rPr lang="tr-TR" altLang="tr-TR" sz="4000" b="1" dirty="0" smtClean="0">
                <a:solidFill>
                  <a:schemeClr val="tx1"/>
                </a:solidFill>
              </a:rPr>
              <a:t>ÖZEL </a:t>
            </a:r>
            <a:br>
              <a:rPr lang="tr-TR" altLang="tr-TR" sz="4000" b="1" dirty="0" smtClean="0">
                <a:solidFill>
                  <a:schemeClr val="tx1"/>
                </a:solidFill>
              </a:rPr>
            </a:br>
            <a:r>
              <a:rPr lang="tr-TR" altLang="tr-TR" sz="4000" b="1" dirty="0" smtClean="0">
                <a:solidFill>
                  <a:schemeClr val="tx1"/>
                </a:solidFill>
              </a:rPr>
              <a:t>YETENEKLİLER DESTEK EĞİTİM ODASI FARKINDALIK SEMİNERİ</a:t>
            </a:r>
            <a:r>
              <a:rPr lang="tr-TR" altLang="tr-TR" sz="4600" dirty="0" smtClean="0">
                <a:solidFill>
                  <a:schemeClr val="tx1"/>
                </a:solidFill>
              </a:rPr>
              <a:t/>
            </a:r>
            <a:br>
              <a:rPr lang="tr-TR" altLang="tr-TR" sz="4600" dirty="0" smtClean="0">
                <a:solidFill>
                  <a:schemeClr val="tx1"/>
                </a:solidFill>
              </a:rPr>
            </a:br>
            <a:r>
              <a:rPr lang="tr-TR" altLang="tr-TR" sz="4600" dirty="0" smtClean="0"/>
              <a:t>                   </a:t>
            </a:r>
            <a:br>
              <a:rPr lang="tr-TR" altLang="tr-TR" sz="4600" dirty="0" smtClean="0"/>
            </a:br>
            <a:r>
              <a:rPr lang="tr-TR" altLang="tr-TR" sz="4600" dirty="0"/>
              <a:t> </a:t>
            </a:r>
            <a:r>
              <a:rPr lang="tr-TR" altLang="tr-TR" sz="4600" dirty="0" smtClean="0"/>
              <a:t>                  </a:t>
            </a:r>
            <a:r>
              <a:rPr lang="tr-TR" altLang="tr-TR" sz="3200" dirty="0" smtClean="0">
                <a:solidFill>
                  <a:srgbClr val="FF0000"/>
                </a:solidFill>
              </a:rPr>
              <a:t>Özel Yetenekliler </a:t>
            </a:r>
            <a:r>
              <a:rPr lang="tr-TR" altLang="tr-TR" sz="3200" dirty="0" err="1" smtClean="0">
                <a:solidFill>
                  <a:srgbClr val="FF0000"/>
                </a:solidFill>
              </a:rPr>
              <a:t>Eğt</a:t>
            </a:r>
            <a:r>
              <a:rPr lang="tr-TR" altLang="tr-TR" sz="3200" dirty="0" smtClean="0">
                <a:solidFill>
                  <a:srgbClr val="FF0000"/>
                </a:solidFill>
              </a:rPr>
              <a:t>. </a:t>
            </a:r>
            <a:r>
              <a:rPr lang="tr-TR" altLang="tr-TR" sz="3200" dirty="0" err="1" smtClean="0">
                <a:solidFill>
                  <a:srgbClr val="FF0000"/>
                </a:solidFill>
              </a:rPr>
              <a:t>Formatörü</a:t>
            </a:r>
            <a:r>
              <a:rPr lang="tr-TR" altLang="tr-TR" sz="3200" dirty="0" smtClean="0">
                <a:solidFill>
                  <a:srgbClr val="FF0000"/>
                </a:solidFill>
              </a:rPr>
              <a:t/>
            </a:r>
            <a:br>
              <a:rPr lang="tr-TR" altLang="tr-TR" sz="3200" dirty="0" smtClean="0">
                <a:solidFill>
                  <a:srgbClr val="FF0000"/>
                </a:solidFill>
              </a:rPr>
            </a:br>
            <a:r>
              <a:rPr lang="tr-TR" altLang="tr-TR" sz="3200" dirty="0" smtClean="0">
                <a:solidFill>
                  <a:srgbClr val="FF0000"/>
                </a:solidFill>
              </a:rPr>
              <a:t>                              </a:t>
            </a:r>
            <a:r>
              <a:rPr lang="tr-TR" altLang="tr-TR" sz="3200" dirty="0" smtClean="0">
                <a:solidFill>
                  <a:srgbClr val="FF0000"/>
                </a:solidFill>
              </a:rPr>
              <a:t>Mehmet Akif KARATAŞ</a:t>
            </a:r>
            <a:r>
              <a:rPr lang="tr-TR" altLang="tr-TR" sz="3200" smtClean="0">
                <a:solidFill>
                  <a:srgbClr val="FF0000"/>
                </a:solidFill>
              </a:rPr>
              <a:t/>
            </a:r>
            <a:br>
              <a:rPr lang="tr-TR" altLang="tr-TR" sz="3200" smtClean="0">
                <a:solidFill>
                  <a:srgbClr val="FF0000"/>
                </a:solidFill>
              </a:rPr>
            </a:br>
            <a:r>
              <a:rPr lang="tr-TR" altLang="tr-TR" sz="3200" smtClean="0">
                <a:solidFill>
                  <a:srgbClr val="FF0000"/>
                </a:solidFill>
              </a:rPr>
              <a:t>                             Ahmet ŞANAL</a:t>
            </a:r>
            <a:r>
              <a:rPr lang="tr-TR" altLang="tr-TR" sz="3200" dirty="0" smtClean="0">
                <a:solidFill>
                  <a:srgbClr val="FF0000"/>
                </a:solidFill>
              </a:rPr>
              <a:t/>
            </a:r>
            <a:br>
              <a:rPr lang="tr-TR" altLang="tr-TR" sz="3200" dirty="0" smtClean="0">
                <a:solidFill>
                  <a:srgbClr val="FF0000"/>
                </a:solidFill>
              </a:rPr>
            </a:br>
            <a:endParaRPr lang="tr-TR" altLang="tr-TR" sz="3200" b="1"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A260C2EC-E77D-442D-8F5F-115C68D1CB1B}" type="slidenum">
              <a:rPr lang="tr-TR" altLang="en-US" smtClean="0"/>
              <a:pPr>
                <a:defRPr/>
              </a:pPr>
              <a:t>1</a:t>
            </a:fld>
            <a:endParaRPr lang="tr-TR" altLang="en-US"/>
          </a:p>
        </p:txBody>
      </p:sp>
    </p:spTree>
    <p:extLst>
      <p:ext uri="{BB962C8B-B14F-4D97-AF65-F5344CB8AC3E}">
        <p14:creationId xmlns:p14="http://schemas.microsoft.com/office/powerpoint/2010/main" val="2740989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idx="1"/>
          </p:nvPr>
        </p:nvSpPr>
        <p:spPr>
          <a:xfrm>
            <a:off x="0" y="0"/>
            <a:ext cx="9144000" cy="6858000"/>
          </a:xfrm>
        </p:spPr>
        <p:txBody>
          <a:bodyPr/>
          <a:lstStyle/>
          <a:p>
            <a:pPr>
              <a:buFont typeface="Wingdings" pitchFamily="2" charset="2"/>
              <a:buNone/>
            </a:pPr>
            <a:endParaRPr lang="tr-TR" altLang="tr-TR" smtClean="0"/>
          </a:p>
          <a:p>
            <a:r>
              <a:rPr lang="tr-TR" altLang="tr-TR" smtClean="0"/>
              <a:t>Rus Yahudisi muhacir bir ailenin çocuğu olarak dünyaya gelmiş. 6 aylıkken alfabeyi çözmüş, 18 aylıkken New York Times okuru olmuş, 2 yaşında Latince'yi, 3 yaşında Yunanca'yı öğrenmiş. </a:t>
            </a:r>
          </a:p>
          <a:p>
            <a:endParaRPr lang="tr-TR" altLang="tr-TR" smtClean="0"/>
          </a:p>
          <a:p>
            <a:r>
              <a:rPr lang="tr-TR" altLang="tr-TR" smtClean="0"/>
              <a:t>Anatomi üzerine denemeler yazdığında 4 yaşındaymış.</a:t>
            </a:r>
          </a:p>
          <a:p>
            <a:endParaRPr lang="tr-TR" altLang="tr-TR" smtClean="0"/>
          </a:p>
          <a:p>
            <a:r>
              <a:rPr lang="tr-TR" altLang="tr-TR" smtClean="0"/>
              <a:t>8 yaşına gelmeden önce İngilizce, Latince, Yunanca, Rusça, İbranice, Fransızca ve Almanca'yı öğrenmiş. İlkokul çağı geldiğinde ise Vindergood adıyla andığı bir de dil geliştirmiş. </a:t>
            </a:r>
          </a:p>
        </p:txBody>
      </p:sp>
      <p:sp>
        <p:nvSpPr>
          <p:cNvPr id="3" name="Slide Number Placeholder 2"/>
          <p:cNvSpPr>
            <a:spLocks noGrp="1"/>
          </p:cNvSpPr>
          <p:nvPr>
            <p:ph type="sldNum" sz="quarter" idx="12"/>
          </p:nvPr>
        </p:nvSpPr>
        <p:spPr/>
        <p:txBody>
          <a:bodyPr/>
          <a:lstStyle/>
          <a:p>
            <a:pPr>
              <a:defRPr/>
            </a:pPr>
            <a:fld id="{75D60A8E-61B8-405E-BC76-42CA50628DA4}" type="slidenum">
              <a:rPr lang="tr-TR" altLang="en-US" smtClean="0"/>
              <a:pPr>
                <a:defRPr/>
              </a:pPr>
              <a:t>10</a:t>
            </a:fld>
            <a:endParaRPr lang="tr-TR" altLang="en-US"/>
          </a:p>
        </p:txBody>
      </p:sp>
    </p:spTree>
    <p:extLst>
      <p:ext uri="{BB962C8B-B14F-4D97-AF65-F5344CB8AC3E}">
        <p14:creationId xmlns:p14="http://schemas.microsoft.com/office/powerpoint/2010/main" val="881759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79388" y="333375"/>
            <a:ext cx="8785225" cy="6264275"/>
          </a:xfrm>
        </p:spPr>
        <p:txBody>
          <a:bodyPr/>
          <a:lstStyle/>
          <a:p>
            <a:r>
              <a:rPr lang="tr-TR" altLang="tr-TR" sz="3600" b="1" smtClean="0"/>
              <a:t>İlkokulu;</a:t>
            </a:r>
          </a:p>
          <a:p>
            <a:pPr>
              <a:buFont typeface="Wingdings" pitchFamily="2" charset="2"/>
              <a:buNone/>
            </a:pPr>
            <a:r>
              <a:rPr lang="tr-TR" altLang="tr-TR" smtClean="0"/>
              <a:t/>
            </a:r>
            <a:br>
              <a:rPr lang="tr-TR" altLang="tr-TR" smtClean="0"/>
            </a:br>
            <a:r>
              <a:rPr lang="tr-TR" altLang="tr-TR" smtClean="0"/>
              <a:t>1. sınıf 1 gün</a:t>
            </a:r>
            <a:br>
              <a:rPr lang="tr-TR" altLang="tr-TR" smtClean="0"/>
            </a:br>
            <a:r>
              <a:rPr lang="tr-TR" altLang="tr-TR" smtClean="0"/>
              <a:t>2. sınıf bir kaç gün</a:t>
            </a:r>
            <a:br>
              <a:rPr lang="tr-TR" altLang="tr-TR" smtClean="0"/>
            </a:br>
            <a:r>
              <a:rPr lang="tr-TR" altLang="tr-TR" smtClean="0"/>
              <a:t>3. sınıf 3 ay</a:t>
            </a:r>
            <a:br>
              <a:rPr lang="tr-TR" altLang="tr-TR" smtClean="0"/>
            </a:br>
            <a:r>
              <a:rPr lang="tr-TR" altLang="tr-TR" smtClean="0"/>
              <a:t>4. sınıf 1 hafta</a:t>
            </a:r>
            <a:br>
              <a:rPr lang="tr-TR" altLang="tr-TR" smtClean="0"/>
            </a:br>
            <a:r>
              <a:rPr lang="tr-TR" altLang="tr-TR" smtClean="0"/>
              <a:t>5.sınıf 15 hafta</a:t>
            </a:r>
            <a:br>
              <a:rPr lang="tr-TR" altLang="tr-TR" smtClean="0"/>
            </a:br>
            <a:r>
              <a:rPr lang="tr-TR" altLang="tr-TR" smtClean="0"/>
              <a:t>6 ve 7. sınıflar 5 hafta </a:t>
            </a:r>
          </a:p>
          <a:p>
            <a:pPr>
              <a:buFont typeface="Wingdings" pitchFamily="2" charset="2"/>
              <a:buNone/>
            </a:pPr>
            <a:r>
              <a:rPr lang="tr-TR" altLang="tr-TR" smtClean="0"/>
              <a:t>					gibi bir sürede bitirmiş. </a:t>
            </a:r>
          </a:p>
        </p:txBody>
      </p:sp>
      <p:sp>
        <p:nvSpPr>
          <p:cNvPr id="3" name="Slide Number Placeholder 2"/>
          <p:cNvSpPr>
            <a:spLocks noGrp="1"/>
          </p:cNvSpPr>
          <p:nvPr>
            <p:ph type="sldNum" sz="quarter" idx="12"/>
          </p:nvPr>
        </p:nvSpPr>
        <p:spPr/>
        <p:txBody>
          <a:bodyPr/>
          <a:lstStyle/>
          <a:p>
            <a:pPr>
              <a:defRPr/>
            </a:pPr>
            <a:fld id="{BAB7514C-15A7-4053-A545-0100DDF8F599}" type="slidenum">
              <a:rPr lang="tr-TR" altLang="en-US" smtClean="0"/>
              <a:pPr>
                <a:defRPr/>
              </a:pPr>
              <a:t>11</a:t>
            </a:fld>
            <a:endParaRPr lang="tr-TR" altLang="en-US"/>
          </a:p>
        </p:txBody>
      </p:sp>
    </p:spTree>
    <p:extLst>
      <p:ext uri="{BB962C8B-B14F-4D97-AF65-F5344CB8AC3E}">
        <p14:creationId xmlns:p14="http://schemas.microsoft.com/office/powerpoint/2010/main" val="314895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188913"/>
            <a:ext cx="9144000" cy="6480175"/>
          </a:xfrm>
        </p:spPr>
        <p:txBody>
          <a:bodyPr/>
          <a:lstStyle/>
          <a:p>
            <a:endParaRPr lang="tr-TR" altLang="tr-TR" dirty="0" smtClean="0"/>
          </a:p>
          <a:p>
            <a:endParaRPr lang="tr-TR" altLang="tr-TR" dirty="0" smtClean="0"/>
          </a:p>
          <a:p>
            <a:r>
              <a:rPr lang="tr-TR" altLang="tr-TR" dirty="0" smtClean="0"/>
              <a:t>11 yaşında Harvard'a kabul edilmiş. Aynı sene Harvard'da profesörlere 4 boyutlu objeler hakkında ders vermeye başlamış,16 yaşında Harvard Hukuk Fakültesine geçmiş. 20 yaşına gelince de sosyalist/komünist eylemlere, mitinglere katıldığından hapse girmiştir.</a:t>
            </a:r>
          </a:p>
          <a:p>
            <a:endParaRPr lang="tr-TR" altLang="tr-TR" sz="4000" dirty="0" smtClean="0"/>
          </a:p>
        </p:txBody>
      </p:sp>
      <p:sp>
        <p:nvSpPr>
          <p:cNvPr id="3" name="Slide Number Placeholder 2"/>
          <p:cNvSpPr>
            <a:spLocks noGrp="1"/>
          </p:cNvSpPr>
          <p:nvPr>
            <p:ph type="sldNum" sz="quarter" idx="12"/>
          </p:nvPr>
        </p:nvSpPr>
        <p:spPr/>
        <p:txBody>
          <a:bodyPr/>
          <a:lstStyle/>
          <a:p>
            <a:pPr>
              <a:defRPr/>
            </a:pPr>
            <a:fld id="{CFAB0933-3A96-4125-9594-BE3EBAC03E2E}" type="slidenum">
              <a:rPr lang="tr-TR" altLang="en-US" smtClean="0"/>
              <a:pPr>
                <a:defRPr/>
              </a:pPr>
              <a:t>12</a:t>
            </a:fld>
            <a:endParaRPr lang="tr-TR" altLang="en-US"/>
          </a:p>
        </p:txBody>
      </p:sp>
    </p:spTree>
    <p:extLst>
      <p:ext uri="{BB962C8B-B14F-4D97-AF65-F5344CB8AC3E}">
        <p14:creationId xmlns:p14="http://schemas.microsoft.com/office/powerpoint/2010/main" val="4093372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idx="1"/>
          </p:nvPr>
        </p:nvSpPr>
        <p:spPr>
          <a:xfrm>
            <a:off x="0" y="0"/>
            <a:ext cx="9144000" cy="6669088"/>
          </a:xfrm>
        </p:spPr>
        <p:txBody>
          <a:bodyPr/>
          <a:lstStyle/>
          <a:p>
            <a:endParaRPr lang="tr-TR" altLang="tr-TR" dirty="0" smtClean="0"/>
          </a:p>
          <a:p>
            <a:endParaRPr lang="tr-TR" altLang="tr-TR" dirty="0" smtClean="0"/>
          </a:p>
          <a:p>
            <a:endParaRPr lang="tr-TR" altLang="tr-TR" dirty="0" smtClean="0"/>
          </a:p>
          <a:p>
            <a:r>
              <a:rPr lang="tr-TR" altLang="tr-TR" dirty="0" err="1" smtClean="0"/>
              <a:t>Sidis'in</a:t>
            </a:r>
            <a:r>
              <a:rPr lang="tr-TR" altLang="tr-TR" dirty="0" smtClean="0"/>
              <a:t> bir günde bir dili öğrenebildiği ve ertesi gün diğer bildiği diller ile çapraz mukayese ve tercüme yapabilir hale geldiği de iddialar arasındadır. kendisi bu bir günde dil </a:t>
            </a:r>
            <a:r>
              <a:rPr lang="tr-TR" altLang="tr-TR" dirty="0" err="1" smtClean="0"/>
              <a:t>oğrenme</a:t>
            </a:r>
            <a:r>
              <a:rPr lang="tr-TR" altLang="tr-TR" dirty="0" smtClean="0"/>
              <a:t> hadisesi sebebiyle </a:t>
            </a:r>
            <a:r>
              <a:rPr lang="tr-TR" altLang="tr-TR" dirty="0"/>
              <a:t>ö</a:t>
            </a:r>
            <a:r>
              <a:rPr lang="tr-TR" altLang="tr-TR" dirty="0" smtClean="0"/>
              <a:t>lümüne dek bilinen ve </a:t>
            </a:r>
            <a:r>
              <a:rPr lang="tr-TR" altLang="tr-TR" dirty="0" err="1" smtClean="0"/>
              <a:t>ögrenilebilen</a:t>
            </a:r>
            <a:r>
              <a:rPr lang="tr-TR" altLang="tr-TR" dirty="0" smtClean="0"/>
              <a:t> bütün dilleri öğrenmiş, hatta bir iki adım ileri gidip diller uydurmaya başlamıştır. </a:t>
            </a:r>
            <a:br>
              <a:rPr lang="tr-TR" altLang="tr-TR" dirty="0" smtClean="0"/>
            </a:br>
            <a:endParaRPr lang="tr-TR" altLang="tr-TR" dirty="0" smtClean="0"/>
          </a:p>
        </p:txBody>
      </p:sp>
      <p:sp>
        <p:nvSpPr>
          <p:cNvPr id="3" name="Slide Number Placeholder 2"/>
          <p:cNvSpPr>
            <a:spLocks noGrp="1"/>
          </p:cNvSpPr>
          <p:nvPr>
            <p:ph type="sldNum" sz="quarter" idx="12"/>
          </p:nvPr>
        </p:nvSpPr>
        <p:spPr/>
        <p:txBody>
          <a:bodyPr/>
          <a:lstStyle/>
          <a:p>
            <a:pPr>
              <a:defRPr/>
            </a:pPr>
            <a:fld id="{6802982C-DB71-4A68-A846-C94C01216961}" type="slidenum">
              <a:rPr lang="tr-TR" altLang="en-US" smtClean="0"/>
              <a:pPr>
                <a:defRPr/>
              </a:pPr>
              <a:t>13</a:t>
            </a:fld>
            <a:endParaRPr lang="tr-TR" altLang="en-US"/>
          </a:p>
        </p:txBody>
      </p:sp>
    </p:spTree>
    <p:extLst>
      <p:ext uri="{BB962C8B-B14F-4D97-AF65-F5344CB8AC3E}">
        <p14:creationId xmlns:p14="http://schemas.microsoft.com/office/powerpoint/2010/main" val="2173623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179388" y="260350"/>
            <a:ext cx="8964612" cy="6597650"/>
          </a:xfrm>
        </p:spPr>
        <p:txBody>
          <a:bodyPr/>
          <a:lstStyle/>
          <a:p>
            <a:endParaRPr lang="tr-TR" altLang="tr-TR" smtClean="0"/>
          </a:p>
          <a:p>
            <a:endParaRPr lang="tr-TR" altLang="tr-TR" smtClean="0"/>
          </a:p>
          <a:p>
            <a:endParaRPr lang="tr-TR" altLang="tr-TR" smtClean="0"/>
          </a:p>
          <a:p>
            <a:r>
              <a:rPr lang="tr-TR" altLang="tr-TR" smtClean="0"/>
              <a:t>Babası Boris Sidis, Harvard Üniversitesi'nde psikoloji ve psikiyatri eğitimi veriyormuş, pek çok da kitabı varmış. Annesi Sarah, bir tıp doktoruymuş. Bütün bu zeka dolu hayatına ve olanaklara rağmen Sidis, bekleneni verememiş, bir iki kitap, çok kayda değmeyen bir akademik hayat ile silinip gitmiştir.</a:t>
            </a:r>
          </a:p>
        </p:txBody>
      </p:sp>
      <p:sp>
        <p:nvSpPr>
          <p:cNvPr id="3" name="Slide Number Placeholder 2"/>
          <p:cNvSpPr>
            <a:spLocks noGrp="1"/>
          </p:cNvSpPr>
          <p:nvPr>
            <p:ph type="sldNum" sz="quarter" idx="12"/>
          </p:nvPr>
        </p:nvSpPr>
        <p:spPr/>
        <p:txBody>
          <a:bodyPr/>
          <a:lstStyle/>
          <a:p>
            <a:pPr>
              <a:defRPr/>
            </a:pPr>
            <a:fld id="{521644EE-FB9B-41A8-A0A6-BA4D7DAE4C0A}" type="slidenum">
              <a:rPr lang="tr-TR" altLang="en-US" smtClean="0"/>
              <a:pPr>
                <a:defRPr/>
              </a:pPr>
              <a:t>14</a:t>
            </a:fld>
            <a:endParaRPr lang="tr-TR" altLang="en-US"/>
          </a:p>
        </p:txBody>
      </p:sp>
    </p:spTree>
    <p:extLst>
      <p:ext uri="{BB962C8B-B14F-4D97-AF65-F5344CB8AC3E}">
        <p14:creationId xmlns:p14="http://schemas.microsoft.com/office/powerpoint/2010/main" val="4055003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idx="1"/>
          </p:nvPr>
        </p:nvSpPr>
        <p:spPr>
          <a:xfrm>
            <a:off x="179388" y="260350"/>
            <a:ext cx="8507412" cy="6337300"/>
          </a:xfrm>
        </p:spPr>
        <p:txBody>
          <a:bodyPr/>
          <a:lstStyle/>
          <a:p>
            <a:r>
              <a:rPr lang="tr-TR" altLang="tr-TR" smtClean="0"/>
              <a:t>Aslında dünyaca ünlü harika çocuk olarak anılması gereken, ama "umutları boşa çıkartan" kişi olmuştur.</a:t>
            </a:r>
          </a:p>
          <a:p>
            <a:r>
              <a:rPr lang="tr-TR" altLang="tr-TR" smtClean="0"/>
              <a:t> Evet, bir baltaya sap olamamıştır. Ama bunun nedeni William değil, ondan yararlanmaya çalışan ailesi, göçtüğü yerdeki insanlar ya da medyadır. </a:t>
            </a:r>
          </a:p>
          <a:p>
            <a:r>
              <a:rPr lang="tr-TR" altLang="tr-TR" smtClean="0"/>
              <a:t>Sidis , haftada 20 Dolar getiren bir işte katip olarak hayatını kazanan, dedektif romanları okumaktan ve Amerikan yerlilerinin ritüellerine merak sarmaktan başka pek bir şeyle ilgilenmeyen bir insan olarak kalmıştır. </a:t>
            </a:r>
          </a:p>
        </p:txBody>
      </p:sp>
      <p:sp>
        <p:nvSpPr>
          <p:cNvPr id="3" name="Slide Number Placeholder 2"/>
          <p:cNvSpPr>
            <a:spLocks noGrp="1"/>
          </p:cNvSpPr>
          <p:nvPr>
            <p:ph type="sldNum" sz="quarter" idx="12"/>
          </p:nvPr>
        </p:nvSpPr>
        <p:spPr/>
        <p:txBody>
          <a:bodyPr/>
          <a:lstStyle/>
          <a:p>
            <a:pPr>
              <a:defRPr/>
            </a:pPr>
            <a:fld id="{0C370DD9-A788-436C-A346-4A5B553B4403}" type="slidenum">
              <a:rPr lang="tr-TR" altLang="en-US" smtClean="0"/>
              <a:pPr>
                <a:defRPr/>
              </a:pPr>
              <a:t>15</a:t>
            </a:fld>
            <a:endParaRPr lang="tr-TR" altLang="en-US"/>
          </a:p>
        </p:txBody>
      </p:sp>
    </p:spTree>
    <p:extLst>
      <p:ext uri="{BB962C8B-B14F-4D97-AF65-F5344CB8AC3E}">
        <p14:creationId xmlns:p14="http://schemas.microsoft.com/office/powerpoint/2010/main" val="3838690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836613"/>
            <a:ext cx="8229600" cy="5294312"/>
          </a:xfrm>
        </p:spPr>
        <p:txBody>
          <a:bodyPr/>
          <a:lstStyle/>
          <a:p>
            <a:endParaRPr lang="tr-TR" altLang="tr-TR" dirty="0" smtClean="0"/>
          </a:p>
          <a:p>
            <a:r>
              <a:rPr lang="tr-TR" altLang="tr-TR" dirty="0" smtClean="0"/>
              <a:t>Sonuç olarak; zekanın tek başına ne kadar yüksek olursa olsun bir işe yaramadığını; yanında az biraz yaratıcılık, bir tutam hayal gücü ve felsefe olması gerektiği söylenebilir..</a:t>
            </a:r>
          </a:p>
          <a:p>
            <a:r>
              <a:rPr lang="tr-TR" altLang="tr-TR" dirty="0" smtClean="0"/>
              <a:t>Bütün bunlara bir arada sahip olma şansına örnek olarak da  Fatih Sultan </a:t>
            </a:r>
            <a:r>
              <a:rPr lang="tr-TR" altLang="tr-TR" dirty="0" err="1" smtClean="0"/>
              <a:t>Mehmed</a:t>
            </a:r>
            <a:r>
              <a:rPr lang="tr-TR" altLang="tr-TR" dirty="0"/>
              <a:t> ve Leonardo Da </a:t>
            </a:r>
            <a:r>
              <a:rPr lang="tr-TR" altLang="tr-TR"/>
              <a:t>Vinci </a:t>
            </a:r>
            <a:r>
              <a:rPr lang="tr-TR" altLang="tr-TR" smtClean="0"/>
              <a:t>gösterilebilir.</a:t>
            </a:r>
            <a:endParaRPr lang="tr-TR" altLang="tr-TR" dirty="0" smtClean="0"/>
          </a:p>
        </p:txBody>
      </p:sp>
      <p:sp>
        <p:nvSpPr>
          <p:cNvPr id="3" name="Slide Number Placeholder 2"/>
          <p:cNvSpPr>
            <a:spLocks noGrp="1"/>
          </p:cNvSpPr>
          <p:nvPr>
            <p:ph type="sldNum" sz="quarter" idx="12"/>
          </p:nvPr>
        </p:nvSpPr>
        <p:spPr/>
        <p:txBody>
          <a:bodyPr/>
          <a:lstStyle/>
          <a:p>
            <a:pPr>
              <a:defRPr/>
            </a:pPr>
            <a:fld id="{56084CE2-8232-4CED-BA62-4D7BD70DBADF}" type="slidenum">
              <a:rPr lang="tr-TR" altLang="en-US" smtClean="0"/>
              <a:pPr>
                <a:defRPr/>
              </a:pPr>
              <a:t>16</a:t>
            </a:fld>
            <a:endParaRPr lang="tr-TR" altLang="en-US"/>
          </a:p>
        </p:txBody>
      </p:sp>
    </p:spTree>
    <p:extLst>
      <p:ext uri="{BB962C8B-B14F-4D97-AF65-F5344CB8AC3E}">
        <p14:creationId xmlns:p14="http://schemas.microsoft.com/office/powerpoint/2010/main" val="3742749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916832"/>
            <a:ext cx="8784976" cy="4214093"/>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tr-TR" dirty="0" smtClean="0"/>
          </a:p>
          <a:p>
            <a:r>
              <a:rPr lang="tr-TR" dirty="0" smtClean="0"/>
              <a:t>Ülkemiz için sürekli kendini yenileyen, yetişmiş, nitelikli, farklılıklarını sergilemekten çekinmeyen bireylerden meydana gelen bir nesil yetiştirmenin gerekliliği açık bir şekilde görülmektedir.</a:t>
            </a:r>
            <a:endParaRPr lang="tr-TR" dirty="0"/>
          </a:p>
        </p:txBody>
      </p:sp>
      <p:sp>
        <p:nvSpPr>
          <p:cNvPr id="2" name="Başlık 1"/>
          <p:cNvSpPr>
            <a:spLocks noGrp="1"/>
          </p:cNvSpPr>
          <p:nvPr>
            <p:ph type="title"/>
          </p:nvPr>
        </p:nvSpPr>
        <p:spPr/>
        <p:txBody>
          <a:bodyPr/>
          <a:lstStyle/>
          <a:p>
            <a:pPr algn="ctr"/>
            <a:r>
              <a:rPr lang="tr-TR" sz="4000" b="1" dirty="0" smtClean="0"/>
              <a:t>Özel Yetenekli Öğrenciye Neden Özel Eğitim Gereklidir?</a:t>
            </a:r>
            <a:endParaRPr lang="tr-TR" sz="4000" b="1" dirty="0"/>
          </a:p>
        </p:txBody>
      </p:sp>
    </p:spTree>
    <p:extLst>
      <p:ext uri="{BB962C8B-B14F-4D97-AF65-F5344CB8AC3E}">
        <p14:creationId xmlns:p14="http://schemas.microsoft.com/office/powerpoint/2010/main" val="2750432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836712"/>
            <a:ext cx="8784976" cy="5904656"/>
          </a:xfrm>
        </p:spPr>
        <p:style>
          <a:lnRef idx="1">
            <a:schemeClr val="accent5"/>
          </a:lnRef>
          <a:fillRef idx="2">
            <a:schemeClr val="accent5"/>
          </a:fillRef>
          <a:effectRef idx="1">
            <a:schemeClr val="accent5"/>
          </a:effectRef>
          <a:fontRef idx="minor">
            <a:schemeClr val="dk1"/>
          </a:fontRef>
        </p:style>
        <p:txBody>
          <a:bodyPr/>
          <a:lstStyle/>
          <a:p>
            <a:r>
              <a:rPr lang="tr-TR" dirty="0" smtClean="0"/>
              <a:t>Özel yetenekli bireylere, yeteneklerini geliştirme, kendilerini gerçekleştirme imkanı verilmediği takdirde bu kişilerin </a:t>
            </a:r>
            <a:r>
              <a:rPr lang="tr-TR" dirty="0"/>
              <a:t>potansiyel </a:t>
            </a:r>
            <a:r>
              <a:rPr lang="tr-TR" dirty="0" smtClean="0"/>
              <a:t>enerjilerini gayrimeşru ve illegal zeminlerde tüketme riski taşırlar.</a:t>
            </a:r>
          </a:p>
          <a:p>
            <a:endParaRPr lang="tr-TR" dirty="0" smtClean="0"/>
          </a:p>
          <a:p>
            <a:r>
              <a:rPr lang="tr-TR" dirty="0" err="1" smtClean="0"/>
              <a:t>Hazırbulunuşluk</a:t>
            </a:r>
            <a:r>
              <a:rPr lang="tr-TR" dirty="0" smtClean="0"/>
              <a:t> düzeylerine uygun eğitim fırsatları sunulmaması halinde de çabuk </a:t>
            </a:r>
            <a:r>
              <a:rPr lang="tr-TR" dirty="0" err="1" smtClean="0"/>
              <a:t>sıkırlar</a:t>
            </a:r>
            <a:r>
              <a:rPr lang="tr-TR" dirty="0"/>
              <a:t>.</a:t>
            </a:r>
            <a:endParaRPr lang="tr-TR" dirty="0" smtClean="0"/>
          </a:p>
          <a:p>
            <a:endParaRPr lang="tr-TR" dirty="0" smtClean="0"/>
          </a:p>
          <a:p>
            <a:r>
              <a:rPr lang="tr-TR" dirty="0"/>
              <a:t>K</a:t>
            </a:r>
            <a:r>
              <a:rPr lang="tr-TR" dirty="0" smtClean="0"/>
              <a:t>olay öğrenmenin verdiği rehavete kapılma ve bir müddet sonra başarısızlığa düşme tehlikeleri ile karşı karşıya kaldıkları görülmektedir.</a:t>
            </a:r>
            <a:endParaRPr lang="tr-TR" dirty="0"/>
          </a:p>
        </p:txBody>
      </p:sp>
      <p:sp>
        <p:nvSpPr>
          <p:cNvPr id="4" name="Başlık 1"/>
          <p:cNvSpPr>
            <a:spLocks noGrp="1"/>
          </p:cNvSpPr>
          <p:nvPr>
            <p:ph type="title"/>
          </p:nvPr>
        </p:nvSpPr>
        <p:spPr>
          <a:xfrm>
            <a:off x="467544" y="0"/>
            <a:ext cx="8229600" cy="198859"/>
          </a:xfrm>
        </p:spPr>
        <p:txBody>
          <a:bodyPr/>
          <a:lstStyle/>
          <a:p>
            <a:r>
              <a:rPr lang="tr-TR" sz="2400" b="1" dirty="0" smtClean="0"/>
              <a:t>Özel Yetenekli Öğrenciye Neden Özel Eğitim Gereklidir</a:t>
            </a:r>
            <a:r>
              <a:rPr lang="tr-TR" sz="4000" b="1" dirty="0" smtClean="0"/>
              <a:t>?</a:t>
            </a:r>
            <a:endParaRPr lang="tr-TR" sz="4000" b="1" dirty="0"/>
          </a:p>
        </p:txBody>
      </p:sp>
    </p:spTree>
    <p:extLst>
      <p:ext uri="{BB962C8B-B14F-4D97-AF65-F5344CB8AC3E}">
        <p14:creationId xmlns:p14="http://schemas.microsoft.com/office/powerpoint/2010/main" val="180381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96752"/>
            <a:ext cx="8784976" cy="4824536"/>
          </a:xfrm>
        </p:spPr>
        <p:style>
          <a:lnRef idx="1">
            <a:schemeClr val="accent5"/>
          </a:lnRef>
          <a:fillRef idx="2">
            <a:schemeClr val="accent5"/>
          </a:fillRef>
          <a:effectRef idx="1">
            <a:schemeClr val="accent5"/>
          </a:effectRef>
          <a:fontRef idx="minor">
            <a:schemeClr val="dk1"/>
          </a:fontRef>
        </p:style>
        <p:txBody>
          <a:bodyPr/>
          <a:lstStyle/>
          <a:p>
            <a:r>
              <a:rPr lang="tr-TR" dirty="0" smtClean="0"/>
              <a:t>Okul içinde ve okul dışındaki uygun eğitim ortamlarında yetişmiş uzman personel ve geliştirilmiş programlar ile bireysel farklılıkları saygıyla karşılanırsa, </a:t>
            </a:r>
          </a:p>
          <a:p>
            <a:endParaRPr lang="tr-TR" dirty="0" smtClean="0"/>
          </a:p>
          <a:p>
            <a:r>
              <a:rPr lang="tr-TR" dirty="0"/>
              <a:t>K</a:t>
            </a:r>
            <a:r>
              <a:rPr lang="tr-TR" dirty="0" smtClean="0"/>
              <a:t>endileri ve çevresi ile barışık olmalarının sağlanması halinde, kendileri gibi farklı yetenekleri, ilgi ve özellikleri olan yaşıtları ile çalışmaları sağlanırsa,</a:t>
            </a:r>
          </a:p>
        </p:txBody>
      </p:sp>
      <p:sp>
        <p:nvSpPr>
          <p:cNvPr id="5" name="Başlık 1"/>
          <p:cNvSpPr>
            <a:spLocks noGrp="1"/>
          </p:cNvSpPr>
          <p:nvPr>
            <p:ph type="title"/>
          </p:nvPr>
        </p:nvSpPr>
        <p:spPr>
          <a:xfrm>
            <a:off x="457200" y="277813"/>
            <a:ext cx="8229600" cy="486891"/>
          </a:xfrm>
        </p:spPr>
        <p:txBody>
          <a:bodyPr/>
          <a:lstStyle/>
          <a:p>
            <a:r>
              <a:rPr lang="tr-TR" sz="2400" b="1" dirty="0" smtClean="0"/>
              <a:t>Özel Yetenekli Öğrenciye Neden Özel Eğitim Gereklidir?</a:t>
            </a:r>
            <a:endParaRPr lang="tr-TR" sz="2400" b="1" dirty="0"/>
          </a:p>
        </p:txBody>
      </p:sp>
    </p:spTree>
    <p:extLst>
      <p:ext uri="{BB962C8B-B14F-4D97-AF65-F5344CB8AC3E}">
        <p14:creationId xmlns:p14="http://schemas.microsoft.com/office/powerpoint/2010/main" val="2709627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77813"/>
            <a:ext cx="8291264" cy="1711027"/>
          </a:xfrm>
        </p:spPr>
        <p:txBody>
          <a:bodyPr/>
          <a:lstStyle/>
          <a:p>
            <a:pPr algn="ctr"/>
            <a:r>
              <a:rPr lang="tr-TR" altLang="tr-TR" sz="4800" dirty="0"/>
              <a:t>ÖZEL </a:t>
            </a:r>
            <a:br>
              <a:rPr lang="tr-TR" altLang="tr-TR" sz="4800" dirty="0"/>
            </a:br>
            <a:r>
              <a:rPr lang="tr-TR" altLang="tr-TR" sz="4800" dirty="0"/>
              <a:t>YETENEKLİLER</a:t>
            </a:r>
            <a:r>
              <a:rPr lang="tr-TR" altLang="tr-TR" sz="4400" dirty="0"/>
              <a:t/>
            </a:r>
            <a:br>
              <a:rPr lang="tr-TR" altLang="tr-TR" sz="4400" dirty="0"/>
            </a:br>
            <a:r>
              <a:rPr lang="tr-TR" altLang="tr-TR" sz="4400" dirty="0"/>
              <a:t/>
            </a:r>
            <a:br>
              <a:rPr lang="tr-TR" altLang="tr-TR" sz="4400" dirty="0"/>
            </a:br>
            <a:endParaRPr lang="tr-TR" dirty="0"/>
          </a:p>
        </p:txBody>
      </p:sp>
      <p:sp>
        <p:nvSpPr>
          <p:cNvPr id="3" name="İçerik Yer Tutucusu 2"/>
          <p:cNvSpPr>
            <a:spLocks noGrp="1"/>
          </p:cNvSpPr>
          <p:nvPr>
            <p:ph idx="1"/>
          </p:nvPr>
        </p:nvSpPr>
        <p:spPr>
          <a:xfrm>
            <a:off x="457200" y="2060847"/>
            <a:ext cx="8229600" cy="3744417"/>
          </a:xfrm>
        </p:spPr>
        <p:txBody>
          <a:bodyPr/>
          <a:lstStyle/>
          <a:p>
            <a:endParaRPr lang="tr-TR" altLang="tr-TR" sz="2800" dirty="0" smtClean="0"/>
          </a:p>
          <a:p>
            <a:endParaRPr lang="tr-TR" altLang="tr-TR" sz="2800" dirty="0"/>
          </a:p>
          <a:p>
            <a:pPr marL="0" indent="0">
              <a:buNone/>
            </a:pPr>
            <a:r>
              <a:rPr lang="tr-TR" altLang="tr-TR" sz="2000" dirty="0" smtClean="0"/>
              <a:t>    ‘</a:t>
            </a:r>
            <a:r>
              <a:rPr lang="tr-TR" altLang="tr-TR" sz="2000" dirty="0"/>
              <a:t>Büyük zekalar, sıradan beyinler tarafından </a:t>
            </a:r>
            <a:r>
              <a:rPr lang="tr-TR" altLang="tr-TR" sz="2000" dirty="0" smtClean="0"/>
              <a:t>engellenmişlerdir</a:t>
            </a:r>
            <a:r>
              <a:rPr lang="tr-TR" altLang="tr-TR" sz="2000" dirty="0"/>
              <a:t>.’	</a:t>
            </a:r>
            <a:endParaRPr lang="tr-TR" altLang="tr-TR" sz="2000" dirty="0" smtClean="0"/>
          </a:p>
          <a:p>
            <a:pPr marL="0" indent="0">
              <a:buNone/>
            </a:pPr>
            <a:r>
              <a:rPr lang="tr-TR" sz="2000" dirty="0"/>
              <a:t> </a:t>
            </a:r>
            <a:r>
              <a:rPr lang="tr-TR" sz="2000" dirty="0" smtClean="0"/>
              <a:t>                              </a:t>
            </a:r>
            <a:r>
              <a:rPr lang="tr-TR" sz="2400" dirty="0" smtClean="0"/>
              <a:t>                                             </a:t>
            </a:r>
            <a:r>
              <a:rPr lang="tr-TR" altLang="tr-TR" sz="2400" b="1" dirty="0"/>
              <a:t>Einstein</a:t>
            </a:r>
            <a:endParaRPr lang="tr-TR" sz="2400" dirty="0"/>
          </a:p>
          <a:p>
            <a:pPr marL="0" indent="0">
              <a:buNone/>
            </a:pPr>
            <a:endParaRPr lang="tr-TR" sz="2400" dirty="0"/>
          </a:p>
        </p:txBody>
      </p:sp>
    </p:spTree>
    <p:extLst>
      <p:ext uri="{BB962C8B-B14F-4D97-AF65-F5344CB8AC3E}">
        <p14:creationId xmlns:p14="http://schemas.microsoft.com/office/powerpoint/2010/main" val="2361469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İçerik Yer Tutucusu 2"/>
          <p:cNvSpPr>
            <a:spLocks noGrp="1"/>
          </p:cNvSpPr>
          <p:nvPr>
            <p:ph idx="1"/>
          </p:nvPr>
        </p:nvSpPr>
        <p:spPr>
          <a:xfrm>
            <a:off x="179512" y="1600200"/>
            <a:ext cx="8784976" cy="4530725"/>
          </a:xfrm>
        </p:spPr>
        <p:style>
          <a:lnRef idx="1">
            <a:schemeClr val="accent5"/>
          </a:lnRef>
          <a:fillRef idx="2">
            <a:schemeClr val="accent5"/>
          </a:fillRef>
          <a:effectRef idx="1">
            <a:schemeClr val="accent5"/>
          </a:effectRef>
          <a:fontRef idx="minor">
            <a:schemeClr val="dk1"/>
          </a:fontRef>
        </p:style>
        <p:txBody>
          <a:bodyPr/>
          <a:lstStyle/>
          <a:p>
            <a:r>
              <a:rPr lang="tr-TR" dirty="0" smtClean="0"/>
              <a:t>Projeler üretmeleri halinde, onların zihinsel, duygusal ve sosyal açıdan sorunlar yaşamaları engellenmiş; mutlu bireyler olarak yetilerini insanlık için değerlendirip kullanan bireyler haline gelmeleri sağlanmış olacaktır. </a:t>
            </a:r>
            <a:endParaRPr lang="tr-TR" dirty="0"/>
          </a:p>
        </p:txBody>
      </p:sp>
    </p:spTree>
    <p:extLst>
      <p:ext uri="{BB962C8B-B14F-4D97-AF65-F5344CB8AC3E}">
        <p14:creationId xmlns:p14="http://schemas.microsoft.com/office/powerpoint/2010/main" val="2159288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332656"/>
            <a:ext cx="8507288" cy="1139825"/>
          </a:xfrm>
        </p:spPr>
        <p:txBody>
          <a:bodyPr/>
          <a:lstStyle/>
          <a:p>
            <a:pPr algn="ctr"/>
            <a:r>
              <a:rPr lang="tr-TR" sz="4400" b="1" dirty="0" smtClean="0"/>
              <a:t>Özel Yetenek Kavramları Neleri Kapsamaktadır?</a:t>
            </a:r>
            <a:endParaRPr lang="tr-TR" sz="4400" b="1" dirty="0"/>
          </a:p>
        </p:txBody>
      </p:sp>
      <p:sp>
        <p:nvSpPr>
          <p:cNvPr id="3" name="İçerik Yer Tutucusu 2"/>
          <p:cNvSpPr>
            <a:spLocks noGrp="1"/>
          </p:cNvSpPr>
          <p:nvPr>
            <p:ph idx="1"/>
          </p:nvPr>
        </p:nvSpPr>
        <p:spPr>
          <a:xfrm>
            <a:off x="107504" y="2348880"/>
            <a:ext cx="8928992" cy="4392488"/>
          </a:xfrm>
        </p:spPr>
        <p:style>
          <a:lnRef idx="1">
            <a:schemeClr val="accent5"/>
          </a:lnRef>
          <a:fillRef idx="2">
            <a:schemeClr val="accent5"/>
          </a:fillRef>
          <a:effectRef idx="1">
            <a:schemeClr val="accent5"/>
          </a:effectRef>
          <a:fontRef idx="minor">
            <a:schemeClr val="dk1"/>
          </a:fontRef>
        </p:style>
        <p:txBody>
          <a:bodyPr/>
          <a:lstStyle/>
          <a:p>
            <a:r>
              <a:rPr lang="tr-TR" sz="3600" b="1" dirty="0"/>
              <a:t>2013-2017 Özel </a:t>
            </a:r>
            <a:r>
              <a:rPr lang="tr-TR" sz="3600" b="1" dirty="0" smtClean="0"/>
              <a:t>Yetenekli Bireyler Strateji ve Uygulama Planı</a:t>
            </a:r>
            <a:r>
              <a:rPr lang="tr-TR" sz="3600" dirty="0" smtClean="0"/>
              <a:t>’nda yer alan </a:t>
            </a:r>
            <a:r>
              <a:rPr lang="tr-TR" sz="3600" b="1" dirty="0" smtClean="0">
                <a:solidFill>
                  <a:srgbClr val="FF0000"/>
                </a:solidFill>
              </a:rPr>
              <a:t>özel yetenek </a:t>
            </a:r>
            <a:r>
              <a:rPr lang="tr-TR" sz="3600" dirty="0" smtClean="0"/>
              <a:t>kavramı</a:t>
            </a:r>
            <a:r>
              <a:rPr lang="tr-TR" sz="3600" dirty="0"/>
              <a:t>;</a:t>
            </a:r>
            <a:endParaRPr lang="tr-TR" sz="3600" dirty="0" smtClean="0"/>
          </a:p>
        </p:txBody>
      </p:sp>
    </p:spTree>
    <p:extLst>
      <p:ext uri="{BB962C8B-B14F-4D97-AF65-F5344CB8AC3E}">
        <p14:creationId xmlns:p14="http://schemas.microsoft.com/office/powerpoint/2010/main" val="1587230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Özel Yetenek Kavramları Neleri Kapsamaktadır?</a:t>
            </a:r>
            <a:endParaRPr lang="tr-TR" sz="3200" dirty="0"/>
          </a:p>
        </p:txBody>
      </p:sp>
      <p:sp>
        <p:nvSpPr>
          <p:cNvPr id="4" name="İçerik Yer Tutucusu 2"/>
          <p:cNvSpPr>
            <a:spLocks noGrp="1"/>
          </p:cNvSpPr>
          <p:nvPr>
            <p:ph idx="1"/>
          </p:nvPr>
        </p:nvSpPr>
        <p:spPr>
          <a:xfrm>
            <a:off x="179512" y="1124744"/>
            <a:ext cx="8856984" cy="5400600"/>
          </a:xfrm>
        </p:spPr>
        <p:style>
          <a:lnRef idx="1">
            <a:schemeClr val="accent5"/>
          </a:lnRef>
          <a:fillRef idx="2">
            <a:schemeClr val="accent5"/>
          </a:fillRef>
          <a:effectRef idx="1">
            <a:schemeClr val="accent5"/>
          </a:effectRef>
          <a:fontRef idx="minor">
            <a:schemeClr val="dk1"/>
          </a:fontRef>
        </p:style>
        <p:txBody>
          <a:bodyPr/>
          <a:lstStyle/>
          <a:p>
            <a:r>
              <a:rPr lang="tr-TR" sz="2800" b="1" dirty="0" smtClean="0">
                <a:solidFill>
                  <a:schemeClr val="tx1"/>
                </a:solidFill>
              </a:rPr>
              <a:t>Genel zihinsel yetenek, </a:t>
            </a:r>
          </a:p>
          <a:p>
            <a:r>
              <a:rPr lang="tr-TR" sz="2800" b="1" dirty="0">
                <a:solidFill>
                  <a:schemeClr val="tx1"/>
                </a:solidFill>
              </a:rPr>
              <a:t>Ö</a:t>
            </a:r>
            <a:r>
              <a:rPr lang="tr-TR" sz="2800" b="1" dirty="0" smtClean="0">
                <a:solidFill>
                  <a:schemeClr val="tx1"/>
                </a:solidFill>
              </a:rPr>
              <a:t>zel akademik yetenek,</a:t>
            </a:r>
          </a:p>
          <a:p>
            <a:r>
              <a:rPr lang="tr-TR" sz="2800" b="1" dirty="0" smtClean="0">
                <a:solidFill>
                  <a:schemeClr val="tx1"/>
                </a:solidFill>
              </a:rPr>
              <a:t>Dil, </a:t>
            </a:r>
          </a:p>
          <a:p>
            <a:r>
              <a:rPr lang="tr-TR" sz="2800" b="1" dirty="0">
                <a:solidFill>
                  <a:schemeClr val="tx1"/>
                </a:solidFill>
              </a:rPr>
              <a:t>M</a:t>
            </a:r>
            <a:r>
              <a:rPr lang="tr-TR" sz="2800" b="1" dirty="0" smtClean="0">
                <a:solidFill>
                  <a:schemeClr val="tx1"/>
                </a:solidFill>
              </a:rPr>
              <a:t>atematik,</a:t>
            </a:r>
          </a:p>
          <a:p>
            <a:r>
              <a:rPr lang="tr-TR" sz="2800" b="1" dirty="0">
                <a:solidFill>
                  <a:schemeClr val="tx1"/>
                </a:solidFill>
              </a:rPr>
              <a:t>F</a:t>
            </a:r>
            <a:r>
              <a:rPr lang="tr-TR" sz="2800" b="1" dirty="0" smtClean="0">
                <a:solidFill>
                  <a:schemeClr val="tx1"/>
                </a:solidFill>
              </a:rPr>
              <a:t>en bilimleri,</a:t>
            </a:r>
          </a:p>
          <a:p>
            <a:r>
              <a:rPr lang="tr-TR" sz="2800" b="1" dirty="0">
                <a:solidFill>
                  <a:schemeClr val="tx1"/>
                </a:solidFill>
              </a:rPr>
              <a:t>S</a:t>
            </a:r>
            <a:r>
              <a:rPr lang="tr-TR" sz="2800" b="1" dirty="0" smtClean="0">
                <a:solidFill>
                  <a:schemeClr val="tx1"/>
                </a:solidFill>
              </a:rPr>
              <a:t>osyal bilimleri,</a:t>
            </a:r>
          </a:p>
          <a:p>
            <a:r>
              <a:rPr lang="tr-TR" sz="2800" b="1" dirty="0" smtClean="0">
                <a:solidFill>
                  <a:schemeClr val="tx1"/>
                </a:solidFill>
              </a:rPr>
              <a:t>Liderlik,</a:t>
            </a:r>
          </a:p>
          <a:p>
            <a:r>
              <a:rPr lang="tr-TR" sz="2800" b="1" dirty="0" smtClean="0">
                <a:solidFill>
                  <a:schemeClr val="tx1"/>
                </a:solidFill>
              </a:rPr>
              <a:t>Yaratıcılık, Görsel ve İşitsel sanatlar</a:t>
            </a:r>
          </a:p>
          <a:p>
            <a:r>
              <a:rPr lang="tr-TR" sz="2800" b="1" dirty="0" err="1">
                <a:solidFill>
                  <a:schemeClr val="tx1"/>
                </a:solidFill>
              </a:rPr>
              <a:t>P</a:t>
            </a:r>
            <a:r>
              <a:rPr lang="tr-TR" sz="2800" b="1" dirty="0" err="1" smtClean="0">
                <a:solidFill>
                  <a:schemeClr val="tx1"/>
                </a:solidFill>
              </a:rPr>
              <a:t>siko</a:t>
            </a:r>
            <a:r>
              <a:rPr lang="tr-TR" sz="2800" b="1" dirty="0" smtClean="0">
                <a:solidFill>
                  <a:schemeClr val="tx1"/>
                </a:solidFill>
              </a:rPr>
              <a:t>-motor becerileri </a:t>
            </a:r>
            <a:r>
              <a:rPr lang="tr-TR" sz="2400" b="1" dirty="0" smtClean="0">
                <a:solidFill>
                  <a:schemeClr val="tx1"/>
                </a:solidFill>
              </a:rPr>
              <a:t>	</a:t>
            </a:r>
          </a:p>
          <a:p>
            <a:pPr marL="0" indent="0">
              <a:buNone/>
            </a:pPr>
            <a:r>
              <a:rPr lang="tr-TR" sz="2400" b="1" dirty="0">
                <a:solidFill>
                  <a:schemeClr val="tx1"/>
                </a:solidFill>
              </a:rPr>
              <a:t>	</a:t>
            </a:r>
            <a:r>
              <a:rPr lang="tr-TR" sz="2400" b="1" dirty="0" smtClean="0">
                <a:solidFill>
                  <a:schemeClr val="tx1"/>
                </a:solidFill>
              </a:rPr>
              <a:t>														</a:t>
            </a:r>
            <a:r>
              <a:rPr lang="tr-TR" sz="3200" dirty="0" smtClean="0"/>
              <a:t>kapsamaktadır.</a:t>
            </a:r>
            <a:endParaRPr lang="tr-TR" sz="3200" dirty="0"/>
          </a:p>
        </p:txBody>
      </p:sp>
    </p:spTree>
    <p:extLst>
      <p:ext uri="{BB962C8B-B14F-4D97-AF65-F5344CB8AC3E}">
        <p14:creationId xmlns:p14="http://schemas.microsoft.com/office/powerpoint/2010/main" val="246863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1139825"/>
          </a:xfrm>
        </p:spPr>
        <p:txBody>
          <a:bodyPr/>
          <a:lstStyle/>
          <a:p>
            <a:pPr algn="ctr"/>
            <a:r>
              <a:rPr lang="tr-TR" sz="3600" b="1" dirty="0" smtClean="0"/>
              <a:t>Özel Yetenekli Bireylerin Genel Toplum Nüfusuna Oranı Nedir?</a:t>
            </a:r>
            <a:endParaRPr lang="tr-TR" sz="3600" b="1" dirty="0"/>
          </a:p>
        </p:txBody>
      </p:sp>
      <p:sp>
        <p:nvSpPr>
          <p:cNvPr id="3" name="İçerik Yer Tutucusu 2"/>
          <p:cNvSpPr>
            <a:spLocks noGrp="1"/>
          </p:cNvSpPr>
          <p:nvPr>
            <p:ph idx="1"/>
          </p:nvPr>
        </p:nvSpPr>
        <p:spPr>
          <a:xfrm>
            <a:off x="179512" y="1340768"/>
            <a:ext cx="8964488" cy="5328592"/>
          </a:xfrm>
        </p:spPr>
        <p:txBody>
          <a:bodyPr/>
          <a:lstStyle/>
          <a:p>
            <a:pPr marL="0" indent="0">
              <a:buNone/>
            </a:pPr>
            <a:r>
              <a:rPr lang="tr-TR" dirty="0" smtClean="0"/>
              <a:t>Özel yetenekli bireylerin tanılanması ile ilgili ölçütler ülkeden ülkeye farklılık göstermektedir. Dünyadaki bazı ülkelerin özel yetenekli öğrencilerin tanılamada kullandıkları yüzdelik dilimler:</a:t>
            </a:r>
          </a:p>
          <a:p>
            <a:pPr marL="0" indent="0">
              <a:buNone/>
            </a:pPr>
            <a:r>
              <a:rPr lang="tr-TR" dirty="0" smtClean="0"/>
              <a:t>Türkiye				</a:t>
            </a:r>
            <a:r>
              <a:rPr lang="tr-TR" b="1" dirty="0" smtClean="0"/>
              <a:t>%2</a:t>
            </a:r>
          </a:p>
          <a:p>
            <a:pPr marL="0" indent="0">
              <a:buNone/>
            </a:pPr>
            <a:r>
              <a:rPr lang="tr-TR" dirty="0" smtClean="0"/>
              <a:t>ABD					</a:t>
            </a:r>
            <a:r>
              <a:rPr lang="tr-TR" b="1" dirty="0" smtClean="0"/>
              <a:t>%2-10</a:t>
            </a:r>
          </a:p>
          <a:p>
            <a:pPr marL="0" indent="0">
              <a:buNone/>
            </a:pPr>
            <a:r>
              <a:rPr lang="tr-TR" dirty="0" smtClean="0"/>
              <a:t>Körfez Ülkeleri			</a:t>
            </a:r>
            <a:r>
              <a:rPr lang="tr-TR" b="1" dirty="0" smtClean="0"/>
              <a:t>%10</a:t>
            </a:r>
          </a:p>
          <a:p>
            <a:pPr marL="0" indent="0">
              <a:buNone/>
            </a:pPr>
            <a:r>
              <a:rPr lang="tr-TR" dirty="0" smtClean="0"/>
              <a:t>Güney Kore			</a:t>
            </a:r>
            <a:r>
              <a:rPr lang="tr-TR" b="1" dirty="0" smtClean="0"/>
              <a:t>%4</a:t>
            </a:r>
            <a:r>
              <a:rPr lang="tr-TR" dirty="0" smtClean="0"/>
              <a:t> </a:t>
            </a:r>
          </a:p>
          <a:p>
            <a:pPr marL="0" indent="0">
              <a:buNone/>
            </a:pPr>
            <a:r>
              <a:rPr lang="tr-TR" dirty="0" smtClean="0"/>
              <a:t>Yeni Zelanda 	          	</a:t>
            </a:r>
            <a:r>
              <a:rPr lang="tr-TR" sz="2000" b="1" dirty="0" smtClean="0"/>
              <a:t>Okuldan okula değişmekte</a:t>
            </a:r>
          </a:p>
          <a:p>
            <a:pPr marL="0" indent="0">
              <a:buNone/>
            </a:pPr>
            <a:r>
              <a:rPr lang="tr-TR" sz="3200" dirty="0" smtClean="0"/>
              <a:t>İsrail					</a:t>
            </a:r>
            <a:r>
              <a:rPr lang="tr-TR" sz="3200" b="1" dirty="0" smtClean="0"/>
              <a:t>%1</a:t>
            </a:r>
          </a:p>
          <a:p>
            <a:pPr marL="0" indent="0">
              <a:buNone/>
            </a:pPr>
            <a:endParaRPr lang="tr-TR" sz="4000" dirty="0"/>
          </a:p>
        </p:txBody>
      </p:sp>
      <p:sp>
        <p:nvSpPr>
          <p:cNvPr id="4" name="Çentikli Sağ Ok 3"/>
          <p:cNvSpPr/>
          <p:nvPr/>
        </p:nvSpPr>
        <p:spPr>
          <a:xfrm>
            <a:off x="3305872" y="3959679"/>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
        <p:nvSpPr>
          <p:cNvPr id="5" name="Çentikli Sağ Ok 4"/>
          <p:cNvSpPr/>
          <p:nvPr/>
        </p:nvSpPr>
        <p:spPr>
          <a:xfrm>
            <a:off x="3305872" y="4503502"/>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Çentikli Sağ Ok 5"/>
          <p:cNvSpPr/>
          <p:nvPr/>
        </p:nvSpPr>
        <p:spPr>
          <a:xfrm>
            <a:off x="3339894" y="4978981"/>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Çentikli Sağ Ok 6"/>
          <p:cNvSpPr/>
          <p:nvPr/>
        </p:nvSpPr>
        <p:spPr>
          <a:xfrm>
            <a:off x="3325961" y="3429000"/>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Çentikli Sağ Ok 7"/>
          <p:cNvSpPr/>
          <p:nvPr/>
        </p:nvSpPr>
        <p:spPr>
          <a:xfrm>
            <a:off x="3305872" y="5648206"/>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Çentikli Sağ Ok 8"/>
          <p:cNvSpPr/>
          <p:nvPr/>
        </p:nvSpPr>
        <p:spPr>
          <a:xfrm>
            <a:off x="3305872" y="6165304"/>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818725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0" y="1268413"/>
            <a:ext cx="9144000" cy="4530725"/>
          </a:xfrm>
        </p:spPr>
        <p:txBody>
          <a:bodyPr/>
          <a:lstStyle/>
          <a:p>
            <a:pPr eaLnBrk="1" hangingPunct="1"/>
            <a:r>
              <a:rPr lang="tr-TR" altLang="tr-TR" sz="2000" dirty="0" smtClean="0"/>
              <a:t>Zekâ dağılım eğrisinin bir ucunda zekâ geriliği gösteren kişiler yer alırken diğer ucunda ise </a:t>
            </a:r>
            <a:r>
              <a:rPr lang="tr-TR" altLang="tr-TR" sz="2000" dirty="0" smtClean="0">
                <a:latin typeface="Comic Sans MS" panose="030F0702030302020204" pitchFamily="66" charset="0"/>
              </a:rPr>
              <a:t>özel yetenekli </a:t>
            </a:r>
            <a:r>
              <a:rPr lang="tr-TR" altLang="tr-TR" sz="2000" dirty="0" smtClean="0"/>
              <a:t>kişiler yer almaktadır. Toplumun oluşturan kişilerin ancak %2'lik bir bölümü 130 ve üstündeki IQ derecesine sahiptir. IQ derecesi 140' </a:t>
            </a:r>
            <a:r>
              <a:rPr lang="tr-TR" altLang="tr-TR" sz="2000" dirty="0" err="1" smtClean="0"/>
              <a:t>ın</a:t>
            </a:r>
            <a:r>
              <a:rPr lang="tr-TR" altLang="tr-TR" sz="2000" dirty="0" smtClean="0"/>
              <a:t> üzerine çıkıldığında bu oran % 0.2 ye düşmektedir.</a:t>
            </a:r>
          </a:p>
        </p:txBody>
      </p:sp>
      <p:sp>
        <p:nvSpPr>
          <p:cNvPr id="26628" name="Line 4"/>
          <p:cNvSpPr>
            <a:spLocks noChangeShapeType="1"/>
          </p:cNvSpPr>
          <p:nvPr/>
        </p:nvSpPr>
        <p:spPr bwMode="auto">
          <a:xfrm>
            <a:off x="684213" y="1052513"/>
            <a:ext cx="2232025" cy="0"/>
          </a:xfrm>
          <a:prstGeom prst="line">
            <a:avLst/>
          </a:prstGeom>
          <a:noFill/>
          <a:ln w="22225">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aphicFrame>
        <p:nvGraphicFramePr>
          <p:cNvPr id="36870" name="Group 6"/>
          <p:cNvGraphicFramePr>
            <a:graphicFrameLocks noGrp="1"/>
          </p:cNvGraphicFramePr>
          <p:nvPr>
            <p:extLst>
              <p:ext uri="{D42A27DB-BD31-4B8C-83A1-F6EECF244321}">
                <p14:modId xmlns:p14="http://schemas.microsoft.com/office/powerpoint/2010/main" val="2554766688"/>
              </p:ext>
            </p:extLst>
          </p:nvPr>
        </p:nvGraphicFramePr>
        <p:xfrm>
          <a:off x="381289" y="4797425"/>
          <a:ext cx="8713788" cy="1258888"/>
        </p:xfrm>
        <a:graphic>
          <a:graphicData uri="http://schemas.openxmlformats.org/drawingml/2006/table">
            <a:tbl>
              <a:tblPr/>
              <a:tblGrid>
                <a:gridCol w="2232819"/>
                <a:gridCol w="936104"/>
                <a:gridCol w="720080"/>
                <a:gridCol w="720080"/>
                <a:gridCol w="792088"/>
                <a:gridCol w="648072"/>
                <a:gridCol w="648072"/>
                <a:gridCol w="936104"/>
                <a:gridCol w="1080369"/>
              </a:tblGrid>
              <a:tr h="1258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0-19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ÇOK AĞIR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20-34</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AĞIR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35-49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ORTA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50-69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HAFİF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70-89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SINIR</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0" i="0" u="none" strike="noStrike" cap="none" normalizeH="0" baseline="0" dirty="0" smtClean="0">
                          <a:ln>
                            <a:noFill/>
                          </a:ln>
                          <a:solidFill>
                            <a:schemeClr val="tx1"/>
                          </a:solidFill>
                          <a:effectLst/>
                          <a:latin typeface="Arial" charset="0"/>
                        </a:rPr>
                        <a:t>(Ağır Öğrenir)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90-109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NORMAL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110-129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NORMAL ÜSTÜ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130-159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ÖZEL YETENEKLİ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160-</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ÇOK ÖZEL YETENEKLİ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36892" name="Line 28"/>
          <p:cNvSpPr>
            <a:spLocks noChangeShapeType="1"/>
          </p:cNvSpPr>
          <p:nvPr/>
        </p:nvSpPr>
        <p:spPr bwMode="auto">
          <a:xfrm flipV="1">
            <a:off x="34925" y="4581525"/>
            <a:ext cx="1512888" cy="714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3" name="Line 29"/>
          <p:cNvSpPr>
            <a:spLocks noChangeShapeType="1"/>
          </p:cNvSpPr>
          <p:nvPr/>
        </p:nvSpPr>
        <p:spPr bwMode="auto">
          <a:xfrm flipV="1">
            <a:off x="1547813" y="4365625"/>
            <a:ext cx="1584325"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4" name="Line 30"/>
          <p:cNvSpPr>
            <a:spLocks noChangeShapeType="1"/>
          </p:cNvSpPr>
          <p:nvPr/>
        </p:nvSpPr>
        <p:spPr bwMode="auto">
          <a:xfrm flipV="1">
            <a:off x="3132138" y="3213100"/>
            <a:ext cx="1871662" cy="1152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5" name="Line 31"/>
          <p:cNvSpPr>
            <a:spLocks noChangeShapeType="1"/>
          </p:cNvSpPr>
          <p:nvPr/>
        </p:nvSpPr>
        <p:spPr bwMode="auto">
          <a:xfrm flipV="1">
            <a:off x="5003800" y="2924175"/>
            <a:ext cx="792163" cy="2889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6" name="Line 32"/>
          <p:cNvSpPr>
            <a:spLocks noChangeShapeType="1"/>
          </p:cNvSpPr>
          <p:nvPr/>
        </p:nvSpPr>
        <p:spPr bwMode="auto">
          <a:xfrm>
            <a:off x="5795963" y="2924175"/>
            <a:ext cx="36036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7" name="Line 33"/>
          <p:cNvSpPr>
            <a:spLocks noChangeShapeType="1"/>
          </p:cNvSpPr>
          <p:nvPr/>
        </p:nvSpPr>
        <p:spPr bwMode="auto">
          <a:xfrm>
            <a:off x="6156325" y="2924175"/>
            <a:ext cx="431800" cy="2889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8" name="Line 34"/>
          <p:cNvSpPr>
            <a:spLocks noChangeShapeType="1"/>
          </p:cNvSpPr>
          <p:nvPr/>
        </p:nvSpPr>
        <p:spPr bwMode="auto">
          <a:xfrm>
            <a:off x="8243888" y="4508500"/>
            <a:ext cx="900112" cy="219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9" name="Line 35"/>
          <p:cNvSpPr>
            <a:spLocks noChangeShapeType="1"/>
          </p:cNvSpPr>
          <p:nvPr/>
        </p:nvSpPr>
        <p:spPr bwMode="auto">
          <a:xfrm flipV="1">
            <a:off x="2614815" y="4430711"/>
            <a:ext cx="0" cy="4389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0" name="Line 36"/>
          <p:cNvSpPr>
            <a:spLocks noChangeShapeType="1"/>
          </p:cNvSpPr>
          <p:nvPr/>
        </p:nvSpPr>
        <p:spPr bwMode="auto">
          <a:xfrm flipV="1">
            <a:off x="3557587" y="4063999"/>
            <a:ext cx="0" cy="84642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1" name="Line 37"/>
          <p:cNvSpPr>
            <a:spLocks noChangeShapeType="1"/>
          </p:cNvSpPr>
          <p:nvPr/>
        </p:nvSpPr>
        <p:spPr bwMode="auto">
          <a:xfrm flipV="1">
            <a:off x="4276725" y="3645023"/>
            <a:ext cx="0" cy="11724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2" name="Line 38"/>
          <p:cNvSpPr>
            <a:spLocks noChangeShapeType="1"/>
          </p:cNvSpPr>
          <p:nvPr/>
        </p:nvSpPr>
        <p:spPr bwMode="auto">
          <a:xfrm flipV="1">
            <a:off x="4983480" y="3211050"/>
            <a:ext cx="0" cy="165860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3" name="Line 39"/>
          <p:cNvSpPr>
            <a:spLocks noChangeShapeType="1"/>
          </p:cNvSpPr>
          <p:nvPr/>
        </p:nvSpPr>
        <p:spPr bwMode="auto">
          <a:xfrm>
            <a:off x="6588918" y="3211051"/>
            <a:ext cx="635566" cy="7942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4" name="Line 40"/>
          <p:cNvSpPr>
            <a:spLocks noChangeShapeType="1"/>
          </p:cNvSpPr>
          <p:nvPr/>
        </p:nvSpPr>
        <p:spPr bwMode="auto">
          <a:xfrm>
            <a:off x="7230288" y="4021138"/>
            <a:ext cx="1079500" cy="5032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5" name="Line 41"/>
          <p:cNvSpPr>
            <a:spLocks noChangeShapeType="1"/>
          </p:cNvSpPr>
          <p:nvPr/>
        </p:nvSpPr>
        <p:spPr bwMode="auto">
          <a:xfrm flipV="1">
            <a:off x="5800091" y="2956877"/>
            <a:ext cx="0" cy="1873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6" name="Line 42"/>
          <p:cNvSpPr>
            <a:spLocks noChangeShapeType="1"/>
          </p:cNvSpPr>
          <p:nvPr/>
        </p:nvSpPr>
        <p:spPr bwMode="auto">
          <a:xfrm flipV="1">
            <a:off x="6426200" y="3140869"/>
            <a:ext cx="0" cy="16721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7" name="Line 43"/>
          <p:cNvSpPr>
            <a:spLocks noChangeShapeType="1"/>
          </p:cNvSpPr>
          <p:nvPr/>
        </p:nvSpPr>
        <p:spPr bwMode="auto">
          <a:xfrm flipV="1">
            <a:off x="7092280" y="3789361"/>
            <a:ext cx="0" cy="10207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8" name="Text Box 44"/>
          <p:cNvSpPr txBox="1">
            <a:spLocks noChangeArrowheads="1"/>
          </p:cNvSpPr>
          <p:nvPr/>
        </p:nvSpPr>
        <p:spPr bwMode="auto">
          <a:xfrm>
            <a:off x="2614815" y="4388643"/>
            <a:ext cx="66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2400"/>
          </a:p>
        </p:txBody>
      </p:sp>
      <p:sp>
        <p:nvSpPr>
          <p:cNvPr id="36909" name="Text Box 45"/>
          <p:cNvSpPr txBox="1">
            <a:spLocks noChangeArrowheads="1"/>
          </p:cNvSpPr>
          <p:nvPr/>
        </p:nvSpPr>
        <p:spPr bwMode="auto">
          <a:xfrm>
            <a:off x="2719590" y="4475162"/>
            <a:ext cx="561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a:t>% </a:t>
            </a:r>
            <a:r>
              <a:rPr lang="tr-TR" altLang="tr-TR" sz="1000" b="1"/>
              <a:t>0,13</a:t>
            </a:r>
          </a:p>
        </p:txBody>
      </p:sp>
      <p:sp>
        <p:nvSpPr>
          <p:cNvPr id="36910" name="Text Box 46"/>
          <p:cNvSpPr txBox="1">
            <a:spLocks noChangeArrowheads="1"/>
          </p:cNvSpPr>
          <p:nvPr/>
        </p:nvSpPr>
        <p:spPr bwMode="auto">
          <a:xfrm>
            <a:off x="3668077" y="4352925"/>
            <a:ext cx="561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2,14</a:t>
            </a:r>
          </a:p>
        </p:txBody>
      </p:sp>
      <p:sp>
        <p:nvSpPr>
          <p:cNvPr id="36911" name="Text Box 47"/>
          <p:cNvSpPr txBox="1">
            <a:spLocks noChangeArrowheads="1"/>
          </p:cNvSpPr>
          <p:nvPr/>
        </p:nvSpPr>
        <p:spPr bwMode="auto">
          <a:xfrm>
            <a:off x="4421505" y="4064000"/>
            <a:ext cx="561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13,5</a:t>
            </a:r>
          </a:p>
        </p:txBody>
      </p:sp>
      <p:sp>
        <p:nvSpPr>
          <p:cNvPr id="36912" name="Text Box 48"/>
          <p:cNvSpPr txBox="1">
            <a:spLocks noChangeArrowheads="1"/>
          </p:cNvSpPr>
          <p:nvPr/>
        </p:nvSpPr>
        <p:spPr bwMode="auto">
          <a:xfrm>
            <a:off x="5171281" y="3732451"/>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34</a:t>
            </a:r>
          </a:p>
        </p:txBody>
      </p:sp>
      <p:sp>
        <p:nvSpPr>
          <p:cNvPr id="36913" name="Text Box 49"/>
          <p:cNvSpPr txBox="1">
            <a:spLocks noChangeArrowheads="1"/>
          </p:cNvSpPr>
          <p:nvPr/>
        </p:nvSpPr>
        <p:spPr bwMode="auto">
          <a:xfrm>
            <a:off x="5927725" y="3722609"/>
            <a:ext cx="444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34</a:t>
            </a:r>
          </a:p>
        </p:txBody>
      </p:sp>
      <p:sp>
        <p:nvSpPr>
          <p:cNvPr id="36914" name="Text Box 50"/>
          <p:cNvSpPr txBox="1">
            <a:spLocks noChangeArrowheads="1"/>
          </p:cNvSpPr>
          <p:nvPr/>
        </p:nvSpPr>
        <p:spPr bwMode="auto">
          <a:xfrm>
            <a:off x="6461125" y="4005263"/>
            <a:ext cx="539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13,5</a:t>
            </a:r>
          </a:p>
        </p:txBody>
      </p:sp>
      <p:sp>
        <p:nvSpPr>
          <p:cNvPr id="36915" name="Text Box 51"/>
          <p:cNvSpPr txBox="1">
            <a:spLocks noChangeArrowheads="1"/>
          </p:cNvSpPr>
          <p:nvPr/>
        </p:nvSpPr>
        <p:spPr bwMode="auto">
          <a:xfrm>
            <a:off x="7187108" y="4308475"/>
            <a:ext cx="561975" cy="244475"/>
          </a:xfrm>
          <a:prstGeom prst="rect">
            <a:avLst/>
          </a:prstGeom>
          <a:solidFill>
            <a:srgbClr val="FFFF00"/>
          </a:solidFill>
          <a:ln>
            <a:noFill/>
          </a:ln>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2,14</a:t>
            </a:r>
          </a:p>
        </p:txBody>
      </p:sp>
      <p:sp>
        <p:nvSpPr>
          <p:cNvPr id="36916" name="Text Box 52"/>
          <p:cNvSpPr txBox="1">
            <a:spLocks noChangeArrowheads="1"/>
          </p:cNvSpPr>
          <p:nvPr/>
        </p:nvSpPr>
        <p:spPr bwMode="auto">
          <a:xfrm>
            <a:off x="8099674" y="4508500"/>
            <a:ext cx="594270" cy="230832"/>
          </a:xfrm>
          <a:prstGeom prst="rect">
            <a:avLst/>
          </a:prstGeom>
          <a:solidFill>
            <a:srgbClr val="FFFF00"/>
          </a:solidFill>
          <a:ln>
            <a:noFill/>
          </a:ln>
          <a:extLst/>
        </p:spPr>
        <p:txBody>
          <a:bodyPr wrap="squar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0,13</a:t>
            </a:r>
          </a:p>
        </p:txBody>
      </p:sp>
      <p:sp>
        <p:nvSpPr>
          <p:cNvPr id="32" name="Slide Number Placeholder 31"/>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465EC4-7891-403A-B090-9ABA55D359F4}" type="slidenum">
              <a:rPr lang="tr-TR" altLang="en-US">
                <a:latin typeface="Garamond" panose="02020404030301010803" pitchFamily="18" charset="0"/>
              </a:rPr>
              <a:pPr eaLnBrk="1" hangingPunct="1"/>
              <a:t>24</a:t>
            </a:fld>
            <a:endParaRPr lang="tr-TR" altLang="en-US">
              <a:latin typeface="Garamond" panose="02020404030301010803" pitchFamily="18" charset="0"/>
            </a:endParaRPr>
          </a:p>
        </p:txBody>
      </p:sp>
      <p:sp>
        <p:nvSpPr>
          <p:cNvPr id="31" name="Line 43"/>
          <p:cNvSpPr>
            <a:spLocks noChangeShapeType="1"/>
          </p:cNvSpPr>
          <p:nvPr/>
        </p:nvSpPr>
        <p:spPr bwMode="auto">
          <a:xfrm flipV="1">
            <a:off x="8010524" y="4381499"/>
            <a:ext cx="28575" cy="41068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639620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36870"/>
                                        </p:tgtEl>
                                        <p:attrNameLst>
                                          <p:attrName>style.visibility</p:attrName>
                                        </p:attrNameLst>
                                      </p:cBhvr>
                                      <p:to>
                                        <p:strVal val="visible"/>
                                      </p:to>
                                    </p:set>
                                    <p:animEffect transition="in" filter="checkerboard(across)">
                                      <p:cBhvr>
                                        <p:cTn id="7" dur="500"/>
                                        <p:tgtEl>
                                          <p:spTgt spid="3687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6892"/>
                                        </p:tgtEl>
                                        <p:attrNameLst>
                                          <p:attrName>style.visibility</p:attrName>
                                        </p:attrNameLst>
                                      </p:cBhvr>
                                      <p:to>
                                        <p:strVal val="visible"/>
                                      </p:to>
                                    </p:set>
                                    <p:animEffect transition="in" filter="checkerboard(across)">
                                      <p:cBhvr>
                                        <p:cTn id="10" dur="500"/>
                                        <p:tgtEl>
                                          <p:spTgt spid="3689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6893"/>
                                        </p:tgtEl>
                                        <p:attrNameLst>
                                          <p:attrName>style.visibility</p:attrName>
                                        </p:attrNameLst>
                                      </p:cBhvr>
                                      <p:to>
                                        <p:strVal val="visible"/>
                                      </p:to>
                                    </p:set>
                                    <p:animEffect transition="in" filter="checkerboard(across)">
                                      <p:cBhvr>
                                        <p:cTn id="13" dur="500"/>
                                        <p:tgtEl>
                                          <p:spTgt spid="3689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6894"/>
                                        </p:tgtEl>
                                        <p:attrNameLst>
                                          <p:attrName>style.visibility</p:attrName>
                                        </p:attrNameLst>
                                      </p:cBhvr>
                                      <p:to>
                                        <p:strVal val="visible"/>
                                      </p:to>
                                    </p:set>
                                    <p:animEffect transition="in" filter="checkerboard(across)">
                                      <p:cBhvr>
                                        <p:cTn id="16" dur="500"/>
                                        <p:tgtEl>
                                          <p:spTgt spid="3689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6895"/>
                                        </p:tgtEl>
                                        <p:attrNameLst>
                                          <p:attrName>style.visibility</p:attrName>
                                        </p:attrNameLst>
                                      </p:cBhvr>
                                      <p:to>
                                        <p:strVal val="visible"/>
                                      </p:to>
                                    </p:set>
                                    <p:animEffect transition="in" filter="checkerboard(across)">
                                      <p:cBhvr>
                                        <p:cTn id="19" dur="500"/>
                                        <p:tgtEl>
                                          <p:spTgt spid="3689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6896"/>
                                        </p:tgtEl>
                                        <p:attrNameLst>
                                          <p:attrName>style.visibility</p:attrName>
                                        </p:attrNameLst>
                                      </p:cBhvr>
                                      <p:to>
                                        <p:strVal val="visible"/>
                                      </p:to>
                                    </p:set>
                                    <p:animEffect transition="in" filter="checkerboard(across)">
                                      <p:cBhvr>
                                        <p:cTn id="22" dur="500"/>
                                        <p:tgtEl>
                                          <p:spTgt spid="3689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6897"/>
                                        </p:tgtEl>
                                        <p:attrNameLst>
                                          <p:attrName>style.visibility</p:attrName>
                                        </p:attrNameLst>
                                      </p:cBhvr>
                                      <p:to>
                                        <p:strVal val="visible"/>
                                      </p:to>
                                    </p:set>
                                    <p:animEffect transition="in" filter="checkerboard(across)">
                                      <p:cBhvr>
                                        <p:cTn id="25" dur="500"/>
                                        <p:tgtEl>
                                          <p:spTgt spid="3689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6898"/>
                                        </p:tgtEl>
                                        <p:attrNameLst>
                                          <p:attrName>style.visibility</p:attrName>
                                        </p:attrNameLst>
                                      </p:cBhvr>
                                      <p:to>
                                        <p:strVal val="visible"/>
                                      </p:to>
                                    </p:set>
                                    <p:animEffect transition="in" filter="checkerboard(across)">
                                      <p:cBhvr>
                                        <p:cTn id="28" dur="500"/>
                                        <p:tgtEl>
                                          <p:spTgt spid="3689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6899"/>
                                        </p:tgtEl>
                                        <p:attrNameLst>
                                          <p:attrName>style.visibility</p:attrName>
                                        </p:attrNameLst>
                                      </p:cBhvr>
                                      <p:to>
                                        <p:strVal val="visible"/>
                                      </p:to>
                                    </p:set>
                                    <p:animEffect transition="in" filter="checkerboard(across)">
                                      <p:cBhvr>
                                        <p:cTn id="31" dur="500"/>
                                        <p:tgtEl>
                                          <p:spTgt spid="36899"/>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6900"/>
                                        </p:tgtEl>
                                        <p:attrNameLst>
                                          <p:attrName>style.visibility</p:attrName>
                                        </p:attrNameLst>
                                      </p:cBhvr>
                                      <p:to>
                                        <p:strVal val="visible"/>
                                      </p:to>
                                    </p:set>
                                    <p:animEffect transition="in" filter="checkerboard(across)">
                                      <p:cBhvr>
                                        <p:cTn id="34" dur="500"/>
                                        <p:tgtEl>
                                          <p:spTgt spid="36900"/>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6901"/>
                                        </p:tgtEl>
                                        <p:attrNameLst>
                                          <p:attrName>style.visibility</p:attrName>
                                        </p:attrNameLst>
                                      </p:cBhvr>
                                      <p:to>
                                        <p:strVal val="visible"/>
                                      </p:to>
                                    </p:set>
                                    <p:animEffect transition="in" filter="checkerboard(across)">
                                      <p:cBhvr>
                                        <p:cTn id="37" dur="500"/>
                                        <p:tgtEl>
                                          <p:spTgt spid="3690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6902"/>
                                        </p:tgtEl>
                                        <p:attrNameLst>
                                          <p:attrName>style.visibility</p:attrName>
                                        </p:attrNameLst>
                                      </p:cBhvr>
                                      <p:to>
                                        <p:strVal val="visible"/>
                                      </p:to>
                                    </p:set>
                                    <p:animEffect transition="in" filter="checkerboard(across)">
                                      <p:cBhvr>
                                        <p:cTn id="40" dur="500"/>
                                        <p:tgtEl>
                                          <p:spTgt spid="36902"/>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6903"/>
                                        </p:tgtEl>
                                        <p:attrNameLst>
                                          <p:attrName>style.visibility</p:attrName>
                                        </p:attrNameLst>
                                      </p:cBhvr>
                                      <p:to>
                                        <p:strVal val="visible"/>
                                      </p:to>
                                    </p:set>
                                    <p:animEffect transition="in" filter="checkerboard(across)">
                                      <p:cBhvr>
                                        <p:cTn id="43" dur="500"/>
                                        <p:tgtEl>
                                          <p:spTgt spid="36903"/>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36904"/>
                                        </p:tgtEl>
                                        <p:attrNameLst>
                                          <p:attrName>style.visibility</p:attrName>
                                        </p:attrNameLst>
                                      </p:cBhvr>
                                      <p:to>
                                        <p:strVal val="visible"/>
                                      </p:to>
                                    </p:set>
                                    <p:animEffect transition="in" filter="checkerboard(across)">
                                      <p:cBhvr>
                                        <p:cTn id="46" dur="500"/>
                                        <p:tgtEl>
                                          <p:spTgt spid="36904"/>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36905"/>
                                        </p:tgtEl>
                                        <p:attrNameLst>
                                          <p:attrName>style.visibility</p:attrName>
                                        </p:attrNameLst>
                                      </p:cBhvr>
                                      <p:to>
                                        <p:strVal val="visible"/>
                                      </p:to>
                                    </p:set>
                                    <p:animEffect transition="in" filter="checkerboard(across)">
                                      <p:cBhvr>
                                        <p:cTn id="49" dur="500"/>
                                        <p:tgtEl>
                                          <p:spTgt spid="36905"/>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36906"/>
                                        </p:tgtEl>
                                        <p:attrNameLst>
                                          <p:attrName>style.visibility</p:attrName>
                                        </p:attrNameLst>
                                      </p:cBhvr>
                                      <p:to>
                                        <p:strVal val="visible"/>
                                      </p:to>
                                    </p:set>
                                    <p:animEffect transition="in" filter="checkerboard(across)">
                                      <p:cBhvr>
                                        <p:cTn id="52" dur="500"/>
                                        <p:tgtEl>
                                          <p:spTgt spid="36906"/>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36907"/>
                                        </p:tgtEl>
                                        <p:attrNameLst>
                                          <p:attrName>style.visibility</p:attrName>
                                        </p:attrNameLst>
                                      </p:cBhvr>
                                      <p:to>
                                        <p:strVal val="visible"/>
                                      </p:to>
                                    </p:set>
                                    <p:animEffect transition="in" filter="checkerboard(across)">
                                      <p:cBhvr>
                                        <p:cTn id="55" dur="500"/>
                                        <p:tgtEl>
                                          <p:spTgt spid="36907"/>
                                        </p:tgtEl>
                                      </p:cBhvr>
                                    </p:animEffect>
                                  </p:childTnLst>
                                </p:cTn>
                              </p:par>
                              <p:par>
                                <p:cTn id="56" presetID="5" presetClass="entr" presetSubtype="10" fill="hold" grpId="0" nodeType="withEffect" nodePh="1">
                                  <p:stCondLst>
                                    <p:cond delay="0"/>
                                  </p:stCondLst>
                                  <p:endCondLst>
                                    <p:cond evt="begin" delay="0">
                                      <p:tn val="56"/>
                                    </p:cond>
                                  </p:endCondLst>
                                  <p:childTnLst>
                                    <p:set>
                                      <p:cBhvr>
                                        <p:cTn id="57" dur="1" fill="hold">
                                          <p:stCondLst>
                                            <p:cond delay="0"/>
                                          </p:stCondLst>
                                        </p:cTn>
                                        <p:tgtEl>
                                          <p:spTgt spid="36908"/>
                                        </p:tgtEl>
                                        <p:attrNameLst>
                                          <p:attrName>style.visibility</p:attrName>
                                        </p:attrNameLst>
                                      </p:cBhvr>
                                      <p:to>
                                        <p:strVal val="visible"/>
                                      </p:to>
                                    </p:set>
                                    <p:animEffect transition="in" filter="checkerboard(across)">
                                      <p:cBhvr>
                                        <p:cTn id="58" dur="500"/>
                                        <p:tgtEl>
                                          <p:spTgt spid="36908"/>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36909"/>
                                        </p:tgtEl>
                                        <p:attrNameLst>
                                          <p:attrName>style.visibility</p:attrName>
                                        </p:attrNameLst>
                                      </p:cBhvr>
                                      <p:to>
                                        <p:strVal val="visible"/>
                                      </p:to>
                                    </p:set>
                                    <p:animEffect transition="in" filter="checkerboard(across)">
                                      <p:cBhvr>
                                        <p:cTn id="61" dur="500"/>
                                        <p:tgtEl>
                                          <p:spTgt spid="36909"/>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36910"/>
                                        </p:tgtEl>
                                        <p:attrNameLst>
                                          <p:attrName>style.visibility</p:attrName>
                                        </p:attrNameLst>
                                      </p:cBhvr>
                                      <p:to>
                                        <p:strVal val="visible"/>
                                      </p:to>
                                    </p:set>
                                    <p:animEffect transition="in" filter="checkerboard(across)">
                                      <p:cBhvr>
                                        <p:cTn id="64" dur="500"/>
                                        <p:tgtEl>
                                          <p:spTgt spid="36910"/>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36911"/>
                                        </p:tgtEl>
                                        <p:attrNameLst>
                                          <p:attrName>style.visibility</p:attrName>
                                        </p:attrNameLst>
                                      </p:cBhvr>
                                      <p:to>
                                        <p:strVal val="visible"/>
                                      </p:to>
                                    </p:set>
                                    <p:animEffect transition="in" filter="checkerboard(across)">
                                      <p:cBhvr>
                                        <p:cTn id="67" dur="500"/>
                                        <p:tgtEl>
                                          <p:spTgt spid="36911"/>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36912"/>
                                        </p:tgtEl>
                                        <p:attrNameLst>
                                          <p:attrName>style.visibility</p:attrName>
                                        </p:attrNameLst>
                                      </p:cBhvr>
                                      <p:to>
                                        <p:strVal val="visible"/>
                                      </p:to>
                                    </p:set>
                                    <p:animEffect transition="in" filter="checkerboard(across)">
                                      <p:cBhvr>
                                        <p:cTn id="70" dur="500"/>
                                        <p:tgtEl>
                                          <p:spTgt spid="36912"/>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36913"/>
                                        </p:tgtEl>
                                        <p:attrNameLst>
                                          <p:attrName>style.visibility</p:attrName>
                                        </p:attrNameLst>
                                      </p:cBhvr>
                                      <p:to>
                                        <p:strVal val="visible"/>
                                      </p:to>
                                    </p:set>
                                    <p:animEffect transition="in" filter="checkerboard(across)">
                                      <p:cBhvr>
                                        <p:cTn id="73" dur="500"/>
                                        <p:tgtEl>
                                          <p:spTgt spid="36913"/>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36914"/>
                                        </p:tgtEl>
                                        <p:attrNameLst>
                                          <p:attrName>style.visibility</p:attrName>
                                        </p:attrNameLst>
                                      </p:cBhvr>
                                      <p:to>
                                        <p:strVal val="visible"/>
                                      </p:to>
                                    </p:set>
                                    <p:animEffect transition="in" filter="checkerboard(across)">
                                      <p:cBhvr>
                                        <p:cTn id="76" dur="500"/>
                                        <p:tgtEl>
                                          <p:spTgt spid="36914"/>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36915"/>
                                        </p:tgtEl>
                                        <p:attrNameLst>
                                          <p:attrName>style.visibility</p:attrName>
                                        </p:attrNameLst>
                                      </p:cBhvr>
                                      <p:to>
                                        <p:strVal val="visible"/>
                                      </p:to>
                                    </p:set>
                                    <p:animEffect transition="in" filter="checkerboard(across)">
                                      <p:cBhvr>
                                        <p:cTn id="79" dur="500"/>
                                        <p:tgtEl>
                                          <p:spTgt spid="36915"/>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36916"/>
                                        </p:tgtEl>
                                        <p:attrNameLst>
                                          <p:attrName>style.visibility</p:attrName>
                                        </p:attrNameLst>
                                      </p:cBhvr>
                                      <p:to>
                                        <p:strVal val="visible"/>
                                      </p:to>
                                    </p:set>
                                    <p:animEffect transition="in" filter="checkerboard(across)">
                                      <p:cBhvr>
                                        <p:cTn id="82" dur="500"/>
                                        <p:tgtEl>
                                          <p:spTgt spid="36916"/>
                                        </p:tgtEl>
                                      </p:cBhvr>
                                    </p:animEffect>
                                  </p:childTnLst>
                                </p:cTn>
                              </p:par>
                              <p:par>
                                <p:cTn id="83" presetID="5" presetClass="entr" presetSubtype="10"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checkerboard(across)">
                                      <p:cBhvr>
                                        <p:cTn id="8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92" grpId="0" animBg="1"/>
      <p:bldP spid="36893" grpId="0" animBg="1"/>
      <p:bldP spid="36894" grpId="0" animBg="1"/>
      <p:bldP spid="36895" grpId="0" animBg="1"/>
      <p:bldP spid="36896" grpId="0" animBg="1"/>
      <p:bldP spid="36897" grpId="0" animBg="1"/>
      <p:bldP spid="36898" grpId="0" animBg="1"/>
      <p:bldP spid="36899" grpId="0" animBg="1"/>
      <p:bldP spid="36900" grpId="0" animBg="1"/>
      <p:bldP spid="36901" grpId="0" animBg="1"/>
      <p:bldP spid="36902" grpId="0" animBg="1"/>
      <p:bldP spid="36903" grpId="0" animBg="1"/>
      <p:bldP spid="36904" grpId="0" animBg="1"/>
      <p:bldP spid="36905" grpId="0" animBg="1"/>
      <p:bldP spid="36906" grpId="0" animBg="1"/>
      <p:bldP spid="36907" grpId="0" animBg="1"/>
      <p:bldP spid="36908" grpId="0"/>
      <p:bldP spid="36909" grpId="0"/>
      <p:bldP spid="36910" grpId="0"/>
      <p:bldP spid="36911" grpId="0"/>
      <p:bldP spid="36912" grpId="0"/>
      <p:bldP spid="36913" grpId="0"/>
      <p:bldP spid="36914" grpId="0"/>
      <p:bldP spid="36915" grpId="0" animBg="1"/>
      <p:bldP spid="36916"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332656"/>
            <a:ext cx="8856984" cy="5688632"/>
          </a:xfrm>
        </p:spPr>
        <p:style>
          <a:lnRef idx="1">
            <a:schemeClr val="accent6"/>
          </a:lnRef>
          <a:fillRef idx="2">
            <a:schemeClr val="accent6"/>
          </a:fillRef>
          <a:effectRef idx="1">
            <a:schemeClr val="accent6"/>
          </a:effectRef>
          <a:fontRef idx="minor">
            <a:schemeClr val="dk1"/>
          </a:fontRef>
        </p:style>
        <p:txBody>
          <a:bodyPr/>
          <a:lstStyle/>
          <a:p>
            <a:pPr marL="0" indent="0">
              <a:buNone/>
            </a:pPr>
            <a:endParaRPr lang="tr-TR" dirty="0" smtClean="0"/>
          </a:p>
          <a:p>
            <a:r>
              <a:rPr lang="tr-TR" dirty="0" err="1" smtClean="0"/>
              <a:t>TÜİK’e</a:t>
            </a:r>
            <a:r>
              <a:rPr lang="tr-TR" dirty="0" smtClean="0"/>
              <a:t> göre (2012), ülkemizde yıllık doğum sayısının ortalama 1.250.000 civarında olduğu göz önüne alındığında 3-18 yaş arası yaklaşık 18.750.000 çocuk olduğu varsayılmaktadır. Özel yeteneklilik konusunda kabul edilen yüzdelik dilime göre (%2-3) ülkemizde 375.000 ila 562.500 arasında çocuğun özel yetenekli olduğu tahmin edilmektedir.</a:t>
            </a:r>
            <a:endParaRPr lang="tr-TR" dirty="0"/>
          </a:p>
        </p:txBody>
      </p:sp>
    </p:spTree>
    <p:extLst>
      <p:ext uri="{BB962C8B-B14F-4D97-AF65-F5344CB8AC3E}">
        <p14:creationId xmlns:p14="http://schemas.microsoft.com/office/powerpoint/2010/main" val="81788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60648"/>
            <a:ext cx="7772400" cy="1470025"/>
          </a:xfrm>
          <a:noFill/>
          <a:ln>
            <a:miter lim="800000"/>
            <a:headEnd/>
            <a:tailEnd/>
          </a:ln>
          <a:effectLst>
            <a:innerShdw blurRad="63500" dist="50800" dir="13500000">
              <a:prstClr val="black">
                <a:alpha val="50000"/>
              </a:prstClr>
            </a:innerShdw>
          </a:effectLst>
          <a:scene3d>
            <a:camera prst="orthographicFront"/>
            <a:lightRig rig="threePt" dir="t"/>
          </a:scene3d>
          <a:sp3d>
            <a:bevelT prst="relaxedInset"/>
          </a:sp3d>
          <a:extLst/>
        </p:spPr>
        <p:txBody>
          <a:bodyPr>
            <a:normAutofit/>
          </a:bodyPr>
          <a:lstStyle/>
          <a:p>
            <a:pPr>
              <a:defRPr/>
            </a:pPr>
            <a:r>
              <a:rPr lang="tr-TR" sz="6000" dirty="0" smtClean="0">
                <a:effectLst>
                  <a:outerShdw blurRad="38100" dist="38100" dir="2700000" algn="tl">
                    <a:srgbClr val="000000">
                      <a:alpha val="43137"/>
                    </a:srgbClr>
                  </a:outerShdw>
                </a:effectLst>
              </a:rPr>
              <a:t>ZEKA SORUSU</a:t>
            </a:r>
            <a:endParaRPr lang="tr-TR" sz="6000" dirty="0">
              <a:effectLst>
                <a:outerShdw blurRad="38100" dist="38100" dir="2700000" algn="tl">
                  <a:srgbClr val="000000">
                    <a:alpha val="43137"/>
                  </a:srgbClr>
                </a:outerShdw>
              </a:effectLst>
            </a:endParaRPr>
          </a:p>
        </p:txBody>
      </p:sp>
      <p:sp>
        <p:nvSpPr>
          <p:cNvPr id="4101" name="2 Alt Başlık"/>
          <p:cNvSpPr>
            <a:spLocks noGrp="1"/>
          </p:cNvSpPr>
          <p:nvPr>
            <p:ph type="subTitle" idx="1"/>
          </p:nvPr>
        </p:nvSpPr>
        <p:spPr>
          <a:xfrm>
            <a:off x="0" y="1773238"/>
            <a:ext cx="9144000" cy="5084762"/>
          </a:xfrm>
        </p:spPr>
        <p:txBody>
          <a:bodyPr/>
          <a:lstStyle/>
          <a:p>
            <a:r>
              <a:rPr lang="tr-TR" altLang="tr-TR" dirty="0" smtClean="0"/>
              <a:t>Gökkuşağı 		   	8</a:t>
            </a:r>
          </a:p>
          <a:p>
            <a:r>
              <a:rPr lang="tr-TR" altLang="tr-TR" dirty="0" smtClean="0"/>
              <a:t>Matematik			6</a:t>
            </a:r>
          </a:p>
          <a:p>
            <a:r>
              <a:rPr lang="tr-TR" altLang="tr-TR" dirty="0" smtClean="0"/>
              <a:t>Olimpiyat			8</a:t>
            </a:r>
          </a:p>
          <a:p>
            <a:r>
              <a:rPr lang="tr-TR" altLang="tr-TR" dirty="0" smtClean="0"/>
              <a:t>Takımı			?</a:t>
            </a:r>
          </a:p>
          <a:p>
            <a:endParaRPr lang="tr-TR" altLang="tr-TR" dirty="0" smtClean="0"/>
          </a:p>
          <a:p>
            <a:r>
              <a:rPr lang="tr-TR" altLang="tr-TR" dirty="0" smtClean="0"/>
              <a:t>Yukarıdaki kelimeler ile sayılar arasında bir ilişki vardır. </a:t>
            </a:r>
          </a:p>
          <a:p>
            <a:r>
              <a:rPr lang="tr-TR" altLang="tr-TR" dirty="0" smtClean="0"/>
              <a:t>Buna göre; ? yerine hangi sayı gelmelidir ?</a:t>
            </a:r>
          </a:p>
          <a:p>
            <a:r>
              <a:rPr lang="tr-TR" altLang="tr-TR" dirty="0" smtClean="0"/>
              <a:t>A-)3		B-)4		C-)5			D-)6</a:t>
            </a:r>
          </a:p>
        </p:txBody>
      </p:sp>
      <p:sp>
        <p:nvSpPr>
          <p:cNvPr id="4" name="3 Sağ Ok"/>
          <p:cNvSpPr/>
          <p:nvPr/>
        </p:nvSpPr>
        <p:spPr>
          <a:xfrm>
            <a:off x="2225948" y="1988964"/>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Sağ Ok"/>
          <p:cNvSpPr/>
          <p:nvPr/>
        </p:nvSpPr>
        <p:spPr>
          <a:xfrm>
            <a:off x="2225948" y="2620241"/>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Sağ Ok"/>
          <p:cNvSpPr/>
          <p:nvPr/>
        </p:nvSpPr>
        <p:spPr>
          <a:xfrm>
            <a:off x="2225948" y="3163167"/>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Sağ Ok"/>
          <p:cNvSpPr/>
          <p:nvPr/>
        </p:nvSpPr>
        <p:spPr>
          <a:xfrm>
            <a:off x="2267744" y="3645024"/>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2211280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tr-TR" altLang="tr-TR" smtClean="0"/>
          </a:p>
        </p:txBody>
      </p:sp>
      <p:sp>
        <p:nvSpPr>
          <p:cNvPr id="5123" name="Content Placeholder 2"/>
          <p:cNvSpPr>
            <a:spLocks noGrp="1"/>
          </p:cNvSpPr>
          <p:nvPr>
            <p:ph idx="1"/>
          </p:nvPr>
        </p:nvSpPr>
        <p:spPr>
          <a:xfrm>
            <a:off x="250825" y="1600200"/>
            <a:ext cx="8893175" cy="5068888"/>
          </a:xfrm>
        </p:spPr>
        <p:txBody>
          <a:bodyPr>
            <a:normAutofit/>
          </a:bodyPr>
          <a:lstStyle/>
          <a:p>
            <a:endParaRPr lang="tr-TR" altLang="tr-TR" smtClean="0"/>
          </a:p>
          <a:p>
            <a:endParaRPr lang="tr-TR" altLang="tr-TR" smtClean="0"/>
          </a:p>
          <a:p>
            <a:endParaRPr lang="tr-TR" altLang="tr-TR" smtClean="0"/>
          </a:p>
          <a:p>
            <a:endParaRPr lang="tr-TR" altLang="tr-TR" smtClean="0"/>
          </a:p>
          <a:p>
            <a:endParaRPr lang="tr-TR" altLang="tr-TR" smtClean="0"/>
          </a:p>
          <a:p>
            <a:r>
              <a:rPr lang="tr-TR" altLang="tr-TR" smtClean="0"/>
              <a:t>Eğitim sistemimizin  problemleri…</a:t>
            </a:r>
          </a:p>
          <a:p>
            <a:pPr>
              <a:buFont typeface="Wingdings" pitchFamily="2" charset="2"/>
              <a:buNone/>
            </a:pPr>
            <a:r>
              <a:rPr lang="tr-TR" altLang="tr-TR" sz="2400" smtClean="0"/>
              <a:t>				</a:t>
            </a:r>
          </a:p>
          <a:p>
            <a:pPr algn="ctr">
              <a:buFont typeface="Wingdings" pitchFamily="2" charset="2"/>
              <a:buNone/>
            </a:pPr>
            <a:endParaRPr lang="tr-TR" altLang="tr-TR" sz="2400" smtClean="0"/>
          </a:p>
          <a:p>
            <a:pPr algn="ctr">
              <a:buFont typeface="Wingdings" pitchFamily="2" charset="2"/>
              <a:buNone/>
            </a:pPr>
            <a:endParaRPr lang="tr-TR" altLang="tr-TR" sz="2400" smtClean="0"/>
          </a:p>
          <a:p>
            <a:pPr algn="ctr">
              <a:buFont typeface="Wingdings" pitchFamily="2" charset="2"/>
              <a:buNone/>
            </a:pPr>
            <a:r>
              <a:rPr lang="tr-TR" altLang="tr-TR" sz="2400" smtClean="0"/>
              <a:t>(Amerikan Futbolu Videosu)</a:t>
            </a:r>
          </a:p>
          <a:p>
            <a:endParaRPr lang="tr-TR" altLang="tr-TR" smtClean="0"/>
          </a:p>
        </p:txBody>
      </p:sp>
      <p:sp>
        <p:nvSpPr>
          <p:cNvPr id="4" name="Slide Number Placeholder 3"/>
          <p:cNvSpPr>
            <a:spLocks noGrp="1"/>
          </p:cNvSpPr>
          <p:nvPr>
            <p:ph type="sldNum" sz="quarter" idx="12"/>
          </p:nvPr>
        </p:nvSpPr>
        <p:spPr/>
        <p:txBody>
          <a:bodyPr/>
          <a:lstStyle/>
          <a:p>
            <a:pPr>
              <a:defRPr/>
            </a:pPr>
            <a:fld id="{97E45B4C-67B9-4EB9-9F7B-567449A426ED}" type="slidenum">
              <a:rPr lang="tr-TR" altLang="en-US" smtClean="0"/>
              <a:pPr>
                <a:defRPr/>
              </a:pPr>
              <a:t>4</a:t>
            </a:fld>
            <a:endParaRPr lang="tr-TR" altLang="en-US"/>
          </a:p>
        </p:txBody>
      </p:sp>
      <p:pic>
        <p:nvPicPr>
          <p:cNvPr id="5125" name="Picture 4" descr="14018133425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3588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tr-TR" altLang="tr-TR" smtClean="0"/>
          </a:p>
        </p:txBody>
      </p:sp>
      <p:sp>
        <p:nvSpPr>
          <p:cNvPr id="6147" name="Content Placeholder 2"/>
          <p:cNvSpPr>
            <a:spLocks noGrp="1"/>
          </p:cNvSpPr>
          <p:nvPr>
            <p:ph idx="1"/>
          </p:nvPr>
        </p:nvSpPr>
        <p:spPr/>
        <p:txBody>
          <a:bodyPr/>
          <a:lstStyle/>
          <a:p>
            <a:r>
              <a:rPr lang="tr-TR" altLang="tr-TR" dirty="0" smtClean="0"/>
              <a:t>Aslında yapabilecek olduğunuz şeylere sınır koyan şey; ZİHİNDİR.</a:t>
            </a:r>
          </a:p>
          <a:p>
            <a:pPr>
              <a:buFont typeface="Wingdings" pitchFamily="2" charset="2"/>
              <a:buNone/>
            </a:pPr>
            <a:endParaRPr lang="tr-TR" altLang="tr-TR" dirty="0" smtClean="0"/>
          </a:p>
          <a:p>
            <a:pPr>
              <a:buFont typeface="Wingdings" pitchFamily="2" charset="2"/>
              <a:buNone/>
            </a:pPr>
            <a:endParaRPr lang="tr-TR" altLang="tr-TR" dirty="0" smtClean="0"/>
          </a:p>
          <a:p>
            <a:pPr>
              <a:buFont typeface="Wingdings" pitchFamily="2" charset="2"/>
              <a:buNone/>
            </a:pPr>
            <a:endParaRPr lang="tr-TR" altLang="tr-TR" dirty="0" smtClean="0"/>
          </a:p>
          <a:p>
            <a:r>
              <a:rPr lang="tr-TR" altLang="tr-TR" b="1" dirty="0" smtClean="0"/>
              <a:t>ÇARESİZSENİZ; ÇARE,  SİZSİNİZ….!</a:t>
            </a:r>
          </a:p>
          <a:p>
            <a:pPr>
              <a:buFont typeface="Wingdings" pitchFamily="2" charset="2"/>
              <a:buNone/>
            </a:pPr>
            <a:endParaRPr lang="tr-TR" altLang="tr-TR" dirty="0" smtClean="0"/>
          </a:p>
        </p:txBody>
      </p:sp>
      <p:sp>
        <p:nvSpPr>
          <p:cNvPr id="4" name="Slide Number Placeholder 3"/>
          <p:cNvSpPr>
            <a:spLocks noGrp="1"/>
          </p:cNvSpPr>
          <p:nvPr>
            <p:ph type="sldNum" sz="quarter" idx="12"/>
          </p:nvPr>
        </p:nvSpPr>
        <p:spPr/>
        <p:txBody>
          <a:bodyPr/>
          <a:lstStyle/>
          <a:p>
            <a:pPr>
              <a:defRPr/>
            </a:pPr>
            <a:fld id="{CCDED052-7DE5-4CBF-84EF-5C150DF863E4}" type="slidenum">
              <a:rPr lang="tr-TR" altLang="en-US" smtClean="0"/>
              <a:pPr>
                <a:defRPr/>
              </a:pPr>
              <a:t>5</a:t>
            </a:fld>
            <a:endParaRPr lang="tr-TR" altLang="en-US"/>
          </a:p>
        </p:txBody>
      </p:sp>
    </p:spTree>
    <p:extLst>
      <p:ext uri="{BB962C8B-B14F-4D97-AF65-F5344CB8AC3E}">
        <p14:creationId xmlns:p14="http://schemas.microsoft.com/office/powerpoint/2010/main" val="1920226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277813"/>
            <a:ext cx="9144000" cy="1139825"/>
          </a:xfrm>
        </p:spPr>
        <p:txBody>
          <a:bodyPr/>
          <a:lstStyle/>
          <a:p>
            <a:r>
              <a:rPr lang="tr-TR" altLang="tr-TR" sz="4000" b="1" dirty="0" smtClean="0"/>
              <a:t>‘Üstün Yetenek’ yerine       ‘Özel Yetenek’</a:t>
            </a:r>
            <a:br>
              <a:rPr lang="tr-TR" altLang="tr-TR" sz="4000" b="1" dirty="0" smtClean="0"/>
            </a:br>
            <a:r>
              <a:rPr lang="tr-TR" altLang="tr-TR" sz="4000" b="1" dirty="0" smtClean="0"/>
              <a:t>‘Üstün Zeka’</a:t>
            </a:r>
            <a:endParaRPr lang="tr-TR" altLang="tr-TR" sz="4000" dirty="0" smtClean="0"/>
          </a:p>
        </p:txBody>
      </p:sp>
      <p:sp>
        <p:nvSpPr>
          <p:cNvPr id="8195" name="Content Placeholder 2"/>
          <p:cNvSpPr>
            <a:spLocks noGrp="1"/>
          </p:cNvSpPr>
          <p:nvPr>
            <p:ph idx="1"/>
          </p:nvPr>
        </p:nvSpPr>
        <p:spPr>
          <a:xfrm>
            <a:off x="0" y="1600200"/>
            <a:ext cx="9144000" cy="4852988"/>
          </a:xfrm>
        </p:spPr>
        <p:txBody>
          <a:bodyPr/>
          <a:lstStyle/>
          <a:p>
            <a:r>
              <a:rPr lang="tr-TR" altLang="tr-TR" sz="3200" dirty="0" smtClean="0"/>
              <a:t>Literatürde ‘üstün yetenek’ kullanılmasına rağmen, 15 Ocak 2013 tarihinde aynı kavrama karşılık gelmek üzere </a:t>
            </a:r>
            <a:r>
              <a:rPr lang="tr-TR" altLang="tr-TR" sz="3200" b="1" u="sng" dirty="0" smtClean="0"/>
              <a:t>daha az kategorize edici olarak</a:t>
            </a:r>
            <a:r>
              <a:rPr lang="tr-TR" altLang="tr-TR" sz="3200" u="sng" dirty="0" smtClean="0"/>
              <a:t> </a:t>
            </a:r>
            <a:r>
              <a:rPr lang="tr-TR" altLang="tr-TR" sz="3200" dirty="0" smtClean="0"/>
              <a:t>‘özel yetenek’ kavramı tercih edilmiştir. MEB Özel Eğitim Ve Rehberlik Hizmetleri Genel Müdürlüğü bünyesinde bulunan ilgili grup başkanlığının adı da ‘</a:t>
            </a:r>
            <a:r>
              <a:rPr lang="tr-TR" altLang="tr-TR" sz="3200" b="1" u="sng" dirty="0" smtClean="0"/>
              <a:t>Özel Yeteneklilerin Geliştirilmesi Grup Başkanlığı</a:t>
            </a:r>
            <a:r>
              <a:rPr lang="tr-TR" altLang="tr-TR" sz="3200" dirty="0" smtClean="0"/>
              <a:t>’ şeklinde düzenlenmiştir.</a:t>
            </a:r>
          </a:p>
        </p:txBody>
      </p:sp>
      <p:sp>
        <p:nvSpPr>
          <p:cNvPr id="5" name="Slide Number Placeholder 4"/>
          <p:cNvSpPr>
            <a:spLocks noGrp="1"/>
          </p:cNvSpPr>
          <p:nvPr>
            <p:ph type="sldNum" sz="quarter" idx="12"/>
          </p:nvPr>
        </p:nvSpPr>
        <p:spPr/>
        <p:txBody>
          <a:bodyPr/>
          <a:lstStyle/>
          <a:p>
            <a:pPr>
              <a:defRPr/>
            </a:pPr>
            <a:fld id="{4003AAF8-3321-4748-B3B8-71B04D5DE580}" type="slidenum">
              <a:rPr lang="tr-TR" altLang="en-US" smtClean="0"/>
              <a:pPr>
                <a:defRPr/>
              </a:pPr>
              <a:t>6</a:t>
            </a:fld>
            <a:endParaRPr lang="tr-TR" altLang="en-US"/>
          </a:p>
        </p:txBody>
      </p:sp>
      <p:sp>
        <p:nvSpPr>
          <p:cNvPr id="4" name="Notched Right Arrow 3"/>
          <p:cNvSpPr/>
          <p:nvPr/>
        </p:nvSpPr>
        <p:spPr>
          <a:xfrm>
            <a:off x="5057869" y="836712"/>
            <a:ext cx="762000" cy="14287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 </a:t>
            </a:r>
          </a:p>
        </p:txBody>
      </p:sp>
    </p:spTree>
    <p:extLst>
      <p:ext uri="{BB962C8B-B14F-4D97-AF65-F5344CB8AC3E}">
        <p14:creationId xmlns:p14="http://schemas.microsoft.com/office/powerpoint/2010/main" val="2006379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60350"/>
            <a:ext cx="8229600" cy="847725"/>
          </a:xfrm>
        </p:spPr>
        <p:txBody>
          <a:bodyPr/>
          <a:lstStyle/>
          <a:p>
            <a:pPr eaLnBrk="1" hangingPunct="1"/>
            <a:r>
              <a:rPr lang="tr-TR" altLang="tr-TR" smtClean="0"/>
              <a:t>Tanım   </a:t>
            </a:r>
            <a:r>
              <a:rPr lang="tr-TR" altLang="tr-TR" u="sng" smtClean="0"/>
              <a:t>   </a:t>
            </a:r>
          </a:p>
        </p:txBody>
      </p:sp>
      <p:sp>
        <p:nvSpPr>
          <p:cNvPr id="9219" name="Rectangle 3"/>
          <p:cNvSpPr>
            <a:spLocks noGrp="1" noChangeArrowheads="1"/>
          </p:cNvSpPr>
          <p:nvPr>
            <p:ph idx="1"/>
          </p:nvPr>
        </p:nvSpPr>
        <p:spPr>
          <a:xfrm>
            <a:off x="179388" y="1196975"/>
            <a:ext cx="8785225" cy="5400675"/>
          </a:xfrm>
        </p:spPr>
        <p:txBody>
          <a:bodyPr/>
          <a:lstStyle/>
          <a:p>
            <a:pPr eaLnBrk="1" hangingPunct="1"/>
            <a:r>
              <a:rPr lang="tr-TR" altLang="tr-TR" sz="2800" dirty="0" smtClean="0">
                <a:latin typeface="Comic Sans MS" pitchFamily="66" charset="0"/>
              </a:rPr>
              <a:t>“Zihinsel yeteneklerinin ya da zekalarının birden çoğunda akranlarına göre üst performans gösteren ya da gizil güce sahip olan, yaratıcılık yanı güçlü olan ve başladığı işi tamamlama, üstesinden gelmede yüksek görev anlayışı bulunanlara </a:t>
            </a:r>
            <a:r>
              <a:rPr lang="tr-TR" altLang="tr-TR" sz="2800" b="1" dirty="0" smtClean="0">
                <a:solidFill>
                  <a:srgbClr val="FF0000"/>
                </a:solidFill>
                <a:latin typeface="Comic Sans MS" pitchFamily="66" charset="0"/>
              </a:rPr>
              <a:t>özel yetenekli birey</a:t>
            </a:r>
            <a:r>
              <a:rPr lang="tr-TR" altLang="tr-TR" sz="2800" dirty="0" smtClean="0">
                <a:latin typeface="Comic Sans MS" pitchFamily="66" charset="0"/>
              </a:rPr>
              <a:t>” denilmektedir.</a:t>
            </a:r>
          </a:p>
          <a:p>
            <a:pPr eaLnBrk="1" hangingPunct="1"/>
            <a:endParaRPr lang="tr-TR" altLang="tr-TR" sz="2800" dirty="0" smtClean="0">
              <a:latin typeface="Comic Sans MS" pitchFamily="66" charset="0"/>
            </a:endParaRPr>
          </a:p>
          <a:p>
            <a:pPr eaLnBrk="1" hangingPunct="1"/>
            <a:endParaRPr lang="tr-TR" altLang="tr-TR" sz="2800" dirty="0" smtClean="0">
              <a:latin typeface="Comic Sans MS" pitchFamily="66" charset="0"/>
            </a:endParaRPr>
          </a:p>
          <a:p>
            <a:pPr eaLnBrk="1" hangingPunct="1"/>
            <a:r>
              <a:rPr lang="tr-TR" altLang="tr-TR" sz="2800" dirty="0" smtClean="0">
                <a:solidFill>
                  <a:srgbClr val="990000"/>
                </a:solidFill>
                <a:latin typeface="Comic Sans MS" pitchFamily="66" charset="0"/>
              </a:rPr>
              <a:t>Özel yetenekli</a:t>
            </a:r>
            <a:r>
              <a:rPr lang="tr-TR" altLang="tr-TR" sz="2800" dirty="0" smtClean="0">
                <a:latin typeface="Comic Sans MS" pitchFamily="66" charset="0"/>
              </a:rPr>
              <a:t>         Bir ya da birden çok alanda yetenekli</a:t>
            </a:r>
          </a:p>
        </p:txBody>
      </p:sp>
      <p:sp>
        <p:nvSpPr>
          <p:cNvPr id="6" name="Slide Number Placeholder 5"/>
          <p:cNvSpPr>
            <a:spLocks noGrp="1"/>
          </p:cNvSpPr>
          <p:nvPr>
            <p:ph type="sldNum" sz="quarter" idx="12"/>
          </p:nvPr>
        </p:nvSpPr>
        <p:spPr/>
        <p:txBody>
          <a:bodyPr/>
          <a:lstStyle/>
          <a:p>
            <a:pPr>
              <a:defRPr/>
            </a:pPr>
            <a:fld id="{A2090A38-8FA9-4764-8545-28F5F25439CC}" type="slidenum">
              <a:rPr lang="tr-TR" altLang="en-US" smtClean="0"/>
              <a:pPr>
                <a:defRPr/>
              </a:pPr>
              <a:t>7</a:t>
            </a:fld>
            <a:endParaRPr lang="tr-TR" altLang="en-US"/>
          </a:p>
        </p:txBody>
      </p:sp>
      <p:sp>
        <p:nvSpPr>
          <p:cNvPr id="9220" name="Line 4"/>
          <p:cNvSpPr>
            <a:spLocks noChangeShapeType="1"/>
          </p:cNvSpPr>
          <p:nvPr/>
        </p:nvSpPr>
        <p:spPr bwMode="auto">
          <a:xfrm>
            <a:off x="684213" y="1052513"/>
            <a:ext cx="2232025" cy="0"/>
          </a:xfrm>
          <a:prstGeom prst="line">
            <a:avLst/>
          </a:prstGeom>
          <a:noFill/>
          <a:ln w="22225">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21" name="Line 5"/>
          <p:cNvSpPr>
            <a:spLocks noChangeShapeType="1"/>
          </p:cNvSpPr>
          <p:nvPr/>
        </p:nvSpPr>
        <p:spPr bwMode="auto">
          <a:xfrm>
            <a:off x="395288" y="1052513"/>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
        <p:nvSpPr>
          <p:cNvPr id="7" name="Left-Right Arrow 6"/>
          <p:cNvSpPr/>
          <p:nvPr/>
        </p:nvSpPr>
        <p:spPr>
          <a:xfrm>
            <a:off x="3131840" y="4990567"/>
            <a:ext cx="5762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64595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277813"/>
            <a:ext cx="8964613" cy="1350962"/>
          </a:xfrm>
        </p:spPr>
        <p:txBody>
          <a:bodyPr>
            <a:normAutofit fontScale="90000"/>
          </a:bodyPr>
          <a:lstStyle/>
          <a:p>
            <a:pPr algn="ctr"/>
            <a:r>
              <a:rPr lang="tr-TR" altLang="tr-TR" sz="3200" b="1" smtClean="0"/>
              <a:t>Dünyanın En Zeki İnsanı Olduğu İddia Edilen </a:t>
            </a:r>
            <a:br>
              <a:rPr lang="tr-TR" altLang="tr-TR" sz="3200" b="1" smtClean="0"/>
            </a:br>
            <a:r>
              <a:rPr lang="tr-TR" altLang="tr-TR" sz="3200" b="1" u="sng" smtClean="0"/>
              <a:t>William James Sidis’in </a:t>
            </a:r>
            <a:r>
              <a:rPr lang="tr-TR" altLang="tr-TR" sz="3200" b="1" smtClean="0"/>
              <a:t>Hayatı </a:t>
            </a:r>
            <a:br>
              <a:rPr lang="tr-TR" altLang="tr-TR" sz="3200" b="1" smtClean="0"/>
            </a:br>
            <a:r>
              <a:rPr lang="tr-TR" altLang="tr-TR" sz="3200" b="1" smtClean="0"/>
              <a:t>(</a:t>
            </a:r>
            <a:r>
              <a:rPr lang="tr-TR" altLang="tr-TR" sz="3200" smtClean="0"/>
              <a:t>1898-1944</a:t>
            </a:r>
            <a:r>
              <a:rPr lang="tr-TR" altLang="tr-TR" sz="3200" b="1" smtClean="0"/>
              <a:t>)</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000" b="1" smtClean="0">
                <a:solidFill>
                  <a:schemeClr val="tx1"/>
                </a:solidFill>
              </a:rPr>
              <a:t>ZEKA HİÇBİR ŞEYDİR </a:t>
            </a:r>
            <a:br>
              <a:rPr lang="tr-TR" altLang="tr-TR" sz="3000" b="1" smtClean="0">
                <a:solidFill>
                  <a:schemeClr val="tx1"/>
                </a:solidFill>
              </a:rPr>
            </a:br>
            <a:r>
              <a:rPr lang="tr-TR" altLang="tr-TR" sz="3000" b="1" smtClean="0">
                <a:solidFill>
                  <a:schemeClr val="tx1"/>
                </a:solidFill>
              </a:rPr>
              <a:t>HAYALGÜCÜ HER ŞEYDİR !</a:t>
            </a:r>
            <a:r>
              <a:rPr lang="tr-TR" altLang="tr-TR" sz="4400" b="1" smtClean="0">
                <a:solidFill>
                  <a:schemeClr val="tx1"/>
                </a:solidFill>
              </a:rPr>
              <a:t/>
            </a:r>
            <a:br>
              <a:rPr lang="tr-TR" altLang="tr-TR" sz="4400" b="1" smtClean="0">
                <a:solidFill>
                  <a:schemeClr val="tx1"/>
                </a:solidFill>
              </a:rPr>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endParaRPr lang="tr-TR" altLang="tr-TR" sz="3200" b="1" smtClean="0"/>
          </a:p>
        </p:txBody>
      </p:sp>
      <p:pic>
        <p:nvPicPr>
          <p:cNvPr id="10243" name="Content Placeholder 3" descr="William_James_Sidis_1914.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1773238"/>
            <a:ext cx="6408737" cy="3440112"/>
          </a:xfrm>
        </p:spPr>
      </p:pic>
      <p:sp>
        <p:nvSpPr>
          <p:cNvPr id="4" name="Slide Number Placeholder 3"/>
          <p:cNvSpPr>
            <a:spLocks noGrp="1"/>
          </p:cNvSpPr>
          <p:nvPr>
            <p:ph type="sldNum" sz="quarter" idx="12"/>
          </p:nvPr>
        </p:nvSpPr>
        <p:spPr/>
        <p:txBody>
          <a:bodyPr/>
          <a:lstStyle/>
          <a:p>
            <a:pPr>
              <a:defRPr/>
            </a:pPr>
            <a:fld id="{55D52132-1972-449A-B236-0DF60EABAAC3}" type="slidenum">
              <a:rPr lang="tr-TR" altLang="en-US" smtClean="0"/>
              <a:pPr>
                <a:defRPr/>
              </a:pPr>
              <a:t>8</a:t>
            </a:fld>
            <a:endParaRPr lang="tr-TR" altLang="en-US"/>
          </a:p>
        </p:txBody>
      </p:sp>
    </p:spTree>
    <p:extLst>
      <p:ext uri="{BB962C8B-B14F-4D97-AF65-F5344CB8AC3E}">
        <p14:creationId xmlns:p14="http://schemas.microsoft.com/office/powerpoint/2010/main" val="626922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0" y="476250"/>
            <a:ext cx="8964613" cy="5654675"/>
          </a:xfrm>
        </p:spPr>
        <p:txBody>
          <a:bodyPr/>
          <a:lstStyle/>
          <a:p>
            <a:pPr algn="ctr">
              <a:buFont typeface="Wingdings" pitchFamily="2" charset="2"/>
              <a:buNone/>
            </a:pPr>
            <a:endParaRPr lang="tr-TR" altLang="tr-TR" b="1" dirty="0" smtClean="0"/>
          </a:p>
          <a:p>
            <a:pPr algn="ctr">
              <a:buFont typeface="Wingdings" pitchFamily="2" charset="2"/>
              <a:buNone/>
            </a:pPr>
            <a:endParaRPr lang="tr-TR" altLang="tr-TR" b="1" dirty="0" smtClean="0"/>
          </a:p>
          <a:p>
            <a:r>
              <a:rPr lang="tr-TR" altLang="tr-TR" sz="3200" dirty="0" err="1" smtClean="0"/>
              <a:t>Hepi</a:t>
            </a:r>
            <a:r>
              <a:rPr lang="tr-TR" altLang="tr-TR" sz="3200" dirty="0" smtClean="0"/>
              <a:t> topu 46 yıl yaşamış dünyanın gelmiş geçmiş en zeki insanı olduğu iddia edilen William James </a:t>
            </a:r>
            <a:r>
              <a:rPr lang="tr-TR" altLang="tr-TR" sz="3200" dirty="0" err="1" smtClean="0"/>
              <a:t>Sidis'in</a:t>
            </a:r>
            <a:r>
              <a:rPr lang="tr-TR" altLang="tr-TR" sz="3200" dirty="0" smtClean="0"/>
              <a:t> IQ seviyesi ölçülemez değerdeymiş.</a:t>
            </a:r>
          </a:p>
          <a:p>
            <a:pPr>
              <a:buFont typeface="Wingdings" pitchFamily="2" charset="2"/>
              <a:buNone/>
            </a:pPr>
            <a:r>
              <a:rPr lang="tr-TR" altLang="tr-TR" sz="3200" dirty="0" smtClean="0"/>
              <a:t> (250-300 arasında olduğu kabul edilir.)</a:t>
            </a:r>
            <a:r>
              <a:rPr lang="tr-TR" altLang="tr-TR" dirty="0" smtClean="0"/>
              <a:t> </a:t>
            </a:r>
            <a:endParaRPr lang="tr-TR" altLang="tr-TR" b="1" dirty="0" smtClean="0"/>
          </a:p>
          <a:p>
            <a:endParaRPr lang="tr-TR" altLang="tr-TR" dirty="0" smtClean="0"/>
          </a:p>
        </p:txBody>
      </p:sp>
      <p:sp>
        <p:nvSpPr>
          <p:cNvPr id="3" name="Slide Number Placeholder 2"/>
          <p:cNvSpPr>
            <a:spLocks noGrp="1"/>
          </p:cNvSpPr>
          <p:nvPr>
            <p:ph type="sldNum" sz="quarter" idx="12"/>
          </p:nvPr>
        </p:nvSpPr>
        <p:spPr/>
        <p:txBody>
          <a:bodyPr/>
          <a:lstStyle/>
          <a:p>
            <a:pPr>
              <a:defRPr/>
            </a:pPr>
            <a:fld id="{4474B946-5193-4F84-86FE-DD0BAB68E1EC}" type="slidenum">
              <a:rPr lang="tr-TR" altLang="en-US" smtClean="0"/>
              <a:pPr>
                <a:defRPr/>
              </a:pPr>
              <a:t>9</a:t>
            </a:fld>
            <a:endParaRPr lang="tr-TR" altLang="en-US"/>
          </a:p>
        </p:txBody>
      </p:sp>
    </p:spTree>
    <p:extLst>
      <p:ext uri="{BB962C8B-B14F-4D97-AF65-F5344CB8AC3E}">
        <p14:creationId xmlns:p14="http://schemas.microsoft.com/office/powerpoint/2010/main" val="3072183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enar Çizgili">
      <a:majorFont>
        <a:latin typeface="Garamond"/>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enar Çizgili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enar Çizgili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enar Çizgili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enar Çizgili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enar Çizgili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954</TotalTime>
  <Words>850</Words>
  <Application>Microsoft Office PowerPoint</Application>
  <PresentationFormat>Ekran Gösterisi (4:3)</PresentationFormat>
  <Paragraphs>150</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Tema1</vt:lpstr>
      <vt:lpstr>ÖZEL  YETENEKLİLER DESTEK EĞİTİM ODASI FARKINDALIK SEMİNERİ                                        Özel Yetenekliler Eğt. Formatörü                               Mehmet Akif KARATAŞ                              Ahmet ŞANAL </vt:lpstr>
      <vt:lpstr>ÖZEL  YETENEKLİLER  </vt:lpstr>
      <vt:lpstr>ZEKA SORUSU</vt:lpstr>
      <vt:lpstr>PowerPoint Sunusu</vt:lpstr>
      <vt:lpstr>PowerPoint Sunusu</vt:lpstr>
      <vt:lpstr>‘Üstün Yetenek’ yerine       ‘Özel Yetenek’ ‘Üstün Zeka’</vt:lpstr>
      <vt:lpstr>Tanım      </vt:lpstr>
      <vt:lpstr>Dünyanın En Zeki İnsanı Olduğu İddia Edilen  William James Sidis’in Hayatı  (1898-1944)        ZEKA HİÇBİR ŞEYDİR  HAYALGÜCÜ HER ŞEYDİR !          </vt:lpstr>
      <vt:lpstr>PowerPoint Sunusu</vt:lpstr>
      <vt:lpstr>PowerPoint Sunusu</vt:lpstr>
      <vt:lpstr>PowerPoint Sunusu</vt:lpstr>
      <vt:lpstr>PowerPoint Sunusu</vt:lpstr>
      <vt:lpstr>PowerPoint Sunusu</vt:lpstr>
      <vt:lpstr>PowerPoint Sunusu</vt:lpstr>
      <vt:lpstr>PowerPoint Sunusu</vt:lpstr>
      <vt:lpstr>PowerPoint Sunusu</vt:lpstr>
      <vt:lpstr>Özel Yetenekli Öğrenciye Neden Özel Eğitim Gereklidir?</vt:lpstr>
      <vt:lpstr>Özel Yetenekli Öğrenciye Neden Özel Eğitim Gereklidir?</vt:lpstr>
      <vt:lpstr>Özel Yetenekli Öğrenciye Neden Özel Eğitim Gereklidir?</vt:lpstr>
      <vt:lpstr>PowerPoint Sunusu</vt:lpstr>
      <vt:lpstr>Özel Yetenek Kavramları Neleri Kapsamaktadır?</vt:lpstr>
      <vt:lpstr>Özel Yetenek Kavramları Neleri Kapsamaktadır?</vt:lpstr>
      <vt:lpstr>Özel Yetenekli Bireylerin Genel Toplum Nüfusuna Oranı Nedir?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YETENEKLİLER  ‘Büyük zekalar, sıradan beyinler tarafından engellenmişlerdir.’  -Einstein</dc:title>
  <dc:creator>mustafa komrat</dc:creator>
  <cp:lastModifiedBy>Mehmet Akif KARATAS</cp:lastModifiedBy>
  <cp:revision>56</cp:revision>
  <dcterms:created xsi:type="dcterms:W3CDTF">2015-05-21T20:22:16Z</dcterms:created>
  <dcterms:modified xsi:type="dcterms:W3CDTF">2017-02-22T08:02:38Z</dcterms:modified>
</cp:coreProperties>
</file>