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1" r:id="rId3"/>
    <p:sldId id="278" r:id="rId4"/>
    <p:sldId id="272" r:id="rId5"/>
    <p:sldId id="276" r:id="rId6"/>
    <p:sldId id="280" r:id="rId7"/>
    <p:sldId id="279" r:id="rId8"/>
    <p:sldId id="274" r:id="rId9"/>
    <p:sldId id="277" r:id="rId10"/>
    <p:sldId id="275" r:id="rId1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38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EF49EAEE-DD99-44DD-BBD8-D870D9C3FDC6}" type="datetimeFigureOut">
              <a:rPr lang="tr-TR"/>
              <a:pPr>
                <a:defRPr/>
              </a:pPr>
              <a:t>20.3.2014</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32D7AC24-F821-4F0D-9F77-BD2220DF3F08}"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E07E079-F295-4FBC-B1E1-7C6AF6E4E810}" type="datetimeFigureOut">
              <a:rPr lang="tr-TR"/>
              <a:pPr>
                <a:defRPr/>
              </a:pPr>
              <a:t>20.3.2014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64E655B8-3AAF-413F-B456-3969E7590EAB}"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0120FF6-ED97-4C1B-AC77-3801C0B49E0E}" type="datetimeFigureOut">
              <a:rPr lang="tr-TR"/>
              <a:pPr>
                <a:defRPr/>
              </a:pPr>
              <a:t>20.3.2014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56BA3AF0-BC6B-401A-BE48-4C5B5AD91BC3}"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D4DCC50-AFD4-42EB-AEBC-8CFDD1D5E855}" type="datetimeFigureOut">
              <a:rPr lang="tr-TR"/>
              <a:pPr>
                <a:defRPr/>
              </a:pPr>
              <a:t>20.3.2014</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9412E1DB-2B98-400A-8037-3D44620F5753}"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D2712BDD-297D-43FA-8952-E44AACB39FA9}" type="datetimeFigureOut">
              <a:rPr lang="tr-TR"/>
              <a:pPr>
                <a:defRPr/>
              </a:pPr>
              <a:t>20.3.2014</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1A35B25-67B8-422F-AE18-AE92D6362348}"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5BC33116-E62B-4FF0-96A4-E4BD1D7C1B2D}" type="datetimeFigureOut">
              <a:rPr lang="tr-TR"/>
              <a:pPr>
                <a:defRPr/>
              </a:pPr>
              <a:t>20.3.2014</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A6FE209A-93AD-44A7-B1F6-59C399E5924E}"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6C4D0EF8-CF29-4735-AB7C-376C8330E677}" type="datetimeFigureOut">
              <a:rPr lang="tr-TR"/>
              <a:pPr>
                <a:defRPr/>
              </a:pPr>
              <a:t>20.3.2014</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D69D5DA3-69D6-4B1C-8BA3-8971995DF992}"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61AC79A0-8325-4901-8299-D6E982E64B1F}" type="datetimeFigureOut">
              <a:rPr lang="tr-TR"/>
              <a:pPr>
                <a:defRPr/>
              </a:pPr>
              <a:t>20.3.2014</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9AA33291-CF72-40D9-84FA-E1D2E151A66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D03A4B3F-0BB2-4965-9B95-6E0F38695306}" type="datetimeFigureOut">
              <a:rPr lang="tr-TR"/>
              <a:pPr>
                <a:defRPr/>
              </a:pPr>
              <a:t>20.3.2014</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CF60C797-D435-4A9F-87CB-002C92A198B8}"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B1D9BEC8-9C76-45E3-80C0-EFBF9544E28A}" type="datetimeFigureOut">
              <a:rPr lang="tr-TR"/>
              <a:pPr>
                <a:defRPr/>
              </a:pPr>
              <a:t>20.3.2014</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BF81A740-8FA6-4CAE-B373-C062E113C77D}"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C82D9F29-5E56-4D6F-B698-9D009F180158}" type="datetimeFigureOut">
              <a:rPr lang="tr-TR"/>
              <a:pPr>
                <a:defRPr/>
              </a:pPr>
              <a:t>20.3.2014</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95EF4A7A-4EA9-4749-9C5A-4400D1DB1566}"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67B3D006-640A-4259-AC98-0A714011EE9E}" type="datetimeFigureOut">
              <a:rPr lang="tr-TR"/>
              <a:pPr>
                <a:defRPr/>
              </a:pPr>
              <a:t>20.3.2014</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5BD56EE5-A0C6-4DA6-AF75-1F1267AB3198}"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700" y="851270"/>
            <a:ext cx="9148038" cy="1075440"/>
          </a:xfrm>
        </p:spPr>
        <p:txBody>
          <a:bodyPr>
            <a:normAutofit/>
          </a:bodyPr>
          <a:lstStyle/>
          <a:p>
            <a:pPr algn="ctr" fontAlgn="auto">
              <a:spcAft>
                <a:spcPts val="0"/>
              </a:spcAft>
              <a:defRPr/>
            </a:pPr>
            <a:r>
              <a:rPr lang="tr-TR" dirty="0" smtClean="0">
                <a:latin typeface="Cambria Math" pitchFamily="18" charset="0"/>
                <a:ea typeface="Cambria Math" pitchFamily="18" charset="0"/>
              </a:rPr>
              <a:t>Hatay Mangala Şenliği Projesi </a:t>
            </a:r>
            <a:endParaRPr lang="tr-TR" dirty="0">
              <a:latin typeface="Cambria Math" pitchFamily="18" charset="0"/>
              <a:ea typeface="Cambria Math" pitchFamily="18"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5" y="5870408"/>
            <a:ext cx="7992888" cy="870960"/>
          </a:xfrm>
          <a:prstGeom prst="rect">
            <a:avLst/>
          </a:prstGeom>
        </p:spPr>
      </p:pic>
      <p:pic>
        <p:nvPicPr>
          <p:cNvPr id="6" name="Resim 5"/>
          <p:cNvPicPr>
            <a:picLocks noChangeAspect="1"/>
          </p:cNvPicPr>
          <p:nvPr/>
        </p:nvPicPr>
        <p:blipFill rotWithShape="1">
          <a:blip r:embed="rId3">
            <a:extLst>
              <a:ext uri="{28A0092B-C50C-407E-A947-70E740481C1C}">
                <a14:useLocalDpi xmlns:a14="http://schemas.microsoft.com/office/drawing/2010/main" val="0"/>
              </a:ext>
            </a:extLst>
          </a:blip>
          <a:srcRect t="-1023" b="38139"/>
          <a:stretch/>
        </p:blipFill>
        <p:spPr>
          <a:xfrm>
            <a:off x="2916079" y="2060848"/>
            <a:ext cx="3383280" cy="36599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85852" y="1071547"/>
            <a:ext cx="6643734" cy="1428759"/>
          </a:xfrm>
        </p:spPr>
        <p:txBody>
          <a:bodyPr>
            <a:normAutofit fontScale="90000"/>
          </a:bodyPr>
          <a:lstStyle/>
          <a:p>
            <a:pPr algn="ctr" fontAlgn="auto">
              <a:spcAft>
                <a:spcPts val="0"/>
              </a:spcAft>
              <a:defRPr/>
            </a:pPr>
            <a:r>
              <a:rPr lang="tr-TR" dirty="0" smtClean="0">
                <a:latin typeface="Cambria Math" pitchFamily="18" charset="0"/>
                <a:ea typeface="Cambria Math" pitchFamily="18" charset="0"/>
              </a:rPr>
              <a:t>Dinlediğiniz için</a:t>
            </a:r>
            <a:br>
              <a:rPr lang="tr-TR" dirty="0" smtClean="0">
                <a:latin typeface="Cambria Math" pitchFamily="18" charset="0"/>
                <a:ea typeface="Cambria Math" pitchFamily="18" charset="0"/>
              </a:rPr>
            </a:br>
            <a:r>
              <a:rPr lang="tr-TR" dirty="0" smtClean="0">
                <a:latin typeface="Cambria Math" pitchFamily="18" charset="0"/>
                <a:ea typeface="Cambria Math" pitchFamily="18" charset="0"/>
              </a:rPr>
              <a:t>TEŞEKKÜR EDERİM</a:t>
            </a:r>
            <a:r>
              <a:rPr lang="tr-TR" dirty="0" smtClean="0">
                <a:latin typeface="Cambria Math" pitchFamily="18" charset="0"/>
                <a:ea typeface="Cambria Math" pitchFamily="18" charset="0"/>
              </a:rPr>
              <a:t>.</a:t>
            </a:r>
            <a:endParaRPr lang="tr-TR" dirty="0">
              <a:latin typeface="Cambria Math" pitchFamily="18" charset="0"/>
              <a:ea typeface="Cambria Math" pitchFamily="18" charset="0"/>
            </a:endParaRPr>
          </a:p>
        </p:txBody>
      </p:sp>
      <p:sp>
        <p:nvSpPr>
          <p:cNvPr id="3" name="2 Alt Başlık"/>
          <p:cNvSpPr>
            <a:spLocks noGrp="1"/>
          </p:cNvSpPr>
          <p:nvPr>
            <p:ph type="subTitle" idx="1"/>
          </p:nvPr>
        </p:nvSpPr>
        <p:spPr>
          <a:xfrm>
            <a:off x="2928938" y="3286125"/>
            <a:ext cx="3643312" cy="2352675"/>
          </a:xfrm>
        </p:spPr>
        <p:txBody>
          <a:bodyPr>
            <a:normAutofit/>
          </a:bodyPr>
          <a:lstStyle/>
          <a:p>
            <a:pPr marR="0" algn="ctr">
              <a:lnSpc>
                <a:spcPct val="90000"/>
              </a:lnSpc>
            </a:pPr>
            <a:r>
              <a:rPr lang="tr-TR" dirty="0" smtClean="0"/>
              <a:t>Ahmet ŞANAL</a:t>
            </a:r>
          </a:p>
          <a:p>
            <a:pPr marR="0" algn="ctr">
              <a:lnSpc>
                <a:spcPct val="90000"/>
              </a:lnSpc>
            </a:pPr>
            <a:r>
              <a:rPr lang="tr-TR" dirty="0" smtClean="0"/>
              <a:t>Türkçe Öğretmeni</a:t>
            </a:r>
            <a:endParaRPr lang="tr-TR" dirty="0" smtClean="0"/>
          </a:p>
          <a:p>
            <a:pPr marR="0" algn="ctr">
              <a:lnSpc>
                <a:spcPct val="90000"/>
              </a:lnSpc>
            </a:pPr>
            <a:r>
              <a:rPr lang="tr-TR" dirty="0" smtClean="0"/>
              <a:t>Proje Koordinatörü</a:t>
            </a:r>
            <a:endParaRPr lang="tr-TR" dirty="0" smtClean="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5" y="5870408"/>
            <a:ext cx="7992888" cy="87096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p:txBody>
          <a:bodyPr/>
          <a:lstStyle/>
          <a:p>
            <a:pPr algn="ctr"/>
            <a:r>
              <a:rPr lang="tr-TR" smtClean="0"/>
              <a:t>Proje Genel Bilgiler</a:t>
            </a:r>
          </a:p>
        </p:txBody>
      </p:sp>
      <p:sp>
        <p:nvSpPr>
          <p:cNvPr id="3" name="2 İçerik Yer Tutucusu"/>
          <p:cNvSpPr>
            <a:spLocks noGrp="1"/>
          </p:cNvSpPr>
          <p:nvPr>
            <p:ph idx="1"/>
          </p:nvPr>
        </p:nvSpPr>
        <p:spPr>
          <a:xfrm>
            <a:off x="467544" y="1844824"/>
            <a:ext cx="8291513" cy="4806950"/>
          </a:xfrm>
        </p:spPr>
        <p:txBody>
          <a:bodyPr>
            <a:noAutofit/>
          </a:bodyPr>
          <a:lstStyle/>
          <a:p>
            <a:pPr marL="0" indent="0" fontAlgn="auto">
              <a:spcAft>
                <a:spcPts val="0"/>
              </a:spcAft>
              <a:buClr>
                <a:schemeClr val="accent3"/>
              </a:buClr>
              <a:buFont typeface="Wingdings 2"/>
              <a:buNone/>
              <a:defRPr/>
            </a:pPr>
            <a:r>
              <a:rPr lang="tr-TR" dirty="0" smtClean="0">
                <a:solidFill>
                  <a:schemeClr val="tx2"/>
                </a:solidFill>
                <a:latin typeface="+mj-lt"/>
              </a:rPr>
              <a:t>Proje Adı                    </a:t>
            </a:r>
            <a:r>
              <a:rPr lang="tr-TR" dirty="0" smtClean="0">
                <a:solidFill>
                  <a:schemeClr val="tx2"/>
                </a:solidFill>
                <a:latin typeface="+mj-lt"/>
              </a:rPr>
              <a:t> : 	</a:t>
            </a:r>
            <a:r>
              <a:rPr lang="tr-TR" dirty="0" smtClean="0">
                <a:latin typeface="+mj-lt"/>
              </a:rPr>
              <a:t>Hatay Mangala Şenliği</a:t>
            </a:r>
            <a:endParaRPr lang="tr-TR" dirty="0" smtClean="0">
              <a:latin typeface="+mj-lt"/>
            </a:endParaRPr>
          </a:p>
          <a:p>
            <a:pPr marL="0" indent="0" fontAlgn="auto">
              <a:spcAft>
                <a:spcPts val="0"/>
              </a:spcAft>
              <a:buClr>
                <a:schemeClr val="accent3"/>
              </a:buClr>
              <a:buFont typeface="Wingdings 2"/>
              <a:buNone/>
              <a:defRPr/>
            </a:pPr>
            <a:r>
              <a:rPr lang="tr-TR" dirty="0" smtClean="0">
                <a:solidFill>
                  <a:schemeClr val="tx2"/>
                </a:solidFill>
                <a:latin typeface="+mj-lt"/>
              </a:rPr>
              <a:t>Proje Süresi                </a:t>
            </a:r>
            <a:r>
              <a:rPr lang="tr-TR" dirty="0" smtClean="0">
                <a:solidFill>
                  <a:schemeClr val="tx2"/>
                </a:solidFill>
                <a:latin typeface="+mj-lt"/>
              </a:rPr>
              <a:t>:	</a:t>
            </a:r>
            <a:r>
              <a:rPr lang="tr-TR" dirty="0" smtClean="0">
                <a:latin typeface="+mj-lt"/>
              </a:rPr>
              <a:t>7 </a:t>
            </a:r>
            <a:r>
              <a:rPr lang="tr-TR" dirty="0">
                <a:latin typeface="+mj-lt"/>
              </a:rPr>
              <a:t>AY</a:t>
            </a:r>
          </a:p>
          <a:p>
            <a:pPr marL="0" indent="0" fontAlgn="auto">
              <a:spcAft>
                <a:spcPts val="0"/>
              </a:spcAft>
              <a:buClr>
                <a:schemeClr val="accent3"/>
              </a:buClr>
              <a:buFont typeface="Wingdings 2"/>
              <a:buNone/>
              <a:defRPr/>
            </a:pPr>
            <a:r>
              <a:rPr lang="tr-TR" dirty="0" smtClean="0">
                <a:solidFill>
                  <a:schemeClr val="tx2"/>
                </a:solidFill>
                <a:latin typeface="+mj-lt"/>
              </a:rPr>
              <a:t>Proje Bütçesi              : </a:t>
            </a:r>
            <a:r>
              <a:rPr lang="tr-TR" dirty="0" smtClean="0">
                <a:solidFill>
                  <a:schemeClr val="tx2"/>
                </a:solidFill>
                <a:latin typeface="+mj-lt"/>
              </a:rPr>
              <a:t>	</a:t>
            </a:r>
            <a:r>
              <a:rPr lang="tr-TR" dirty="0" smtClean="0">
                <a:latin typeface="+mj-lt"/>
              </a:rPr>
              <a:t>4.950€</a:t>
            </a:r>
          </a:p>
          <a:p>
            <a:pPr marL="0" indent="0" fontAlgn="auto">
              <a:spcAft>
                <a:spcPts val="0"/>
              </a:spcAft>
              <a:buClr>
                <a:schemeClr val="accent3"/>
              </a:buClr>
              <a:buFont typeface="Wingdings 2"/>
              <a:buNone/>
              <a:defRPr/>
            </a:pPr>
            <a:r>
              <a:rPr lang="tr-TR" dirty="0" smtClean="0">
                <a:solidFill>
                  <a:schemeClr val="tx2"/>
                </a:solidFill>
                <a:latin typeface="+mj-lt"/>
              </a:rPr>
              <a:t>Başvurulan </a:t>
            </a:r>
            <a:r>
              <a:rPr lang="tr-TR" dirty="0" smtClean="0">
                <a:solidFill>
                  <a:schemeClr val="tx2"/>
                </a:solidFill>
                <a:latin typeface="+mj-lt"/>
              </a:rPr>
              <a:t>Program : </a:t>
            </a:r>
            <a:r>
              <a:rPr lang="tr-TR" dirty="0" smtClean="0">
                <a:solidFill>
                  <a:schemeClr val="tx2"/>
                </a:solidFill>
                <a:latin typeface="+mj-lt"/>
              </a:rPr>
              <a:t>	</a:t>
            </a:r>
            <a:r>
              <a:rPr lang="tr-TR" dirty="0" smtClean="0">
                <a:latin typeface="+mj-lt"/>
              </a:rPr>
              <a:t>AB Gençlik Programı </a:t>
            </a:r>
          </a:p>
          <a:p>
            <a:pPr marL="0" indent="0" fontAlgn="auto">
              <a:spcAft>
                <a:spcPts val="0"/>
              </a:spcAft>
              <a:buClr>
                <a:schemeClr val="accent3"/>
              </a:buClr>
              <a:buFont typeface="Wingdings 2"/>
              <a:buNone/>
              <a:defRPr/>
            </a:pPr>
            <a:r>
              <a:rPr lang="tr-TR" dirty="0" smtClean="0">
                <a:latin typeface="+mj-lt"/>
              </a:rPr>
              <a:t>				Eylem 1.2.</a:t>
            </a:r>
          </a:p>
          <a:p>
            <a:pPr marL="0" indent="0" fontAlgn="auto">
              <a:spcAft>
                <a:spcPts val="0"/>
              </a:spcAft>
              <a:buClr>
                <a:schemeClr val="accent3"/>
              </a:buClr>
              <a:buFont typeface="Wingdings 2"/>
              <a:buNone/>
              <a:defRPr/>
            </a:pPr>
            <a:r>
              <a:rPr lang="tr-TR" dirty="0" smtClean="0">
                <a:latin typeface="+mj-lt"/>
              </a:rPr>
              <a:t>				Gençlik Girişimleri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5" y="5870408"/>
            <a:ext cx="7992888" cy="87096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a:xfrm>
            <a:off x="395536" y="2708920"/>
            <a:ext cx="2232248" cy="651098"/>
          </a:xfrm>
        </p:spPr>
        <p:txBody>
          <a:bodyPr/>
          <a:lstStyle/>
          <a:p>
            <a:pPr algn="ctr"/>
            <a:r>
              <a:rPr lang="tr-TR" dirty="0" smtClean="0"/>
              <a:t>Proje </a:t>
            </a:r>
            <a:r>
              <a:rPr lang="tr-TR" dirty="0" smtClean="0"/>
              <a:t>Ekibi</a:t>
            </a:r>
            <a:endParaRPr lang="tr-TR" dirty="0" smtClean="0"/>
          </a:p>
        </p:txBody>
      </p:sp>
      <p:sp>
        <p:nvSpPr>
          <p:cNvPr id="2" name="Rectangle 1"/>
          <p:cNvSpPr>
            <a:spLocks noGrp="1" noChangeArrowheads="1"/>
          </p:cNvSpPr>
          <p:nvPr>
            <p:ph idx="1"/>
          </p:nvPr>
        </p:nvSpPr>
        <p:spPr bwMode="auto">
          <a:xfrm>
            <a:off x="1259632" y="333137"/>
            <a:ext cx="6912768"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ctr" defTabSz="914400" rtl="0" eaLnBrk="0" fontAlgn="base" latinLnBrk="0" hangingPunct="0">
              <a:lnSpc>
                <a:spcPct val="100000"/>
              </a:lnSpc>
              <a:spcBef>
                <a:spcPct val="0"/>
              </a:spcBef>
              <a:spcAft>
                <a:spcPct val="0"/>
              </a:spcAft>
              <a:buClrTx/>
              <a:buSzTx/>
              <a:buFontTx/>
              <a:buNone/>
              <a:tabLst/>
            </a:pPr>
            <a:endParaRPr kumimoji="0" lang="tr-TR" sz="1000" b="0" i="0" u="none" strike="noStrike" cap="none" normalizeH="0" baseline="0" dirty="0" smtClean="0">
              <a:ln>
                <a:noFill/>
              </a:ln>
              <a:solidFill>
                <a:srgbClr val="333333"/>
              </a:solidFill>
              <a:effectLst/>
              <a:latin typeface="Arial" panose="020B0604020202020204" pitchFamily="34" charset="0"/>
              <a:cs typeface="Arial" panose="020B0604020202020204"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lang="tr-TR" sz="1000" dirty="0">
              <a:solidFill>
                <a:srgbClr val="333333"/>
              </a:solidFill>
              <a:cs typeface="Arial" panose="020B0604020202020204"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tr-TR" sz="1000" b="0" i="0" u="none" strike="noStrike" cap="none" normalizeH="0" baseline="0" dirty="0" smtClean="0">
              <a:ln>
                <a:noFill/>
              </a:ln>
              <a:solidFill>
                <a:srgbClr val="333333"/>
              </a:solidFill>
              <a:effectLst/>
              <a:latin typeface="Arial" panose="020B0604020202020204" pitchFamily="34" charset="0"/>
              <a:cs typeface="Arial" panose="020B0604020202020204"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lang="tr-TR" sz="1500" b="1" dirty="0" smtClean="0">
                <a:solidFill>
                  <a:srgbClr val="333333"/>
                </a:solidFill>
                <a:cs typeface="Arial" panose="020B0604020202020204" pitchFamily="34" charset="0"/>
              </a:rPr>
              <a:t>Proje Yasal Temsilcisi:</a:t>
            </a:r>
            <a:r>
              <a:rPr lang="tr-TR" sz="1500" dirty="0" smtClean="0">
                <a:solidFill>
                  <a:srgbClr val="333333"/>
                </a:solidFill>
                <a:cs typeface="Arial" panose="020B0604020202020204" pitchFamily="34" charset="0"/>
              </a:rPr>
              <a:t> </a:t>
            </a: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Ferhat YAVUZ</a:t>
            </a:r>
          </a:p>
          <a:p>
            <a:pPr marL="0" marR="0" lvl="0" indent="449263" algn="ctr" defTabSz="914400" rtl="0" eaLnBrk="0" fontAlgn="base" latinLnBrk="0" hangingPunct="0">
              <a:lnSpc>
                <a:spcPct val="100000"/>
              </a:lnSpc>
              <a:spcBef>
                <a:spcPct val="0"/>
              </a:spcBef>
              <a:spcAft>
                <a:spcPct val="0"/>
              </a:spcAft>
              <a:buClrTx/>
              <a:buSzTx/>
              <a:buFontTx/>
              <a:buNone/>
              <a:tabLst/>
            </a:pPr>
            <a:r>
              <a:rPr lang="tr-TR" sz="1500" dirty="0" smtClean="0">
                <a:solidFill>
                  <a:srgbClr val="333333"/>
                </a:solidFill>
                <a:cs typeface="Arial" panose="020B0604020202020204" pitchFamily="34" charset="0"/>
              </a:rPr>
              <a:t>Genç </a:t>
            </a:r>
            <a:r>
              <a:rPr lang="tr-TR" sz="1500" dirty="0" err="1" smtClean="0">
                <a:solidFill>
                  <a:srgbClr val="333333"/>
                </a:solidFill>
                <a:cs typeface="Arial" panose="020B0604020202020204" pitchFamily="34" charset="0"/>
              </a:rPr>
              <a:t>Aktivist</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33"/>
                </a:solidFill>
                <a:effectLst/>
                <a:cs typeface="Arial" panose="020B0604020202020204" pitchFamily="34" charset="0"/>
              </a:rPr>
              <a:t>Proje Sorumlusu:</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 Bekir DEMİR</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Sınıf Öğretmeni</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
            </a:r>
            <a:br>
              <a:rPr kumimoji="0" lang="tr-TR" sz="1500" b="0" i="0" u="none" strike="noStrike" cap="none" normalizeH="0" baseline="0" dirty="0" smtClean="0">
                <a:ln>
                  <a:noFill/>
                </a:ln>
                <a:solidFill>
                  <a:srgbClr val="333333"/>
                </a:solidFill>
                <a:effectLst/>
                <a:cs typeface="Arial" panose="020B0604020202020204" pitchFamily="34" charset="0"/>
              </a:rPr>
            </a:b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33"/>
                </a:solidFill>
                <a:effectLst/>
                <a:cs typeface="Arial" panose="020B0604020202020204" pitchFamily="34" charset="0"/>
              </a:rPr>
              <a:t>Diğer Grup Üyeleri</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 M. Cihangir GİRİŞKEN</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Sınıf Öğretmeni</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tr-TR" sz="1500" b="0" i="0" u="none" strike="noStrike" cap="none" normalizeH="0" baseline="0" dirty="0" smtClean="0">
              <a:ln>
                <a:noFill/>
              </a:ln>
              <a:solidFill>
                <a:srgbClr val="333333"/>
              </a:solidFill>
              <a:effectLst/>
              <a:cs typeface="Arial" panose="020B0604020202020204"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Ayşe DEMİR</a:t>
            </a:r>
            <a:endParaRPr kumimoji="0" lang="tr-TR" sz="1500" b="0" i="0" u="none" strike="noStrike" cap="none" normalizeH="0" baseline="0" dirty="0" smtClean="0">
              <a:ln>
                <a:noFill/>
              </a:ln>
              <a:solidFill>
                <a:schemeClr val="tx1"/>
              </a:solidFill>
              <a:effectLst/>
            </a:endParaRPr>
          </a:p>
          <a:p>
            <a:pPr marL="0" lvl="0" algn="ctr">
              <a:spcBef>
                <a:spcPct val="0"/>
              </a:spcBef>
              <a:buClrTx/>
              <a:buSzTx/>
              <a:buNone/>
            </a:pPr>
            <a:r>
              <a:rPr lang="tr-TR" sz="1500" dirty="0" smtClean="0">
                <a:solidFill>
                  <a:srgbClr val="333333"/>
                </a:solidFill>
                <a:cs typeface="Arial" panose="020B0604020202020204" pitchFamily="34" charset="0"/>
              </a:rPr>
              <a:t>Genç </a:t>
            </a:r>
            <a:r>
              <a:rPr lang="tr-TR" sz="1500" dirty="0" err="1">
                <a:solidFill>
                  <a:srgbClr val="333333"/>
                </a:solidFill>
                <a:cs typeface="Arial" panose="020B0604020202020204" pitchFamily="34" charset="0"/>
              </a:rPr>
              <a:t>Aktivist</a:t>
            </a:r>
            <a:endParaRPr lang="tr-TR" sz="1500" dirty="0"/>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33"/>
                </a:solidFill>
                <a:effectLst/>
                <a:cs typeface="Arial" panose="020B0604020202020204" pitchFamily="34" charset="0"/>
              </a:rPr>
              <a:t/>
            </a:r>
            <a:br>
              <a:rPr kumimoji="0" lang="tr-TR" sz="1500" b="1" i="0" u="none" strike="noStrike" cap="none" normalizeH="0" baseline="0" dirty="0" smtClean="0">
                <a:ln>
                  <a:noFill/>
                </a:ln>
                <a:solidFill>
                  <a:srgbClr val="333333"/>
                </a:solidFill>
                <a:effectLst/>
                <a:cs typeface="Arial" panose="020B0604020202020204" pitchFamily="34" charset="0"/>
              </a:rPr>
            </a:br>
            <a:r>
              <a:rPr kumimoji="0" lang="tr-TR" sz="1500" b="1" i="0" u="none" strike="noStrike" cap="none" normalizeH="0" baseline="0" dirty="0" smtClean="0">
                <a:ln>
                  <a:noFill/>
                </a:ln>
                <a:solidFill>
                  <a:srgbClr val="333333"/>
                </a:solidFill>
                <a:effectLst/>
                <a:cs typeface="Arial" panose="020B0604020202020204" pitchFamily="34" charset="0"/>
              </a:rPr>
              <a:t>           Mangala Koçu:</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      Zübeyir Gerekli </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i="0" u="none" strike="noStrike" cap="none" normalizeH="0" baseline="0" dirty="0" smtClean="0">
                <a:ln>
                  <a:noFill/>
                </a:ln>
                <a:solidFill>
                  <a:srgbClr val="333333"/>
                </a:solidFill>
                <a:effectLst/>
                <a:cs typeface="Arial" panose="020B0604020202020204" pitchFamily="34" charset="0"/>
              </a:rPr>
              <a:t>Beden Eğitimi ve Spor Öğretmeni</a:t>
            </a:r>
            <a:br>
              <a:rPr kumimoji="0" lang="tr-TR" sz="1500" i="0" u="none" strike="noStrike" cap="none" normalizeH="0" baseline="0" dirty="0" smtClean="0">
                <a:ln>
                  <a:noFill/>
                </a:ln>
                <a:solidFill>
                  <a:srgbClr val="333333"/>
                </a:solidFill>
                <a:effectLst/>
                <a:cs typeface="Arial" panose="020B0604020202020204" pitchFamily="34" charset="0"/>
              </a:rPr>
            </a:br>
            <a:endParaRPr kumimoji="0" lang="tr-TR" sz="150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33"/>
                </a:solidFill>
                <a:effectLst/>
                <a:cs typeface="Arial" panose="020B0604020202020204" pitchFamily="34" charset="0"/>
              </a:rPr>
              <a:t> İl Milli Eğitim Müdürlüğü Proje</a:t>
            </a:r>
            <a:r>
              <a:rPr kumimoji="0" lang="tr-TR" sz="1500" b="1" i="0" u="none" strike="noStrike" cap="none" normalizeH="0" dirty="0" smtClean="0">
                <a:ln>
                  <a:noFill/>
                </a:ln>
                <a:solidFill>
                  <a:srgbClr val="333333"/>
                </a:solidFill>
                <a:effectLst/>
                <a:cs typeface="Arial" panose="020B0604020202020204" pitchFamily="34" charset="0"/>
              </a:rPr>
              <a:t> Temsilcisi</a:t>
            </a:r>
            <a:endParaRPr kumimoji="0" lang="tr-TR" sz="1500" b="1"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500" b="0" i="0" u="none" strike="noStrike" cap="none" normalizeH="0" baseline="0" dirty="0" smtClean="0">
                <a:ln>
                  <a:noFill/>
                </a:ln>
                <a:solidFill>
                  <a:srgbClr val="333333"/>
                </a:solidFill>
                <a:effectLst/>
                <a:cs typeface="Arial" panose="020B0604020202020204" pitchFamily="34" charset="0"/>
              </a:rPr>
              <a:t>Ahmet ŞANAL</a:t>
            </a:r>
          </a:p>
          <a:p>
            <a:pPr marL="0" marR="0" lvl="0" indent="449263" algn="ctr" defTabSz="914400" rtl="0" eaLnBrk="0" fontAlgn="base" latinLnBrk="0" hangingPunct="0">
              <a:lnSpc>
                <a:spcPct val="100000"/>
              </a:lnSpc>
              <a:spcBef>
                <a:spcPct val="0"/>
              </a:spcBef>
              <a:spcAft>
                <a:spcPct val="0"/>
              </a:spcAft>
              <a:buClrTx/>
              <a:buSzTx/>
              <a:buFontTx/>
              <a:buNone/>
              <a:tabLst/>
            </a:pPr>
            <a:r>
              <a:rPr lang="tr-TR" sz="1500" dirty="0" smtClean="0">
                <a:solidFill>
                  <a:srgbClr val="333333"/>
                </a:solidFill>
                <a:cs typeface="Arial" panose="020B0604020202020204" pitchFamily="34" charset="0"/>
              </a:rPr>
              <a:t>Türkçe Öğretmeni</a:t>
            </a:r>
            <a:endParaRPr kumimoji="0" lang="tr-TR" sz="1500" b="0" i="0" u="none" strike="noStrike" cap="none" normalizeH="0" baseline="0" dirty="0" smtClean="0">
              <a:ln>
                <a:noFill/>
              </a:ln>
              <a:solidFill>
                <a:schemeClr val="tx1"/>
              </a:solidFill>
              <a:effectLst/>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333333"/>
                </a:solidFill>
                <a:effectLst/>
                <a:latin typeface="Arial" panose="020B0604020202020204" pitchFamily="34" charset="0"/>
                <a:cs typeface="Arial" panose="020B0604020202020204" pitchFamily="34" charset="0"/>
              </a:rPr>
              <a:t/>
            </a:r>
            <a:br>
              <a:rPr kumimoji="0" lang="tr-TR" sz="1000" b="0" i="0" u="none" strike="noStrike" cap="none" normalizeH="0" baseline="0" dirty="0" smtClean="0">
                <a:ln>
                  <a:noFill/>
                </a:ln>
                <a:solidFill>
                  <a:srgbClr val="333333"/>
                </a:solidFill>
                <a:effectLst/>
                <a:latin typeface="Arial" panose="020B0604020202020204" pitchFamily="34" charset="0"/>
                <a:cs typeface="Arial" panose="020B0604020202020204" pitchFamily="34" charset="0"/>
              </a:rPr>
            </a:b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453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a:xfrm>
            <a:off x="468313" y="692150"/>
            <a:ext cx="8229600" cy="1143000"/>
          </a:xfrm>
        </p:spPr>
        <p:txBody>
          <a:bodyPr/>
          <a:lstStyle/>
          <a:p>
            <a:pPr algn="ctr"/>
            <a:r>
              <a:rPr lang="tr-TR" dirty="0" smtClean="0"/>
              <a:t>Proje Hedefi</a:t>
            </a:r>
          </a:p>
        </p:txBody>
      </p:sp>
      <p:sp>
        <p:nvSpPr>
          <p:cNvPr id="28674" name="2 İçerik Yer Tutucusu"/>
          <p:cNvSpPr>
            <a:spLocks noGrp="1"/>
          </p:cNvSpPr>
          <p:nvPr>
            <p:ph idx="1"/>
          </p:nvPr>
        </p:nvSpPr>
        <p:spPr>
          <a:xfrm>
            <a:off x="1115616" y="2276872"/>
            <a:ext cx="7488832" cy="4320480"/>
          </a:xfrm>
        </p:spPr>
        <p:txBody>
          <a:bodyPr/>
          <a:lstStyle/>
          <a:p>
            <a:pPr marL="0" indent="0" algn="ctr">
              <a:buFont typeface="Wingdings 2" pitchFamily="18" charset="2"/>
              <a:buNone/>
            </a:pPr>
            <a:r>
              <a:rPr lang="tr-TR" sz="3000" dirty="0" smtClean="0"/>
              <a:t>Türk Zeka ve Strateji Oyunu olan </a:t>
            </a:r>
            <a:r>
              <a:rPr lang="tr-TR" sz="3000" dirty="0" err="1" smtClean="0"/>
              <a:t>Mangala’nın</a:t>
            </a:r>
            <a:r>
              <a:rPr lang="tr-TR" sz="3000" dirty="0" smtClean="0"/>
              <a:t> öğrencilerimize öğretilmesini böylelikle serbest zamanlarında zekalarını geliştirici ve stratejik düşünmelerini sağlayıcı oyunlarla ilgili bilgi almalarını sağlamak.</a:t>
            </a:r>
            <a:endParaRPr lang="tr-TR" sz="3000" dirty="0" smtClean="0"/>
          </a:p>
          <a:p>
            <a:pPr marL="0" indent="0" algn="ctr">
              <a:buFont typeface="Wingdings 2" pitchFamily="18" charset="2"/>
              <a:buNone/>
            </a:pPr>
            <a:endParaRPr lang="tr-TR" dirty="0" smtClean="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5" y="5805264"/>
            <a:ext cx="7992888" cy="87096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a:xfrm>
            <a:off x="468313" y="692150"/>
            <a:ext cx="8229600" cy="1143000"/>
          </a:xfrm>
        </p:spPr>
        <p:txBody>
          <a:bodyPr/>
          <a:lstStyle/>
          <a:p>
            <a:pPr algn="ctr"/>
            <a:r>
              <a:rPr lang="tr-TR" dirty="0" smtClean="0"/>
              <a:t>Proje Amacı</a:t>
            </a:r>
          </a:p>
        </p:txBody>
      </p:sp>
      <p:sp>
        <p:nvSpPr>
          <p:cNvPr id="28674" name="2 İçerik Yer Tutucusu"/>
          <p:cNvSpPr>
            <a:spLocks noGrp="1"/>
          </p:cNvSpPr>
          <p:nvPr>
            <p:ph idx="1"/>
          </p:nvPr>
        </p:nvSpPr>
        <p:spPr>
          <a:xfrm>
            <a:off x="2051720" y="2195513"/>
            <a:ext cx="5482952" cy="4662487"/>
          </a:xfrm>
        </p:spPr>
        <p:txBody>
          <a:bodyPr/>
          <a:lstStyle/>
          <a:p>
            <a:pPr marL="0" indent="0" algn="ctr">
              <a:buFont typeface="Wingdings 2" pitchFamily="18" charset="2"/>
              <a:buNone/>
            </a:pPr>
            <a:endParaRPr lang="tr-TR" dirty="0" smtClean="0"/>
          </a:p>
          <a:p>
            <a:pPr marL="0" indent="0" algn="ctr">
              <a:buFont typeface="Wingdings 2" pitchFamily="18" charset="2"/>
              <a:buNone/>
            </a:pPr>
            <a:r>
              <a:rPr lang="tr-TR" dirty="0" smtClean="0"/>
              <a:t>     Başta bilgisayar bağımlılığı olmak üzere çocukları her türlü kötü alışkanlıklardan korumak ve kültür mirasımızı yenil nesillere aktarmaktır.</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5" y="5870408"/>
            <a:ext cx="7992888" cy="870960"/>
          </a:xfrm>
          <a:prstGeom prst="rect">
            <a:avLst/>
          </a:prstGeom>
        </p:spPr>
      </p:pic>
    </p:spTree>
    <p:extLst>
      <p:ext uri="{BB962C8B-B14F-4D97-AF65-F5344CB8AC3E}">
        <p14:creationId xmlns:p14="http://schemas.microsoft.com/office/powerpoint/2010/main" val="559420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Başlık"/>
          <p:cNvSpPr>
            <a:spLocks noGrp="1"/>
          </p:cNvSpPr>
          <p:nvPr>
            <p:ph type="title"/>
          </p:nvPr>
        </p:nvSpPr>
        <p:spPr/>
        <p:txBody>
          <a:bodyPr/>
          <a:lstStyle/>
          <a:p>
            <a:pPr algn="ctr"/>
            <a:r>
              <a:rPr lang="tr-TR" dirty="0" smtClean="0"/>
              <a:t>Hedef Kitlenin </a:t>
            </a:r>
            <a:r>
              <a:rPr lang="tr-TR" dirty="0" smtClean="0"/>
              <a:t>Seçileceği Okullar</a:t>
            </a:r>
            <a:endParaRPr lang="tr-TR" dirty="0" smtClean="0"/>
          </a:p>
        </p:txBody>
      </p:sp>
      <p:graphicFrame>
        <p:nvGraphicFramePr>
          <p:cNvPr id="2" name="İçerik Yer Tutucusu 1"/>
          <p:cNvGraphicFramePr>
            <a:graphicFrameLocks noGrp="1"/>
          </p:cNvGraphicFramePr>
          <p:nvPr>
            <p:ph idx="1"/>
            <p:extLst>
              <p:ext uri="{D42A27DB-BD31-4B8C-83A1-F6EECF244321}">
                <p14:modId xmlns:p14="http://schemas.microsoft.com/office/powerpoint/2010/main" val="910834172"/>
              </p:ext>
            </p:extLst>
          </p:nvPr>
        </p:nvGraphicFramePr>
        <p:xfrm>
          <a:off x="971600" y="2334342"/>
          <a:ext cx="6983412" cy="3062900"/>
        </p:xfrm>
        <a:graphic>
          <a:graphicData uri="http://schemas.openxmlformats.org/drawingml/2006/table">
            <a:tbl>
              <a:tblPr firstRow="1" firstCol="1" bandRow="1">
                <a:tableStyleId>{5C22544A-7EE6-4342-B048-85BDC9FD1C3A}</a:tableStyleId>
              </a:tblPr>
              <a:tblGrid>
                <a:gridCol w="6983412"/>
              </a:tblGrid>
              <a:tr h="201239">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tr-TR" sz="2000" dirty="0" smtClean="0">
                          <a:solidFill>
                            <a:schemeClr val="tx2"/>
                          </a:solidFill>
                          <a:effectLst/>
                        </a:rPr>
                        <a:t>Antakya Hayrettin Özkan Ortaokulu</a:t>
                      </a:r>
                      <a:endParaRPr lang="tr-TR" sz="2000" dirty="0" smtClean="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tr-TR" sz="2000" dirty="0" smtClean="0">
                        <a:solidFill>
                          <a:schemeClr val="tx2"/>
                        </a:solidFill>
                        <a:effectLst/>
                      </a:endParaRPr>
                    </a:p>
                    <a:p>
                      <a:pPr algn="ctr">
                        <a:lnSpc>
                          <a:spcPct val="107000"/>
                        </a:lnSpc>
                        <a:spcAft>
                          <a:spcPts val="0"/>
                        </a:spcAft>
                      </a:pPr>
                      <a:r>
                        <a:rPr lang="tr-TR" sz="2000" dirty="0" smtClean="0">
                          <a:solidFill>
                            <a:schemeClr val="tx2"/>
                          </a:solidFill>
                          <a:effectLst/>
                        </a:rPr>
                        <a:t>Antakya </a:t>
                      </a:r>
                      <a:r>
                        <a:rPr lang="tr-TR" sz="2000" dirty="0">
                          <a:solidFill>
                            <a:schemeClr val="tx2"/>
                          </a:solidFill>
                          <a:effectLst/>
                        </a:rPr>
                        <a:t>Cemalettin Tınaztepe Ortaokulu</a:t>
                      </a:r>
                      <a:endParaRPr lang="tr-TR"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4" marR="47524" marT="0" marB="0">
                    <a:solidFill>
                      <a:schemeClr val="bg1"/>
                    </a:solidFill>
                  </a:tcPr>
                </a:tc>
              </a:tr>
              <a:tr h="423396">
                <a:tc>
                  <a:txBody>
                    <a:bodyPr/>
                    <a:lstStyle/>
                    <a:p>
                      <a:pPr algn="ctr">
                        <a:lnSpc>
                          <a:spcPct val="107000"/>
                        </a:lnSpc>
                        <a:spcAft>
                          <a:spcPts val="0"/>
                        </a:spcAft>
                      </a:pPr>
                      <a:endParaRPr lang="tr-TR" sz="2000" dirty="0" smtClean="0">
                        <a:solidFill>
                          <a:schemeClr val="tx2"/>
                        </a:solidFill>
                        <a:effectLst/>
                      </a:endParaRPr>
                    </a:p>
                    <a:p>
                      <a:pPr algn="ctr">
                        <a:lnSpc>
                          <a:spcPct val="107000"/>
                        </a:lnSpc>
                        <a:spcAft>
                          <a:spcPts val="0"/>
                        </a:spcAft>
                      </a:pPr>
                      <a:r>
                        <a:rPr lang="tr-TR" sz="2000" dirty="0" smtClean="0">
                          <a:solidFill>
                            <a:schemeClr val="tx2"/>
                          </a:solidFill>
                          <a:effectLst/>
                        </a:rPr>
                        <a:t>Antakya </a:t>
                      </a:r>
                      <a:r>
                        <a:rPr lang="tr-TR" sz="2000" dirty="0">
                          <a:solidFill>
                            <a:schemeClr val="tx2"/>
                          </a:solidFill>
                          <a:effectLst/>
                        </a:rPr>
                        <a:t>Abdi İpekçi Ortaokulu</a:t>
                      </a:r>
                      <a:endParaRPr lang="tr-TR"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4" marR="47524" marT="0" marB="0">
                    <a:solidFill>
                      <a:schemeClr val="bg1"/>
                    </a:solidFill>
                  </a:tcPr>
                </a:tc>
              </a:tr>
              <a:tr h="313680">
                <a:tc>
                  <a:txBody>
                    <a:bodyPr/>
                    <a:lstStyle/>
                    <a:p>
                      <a:pPr algn="ctr">
                        <a:lnSpc>
                          <a:spcPct val="107000"/>
                        </a:lnSpc>
                        <a:spcAft>
                          <a:spcPts val="0"/>
                        </a:spcAft>
                      </a:pPr>
                      <a:endParaRPr lang="tr-TR" sz="2000" dirty="0" smtClean="0">
                        <a:solidFill>
                          <a:schemeClr val="tx2"/>
                        </a:solidFill>
                        <a:effectLst/>
                      </a:endParaRPr>
                    </a:p>
                    <a:p>
                      <a:pPr algn="ctr">
                        <a:lnSpc>
                          <a:spcPct val="107000"/>
                        </a:lnSpc>
                        <a:spcAft>
                          <a:spcPts val="0"/>
                        </a:spcAft>
                      </a:pPr>
                      <a:r>
                        <a:rPr lang="tr-TR" sz="2000" dirty="0" smtClean="0">
                          <a:solidFill>
                            <a:schemeClr val="tx2"/>
                          </a:solidFill>
                          <a:effectLst/>
                        </a:rPr>
                        <a:t>Antakya </a:t>
                      </a:r>
                      <a:r>
                        <a:rPr lang="tr-TR" sz="2000" dirty="0">
                          <a:solidFill>
                            <a:schemeClr val="tx2"/>
                          </a:solidFill>
                          <a:effectLst/>
                        </a:rPr>
                        <a:t>Ataker Ortaokulu</a:t>
                      </a:r>
                      <a:endParaRPr lang="tr-TR"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4" marR="47524" marT="0" marB="0">
                    <a:solidFill>
                      <a:schemeClr val="bg1"/>
                    </a:solidFill>
                  </a:tcPr>
                </a:tc>
              </a:tr>
              <a:tr h="427466">
                <a:tc>
                  <a:txBody>
                    <a:bodyPr/>
                    <a:lstStyle/>
                    <a:p>
                      <a:pPr algn="ctr">
                        <a:lnSpc>
                          <a:spcPct val="107000"/>
                        </a:lnSpc>
                        <a:spcAft>
                          <a:spcPts val="0"/>
                        </a:spcAft>
                      </a:pPr>
                      <a:endParaRPr lang="tr-TR"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4" marR="47524" marT="0" marB="0">
                    <a:solidFill>
                      <a:schemeClr val="bg1"/>
                    </a:solidFill>
                  </a:tcPr>
                </a:tc>
              </a:tr>
              <a:tr h="395916">
                <a:tc>
                  <a:txBody>
                    <a:bodyPr/>
                    <a:lstStyle/>
                    <a:p>
                      <a:pPr algn="ctr">
                        <a:lnSpc>
                          <a:spcPct val="107000"/>
                        </a:lnSpc>
                        <a:spcAft>
                          <a:spcPts val="0"/>
                        </a:spcAft>
                      </a:pPr>
                      <a:r>
                        <a:rPr lang="tr-TR" sz="2000" dirty="0">
                          <a:solidFill>
                            <a:schemeClr val="tx2"/>
                          </a:solidFill>
                          <a:effectLst/>
                        </a:rPr>
                        <a:t>Ayşe Fitnat Ortaokulu</a:t>
                      </a:r>
                      <a:endParaRPr lang="tr-TR"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47524" marR="47524" marT="0" marB="0">
                    <a:solidFill>
                      <a:schemeClr val="bg1"/>
                    </a:solidFill>
                  </a:tcPr>
                </a:tc>
              </a:tr>
            </a:tbl>
          </a:graphicData>
        </a:graphic>
      </p:graphicFrame>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5" y="5870408"/>
            <a:ext cx="7992888" cy="870960"/>
          </a:xfrm>
          <a:prstGeom prst="rect">
            <a:avLst/>
          </a:prstGeom>
        </p:spPr>
      </p:pic>
    </p:spTree>
    <p:extLst>
      <p:ext uri="{BB962C8B-B14F-4D97-AF65-F5344CB8AC3E}">
        <p14:creationId xmlns:p14="http://schemas.microsoft.com/office/powerpoint/2010/main" val="1273930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Başlık"/>
          <p:cNvSpPr>
            <a:spLocks noGrp="1"/>
          </p:cNvSpPr>
          <p:nvPr>
            <p:ph type="title"/>
          </p:nvPr>
        </p:nvSpPr>
        <p:spPr/>
        <p:txBody>
          <a:bodyPr/>
          <a:lstStyle/>
          <a:p>
            <a:pPr algn="ctr"/>
            <a:r>
              <a:rPr lang="tr-TR" dirty="0" smtClean="0"/>
              <a:t>Hedef </a:t>
            </a:r>
            <a:r>
              <a:rPr lang="tr-TR" dirty="0" smtClean="0"/>
              <a:t>Kitle</a:t>
            </a:r>
            <a:endParaRPr lang="tr-TR" dirty="0" smtClean="0"/>
          </a:p>
        </p:txBody>
      </p:sp>
      <p:sp>
        <p:nvSpPr>
          <p:cNvPr id="3" name="2 İçerik Yer Tutucusu"/>
          <p:cNvSpPr>
            <a:spLocks noGrp="1"/>
          </p:cNvSpPr>
          <p:nvPr>
            <p:ph idx="1"/>
          </p:nvPr>
        </p:nvSpPr>
        <p:spPr>
          <a:xfrm>
            <a:off x="1763688" y="1412777"/>
            <a:ext cx="5328592" cy="3168351"/>
          </a:xfrm>
        </p:spPr>
        <p:txBody>
          <a:bodyPr>
            <a:noAutofit/>
          </a:bodyPr>
          <a:lstStyle/>
          <a:p>
            <a:pPr>
              <a:lnSpc>
                <a:spcPct val="90000"/>
              </a:lnSpc>
            </a:pPr>
            <a:endParaRPr lang="tr-TR" dirty="0" smtClean="0"/>
          </a:p>
          <a:p>
            <a:pPr marL="0" indent="0">
              <a:lnSpc>
                <a:spcPct val="90000"/>
              </a:lnSpc>
              <a:buNone/>
            </a:pPr>
            <a:r>
              <a:rPr lang="tr-TR" dirty="0" smtClean="0"/>
              <a:t> Genelde : 5 okul içinden seçilen* 20’şer öğrenci(Toplam 100 öğrenci)</a:t>
            </a:r>
          </a:p>
          <a:p>
            <a:pPr marL="0" indent="0">
              <a:lnSpc>
                <a:spcPct val="90000"/>
              </a:lnSpc>
              <a:buNone/>
            </a:pPr>
            <a:endParaRPr lang="tr-TR" dirty="0"/>
          </a:p>
          <a:p>
            <a:pPr marL="0" indent="0">
              <a:lnSpc>
                <a:spcPct val="90000"/>
              </a:lnSpc>
              <a:buNone/>
            </a:pPr>
            <a:r>
              <a:rPr lang="tr-TR" dirty="0" smtClean="0"/>
              <a:t>Özelde : Proje kapsamındaki </a:t>
            </a:r>
            <a:r>
              <a:rPr lang="tr-TR" dirty="0" err="1" smtClean="0"/>
              <a:t>okullararası</a:t>
            </a:r>
            <a:r>
              <a:rPr lang="tr-TR" dirty="0" smtClean="0"/>
              <a:t> turnuvada dereceye giren ilk 30 öğrenci.</a:t>
            </a:r>
          </a:p>
          <a:p>
            <a:pPr marL="0" indent="0">
              <a:lnSpc>
                <a:spcPct val="90000"/>
              </a:lnSpc>
              <a:buNone/>
            </a:pPr>
            <a:endParaRPr lang="tr-TR" dirty="0"/>
          </a:p>
          <a:p>
            <a:pPr marL="0" indent="0">
              <a:lnSpc>
                <a:spcPct val="90000"/>
              </a:lnSpc>
              <a:buNone/>
            </a:pPr>
            <a:endParaRPr lang="tr-TR" dirty="0" smtClean="0"/>
          </a:p>
          <a:p>
            <a:pPr marL="0" indent="0">
              <a:lnSpc>
                <a:spcPct val="90000"/>
              </a:lnSpc>
              <a:buNone/>
            </a:pPr>
            <a:endParaRPr lang="tr-TR" dirty="0" smtClean="0"/>
          </a:p>
          <a:p>
            <a:pPr marL="0" indent="0">
              <a:lnSpc>
                <a:spcPct val="90000"/>
              </a:lnSpc>
              <a:buNone/>
            </a:pPr>
            <a:r>
              <a:rPr lang="tr-TR" dirty="0" smtClean="0"/>
              <a:t> </a:t>
            </a:r>
            <a:endParaRPr lang="tr-TR" dirty="0" smtClean="0"/>
          </a:p>
        </p:txBody>
      </p:sp>
      <p:sp>
        <p:nvSpPr>
          <p:cNvPr id="4" name="2 İçerik Yer Tutucusu"/>
          <p:cNvSpPr txBox="1">
            <a:spLocks/>
          </p:cNvSpPr>
          <p:nvPr/>
        </p:nvSpPr>
        <p:spPr bwMode="auto">
          <a:xfrm>
            <a:off x="483584" y="5157192"/>
            <a:ext cx="8363272" cy="12241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lnSpc>
                <a:spcPct val="90000"/>
              </a:lnSpc>
              <a:buFont typeface="Wingdings 2" pitchFamily="18" charset="2"/>
              <a:buNone/>
            </a:pPr>
            <a:r>
              <a:rPr lang="tr-TR" sz="2000" dirty="0" smtClean="0"/>
              <a:t>* Okul içi seçmeler ilgili okulun idaresi ve öğretmenlerinin tercihine göre okul içi turnuvalar ya da öğretmen kanaatleri, öğrenci ilgilerine göre  gerçekleştirilecek okul içi seçmeleri ile gerçekleştirilebilir. Burada tercih ilgili okul idarelerinin inisiyatifindedir.</a:t>
            </a:r>
          </a:p>
          <a:p>
            <a:pPr marL="0" indent="0">
              <a:lnSpc>
                <a:spcPct val="90000"/>
              </a:lnSpc>
              <a:buFont typeface="Wingdings 2" pitchFamily="18" charset="2"/>
              <a:buNone/>
            </a:pPr>
            <a:endParaRPr lang="tr-TR" dirty="0" smtClean="0"/>
          </a:p>
          <a:p>
            <a:pPr marL="0" indent="0">
              <a:lnSpc>
                <a:spcPct val="90000"/>
              </a:lnSpc>
              <a:buFont typeface="Wingdings 2" pitchFamily="18" charset="2"/>
              <a:buNone/>
            </a:pPr>
            <a:r>
              <a:rPr lang="tr-TR" dirty="0" smtClean="0"/>
              <a:t> </a:t>
            </a:r>
            <a:endParaRPr lang="tr-TR" dirty="0" smtClean="0"/>
          </a:p>
        </p:txBody>
      </p:sp>
    </p:spTree>
    <p:extLst>
      <p:ext uri="{BB962C8B-B14F-4D97-AF65-F5344CB8AC3E}">
        <p14:creationId xmlns:p14="http://schemas.microsoft.com/office/powerpoint/2010/main" val="2412580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a:xfrm>
            <a:off x="468313" y="692150"/>
            <a:ext cx="8229600" cy="1143000"/>
          </a:xfrm>
        </p:spPr>
        <p:txBody>
          <a:bodyPr/>
          <a:lstStyle/>
          <a:p>
            <a:pPr algn="ctr"/>
            <a:r>
              <a:rPr lang="tr-TR" dirty="0" smtClean="0"/>
              <a:t>Proje Faaliyetleri</a:t>
            </a:r>
          </a:p>
        </p:txBody>
      </p:sp>
      <p:sp>
        <p:nvSpPr>
          <p:cNvPr id="3" name="2 İçerik Yer Tutucusu"/>
          <p:cNvSpPr>
            <a:spLocks noGrp="1"/>
          </p:cNvSpPr>
          <p:nvPr>
            <p:ph idx="1"/>
          </p:nvPr>
        </p:nvSpPr>
        <p:spPr>
          <a:xfrm>
            <a:off x="431032" y="2492896"/>
            <a:ext cx="8712968" cy="3168352"/>
          </a:xfrm>
        </p:spPr>
        <p:txBody>
          <a:bodyPr>
            <a:noAutofit/>
          </a:bodyPr>
          <a:lstStyle/>
          <a:p>
            <a:pPr>
              <a:lnSpc>
                <a:spcPct val="80000"/>
              </a:lnSpc>
            </a:pPr>
            <a:r>
              <a:rPr lang="tr-TR" dirty="0" smtClean="0">
                <a:latin typeface="Cambria" panose="02040503050406030204" pitchFamily="18" charset="0"/>
              </a:rPr>
              <a:t>Mangala Kulübü </a:t>
            </a:r>
            <a:r>
              <a:rPr lang="tr-TR" dirty="0" smtClean="0">
                <a:latin typeface="Cambria" panose="02040503050406030204" pitchFamily="18" charset="0"/>
              </a:rPr>
              <a:t>dizayn </a:t>
            </a:r>
            <a:r>
              <a:rPr lang="tr-TR" dirty="0" smtClean="0">
                <a:latin typeface="Cambria" panose="02040503050406030204" pitchFamily="18" charset="0"/>
              </a:rPr>
              <a:t>edilecek, </a:t>
            </a:r>
            <a:endParaRPr lang="tr-TR" dirty="0" smtClean="0">
              <a:latin typeface="Cambria" panose="02040503050406030204" pitchFamily="18" charset="0"/>
            </a:endParaRPr>
          </a:p>
          <a:p>
            <a:pPr>
              <a:lnSpc>
                <a:spcPct val="80000"/>
              </a:lnSpc>
            </a:pPr>
            <a:r>
              <a:rPr lang="tr-TR" dirty="0" smtClean="0">
                <a:latin typeface="Cambria" panose="02040503050406030204" pitchFamily="18" charset="0"/>
              </a:rPr>
              <a:t>Mangala Antrenörlük Eğitimleri verilecek</a:t>
            </a:r>
            <a:endParaRPr lang="tr-TR" dirty="0" smtClean="0">
              <a:latin typeface="Cambria" panose="02040503050406030204" pitchFamily="18" charset="0"/>
            </a:endParaRPr>
          </a:p>
          <a:p>
            <a:pPr>
              <a:lnSpc>
                <a:spcPct val="80000"/>
              </a:lnSpc>
            </a:pPr>
            <a:r>
              <a:rPr lang="tr-TR" dirty="0" smtClean="0">
                <a:latin typeface="Cambria" panose="02040503050406030204" pitchFamily="18" charset="0"/>
              </a:rPr>
              <a:t>Mangala Antrenmanları düzenlenecek</a:t>
            </a:r>
          </a:p>
          <a:p>
            <a:pPr>
              <a:lnSpc>
                <a:spcPct val="80000"/>
              </a:lnSpc>
            </a:pPr>
            <a:r>
              <a:rPr lang="tr-TR" dirty="0" smtClean="0">
                <a:latin typeface="Cambria" panose="02040503050406030204" pitchFamily="18" charset="0"/>
              </a:rPr>
              <a:t>Mangala Oyunculuk Eğitimleri verilecek </a:t>
            </a:r>
            <a:endParaRPr lang="tr-TR" dirty="0" smtClean="0">
              <a:latin typeface="Cambria" panose="02040503050406030204" pitchFamily="18" charset="0"/>
            </a:endParaRPr>
          </a:p>
          <a:p>
            <a:pPr>
              <a:lnSpc>
                <a:spcPct val="80000"/>
              </a:lnSpc>
            </a:pPr>
            <a:r>
              <a:rPr lang="tr-TR" dirty="0" smtClean="0">
                <a:latin typeface="Cambria" panose="02040503050406030204" pitchFamily="18" charset="0"/>
              </a:rPr>
              <a:t>Mangala turnuvası tertiplenecektir.</a:t>
            </a:r>
          </a:p>
          <a:p>
            <a:pPr>
              <a:lnSpc>
                <a:spcPct val="80000"/>
              </a:lnSpc>
            </a:pPr>
            <a:r>
              <a:rPr lang="tr-TR" dirty="0">
                <a:latin typeface="Cambria" panose="02040503050406030204" pitchFamily="18" charset="0"/>
              </a:rPr>
              <a:t>30 öğrenciye </a:t>
            </a:r>
            <a:r>
              <a:rPr lang="tr-TR" dirty="0" smtClean="0">
                <a:latin typeface="Cambria" panose="02040503050406030204" pitchFamily="18" charset="0"/>
              </a:rPr>
              <a:t>Matematik Eğitimi verilecektir.</a:t>
            </a:r>
          </a:p>
          <a:p>
            <a:pPr>
              <a:lnSpc>
                <a:spcPct val="80000"/>
              </a:lnSpc>
            </a:pPr>
            <a:r>
              <a:rPr lang="tr-TR" dirty="0" smtClean="0">
                <a:latin typeface="Cambria" panose="02040503050406030204" pitchFamily="18" charset="0"/>
              </a:rPr>
              <a:t>Kulübe üye öğrenciler ulusal ve uluslararası turnuvalara hazırlanacaktır.</a:t>
            </a:r>
          </a:p>
          <a:p>
            <a:pPr>
              <a:lnSpc>
                <a:spcPct val="80000"/>
              </a:lnSpc>
            </a:pPr>
            <a:r>
              <a:rPr lang="tr-TR" dirty="0" smtClean="0">
                <a:latin typeface="Cambria" panose="02040503050406030204" pitchFamily="18" charset="0"/>
              </a:rPr>
              <a:t>Proje </a:t>
            </a:r>
            <a:r>
              <a:rPr lang="tr-TR" dirty="0" smtClean="0">
                <a:latin typeface="Cambria" panose="02040503050406030204" pitchFamily="18" charset="0"/>
              </a:rPr>
              <a:t>çıktıları ve elde edilen bulgular kamuoyu ile  paylaşılacaktır.</a:t>
            </a:r>
          </a:p>
          <a:p>
            <a:pPr marL="0" indent="0">
              <a:lnSpc>
                <a:spcPct val="80000"/>
              </a:lnSpc>
              <a:buNone/>
            </a:pPr>
            <a:endParaRPr lang="tr-TR" dirty="0" smtClean="0">
              <a:latin typeface="Cambria" panose="020405030504060302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a:xfrm>
            <a:off x="492919" y="908720"/>
            <a:ext cx="8229600" cy="1143000"/>
          </a:xfrm>
        </p:spPr>
        <p:txBody>
          <a:bodyPr/>
          <a:lstStyle/>
          <a:p>
            <a:pPr algn="ctr"/>
            <a:r>
              <a:rPr lang="tr-TR" dirty="0" smtClean="0"/>
              <a:t>Yaygınlaştırma ve Sürdürülebilirlik</a:t>
            </a:r>
          </a:p>
        </p:txBody>
      </p:sp>
      <p:sp>
        <p:nvSpPr>
          <p:cNvPr id="6" name="İçerik Yer Tutucusu 5"/>
          <p:cNvSpPr>
            <a:spLocks noGrp="1"/>
          </p:cNvSpPr>
          <p:nvPr>
            <p:ph idx="1"/>
          </p:nvPr>
        </p:nvSpPr>
        <p:spPr>
          <a:xfrm>
            <a:off x="1907704" y="2204864"/>
            <a:ext cx="5832933" cy="3213187"/>
          </a:xfrm>
          <a:prstGeom prst="rect">
            <a:avLst/>
          </a:prstGeom>
        </p:spPr>
        <p:txBody>
          <a:bodyPr wrap="square">
            <a:spAutoFit/>
          </a:bodyPr>
          <a:lstStyle/>
          <a:p>
            <a:pPr algn="just">
              <a:lnSpc>
                <a:spcPct val="80000"/>
              </a:lnSpc>
            </a:pPr>
            <a:r>
              <a:rPr lang="tr-TR" dirty="0" smtClean="0"/>
              <a:t>Proje çıktı ve sonuçları tüm okul müdürleriyle paylaşılacaktır. </a:t>
            </a:r>
          </a:p>
          <a:p>
            <a:pPr algn="just">
              <a:lnSpc>
                <a:spcPct val="80000"/>
              </a:lnSpc>
            </a:pPr>
            <a:r>
              <a:rPr lang="tr-TR" dirty="0" smtClean="0"/>
              <a:t>İlçe bazlı  yönetici ve birer öğretmenin katılımıyla (ilkokul </a:t>
            </a:r>
            <a:r>
              <a:rPr lang="tr-TR" dirty="0"/>
              <a:t>ve </a:t>
            </a:r>
            <a:r>
              <a:rPr lang="tr-TR" dirty="0" smtClean="0"/>
              <a:t>ortaokullarda) mangala </a:t>
            </a:r>
            <a:r>
              <a:rPr lang="tr-TR" dirty="0"/>
              <a:t>tanıtım seminerleri </a:t>
            </a:r>
            <a:r>
              <a:rPr lang="tr-TR" dirty="0" smtClean="0"/>
              <a:t>düzenlenecektir. </a:t>
            </a:r>
          </a:p>
          <a:p>
            <a:pPr algn="just">
              <a:lnSpc>
                <a:spcPct val="80000"/>
              </a:lnSpc>
            </a:pPr>
            <a:r>
              <a:rPr lang="tr-TR" dirty="0" smtClean="0"/>
              <a:t>Yeni projelerle </a:t>
            </a:r>
            <a:r>
              <a:rPr lang="tr-TR" dirty="0" smtClean="0"/>
              <a:t>proje sonrasında da müsabakalar sürdürülebilecektir</a:t>
            </a:r>
            <a:r>
              <a:rPr lang="tr-TR" dirty="0" smtClean="0"/>
              <a:t>.</a:t>
            </a:r>
          </a:p>
          <a:p>
            <a:pPr algn="just">
              <a:lnSpc>
                <a:spcPct val="80000"/>
              </a:lnSpc>
            </a:pPr>
            <a:r>
              <a:rPr lang="tr-TR" dirty="0" smtClean="0"/>
              <a:t>Mangala Kulübü faaliyette kalacaktır.</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5" y="5870408"/>
            <a:ext cx="7992888" cy="870960"/>
          </a:xfrm>
          <a:prstGeom prst="rect">
            <a:avLst/>
          </a:prstGeom>
        </p:spPr>
      </p:pic>
    </p:spTree>
    <p:extLst>
      <p:ext uri="{BB962C8B-B14F-4D97-AF65-F5344CB8AC3E}">
        <p14:creationId xmlns:p14="http://schemas.microsoft.com/office/powerpoint/2010/main" val="26927228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227</TotalTime>
  <Words>254</Words>
  <Application>Microsoft Office PowerPoint</Application>
  <PresentationFormat>Ekran Gösterisi (4:3)</PresentationFormat>
  <Paragraphs>78</Paragraphs>
  <Slides>10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10</vt:i4>
      </vt:variant>
    </vt:vector>
  </HeadingPairs>
  <TitlesOfParts>
    <vt:vector size="18" baseType="lpstr">
      <vt:lpstr>Arial</vt:lpstr>
      <vt:lpstr>Calibri</vt:lpstr>
      <vt:lpstr>Cambria</vt:lpstr>
      <vt:lpstr>Cambria Math</vt:lpstr>
      <vt:lpstr>Constantia</vt:lpstr>
      <vt:lpstr>Times New Roman</vt:lpstr>
      <vt:lpstr>Wingdings 2</vt:lpstr>
      <vt:lpstr>Akış</vt:lpstr>
      <vt:lpstr>Hatay Mangala Şenliği Projesi </vt:lpstr>
      <vt:lpstr>Proje Genel Bilgiler</vt:lpstr>
      <vt:lpstr>Proje Ekibi</vt:lpstr>
      <vt:lpstr>Proje Hedefi</vt:lpstr>
      <vt:lpstr>Proje Amacı</vt:lpstr>
      <vt:lpstr>Hedef Kitlenin Seçileceği Okullar</vt:lpstr>
      <vt:lpstr>Hedef Kitle</vt:lpstr>
      <vt:lpstr>Proje Faaliyetleri</vt:lpstr>
      <vt:lpstr>Yaygınlaştırma ve Sürdürülebilirlik</vt:lpstr>
      <vt:lpstr>Dinlediğiniz için TEŞEKKÜR EDERİM.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MANGALA</dc:title>
  <cp:lastModifiedBy>Ahmet ŞANAL</cp:lastModifiedBy>
  <cp:revision>43</cp:revision>
  <dcterms:modified xsi:type="dcterms:W3CDTF">2014-03-20T10:36:48Z</dcterms:modified>
</cp:coreProperties>
</file>