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handoutMasterIdLst>
    <p:handoutMasterId r:id="rId34"/>
  </p:handoutMasterIdLst>
  <p:sldIdLst>
    <p:sldId id="256" r:id="rId2"/>
    <p:sldId id="278" r:id="rId3"/>
    <p:sldId id="269" r:id="rId4"/>
    <p:sldId id="257" r:id="rId5"/>
    <p:sldId id="258" r:id="rId6"/>
    <p:sldId id="279" r:id="rId7"/>
    <p:sldId id="264" r:id="rId8"/>
    <p:sldId id="280" r:id="rId9"/>
    <p:sldId id="266" r:id="rId10"/>
    <p:sldId id="267" r:id="rId11"/>
    <p:sldId id="281" r:id="rId12"/>
    <p:sldId id="282" r:id="rId13"/>
    <p:sldId id="283" r:id="rId14"/>
    <p:sldId id="272" r:id="rId15"/>
    <p:sldId id="284" r:id="rId16"/>
    <p:sldId id="285" r:id="rId17"/>
    <p:sldId id="286" r:id="rId18"/>
    <p:sldId id="287" r:id="rId19"/>
    <p:sldId id="288" r:id="rId20"/>
    <p:sldId id="289" r:id="rId21"/>
    <p:sldId id="290" r:id="rId22"/>
    <p:sldId id="291" r:id="rId23"/>
    <p:sldId id="298" r:id="rId24"/>
    <p:sldId id="292" r:id="rId25"/>
    <p:sldId id="293" r:id="rId26"/>
    <p:sldId id="294" r:id="rId27"/>
    <p:sldId id="296" r:id="rId28"/>
    <p:sldId id="297" r:id="rId29"/>
    <p:sldId id="295" r:id="rId30"/>
    <p:sldId id="299" r:id="rId31"/>
    <p:sldId id="275" r:id="rId3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3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4660"/>
  </p:normalViewPr>
  <p:slideViewPr>
    <p:cSldViewPr>
      <p:cViewPr varScale="1">
        <p:scale>
          <a:sx n="42" d="100"/>
          <a:sy n="42" d="100"/>
        </p:scale>
        <p:origin x="1278"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ABBC77-33D2-4D16-9CBD-F02B92DFC74F}" type="datetimeFigureOut">
              <a:rPr lang="tr-TR" smtClean="0"/>
              <a:t>9.12.2013</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290614-8465-4199-AA56-0B5F20E37A5D}" type="slidenum">
              <a:rPr lang="tr-TR" smtClean="0"/>
              <a:t>‹#›</a:t>
            </a:fld>
            <a:endParaRPr lang="tr-TR"/>
          </a:p>
        </p:txBody>
      </p:sp>
    </p:spTree>
    <p:extLst>
      <p:ext uri="{BB962C8B-B14F-4D97-AF65-F5344CB8AC3E}">
        <p14:creationId xmlns:p14="http://schemas.microsoft.com/office/powerpoint/2010/main" val="1147672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FFEE2-7926-4B50-BFB3-596253A1047F}" type="datetimeFigureOut">
              <a:rPr lang="tr-TR" smtClean="0"/>
              <a:t>9.12.2013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56C245-20A8-4DD0-AC5C-53001F86218A}" type="slidenum">
              <a:rPr lang="tr-TR" smtClean="0"/>
              <a:t>‹#›</a:t>
            </a:fld>
            <a:endParaRPr lang="tr-TR"/>
          </a:p>
        </p:txBody>
      </p:sp>
    </p:spTree>
    <p:extLst>
      <p:ext uri="{BB962C8B-B14F-4D97-AF65-F5344CB8AC3E}">
        <p14:creationId xmlns:p14="http://schemas.microsoft.com/office/powerpoint/2010/main" val="1301570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56C245-20A8-4DD0-AC5C-53001F86218A}" type="slidenum">
              <a:rPr lang="tr-TR" smtClean="0"/>
              <a:t>1</a:t>
            </a:fld>
            <a:endParaRPr lang="tr-TR"/>
          </a:p>
        </p:txBody>
      </p:sp>
    </p:spTree>
    <p:extLst>
      <p:ext uri="{BB962C8B-B14F-4D97-AF65-F5344CB8AC3E}">
        <p14:creationId xmlns:p14="http://schemas.microsoft.com/office/powerpoint/2010/main" val="1871563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fld id="{7919A331-670F-40E9-B952-49DFD7743844}" type="datetime1">
              <a:rPr lang="tr-TR" smtClean="0"/>
              <a:t>9.12.2013</a:t>
            </a:fld>
            <a:endParaRPr lang="tr-TR"/>
          </a:p>
        </p:txBody>
      </p:sp>
      <p:sp>
        <p:nvSpPr>
          <p:cNvPr id="5" name="18 Altbilgi Yer Tutucusu"/>
          <p:cNvSpPr>
            <a:spLocks noGrp="1"/>
          </p:cNvSpPr>
          <p:nvPr>
            <p:ph type="ftr" sz="quarter" idx="11"/>
          </p:nvPr>
        </p:nvSpPr>
        <p:spPr/>
        <p:txBody>
          <a:bodyPr/>
          <a:lstStyle>
            <a:lvl1pPr>
              <a:defRPr/>
            </a:lvl1pPr>
          </a:lstStyle>
          <a:p>
            <a:pPr>
              <a:defRPr/>
            </a:pPr>
            <a:r>
              <a:rPr lang="tr-TR" smtClean="0"/>
              <a:t>"Fidanlar Çınarların İzinde..." Projesi 2013-2014</a:t>
            </a:r>
            <a:endParaRPr lang="tr-TR"/>
          </a:p>
        </p:txBody>
      </p:sp>
      <p:sp>
        <p:nvSpPr>
          <p:cNvPr id="6" name="26 Slayt Numarası Yer Tutucusu"/>
          <p:cNvSpPr>
            <a:spLocks noGrp="1"/>
          </p:cNvSpPr>
          <p:nvPr>
            <p:ph type="sldNum" sz="quarter" idx="12"/>
          </p:nvPr>
        </p:nvSpPr>
        <p:spPr/>
        <p:txBody>
          <a:bodyPr/>
          <a:lstStyle>
            <a:lvl1pPr>
              <a:defRPr/>
            </a:lvl1pPr>
          </a:lstStyle>
          <a:p>
            <a:pPr>
              <a:defRPr/>
            </a:pPr>
            <a:fld id="{32D7AC24-F821-4F0D-9F77-BD2220DF3F08}"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888D09D7-BA51-4D60-BFEA-5278D5C2B114}" type="datetime1">
              <a:rPr lang="tr-TR" smtClean="0"/>
              <a:t>9.12.2013</a:t>
            </a:fld>
            <a:endParaRPr lang="tr-TR"/>
          </a:p>
        </p:txBody>
      </p:sp>
      <p:sp>
        <p:nvSpPr>
          <p:cNvPr id="5" name="21 Altbilgi Yer Tutucusu"/>
          <p:cNvSpPr>
            <a:spLocks noGrp="1"/>
          </p:cNvSpPr>
          <p:nvPr>
            <p:ph type="ftr" sz="quarter" idx="11"/>
          </p:nvPr>
        </p:nvSpPr>
        <p:spPr/>
        <p:txBody>
          <a:bodyPr/>
          <a:lstStyle>
            <a:lvl1pPr>
              <a:defRPr/>
            </a:lvl1pPr>
          </a:lstStyle>
          <a:p>
            <a:pPr>
              <a:defRPr/>
            </a:pPr>
            <a:r>
              <a:rPr lang="tr-TR" smtClean="0"/>
              <a:t>"Fidanlar Çınarların İzinde..." Projesi 2013-2014</a:t>
            </a:r>
            <a:endParaRPr lang="tr-TR"/>
          </a:p>
        </p:txBody>
      </p:sp>
      <p:sp>
        <p:nvSpPr>
          <p:cNvPr id="6" name="17 Slayt Numarası Yer Tutucusu"/>
          <p:cNvSpPr>
            <a:spLocks noGrp="1"/>
          </p:cNvSpPr>
          <p:nvPr>
            <p:ph type="sldNum" sz="quarter" idx="12"/>
          </p:nvPr>
        </p:nvSpPr>
        <p:spPr/>
        <p:txBody>
          <a:bodyPr/>
          <a:lstStyle>
            <a:lvl1pPr>
              <a:defRPr/>
            </a:lvl1pPr>
          </a:lstStyle>
          <a:p>
            <a:pPr>
              <a:defRPr/>
            </a:pPr>
            <a:fld id="{64E655B8-3AAF-413F-B456-3969E7590EAB}"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6081AEA2-9F89-4608-9C49-6890A73664C0}" type="datetime1">
              <a:rPr lang="tr-TR" smtClean="0"/>
              <a:t>9.12.2013</a:t>
            </a:fld>
            <a:endParaRPr lang="tr-TR"/>
          </a:p>
        </p:txBody>
      </p:sp>
      <p:sp>
        <p:nvSpPr>
          <p:cNvPr id="5" name="21 Altbilgi Yer Tutucusu"/>
          <p:cNvSpPr>
            <a:spLocks noGrp="1"/>
          </p:cNvSpPr>
          <p:nvPr>
            <p:ph type="ftr" sz="quarter" idx="11"/>
          </p:nvPr>
        </p:nvSpPr>
        <p:spPr/>
        <p:txBody>
          <a:bodyPr/>
          <a:lstStyle>
            <a:lvl1pPr>
              <a:defRPr/>
            </a:lvl1pPr>
          </a:lstStyle>
          <a:p>
            <a:pPr>
              <a:defRPr/>
            </a:pPr>
            <a:r>
              <a:rPr lang="tr-TR" smtClean="0"/>
              <a:t>"Fidanlar Çınarların İzinde..." Projesi 2013-2014</a:t>
            </a:r>
            <a:endParaRPr lang="tr-TR"/>
          </a:p>
        </p:txBody>
      </p:sp>
      <p:sp>
        <p:nvSpPr>
          <p:cNvPr id="6" name="17 Slayt Numarası Yer Tutucusu"/>
          <p:cNvSpPr>
            <a:spLocks noGrp="1"/>
          </p:cNvSpPr>
          <p:nvPr>
            <p:ph type="sldNum" sz="quarter" idx="12"/>
          </p:nvPr>
        </p:nvSpPr>
        <p:spPr/>
        <p:txBody>
          <a:bodyPr/>
          <a:lstStyle>
            <a:lvl1pPr>
              <a:defRPr/>
            </a:lvl1pPr>
          </a:lstStyle>
          <a:p>
            <a:pPr>
              <a:defRPr/>
            </a:pPr>
            <a:fld id="{56BA3AF0-BC6B-401A-BE48-4C5B5AD91BC3}"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C2B0BB2B-CF91-42F9-9FDD-03B1CA504D5D}" type="datetime1">
              <a:rPr lang="tr-TR" smtClean="0"/>
              <a:t>9.12.2013</a:t>
            </a:fld>
            <a:endParaRPr lang="tr-TR"/>
          </a:p>
        </p:txBody>
      </p:sp>
      <p:sp>
        <p:nvSpPr>
          <p:cNvPr id="5" name="21 Altbilgi Yer Tutucusu"/>
          <p:cNvSpPr>
            <a:spLocks noGrp="1"/>
          </p:cNvSpPr>
          <p:nvPr>
            <p:ph type="ftr" sz="quarter" idx="11"/>
          </p:nvPr>
        </p:nvSpPr>
        <p:spPr/>
        <p:txBody>
          <a:bodyPr/>
          <a:lstStyle>
            <a:lvl1pPr>
              <a:defRPr/>
            </a:lvl1pPr>
          </a:lstStyle>
          <a:p>
            <a:pPr>
              <a:defRPr/>
            </a:pPr>
            <a:r>
              <a:rPr lang="tr-TR" smtClean="0"/>
              <a:t>"Fidanlar Çınarların İzinde..." Projesi 2013-2014</a:t>
            </a:r>
            <a:endParaRPr lang="tr-TR"/>
          </a:p>
        </p:txBody>
      </p:sp>
      <p:sp>
        <p:nvSpPr>
          <p:cNvPr id="6" name="17 Slayt Numarası Yer Tutucusu"/>
          <p:cNvSpPr>
            <a:spLocks noGrp="1"/>
          </p:cNvSpPr>
          <p:nvPr>
            <p:ph type="sldNum" sz="quarter" idx="12"/>
          </p:nvPr>
        </p:nvSpPr>
        <p:spPr/>
        <p:txBody>
          <a:bodyPr/>
          <a:lstStyle>
            <a:lvl1pPr>
              <a:defRPr/>
            </a:lvl1pPr>
          </a:lstStyle>
          <a:p>
            <a:pPr>
              <a:defRPr/>
            </a:pPr>
            <a:fld id="{9412E1DB-2B98-400A-8037-3D44620F5753}"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6097E3B-2919-44E6-91E9-2A8211710B94}" type="datetime1">
              <a:rPr lang="tr-TR" smtClean="0"/>
              <a:t>9.12.2013</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"Fidanlar Çınarların İzinde..." Projesi 2013-2014</a:t>
            </a:r>
            <a:endParaRPr lang="tr-TR"/>
          </a:p>
        </p:txBody>
      </p:sp>
      <p:sp>
        <p:nvSpPr>
          <p:cNvPr id="6" name="5 Slayt Numarası Yer Tutucusu"/>
          <p:cNvSpPr>
            <a:spLocks noGrp="1"/>
          </p:cNvSpPr>
          <p:nvPr>
            <p:ph type="sldNum" sz="quarter" idx="12"/>
          </p:nvPr>
        </p:nvSpPr>
        <p:spPr/>
        <p:txBody>
          <a:bodyPr/>
          <a:lstStyle>
            <a:lvl1pPr>
              <a:defRPr/>
            </a:lvl1pPr>
          </a:lstStyle>
          <a:p>
            <a:pPr>
              <a:defRPr/>
            </a:pPr>
            <a:fld id="{11A35B25-67B8-422F-AE18-AE92D6362348}"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5E625FD5-C9F5-43A2-862B-F794C7D97F14}" type="datetime1">
              <a:rPr lang="tr-TR" smtClean="0"/>
              <a:t>9.12.2013</a:t>
            </a:fld>
            <a:endParaRPr lang="tr-TR"/>
          </a:p>
        </p:txBody>
      </p:sp>
      <p:sp>
        <p:nvSpPr>
          <p:cNvPr id="6" name="21 Altbilgi Yer Tutucusu"/>
          <p:cNvSpPr>
            <a:spLocks noGrp="1"/>
          </p:cNvSpPr>
          <p:nvPr>
            <p:ph type="ftr" sz="quarter" idx="11"/>
          </p:nvPr>
        </p:nvSpPr>
        <p:spPr/>
        <p:txBody>
          <a:bodyPr/>
          <a:lstStyle>
            <a:lvl1pPr>
              <a:defRPr/>
            </a:lvl1pPr>
          </a:lstStyle>
          <a:p>
            <a:pPr>
              <a:defRPr/>
            </a:pPr>
            <a:r>
              <a:rPr lang="tr-TR" smtClean="0"/>
              <a:t>"Fidanlar Çınarların İzinde..." Projesi 2013-2014</a:t>
            </a:r>
            <a:endParaRPr lang="tr-TR"/>
          </a:p>
        </p:txBody>
      </p:sp>
      <p:sp>
        <p:nvSpPr>
          <p:cNvPr id="7" name="17 Slayt Numarası Yer Tutucusu"/>
          <p:cNvSpPr>
            <a:spLocks noGrp="1"/>
          </p:cNvSpPr>
          <p:nvPr>
            <p:ph type="sldNum" sz="quarter" idx="12"/>
          </p:nvPr>
        </p:nvSpPr>
        <p:spPr/>
        <p:txBody>
          <a:bodyPr/>
          <a:lstStyle>
            <a:lvl1pPr>
              <a:defRPr/>
            </a:lvl1pPr>
          </a:lstStyle>
          <a:p>
            <a:pPr>
              <a:defRPr/>
            </a:pPr>
            <a:fld id="{A6FE209A-93AD-44A7-B1F6-59C399E5924E}"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fld id="{5EC537ED-45F0-450C-A9BF-A4F1941F016B}" type="datetime1">
              <a:rPr lang="tr-TR" smtClean="0"/>
              <a:t>9.12.2013</a:t>
            </a:fld>
            <a:endParaRPr lang="tr-TR"/>
          </a:p>
        </p:txBody>
      </p:sp>
      <p:sp>
        <p:nvSpPr>
          <p:cNvPr id="8" name="21 Altbilgi Yer Tutucusu"/>
          <p:cNvSpPr>
            <a:spLocks noGrp="1"/>
          </p:cNvSpPr>
          <p:nvPr>
            <p:ph type="ftr" sz="quarter" idx="11"/>
          </p:nvPr>
        </p:nvSpPr>
        <p:spPr/>
        <p:txBody>
          <a:bodyPr/>
          <a:lstStyle>
            <a:lvl1pPr>
              <a:defRPr/>
            </a:lvl1pPr>
          </a:lstStyle>
          <a:p>
            <a:pPr>
              <a:defRPr/>
            </a:pPr>
            <a:r>
              <a:rPr lang="tr-TR" smtClean="0"/>
              <a:t>"Fidanlar Çınarların İzinde..." Projesi 2013-2014</a:t>
            </a:r>
            <a:endParaRPr lang="tr-TR"/>
          </a:p>
        </p:txBody>
      </p:sp>
      <p:sp>
        <p:nvSpPr>
          <p:cNvPr id="9" name="17 Slayt Numarası Yer Tutucusu"/>
          <p:cNvSpPr>
            <a:spLocks noGrp="1"/>
          </p:cNvSpPr>
          <p:nvPr>
            <p:ph type="sldNum" sz="quarter" idx="12"/>
          </p:nvPr>
        </p:nvSpPr>
        <p:spPr/>
        <p:txBody>
          <a:bodyPr/>
          <a:lstStyle>
            <a:lvl1pPr>
              <a:defRPr/>
            </a:lvl1pPr>
          </a:lstStyle>
          <a:p>
            <a:pPr>
              <a:defRPr/>
            </a:pPr>
            <a:fld id="{D69D5DA3-69D6-4B1C-8BA3-8971995DF992}"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fld id="{23035F5A-5599-4B17-BDAB-D785D7843F2D}" type="datetime1">
              <a:rPr lang="tr-TR" smtClean="0"/>
              <a:t>9.12.2013</a:t>
            </a:fld>
            <a:endParaRPr lang="tr-TR"/>
          </a:p>
        </p:txBody>
      </p:sp>
      <p:sp>
        <p:nvSpPr>
          <p:cNvPr id="4" name="21 Altbilgi Yer Tutucusu"/>
          <p:cNvSpPr>
            <a:spLocks noGrp="1"/>
          </p:cNvSpPr>
          <p:nvPr>
            <p:ph type="ftr" sz="quarter" idx="11"/>
          </p:nvPr>
        </p:nvSpPr>
        <p:spPr/>
        <p:txBody>
          <a:bodyPr/>
          <a:lstStyle>
            <a:lvl1pPr>
              <a:defRPr/>
            </a:lvl1pPr>
          </a:lstStyle>
          <a:p>
            <a:pPr>
              <a:defRPr/>
            </a:pPr>
            <a:r>
              <a:rPr lang="tr-TR" smtClean="0"/>
              <a:t>"Fidanlar Çınarların İzinde..." Projesi 2013-2014</a:t>
            </a:r>
            <a:endParaRPr lang="tr-TR"/>
          </a:p>
        </p:txBody>
      </p:sp>
      <p:sp>
        <p:nvSpPr>
          <p:cNvPr id="5" name="17 Slayt Numarası Yer Tutucusu"/>
          <p:cNvSpPr>
            <a:spLocks noGrp="1"/>
          </p:cNvSpPr>
          <p:nvPr>
            <p:ph type="sldNum" sz="quarter" idx="12"/>
          </p:nvPr>
        </p:nvSpPr>
        <p:spPr/>
        <p:txBody>
          <a:bodyPr/>
          <a:lstStyle>
            <a:lvl1pPr>
              <a:defRPr/>
            </a:lvl1pPr>
          </a:lstStyle>
          <a:p>
            <a:pPr>
              <a:defRPr/>
            </a:pPr>
            <a:fld id="{9AA33291-CF72-40D9-84FA-E1D2E151A665}"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4FFE6DDB-1D05-4265-8B50-BB184E76DE1C}" type="datetime1">
              <a:rPr lang="tr-TR" smtClean="0"/>
              <a:t>9.12.2013</a:t>
            </a:fld>
            <a:endParaRPr lang="tr-TR"/>
          </a:p>
        </p:txBody>
      </p:sp>
      <p:sp>
        <p:nvSpPr>
          <p:cNvPr id="3" name="21 Altbilgi Yer Tutucusu"/>
          <p:cNvSpPr>
            <a:spLocks noGrp="1"/>
          </p:cNvSpPr>
          <p:nvPr>
            <p:ph type="ftr" sz="quarter" idx="11"/>
          </p:nvPr>
        </p:nvSpPr>
        <p:spPr/>
        <p:txBody>
          <a:bodyPr/>
          <a:lstStyle>
            <a:lvl1pPr>
              <a:defRPr/>
            </a:lvl1pPr>
          </a:lstStyle>
          <a:p>
            <a:pPr>
              <a:defRPr/>
            </a:pPr>
            <a:r>
              <a:rPr lang="tr-TR" smtClean="0"/>
              <a:t>"Fidanlar Çınarların İzinde..." Projesi 2013-2014</a:t>
            </a:r>
            <a:endParaRPr lang="tr-TR"/>
          </a:p>
        </p:txBody>
      </p:sp>
      <p:sp>
        <p:nvSpPr>
          <p:cNvPr id="4" name="17 Slayt Numarası Yer Tutucusu"/>
          <p:cNvSpPr>
            <a:spLocks noGrp="1"/>
          </p:cNvSpPr>
          <p:nvPr>
            <p:ph type="sldNum" sz="quarter" idx="12"/>
          </p:nvPr>
        </p:nvSpPr>
        <p:spPr/>
        <p:txBody>
          <a:bodyPr/>
          <a:lstStyle>
            <a:lvl1pPr>
              <a:defRPr/>
            </a:lvl1pPr>
          </a:lstStyle>
          <a:p>
            <a:pPr>
              <a:defRPr/>
            </a:pPr>
            <a:fld id="{CF60C797-D435-4A9F-87CB-002C92A198B8}"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F8F8FBAC-F629-4ED3-9C9A-7B982C09AEF8}" type="datetime1">
              <a:rPr lang="tr-TR" smtClean="0"/>
              <a:t>9.12.2013</a:t>
            </a:fld>
            <a:endParaRPr lang="tr-TR"/>
          </a:p>
        </p:txBody>
      </p:sp>
      <p:sp>
        <p:nvSpPr>
          <p:cNvPr id="6" name="21 Altbilgi Yer Tutucusu"/>
          <p:cNvSpPr>
            <a:spLocks noGrp="1"/>
          </p:cNvSpPr>
          <p:nvPr>
            <p:ph type="ftr" sz="quarter" idx="11"/>
          </p:nvPr>
        </p:nvSpPr>
        <p:spPr/>
        <p:txBody>
          <a:bodyPr/>
          <a:lstStyle>
            <a:lvl1pPr>
              <a:defRPr/>
            </a:lvl1pPr>
          </a:lstStyle>
          <a:p>
            <a:pPr>
              <a:defRPr/>
            </a:pPr>
            <a:r>
              <a:rPr lang="tr-TR" smtClean="0"/>
              <a:t>"Fidanlar Çınarların İzinde..." Projesi 2013-2014</a:t>
            </a:r>
            <a:endParaRPr lang="tr-TR"/>
          </a:p>
        </p:txBody>
      </p:sp>
      <p:sp>
        <p:nvSpPr>
          <p:cNvPr id="7" name="17 Slayt Numarası Yer Tutucusu"/>
          <p:cNvSpPr>
            <a:spLocks noGrp="1"/>
          </p:cNvSpPr>
          <p:nvPr>
            <p:ph type="sldNum" sz="quarter" idx="12"/>
          </p:nvPr>
        </p:nvSpPr>
        <p:spPr/>
        <p:txBody>
          <a:bodyPr/>
          <a:lstStyle>
            <a:lvl1pPr>
              <a:defRPr/>
            </a:lvl1pPr>
          </a:lstStyle>
          <a:p>
            <a:pPr>
              <a:defRPr/>
            </a:pPr>
            <a:fld id="{BF81A740-8FA6-4CAE-B373-C062E113C77D}"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8 Tek Köşesi Kesik ve Yuvarlatılmış Dikdörtgen"/>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Dik Üçgen"/>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fld id="{46033249-2197-4D9C-A4DA-3F9190CD92A9}" type="datetime1">
              <a:rPr lang="tr-TR" smtClean="0"/>
              <a:t>9.12.2013</a:t>
            </a:fld>
            <a:endParaRPr lang="tr-TR"/>
          </a:p>
        </p:txBody>
      </p:sp>
      <p:sp>
        <p:nvSpPr>
          <p:cNvPr id="10" name="5 Altbilgi Yer Tutucusu"/>
          <p:cNvSpPr>
            <a:spLocks noGrp="1"/>
          </p:cNvSpPr>
          <p:nvPr>
            <p:ph type="ftr" sz="quarter" idx="11"/>
          </p:nvPr>
        </p:nvSpPr>
        <p:spPr/>
        <p:txBody>
          <a:bodyPr/>
          <a:lstStyle>
            <a:lvl1pPr>
              <a:defRPr/>
            </a:lvl1pPr>
          </a:lstStyle>
          <a:p>
            <a:pPr>
              <a:defRPr/>
            </a:pPr>
            <a:r>
              <a:rPr lang="tr-TR" smtClean="0"/>
              <a:t>"Fidanlar Çınarların İzinde..." Projesi 2013-2014</a:t>
            </a:r>
            <a:endParaRPr lang="tr-TR"/>
          </a:p>
        </p:txBody>
      </p:sp>
      <p:sp>
        <p:nvSpPr>
          <p:cNvPr id="11" name="6 Slayt Numarası Yer Tutucusu"/>
          <p:cNvSpPr>
            <a:spLocks noGrp="1"/>
          </p:cNvSpPr>
          <p:nvPr>
            <p:ph type="sldNum" sz="quarter" idx="12"/>
          </p:nvPr>
        </p:nvSpPr>
        <p:spPr>
          <a:xfrm>
            <a:off x="8077200" y="6356350"/>
            <a:ext cx="609600" cy="365125"/>
          </a:xfrm>
        </p:spPr>
        <p:txBody>
          <a:bodyPr/>
          <a:lstStyle>
            <a:lvl1pPr>
              <a:defRPr/>
            </a:lvl1pPr>
          </a:lstStyle>
          <a:p>
            <a:pPr>
              <a:defRPr/>
            </a:pPr>
            <a:fld id="{95EF4A7A-4EA9-4749-9C5A-4400D1DB1566}"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Serbest Form"/>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1029"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09DA496A-F6A7-4F77-AF1D-1B82ED4978D6}" type="datetime1">
              <a:rPr lang="tr-TR" smtClean="0"/>
              <a:t>9.12.2013</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r>
              <a:rPr lang="tr-TR" smtClean="0"/>
              <a:t>"Fidanlar Çınarların İzinde..." Projesi 2013-2014</a:t>
            </a: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5BD56EE5-A0C6-4DA6-AF75-1F1267AB3198}" type="slidenum">
              <a:rPr lang="tr-TR"/>
              <a:pPr>
                <a:defRPr/>
              </a:pPr>
              <a:t>‹#›</a:t>
            </a:fld>
            <a:endParaRPr lang="tr-TR"/>
          </a:p>
        </p:txBody>
      </p:sp>
      <p:grpSp>
        <p:nvGrpSpPr>
          <p:cNvPr id="1033" name="1 Grup"/>
          <p:cNvGrpSpPr>
            <a:grpSpLocks/>
          </p:cNvGrpSpPr>
          <p:nvPr/>
        </p:nvGrpSpPr>
        <p:grpSpPr bwMode="auto">
          <a:xfrm>
            <a:off x="-19050" y="203200"/>
            <a:ext cx="9180513" cy="6477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1" r:id="rId5"/>
    <p:sldLayoutId id="2147483680" r:id="rId6"/>
    <p:sldLayoutId id="2147483679" r:id="rId7"/>
    <p:sldLayoutId id="2147483678" r:id="rId8"/>
    <p:sldLayoutId id="2147483686" r:id="rId9"/>
    <p:sldLayoutId id="2147483677" r:id="rId10"/>
    <p:sldLayoutId id="2147483676"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3">
            <a:duotone>
              <a:schemeClr val="accent3">
                <a:shade val="45000"/>
                <a:satMod val="135000"/>
              </a:schemeClr>
              <a:prstClr val="white"/>
            </a:duotone>
          </a:blip>
          <a:stretch>
            <a:fillRect/>
          </a:stretch>
        </p:blipFill>
        <p:spPr>
          <a:xfrm>
            <a:off x="539552" y="1484784"/>
            <a:ext cx="7070657" cy="3880783"/>
          </a:xfrm>
          <a:prstGeom prst="rect">
            <a:avLst/>
          </a:prstGeom>
        </p:spPr>
      </p:pic>
      <p:sp>
        <p:nvSpPr>
          <p:cNvPr id="2" name="1 Başlık"/>
          <p:cNvSpPr>
            <a:spLocks noGrp="1"/>
          </p:cNvSpPr>
          <p:nvPr>
            <p:ph type="ctrTitle"/>
          </p:nvPr>
        </p:nvSpPr>
        <p:spPr>
          <a:xfrm>
            <a:off x="1250132" y="2420888"/>
            <a:ext cx="6643734" cy="1428759"/>
          </a:xfrm>
        </p:spPr>
        <p:txBody>
          <a:bodyPr>
            <a:normAutofit fontScale="90000"/>
          </a:bodyPr>
          <a:lstStyle/>
          <a:p>
            <a:pPr algn="ctr" fontAlgn="auto">
              <a:spcAft>
                <a:spcPts val="0"/>
              </a:spcAft>
              <a:defRPr/>
            </a:pPr>
            <a:r>
              <a:rPr lang="tr-TR" i="1" dirty="0" smtClean="0">
                <a:effectLst>
                  <a:outerShdw blurRad="38100" dist="38100" dir="2700000" algn="tl">
                    <a:srgbClr val="000000">
                      <a:alpha val="43137"/>
                    </a:srgbClr>
                  </a:outerShdw>
                </a:effectLst>
                <a:latin typeface="Cambria Math" pitchFamily="18" charset="0"/>
                <a:ea typeface="Cambria Math" pitchFamily="18" charset="0"/>
              </a:rPr>
              <a:t>«Fidanlar Çınarların İzinde» Projesi</a:t>
            </a:r>
            <a:endParaRPr lang="tr-TR" i="1" dirty="0">
              <a:effectLst>
                <a:outerShdw blurRad="38100" dist="38100" dir="2700000" algn="tl">
                  <a:srgbClr val="000000">
                    <a:alpha val="43137"/>
                  </a:srgbClr>
                </a:outerShdw>
              </a:effectLst>
              <a:latin typeface="Cambria Math" pitchFamily="18" charset="0"/>
              <a:ea typeface="Cambria Math" pitchFamily="18" charset="0"/>
            </a:endParaRPr>
          </a:p>
        </p:txBody>
      </p:sp>
      <p:sp>
        <p:nvSpPr>
          <p:cNvPr id="4" name="Rectangle 2"/>
          <p:cNvSpPr>
            <a:spLocks noChangeArrowheads="1"/>
          </p:cNvSpPr>
          <p:nvPr/>
        </p:nvSpPr>
        <p:spPr bwMode="auto">
          <a:xfrm>
            <a:off x="1691680" y="1351800"/>
            <a:ext cx="370569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bg1"/>
                </a:solidFill>
                <a:effectLst/>
                <a:latin typeface="Cambria" pitchFamily="18" charset="0"/>
                <a:ea typeface="Times New Roman" pitchFamily="18" charset="0"/>
                <a:cs typeface="Times New Roman" pitchFamily="18" charset="0"/>
              </a:rPr>
              <a:t>T.C. HATAY VALİLİĞİ İL MİLLİ EĞİTİM M</a:t>
            </a:r>
            <a:r>
              <a:rPr kumimoji="0" lang="tr-TR" sz="1200" b="1" i="0" u="none" strike="noStrike" cap="none" normalizeH="0" baseline="0" dirty="0" smtClean="0">
                <a:ln>
                  <a:noFill/>
                </a:ln>
                <a:solidFill>
                  <a:schemeClr val="bg1"/>
                </a:solidFill>
                <a:effectLst/>
                <a:latin typeface="Calibri"/>
                <a:ea typeface="Times New Roman" pitchFamily="18" charset="0"/>
                <a:cs typeface="Times New Roman" pitchFamily="18" charset="0"/>
              </a:rPr>
              <a:t>Ü</a:t>
            </a:r>
            <a:r>
              <a:rPr kumimoji="0" lang="tr-TR" sz="1200" b="1" i="0" u="none" strike="noStrike" cap="none" normalizeH="0" baseline="0" dirty="0" smtClean="0">
                <a:ln>
                  <a:noFill/>
                </a:ln>
                <a:solidFill>
                  <a:schemeClr val="bg1"/>
                </a:solidFill>
                <a:effectLst/>
                <a:latin typeface="Cambria" pitchFamily="18" charset="0"/>
                <a:ea typeface="Times New Roman" pitchFamily="18" charset="0"/>
                <a:cs typeface="Times New Roman" pitchFamily="18" charset="0"/>
              </a:rPr>
              <a:t>D</a:t>
            </a:r>
            <a:r>
              <a:rPr kumimoji="0" lang="tr-TR" sz="1200" b="1" i="0" u="none" strike="noStrike" cap="none" normalizeH="0" baseline="0" dirty="0" smtClean="0">
                <a:ln>
                  <a:noFill/>
                </a:ln>
                <a:solidFill>
                  <a:schemeClr val="bg1"/>
                </a:solidFill>
                <a:effectLst/>
                <a:latin typeface="Calibri"/>
                <a:ea typeface="Times New Roman" pitchFamily="18" charset="0"/>
                <a:cs typeface="Times New Roman" pitchFamily="18" charset="0"/>
              </a:rPr>
              <a:t>Ü</a:t>
            </a:r>
            <a:r>
              <a:rPr kumimoji="0" lang="tr-TR" sz="1200" b="1" i="0" u="none" strike="noStrike" cap="none" normalizeH="0" baseline="0" dirty="0" smtClean="0">
                <a:ln>
                  <a:noFill/>
                </a:ln>
                <a:solidFill>
                  <a:schemeClr val="bg1"/>
                </a:solidFill>
                <a:effectLst/>
                <a:latin typeface="Cambria" pitchFamily="18" charset="0"/>
                <a:ea typeface="Times New Roman" pitchFamily="18" charset="0"/>
                <a:cs typeface="Times New Roman" pitchFamily="18" charset="0"/>
              </a:rPr>
              <a:t>RL</a:t>
            </a:r>
            <a:r>
              <a:rPr kumimoji="0" lang="tr-TR" sz="1200" b="1" i="0" u="none" strike="noStrike" cap="none" normalizeH="0" baseline="0" dirty="0" smtClean="0">
                <a:ln>
                  <a:noFill/>
                </a:ln>
                <a:solidFill>
                  <a:schemeClr val="bg1"/>
                </a:solidFill>
                <a:effectLst/>
                <a:latin typeface="Calibri"/>
                <a:ea typeface="Times New Roman" pitchFamily="18" charset="0"/>
                <a:cs typeface="Times New Roman" pitchFamily="18" charset="0"/>
              </a:rPr>
              <a:t>Ü</a:t>
            </a:r>
            <a:r>
              <a:rPr kumimoji="0" lang="tr-TR" sz="1200" b="1" i="0" u="none" strike="noStrike" cap="none" normalizeH="0" baseline="0" dirty="0" smtClean="0">
                <a:ln>
                  <a:noFill/>
                </a:ln>
                <a:solidFill>
                  <a:schemeClr val="bg1"/>
                </a:solidFill>
                <a:effectLst/>
                <a:latin typeface="Cambria" pitchFamily="18" charset="0"/>
                <a:ea typeface="Times New Roman" pitchFamily="18" charset="0"/>
                <a:cs typeface="Times New Roman" pitchFamily="18" charset="0"/>
              </a:rPr>
              <a:t>Ğ</a:t>
            </a:r>
            <a:r>
              <a:rPr kumimoji="0" lang="tr-TR" sz="1200" b="1" i="0" u="none" strike="noStrike" cap="none" normalizeH="0" baseline="0" dirty="0" smtClean="0">
                <a:ln>
                  <a:noFill/>
                </a:ln>
                <a:solidFill>
                  <a:schemeClr val="bg1"/>
                </a:solidFill>
                <a:effectLst/>
                <a:latin typeface="Calibri"/>
                <a:ea typeface="Times New Roman" pitchFamily="18" charset="0"/>
                <a:cs typeface="Times New Roman" pitchFamily="18" charset="0"/>
              </a:rPr>
              <a:t>Ü</a:t>
            </a:r>
            <a:endParaRPr kumimoji="0" lang="tr-TR" sz="9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2049" name="Resim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589" y="1019721"/>
            <a:ext cx="1128886" cy="12181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Resim 4" descr="Açıklama: D:\HATAY MEM\Projeler\Gençlik ve Spor Bakanlığı Proje Destek Çağrısı\Fidanlar Çınarların İzinde\Uygulama Süreci\Görünürlük\GDDP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5116" y="4752875"/>
            <a:ext cx="933450" cy="1268413"/>
          </a:xfrm>
          <a:prstGeom prst="rect">
            <a:avLst/>
          </a:prstGeom>
          <a:noFill/>
          <a:extLst>
            <a:ext uri="{909E8E84-426E-40DD-AFC4-6F175D3DCCD1}">
              <a14:hiddenFill xmlns:a14="http://schemas.microsoft.com/office/drawing/2010/main">
                <a:solidFill>
                  <a:srgbClr val="FFFFFF"/>
                </a:solidFill>
              </a14:hiddenFill>
            </a:ext>
          </a:extLst>
        </p:spPr>
      </p:pic>
      <p:pic>
        <p:nvPicPr>
          <p:cNvPr id="2053" name="Resim 3" descr="Açıklama: D:\HATAY MEM\Projeler\Gençlik ve Spor Bakanlığı Proje Destek Çağrısı\Fidanlar Çınarların İzinde\Uygulama Süreci\Görünürlük\image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8" y="4339813"/>
            <a:ext cx="1714501" cy="1628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6" name="Rectangle 7"/>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Rectangle 8"/>
          <p:cNvSpPr>
            <a:spLocks noChangeArrowheads="1"/>
          </p:cNvSpPr>
          <p:nvPr/>
        </p:nvSpPr>
        <p:spPr bwMode="auto">
          <a:xfrm>
            <a:off x="1741319" y="4925600"/>
            <a:ext cx="614304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“Fidanlar Çınarların İzinde” Projesi 2013 Yılı Gençlik Projeleri Destek Programı Kapsamında Gençlik ve Spor Bakanlığı tarafından desteklenmektedir.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Resim 3" descr="Açıklama: D:\HATAY MEM\Projeler\Gençlik ve Spor Bakanlığı Proje Destek Çağrısı\Fidanlar Çınarların İzinde\Uygulama Süreci\Görünürlük\image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195" y="4536529"/>
            <a:ext cx="1714501" cy="1628775"/>
          </a:xfrm>
          <a:prstGeom prst="rect">
            <a:avLst/>
          </a:prstGeom>
          <a:noFill/>
          <a:extLst>
            <a:ext uri="{909E8E84-426E-40DD-AFC4-6F175D3DCCD1}">
              <a14:hiddenFill xmlns:a14="http://schemas.microsoft.com/office/drawing/2010/main">
                <a:solidFill>
                  <a:srgbClr val="FFFFFF"/>
                </a:solidFill>
              </a14:hiddenFill>
            </a:ext>
          </a:extLst>
        </p:spPr>
      </p:pic>
      <p:sp>
        <p:nvSpPr>
          <p:cNvPr id="9" name="Altbilgi Yer Tutucusu 8"/>
          <p:cNvSpPr>
            <a:spLocks noGrp="1"/>
          </p:cNvSpPr>
          <p:nvPr>
            <p:ph type="ftr" sz="quarter" idx="11"/>
          </p:nvPr>
        </p:nvSpPr>
        <p:spPr/>
        <p:txBody>
          <a:bodyPr/>
          <a:lstStyle/>
          <a:p>
            <a:pPr>
              <a:defRPr/>
            </a:pPr>
            <a:r>
              <a:rPr lang="tr-TR" smtClean="0"/>
              <a:t>"Fidanlar Çınarların İzinde..." Projesi 2013-2014</a:t>
            </a:r>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Başlık"/>
          <p:cNvSpPr>
            <a:spLocks noGrp="1"/>
          </p:cNvSpPr>
          <p:nvPr>
            <p:ph type="title"/>
          </p:nvPr>
        </p:nvSpPr>
        <p:spPr>
          <a:xfrm>
            <a:off x="251520" y="704850"/>
            <a:ext cx="8686800" cy="1143000"/>
          </a:xfrm>
        </p:spPr>
        <p:txBody>
          <a:bodyPr/>
          <a:lstStyle/>
          <a:p>
            <a:pPr algn="ctr"/>
            <a:r>
              <a:rPr lang="tr-TR" dirty="0" smtClean="0"/>
              <a:t>1.5. Öne Çıkan Sosyal Faaliyetler</a:t>
            </a:r>
          </a:p>
        </p:txBody>
      </p:sp>
      <p:sp>
        <p:nvSpPr>
          <p:cNvPr id="25602" name="2 İçerik Yer Tutucusu"/>
          <p:cNvSpPr>
            <a:spLocks noGrp="1"/>
          </p:cNvSpPr>
          <p:nvPr>
            <p:ph idx="1"/>
          </p:nvPr>
        </p:nvSpPr>
        <p:spPr>
          <a:xfrm>
            <a:off x="827584" y="1988840"/>
            <a:ext cx="7992888" cy="4389437"/>
          </a:xfrm>
        </p:spPr>
        <p:txBody>
          <a:bodyPr/>
          <a:lstStyle/>
          <a:p>
            <a:pPr marL="0" indent="0">
              <a:buNone/>
            </a:pPr>
            <a:r>
              <a:rPr lang="tr-TR" dirty="0" smtClean="0"/>
              <a:t>1.5.1. Hatay Halk Edebiyatı Yarışması </a:t>
            </a:r>
          </a:p>
          <a:p>
            <a:pPr marL="0" indent="0">
              <a:buNone/>
            </a:pPr>
            <a:r>
              <a:rPr lang="tr-TR" dirty="0"/>
              <a:t> </a:t>
            </a:r>
            <a:r>
              <a:rPr lang="tr-TR" dirty="0" smtClean="0"/>
              <a:t>      (</a:t>
            </a:r>
            <a:r>
              <a:rPr lang="tr-TR" i="1" dirty="0" smtClean="0"/>
              <a:t>1. Dede Korkut Ödülü</a:t>
            </a:r>
            <a:r>
              <a:rPr lang="tr-TR" dirty="0" smtClean="0"/>
              <a:t>)</a:t>
            </a:r>
          </a:p>
          <a:p>
            <a:pPr marL="514350" indent="-514350">
              <a:buAutoNum type="arabicPeriod"/>
            </a:pPr>
            <a:r>
              <a:rPr lang="tr-TR" dirty="0" smtClean="0"/>
              <a:t>Aşama : Liseler Dahili Yarışma ve Ödül Töreni</a:t>
            </a:r>
          </a:p>
          <a:p>
            <a:pPr marL="514350" indent="-514350">
              <a:buAutoNum type="arabicPeriod"/>
            </a:pPr>
            <a:r>
              <a:rPr lang="tr-TR" dirty="0" smtClean="0"/>
              <a:t>Aşama: Liseler Arası(İl Geneli) Yarışma ve Ödül Töreni</a:t>
            </a:r>
          </a:p>
          <a:p>
            <a:pPr marL="0" indent="0">
              <a:buNone/>
            </a:pPr>
            <a:r>
              <a:rPr lang="tr-TR" dirty="0" smtClean="0"/>
              <a:t>1.5.2. Kitap Yayımlama Faaliyetleri </a:t>
            </a:r>
          </a:p>
          <a:p>
            <a:pPr marL="0" indent="0">
              <a:buNone/>
            </a:pPr>
            <a:r>
              <a:rPr lang="tr-TR" b="1" dirty="0"/>
              <a:t> </a:t>
            </a:r>
            <a:r>
              <a:rPr lang="tr-TR" dirty="0"/>
              <a:t>“Hatay’ın Yöresel Halk Hikâyeleri-Mani-Ninni ve Tekerlemelerinden Seçmeler” </a:t>
            </a:r>
            <a:r>
              <a:rPr lang="tr-TR" dirty="0" smtClean="0"/>
              <a:t>kitabının oluşturulması, </a:t>
            </a:r>
            <a:r>
              <a:rPr lang="tr-TR" dirty="0"/>
              <a:t>Telif sözleşmesi, ISBN başvurusu, dizgi/tasarım, yayınlama, baskı ve </a:t>
            </a:r>
            <a:r>
              <a:rPr lang="tr-TR" dirty="0" smtClean="0"/>
              <a:t>dağıtım işlerinin gerçekleştirilmesi</a:t>
            </a:r>
          </a:p>
        </p:txBody>
      </p:sp>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19672" y="908720"/>
            <a:ext cx="6048672" cy="3744416"/>
          </a:xfrm>
          <a:prstGeom prst="rect">
            <a:avLst/>
          </a:prstGeom>
        </p:spPr>
      </p:pic>
      <p:pic>
        <p:nvPicPr>
          <p:cNvPr id="3" name="Resim 2"/>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546650">
            <a:off x="5857480" y="4045765"/>
            <a:ext cx="2766117" cy="2093989"/>
          </a:xfrm>
          <a:prstGeom prst="rect">
            <a:avLst/>
          </a:prstGeom>
        </p:spPr>
      </p:pic>
      <p:sp>
        <p:nvSpPr>
          <p:cNvPr id="25602" name="2 İçerik Yer Tutucusu"/>
          <p:cNvSpPr>
            <a:spLocks noGrp="1"/>
          </p:cNvSpPr>
          <p:nvPr>
            <p:ph idx="1"/>
          </p:nvPr>
        </p:nvSpPr>
        <p:spPr>
          <a:xfrm>
            <a:off x="1619672" y="1196752"/>
            <a:ext cx="6048672" cy="2304256"/>
          </a:xfrm>
        </p:spPr>
        <p:txBody>
          <a:bodyPr/>
          <a:lstStyle/>
          <a:p>
            <a:pPr marL="0" indent="0">
              <a:buNone/>
            </a:pPr>
            <a:r>
              <a:rPr lang="tr-TR" dirty="0" smtClean="0"/>
              <a:t>1.5.3. </a:t>
            </a:r>
            <a:r>
              <a:rPr lang="tr-TR" b="1" dirty="0"/>
              <a:t>İmza Törenleri; </a:t>
            </a:r>
            <a:r>
              <a:rPr lang="tr-TR" dirty="0"/>
              <a:t>ünlü bir </a:t>
            </a:r>
            <a:r>
              <a:rPr lang="tr-TR" dirty="0" smtClean="0"/>
              <a:t>tiyatrocu ve sinema oyuncusu olan Ahmet </a:t>
            </a:r>
            <a:r>
              <a:rPr lang="tr-TR" dirty="0" err="1" smtClean="0"/>
              <a:t>YENİLMEZ’in</a:t>
            </a:r>
            <a:r>
              <a:rPr lang="tr-TR" dirty="0" smtClean="0"/>
              <a:t> sahneleyeceği tiyatro oyunları öncesi </a:t>
            </a:r>
            <a:r>
              <a:rPr lang="tr-TR" dirty="0"/>
              <a:t>ve sonrasında </a:t>
            </a:r>
            <a:r>
              <a:rPr lang="tr-TR" dirty="0" smtClean="0"/>
              <a:t>kitabı yayınlanan öğrencilerimiz onun rehberliğinde imza törenleri gerçekleştirecektir.</a:t>
            </a:r>
          </a:p>
          <a:p>
            <a:pPr marL="0" indent="0">
              <a:buNone/>
            </a:pPr>
            <a:endParaRPr lang="tr-TR" dirty="0"/>
          </a:p>
          <a:p>
            <a:pPr marL="0" indent="0">
              <a:buNone/>
            </a:pPr>
            <a:r>
              <a:rPr lang="tr-TR" dirty="0" smtClean="0"/>
              <a:t>1.5.4. </a:t>
            </a:r>
            <a:r>
              <a:rPr lang="tr-TR" b="1" dirty="0"/>
              <a:t>Konya-Bursa-Çanakkale-İstanbul Kültür-Sanat-Tarih Gezisi </a:t>
            </a:r>
            <a:r>
              <a:rPr lang="tr-TR" dirty="0"/>
              <a:t>gerçekleştirilir</a:t>
            </a:r>
            <a:r>
              <a:rPr lang="tr-TR" dirty="0" smtClean="0"/>
              <a:t>. (İl Derecesine giren öğrenciler için)</a:t>
            </a:r>
          </a:p>
          <a:p>
            <a:pPr marL="0" indent="0">
              <a:buNone/>
            </a:pPr>
            <a:endParaRPr lang="tr-TR" dirty="0"/>
          </a:p>
          <a:p>
            <a:pPr marL="0" indent="0">
              <a:buNone/>
            </a:pPr>
            <a:endParaRPr lang="tr-TR" dirty="0" smtClean="0"/>
          </a:p>
        </p:txBody>
      </p:sp>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Tree>
    <p:extLst>
      <p:ext uri="{BB962C8B-B14F-4D97-AF65-F5344CB8AC3E}">
        <p14:creationId xmlns:p14="http://schemas.microsoft.com/office/powerpoint/2010/main" val="3266751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50440" y="1036722"/>
            <a:ext cx="8320944" cy="5200590"/>
          </a:xfrm>
          <a:prstGeom prst="rect">
            <a:avLst/>
          </a:prstGeom>
        </p:spPr>
      </p:pic>
      <p:sp>
        <p:nvSpPr>
          <p:cNvPr id="3" name="2 İçerik Yer Tutucusu"/>
          <p:cNvSpPr>
            <a:spLocks noGrp="1"/>
          </p:cNvSpPr>
          <p:nvPr>
            <p:ph idx="1"/>
          </p:nvPr>
        </p:nvSpPr>
        <p:spPr>
          <a:xfrm>
            <a:off x="1835696" y="2132856"/>
            <a:ext cx="5184576" cy="4189288"/>
          </a:xfrm>
        </p:spPr>
        <p:txBody>
          <a:bodyPr>
            <a:noAutofit/>
          </a:bodyPr>
          <a:lstStyle/>
          <a:p>
            <a:pPr marL="0" indent="0" fontAlgn="auto">
              <a:spcAft>
                <a:spcPts val="0"/>
              </a:spcAft>
              <a:buClr>
                <a:schemeClr val="accent3"/>
              </a:buClr>
              <a:buFont typeface="Wingdings 2"/>
              <a:buNone/>
              <a:defRPr/>
            </a:pPr>
            <a:r>
              <a:rPr lang="tr-TR" dirty="0" smtClean="0">
                <a:latin typeface="Cambria Math" pitchFamily="18" charset="0"/>
                <a:ea typeface="Cambria Math" pitchFamily="18" charset="0"/>
              </a:rPr>
              <a:t>1.6.1.</a:t>
            </a:r>
            <a:r>
              <a:rPr lang="tr-TR" dirty="0">
                <a:latin typeface="Cambria Math" pitchFamily="18" charset="0"/>
                <a:ea typeface="Cambria Math" pitchFamily="18" charset="0"/>
              </a:rPr>
              <a:t>	Üst Kurul </a:t>
            </a:r>
          </a:p>
          <a:p>
            <a:pPr marL="0" indent="0" fontAlgn="auto">
              <a:spcAft>
                <a:spcPts val="0"/>
              </a:spcAft>
              <a:buClr>
                <a:schemeClr val="accent3"/>
              </a:buClr>
              <a:buFont typeface="Wingdings 2"/>
              <a:buNone/>
              <a:defRPr/>
            </a:pPr>
            <a:r>
              <a:rPr lang="tr-TR" dirty="0" smtClean="0">
                <a:latin typeface="Cambria Math" pitchFamily="18" charset="0"/>
                <a:ea typeface="Cambria Math" pitchFamily="18" charset="0"/>
              </a:rPr>
              <a:t>1.6.2.</a:t>
            </a:r>
            <a:r>
              <a:rPr lang="tr-TR" dirty="0">
                <a:latin typeface="Cambria Math" pitchFamily="18" charset="0"/>
                <a:ea typeface="Cambria Math" pitchFamily="18" charset="0"/>
              </a:rPr>
              <a:t>	Takip ve Koordinasyon Kurulu</a:t>
            </a:r>
          </a:p>
          <a:p>
            <a:pPr marL="0" indent="0" fontAlgn="auto">
              <a:spcAft>
                <a:spcPts val="0"/>
              </a:spcAft>
              <a:buClr>
                <a:schemeClr val="accent3"/>
              </a:buClr>
              <a:buFont typeface="Wingdings 2"/>
              <a:buNone/>
              <a:defRPr/>
            </a:pPr>
            <a:r>
              <a:rPr lang="tr-TR" dirty="0" smtClean="0">
                <a:latin typeface="Cambria Math" pitchFamily="18" charset="0"/>
                <a:ea typeface="Cambria Math" pitchFamily="18" charset="0"/>
              </a:rPr>
              <a:t>1.6.3.</a:t>
            </a:r>
            <a:r>
              <a:rPr lang="tr-TR" dirty="0">
                <a:latin typeface="Cambria Math" pitchFamily="18" charset="0"/>
                <a:ea typeface="Cambria Math" pitchFamily="18" charset="0"/>
              </a:rPr>
              <a:t>	Yayın Kurulu / Jüri (Proje dâhilindeki yarışmalarda jüri görevi de görür.)</a:t>
            </a:r>
          </a:p>
          <a:p>
            <a:pPr marL="0" indent="0" fontAlgn="auto">
              <a:spcAft>
                <a:spcPts val="0"/>
              </a:spcAft>
              <a:buClr>
                <a:schemeClr val="accent3"/>
              </a:buClr>
              <a:buFont typeface="Wingdings 2"/>
              <a:buNone/>
              <a:defRPr/>
            </a:pPr>
            <a:r>
              <a:rPr lang="tr-TR" dirty="0" smtClean="0">
                <a:latin typeface="Cambria Math" pitchFamily="18" charset="0"/>
                <a:ea typeface="Cambria Math" pitchFamily="18" charset="0"/>
              </a:rPr>
              <a:t>1.6.4.</a:t>
            </a:r>
            <a:r>
              <a:rPr lang="tr-TR" dirty="0">
                <a:latin typeface="Cambria Math" pitchFamily="18" charset="0"/>
                <a:ea typeface="Cambria Math" pitchFamily="18" charset="0"/>
              </a:rPr>
              <a:t>	Okul Proje Yürütme </a:t>
            </a:r>
            <a:r>
              <a:rPr lang="tr-TR" dirty="0" smtClean="0">
                <a:latin typeface="Cambria Math" pitchFamily="18" charset="0"/>
                <a:ea typeface="Cambria Math" pitchFamily="18" charset="0"/>
              </a:rPr>
              <a:t>Kurulları</a:t>
            </a:r>
            <a:endParaRPr lang="tr-TR" dirty="0">
              <a:latin typeface="Cambria Math" pitchFamily="18" charset="0"/>
              <a:ea typeface="Cambria Math" pitchFamily="18" charset="0"/>
            </a:endParaRPr>
          </a:p>
        </p:txBody>
      </p:sp>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
        <p:nvSpPr>
          <p:cNvPr id="4" name="1 Başlık"/>
          <p:cNvSpPr>
            <a:spLocks noGrp="1"/>
          </p:cNvSpPr>
          <p:nvPr>
            <p:ph type="title"/>
          </p:nvPr>
        </p:nvSpPr>
        <p:spPr>
          <a:xfrm>
            <a:off x="84584" y="1036722"/>
            <a:ext cx="8686800" cy="723106"/>
          </a:xfrm>
        </p:spPr>
        <p:txBody>
          <a:bodyPr/>
          <a:lstStyle/>
          <a:p>
            <a:pPr algn="ctr"/>
            <a:r>
              <a:rPr lang="tr-TR" dirty="0" smtClean="0"/>
              <a:t>1.6. Proje Ekibi</a:t>
            </a:r>
          </a:p>
        </p:txBody>
      </p:sp>
    </p:spTree>
    <p:extLst>
      <p:ext uri="{BB962C8B-B14F-4D97-AF65-F5344CB8AC3E}">
        <p14:creationId xmlns:p14="http://schemas.microsoft.com/office/powerpoint/2010/main" val="3224782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259632" y="2492896"/>
            <a:ext cx="6643734" cy="1428759"/>
          </a:xfrm>
        </p:spPr>
        <p:txBody>
          <a:bodyPr>
            <a:normAutofit fontScale="90000"/>
          </a:bodyPr>
          <a:lstStyle/>
          <a:p>
            <a:pPr algn="ctr" fontAlgn="auto">
              <a:spcAft>
                <a:spcPts val="0"/>
              </a:spcAft>
              <a:defRPr/>
            </a:pPr>
            <a:r>
              <a:rPr lang="tr-TR" dirty="0">
                <a:latin typeface="Cambria Math" pitchFamily="18" charset="0"/>
                <a:ea typeface="Cambria Math" pitchFamily="18" charset="0"/>
              </a:rPr>
              <a:t>2</a:t>
            </a:r>
            <a:r>
              <a:rPr lang="tr-TR" dirty="0" smtClean="0">
                <a:latin typeface="Cambria Math" pitchFamily="18" charset="0"/>
                <a:ea typeface="Cambria Math" pitchFamily="18" charset="0"/>
              </a:rPr>
              <a:t>. Uygulama Süreci İle İlgili Bilgiler</a:t>
            </a:r>
            <a:endParaRPr lang="tr-TR" dirty="0">
              <a:latin typeface="Cambria Math" pitchFamily="18" charset="0"/>
              <a:ea typeface="Cambria Math" pitchFamily="18" charset="0"/>
            </a:endParaRPr>
          </a:p>
        </p:txBody>
      </p:sp>
      <p:sp>
        <p:nvSpPr>
          <p:cNvPr id="3" name="Altbilgi Yer Tutucusu 2"/>
          <p:cNvSpPr>
            <a:spLocks noGrp="1"/>
          </p:cNvSpPr>
          <p:nvPr>
            <p:ph type="ftr" sz="quarter" idx="11"/>
          </p:nvPr>
        </p:nvSpPr>
        <p:spPr/>
        <p:txBody>
          <a:bodyPr/>
          <a:lstStyle/>
          <a:p>
            <a:pPr>
              <a:defRPr/>
            </a:pPr>
            <a:r>
              <a:rPr lang="tr-TR" smtClean="0"/>
              <a:t>"Fidanlar Çınarların İzinde..." Projesi 2013-2014</a:t>
            </a:r>
            <a:endParaRPr lang="tr-TR"/>
          </a:p>
        </p:txBody>
      </p:sp>
      <p:sp>
        <p:nvSpPr>
          <p:cNvPr id="4" name="2 İçerik Yer Tutucusu"/>
          <p:cNvSpPr txBox="1">
            <a:spLocks/>
          </p:cNvSpPr>
          <p:nvPr/>
        </p:nvSpPr>
        <p:spPr bwMode="auto">
          <a:xfrm>
            <a:off x="827584" y="4473116"/>
            <a:ext cx="7416824" cy="612068"/>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tr-TR" dirty="0" smtClean="0"/>
              <a:t>(Sırasıyla yapılacaklar)</a:t>
            </a:r>
          </a:p>
          <a:p>
            <a:pPr algn="ctr"/>
            <a:endParaRPr lang="tr-TR" dirty="0" smtClean="0"/>
          </a:p>
        </p:txBody>
      </p:sp>
    </p:spTree>
    <p:extLst>
      <p:ext uri="{BB962C8B-B14F-4D97-AF65-F5344CB8AC3E}">
        <p14:creationId xmlns:p14="http://schemas.microsoft.com/office/powerpoint/2010/main" val="2703956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b="34721"/>
          <a:stretch/>
        </p:blipFill>
        <p:spPr>
          <a:xfrm>
            <a:off x="4343400" y="4486949"/>
            <a:ext cx="3528631" cy="1727587"/>
          </a:xfrm>
          <a:prstGeom prst="rect">
            <a:avLst/>
          </a:prstGeom>
        </p:spPr>
      </p:pic>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
        <p:nvSpPr>
          <p:cNvPr id="11" name="1 Başlık"/>
          <p:cNvSpPr txBox="1">
            <a:spLocks/>
          </p:cNvSpPr>
          <p:nvPr/>
        </p:nvSpPr>
        <p:spPr bwMode="auto">
          <a:xfrm>
            <a:off x="432098" y="1196752"/>
            <a:ext cx="86868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tr-TR" dirty="0" smtClean="0"/>
              <a:t>2.1.Hatay Halk Edebiyatı Yarışması İlk Aşama Süreci</a:t>
            </a:r>
          </a:p>
        </p:txBody>
      </p:sp>
      <p:sp>
        <p:nvSpPr>
          <p:cNvPr id="12" name="2 İçerik Yer Tutucusu"/>
          <p:cNvSpPr txBox="1">
            <a:spLocks/>
          </p:cNvSpPr>
          <p:nvPr/>
        </p:nvSpPr>
        <p:spPr bwMode="auto">
          <a:xfrm>
            <a:off x="1115616" y="2708920"/>
            <a:ext cx="6984776" cy="26418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Clr>
                <a:schemeClr val="accent3"/>
              </a:buClr>
              <a:buFont typeface="Wingdings 2" pitchFamily="18" charset="2"/>
              <a:buNone/>
              <a:defRPr/>
            </a:pPr>
            <a:r>
              <a:rPr lang="tr-TR" dirty="0" smtClean="0"/>
              <a:t>2.1.1. Duyurular yapılır ve öğrencilere eserleri için süre verilir. </a:t>
            </a:r>
          </a:p>
          <a:p>
            <a:pPr marL="0" indent="0" fontAlgn="auto">
              <a:spcAft>
                <a:spcPts val="0"/>
              </a:spcAft>
              <a:buClr>
                <a:schemeClr val="accent3"/>
              </a:buClr>
              <a:buNone/>
              <a:defRPr/>
            </a:pPr>
            <a:r>
              <a:rPr lang="tr-TR" dirty="0" smtClean="0"/>
              <a:t>2.1.2. </a:t>
            </a:r>
            <a:r>
              <a:rPr lang="tr-TR" dirty="0"/>
              <a:t>S</a:t>
            </a:r>
            <a:r>
              <a:rPr lang="tr-TR" dirty="0" smtClean="0"/>
              <a:t>ınıf </a:t>
            </a:r>
            <a:r>
              <a:rPr lang="tr-TR" dirty="0"/>
              <a:t>rehber öğretmenleriyle öğrencilerin yarışmaya yaklaşımları, ilgileri ve öğrencilerin grup oluşturma süreçleri ile ilgili toplantı </a:t>
            </a:r>
            <a:r>
              <a:rPr lang="tr-TR" dirty="0" smtClean="0"/>
              <a:t>yapılır.</a:t>
            </a:r>
          </a:p>
          <a:p>
            <a:pPr marL="0" indent="0" fontAlgn="auto">
              <a:spcAft>
                <a:spcPts val="0"/>
              </a:spcAft>
              <a:buClr>
                <a:schemeClr val="accent3"/>
              </a:buClr>
              <a:buFont typeface="Wingdings 2" pitchFamily="18" charset="2"/>
              <a:buNone/>
              <a:defRPr/>
            </a:pPr>
            <a:endParaRPr lang="tr-TR"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3456470"/>
            <a:ext cx="3384376" cy="3384376"/>
          </a:xfrm>
          <a:prstGeom prst="rect">
            <a:avLst/>
          </a:prstGeom>
        </p:spPr>
      </p:pic>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
        <p:nvSpPr>
          <p:cNvPr id="12" name="2 İçerik Yer Tutucusu"/>
          <p:cNvSpPr txBox="1">
            <a:spLocks/>
          </p:cNvSpPr>
          <p:nvPr/>
        </p:nvSpPr>
        <p:spPr bwMode="auto">
          <a:xfrm>
            <a:off x="1043608" y="908720"/>
            <a:ext cx="7488832" cy="26418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Clr>
                <a:schemeClr val="accent3"/>
              </a:buClr>
              <a:buNone/>
              <a:defRPr/>
            </a:pPr>
            <a:r>
              <a:rPr lang="tr-TR" dirty="0" smtClean="0"/>
              <a:t>2.1.3. </a:t>
            </a:r>
            <a:r>
              <a:rPr lang="tr-TR" dirty="0"/>
              <a:t>Yarışma için okullarda gönüllü öğrenciler arasından okul proje yürütme kurulunca alınan kararlara uygun olarak sınıf rehber öğretmenince öğrencilerin talepleri göz önünde bulundurularak yarışma şartnamesinde belirtildiği şekilde görev paylaşımı yapılacak dörderli gruplar </a:t>
            </a:r>
            <a:r>
              <a:rPr lang="tr-TR" dirty="0" smtClean="0"/>
              <a:t>oluşturulur:</a:t>
            </a:r>
          </a:p>
          <a:p>
            <a:pPr marL="0" indent="0" fontAlgn="auto">
              <a:spcAft>
                <a:spcPts val="0"/>
              </a:spcAft>
              <a:buClr>
                <a:schemeClr val="accent3"/>
              </a:buClr>
              <a:buNone/>
              <a:defRPr/>
            </a:pPr>
            <a:endParaRPr lang="tr-TR" dirty="0"/>
          </a:p>
          <a:p>
            <a:r>
              <a:rPr lang="tr-TR" dirty="0"/>
              <a:t>1 Grup Sözcüsü(Genel Yayın Yönetmeni) </a:t>
            </a:r>
          </a:p>
          <a:p>
            <a:r>
              <a:rPr lang="tr-TR" dirty="0"/>
              <a:t>1 Metin Sorumlusu/Derleyici/Metin Yazarı </a:t>
            </a:r>
          </a:p>
          <a:p>
            <a:r>
              <a:rPr lang="tr-TR" dirty="0"/>
              <a:t>1 Ressam</a:t>
            </a:r>
          </a:p>
          <a:p>
            <a:r>
              <a:rPr lang="tr-TR" dirty="0"/>
              <a:t>1 Fotoğraf sanatçısı</a:t>
            </a:r>
          </a:p>
          <a:p>
            <a:pPr marL="0" indent="0" fontAlgn="auto">
              <a:spcAft>
                <a:spcPts val="0"/>
              </a:spcAft>
              <a:buClr>
                <a:schemeClr val="accent3"/>
              </a:buClr>
              <a:buNone/>
              <a:defRPr/>
            </a:pPr>
            <a:endParaRPr lang="tr-TR" dirty="0" smtClean="0"/>
          </a:p>
          <a:p>
            <a:pPr marL="0" indent="0" fontAlgn="auto">
              <a:spcAft>
                <a:spcPts val="0"/>
              </a:spcAft>
              <a:buClr>
                <a:schemeClr val="accent3"/>
              </a:buClr>
              <a:buFont typeface="Wingdings 2" pitchFamily="18" charset="2"/>
              <a:buNone/>
              <a:defRPr/>
            </a:pPr>
            <a:endParaRPr lang="tr-TR" dirty="0" smtClean="0"/>
          </a:p>
        </p:txBody>
      </p:sp>
    </p:spTree>
    <p:extLst>
      <p:ext uri="{BB962C8B-B14F-4D97-AF65-F5344CB8AC3E}">
        <p14:creationId xmlns:p14="http://schemas.microsoft.com/office/powerpoint/2010/main" val="687776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4877822"/>
            <a:ext cx="2627784" cy="1980178"/>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340768"/>
            <a:ext cx="3200400" cy="2121408"/>
          </a:xfrm>
          <a:prstGeom prst="rect">
            <a:avLst/>
          </a:prstGeom>
        </p:spPr>
      </p:pic>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
        <p:nvSpPr>
          <p:cNvPr id="12" name="2 İçerik Yer Tutucusu"/>
          <p:cNvSpPr txBox="1">
            <a:spLocks/>
          </p:cNvSpPr>
          <p:nvPr/>
        </p:nvSpPr>
        <p:spPr bwMode="auto">
          <a:xfrm>
            <a:off x="899592" y="1080560"/>
            <a:ext cx="7488832" cy="26418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Clr>
                <a:schemeClr val="accent3"/>
              </a:buClr>
              <a:buNone/>
              <a:defRPr/>
            </a:pPr>
            <a:r>
              <a:rPr lang="tr-TR" dirty="0" smtClean="0"/>
              <a:t>2.1.4. Proje başlangıç anketi proje internet sitesi üzerinden yanıtlanır.</a:t>
            </a:r>
          </a:p>
          <a:p>
            <a:pPr marL="0" indent="0" fontAlgn="auto">
              <a:spcAft>
                <a:spcPts val="0"/>
              </a:spcAft>
              <a:buClr>
                <a:schemeClr val="accent3"/>
              </a:buClr>
              <a:buNone/>
              <a:defRPr/>
            </a:pPr>
            <a:endParaRPr lang="tr-TR" dirty="0" smtClean="0"/>
          </a:p>
          <a:p>
            <a:pPr marL="0" indent="0" fontAlgn="auto">
              <a:spcAft>
                <a:spcPts val="0"/>
              </a:spcAft>
              <a:buClr>
                <a:schemeClr val="accent3"/>
              </a:buClr>
              <a:buNone/>
              <a:defRPr/>
            </a:pPr>
            <a:endParaRPr lang="tr-TR" dirty="0"/>
          </a:p>
          <a:p>
            <a:pPr marL="0" indent="0" fontAlgn="auto">
              <a:spcAft>
                <a:spcPts val="0"/>
              </a:spcAft>
              <a:buClr>
                <a:schemeClr val="accent3"/>
              </a:buClr>
              <a:buNone/>
              <a:defRPr/>
            </a:pPr>
            <a:r>
              <a:rPr lang="tr-TR" dirty="0" smtClean="0"/>
              <a:t>2.1.5. </a:t>
            </a:r>
            <a:r>
              <a:rPr lang="tr-TR" dirty="0"/>
              <a:t>Y</a:t>
            </a:r>
            <a:r>
              <a:rPr lang="tr-TR" dirty="0" smtClean="0"/>
              <a:t>öresel </a:t>
            </a:r>
            <a:r>
              <a:rPr lang="tr-TR" dirty="0"/>
              <a:t>halk hikâyesi, mani, ninni ve tekerlemeler derlemek üzere dedelerini ve ninelerini sınıf rehber öğretmenleriyle birlikte ziyaret ederler. Ziyaret esnasında onlarla fotoğraf çekilirler. Seslerini varsa bir kayıt cihazı ile yoksa yazı ile kaydetmek suretiyle röportaj gerçekleştirirler. </a:t>
            </a:r>
            <a:r>
              <a:rPr lang="tr-TR" dirty="0" smtClean="0"/>
              <a:t> </a:t>
            </a:r>
          </a:p>
          <a:p>
            <a:pPr marL="0" indent="0" fontAlgn="auto">
              <a:spcAft>
                <a:spcPts val="0"/>
              </a:spcAft>
              <a:buClr>
                <a:schemeClr val="accent3"/>
              </a:buClr>
              <a:buFont typeface="Wingdings 2" pitchFamily="18" charset="2"/>
              <a:buNone/>
              <a:defRPr/>
            </a:pPr>
            <a:endParaRPr lang="tr-TR" dirty="0" smtClean="0"/>
          </a:p>
        </p:txBody>
      </p:sp>
    </p:spTree>
    <p:extLst>
      <p:ext uri="{BB962C8B-B14F-4D97-AF65-F5344CB8AC3E}">
        <p14:creationId xmlns:p14="http://schemas.microsoft.com/office/powerpoint/2010/main" val="815212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716016" y="1919709"/>
            <a:ext cx="4191955" cy="3429781"/>
          </a:xfrm>
          <a:prstGeom prst="rect">
            <a:avLst/>
          </a:prstGeom>
        </p:spPr>
      </p:pic>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
        <p:nvSpPr>
          <p:cNvPr id="12" name="2 İçerik Yer Tutucusu"/>
          <p:cNvSpPr txBox="1">
            <a:spLocks/>
          </p:cNvSpPr>
          <p:nvPr/>
        </p:nvSpPr>
        <p:spPr bwMode="auto">
          <a:xfrm>
            <a:off x="683568" y="1484784"/>
            <a:ext cx="4032448" cy="26418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fontAlgn="auto">
              <a:spcAft>
                <a:spcPts val="0"/>
              </a:spcAft>
              <a:buClr>
                <a:schemeClr val="accent3"/>
              </a:buClr>
              <a:buNone/>
              <a:defRPr/>
            </a:pPr>
            <a:r>
              <a:rPr lang="tr-TR" dirty="0" smtClean="0"/>
              <a:t>2.1.6. Öğrenci </a:t>
            </a:r>
            <a:r>
              <a:rPr lang="tr-TR" dirty="0"/>
              <a:t>grupları</a:t>
            </a:r>
            <a:r>
              <a:rPr lang="tr-TR" dirty="0" smtClean="0"/>
              <a:t>, belirli </a:t>
            </a:r>
            <a:r>
              <a:rPr lang="tr-TR" dirty="0"/>
              <a:t>saatlerde okulda bir araya gelerek; </a:t>
            </a:r>
            <a:r>
              <a:rPr lang="tr-TR" dirty="0" smtClean="0"/>
              <a:t>dinledikleri </a:t>
            </a:r>
            <a:r>
              <a:rPr lang="tr-TR" dirty="0"/>
              <a:t>yöresel hikâyeleri, mani, ninni ve tekerlemeleri derleyicinin metne dökmesine yardımcı olurlar. </a:t>
            </a:r>
            <a:r>
              <a:rPr lang="tr-TR" dirty="0" smtClean="0"/>
              <a:t>Bu </a:t>
            </a:r>
            <a:r>
              <a:rPr lang="tr-TR" dirty="0"/>
              <a:t>arada ortaya çıkan edebi metinlerle ilgili ressam, uygun çizimler yapar. </a:t>
            </a:r>
            <a:endParaRPr lang="tr-TR" dirty="0" smtClean="0"/>
          </a:p>
          <a:p>
            <a:pPr marL="0" indent="0" fontAlgn="auto">
              <a:spcAft>
                <a:spcPts val="0"/>
              </a:spcAft>
              <a:buClr>
                <a:schemeClr val="accent3"/>
              </a:buClr>
              <a:buFont typeface="Wingdings 2" pitchFamily="18" charset="2"/>
              <a:buNone/>
              <a:defRPr/>
            </a:pPr>
            <a:endParaRPr lang="tr-TR" dirty="0" smtClean="0"/>
          </a:p>
        </p:txBody>
      </p:sp>
    </p:spTree>
    <p:extLst>
      <p:ext uri="{BB962C8B-B14F-4D97-AF65-F5344CB8AC3E}">
        <p14:creationId xmlns:p14="http://schemas.microsoft.com/office/powerpoint/2010/main" val="2149047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
        <p:nvSpPr>
          <p:cNvPr id="12" name="2 İçerik Yer Tutucusu"/>
          <p:cNvSpPr txBox="1">
            <a:spLocks/>
          </p:cNvSpPr>
          <p:nvPr/>
        </p:nvSpPr>
        <p:spPr bwMode="auto">
          <a:xfrm>
            <a:off x="1043608" y="908720"/>
            <a:ext cx="7488832" cy="26418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Clr>
                <a:schemeClr val="accent3"/>
              </a:buClr>
              <a:buNone/>
              <a:defRPr/>
            </a:pPr>
            <a:r>
              <a:rPr lang="tr-TR" dirty="0" smtClean="0"/>
              <a:t>2.1.6. Öğrenci </a:t>
            </a:r>
            <a:r>
              <a:rPr lang="tr-TR" dirty="0"/>
              <a:t>grupları, yarışmaya hazırlık süresince ziyaretlerden sonra okullarda ders dışında haftada iki defa belirledikleri ortak saatlerde okulda bir araya gelerek; ziyaretlerde, ninelerinden ve dedelerinden ya da çevrelerindeki diğer büyüklerinden (Tercihen 50 yaş üstü)dinledikleri yöresel hikâyeleri, mani, ninni ve tekerlemeleri derleyicinin metne dökmesine yardımcı olurlar. Metne aktarım işi bittikten sonra mani, ninni ve tekerlemelerle ilgili ortak yorumlama da yaparak mani, ninni ve tekerlemelerle ilgili açıklamalar da yazarlar. Bu arada ortaya çıkan edebi metinlerle ilgili ressam, uygun çizimler yapar. </a:t>
            </a:r>
            <a:endParaRPr lang="tr-TR" dirty="0" smtClean="0"/>
          </a:p>
        </p:txBody>
      </p:sp>
    </p:spTree>
    <p:extLst>
      <p:ext uri="{BB962C8B-B14F-4D97-AF65-F5344CB8AC3E}">
        <p14:creationId xmlns:p14="http://schemas.microsoft.com/office/powerpoint/2010/main" val="1577919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5166" y="4940300"/>
            <a:ext cx="2381250" cy="1781175"/>
          </a:xfrm>
          <a:prstGeom prst="rect">
            <a:avLst/>
          </a:prstGeom>
        </p:spPr>
      </p:pic>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
        <p:nvSpPr>
          <p:cNvPr id="12" name="2 İçerik Yer Tutucusu"/>
          <p:cNvSpPr txBox="1">
            <a:spLocks/>
          </p:cNvSpPr>
          <p:nvPr/>
        </p:nvSpPr>
        <p:spPr bwMode="auto">
          <a:xfrm>
            <a:off x="827584" y="1824334"/>
            <a:ext cx="7488832" cy="26418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Clr>
                <a:schemeClr val="accent3"/>
              </a:buClr>
              <a:buNone/>
              <a:defRPr/>
            </a:pPr>
            <a:r>
              <a:rPr lang="tr-TR" dirty="0" smtClean="0"/>
              <a:t>2.1.7. </a:t>
            </a:r>
            <a:r>
              <a:rPr lang="tr-TR" dirty="0"/>
              <a:t>Son olarak gruplar, bu çalışmalarda geçen metinlerin kaynağı olan dede ve ninelerin yada çevrelerindeki diğer büyüklerinin yaşadığı belde/köy gibi yer bilgisi ile birlikte grup ziyareti esnasında çekildikleri fotoğrafların da eklendiği metinlerden ve ressam tarafından hazırlanan resimlerden oluşan kitaplarını bir CD ortamında Okul Proje Kuruluna teslim ederek yarışmaya katılırlar. </a:t>
            </a:r>
            <a:endParaRPr lang="tr-TR" dirty="0" smtClean="0"/>
          </a:p>
          <a:p>
            <a:pPr marL="0" indent="0" fontAlgn="auto">
              <a:spcAft>
                <a:spcPts val="0"/>
              </a:spcAft>
              <a:buClr>
                <a:schemeClr val="accent3"/>
              </a:buClr>
              <a:buFont typeface="Wingdings 2" pitchFamily="18" charset="2"/>
              <a:buNone/>
              <a:defRPr/>
            </a:pPr>
            <a:endParaRPr lang="tr-TR" dirty="0" smtClean="0"/>
          </a:p>
        </p:txBody>
      </p:sp>
    </p:spTree>
    <p:extLst>
      <p:ext uri="{BB962C8B-B14F-4D97-AF65-F5344CB8AC3E}">
        <p14:creationId xmlns:p14="http://schemas.microsoft.com/office/powerpoint/2010/main" val="939213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
              <a:schemeClr val="bg2">
                <a:tint val="83000"/>
                <a:satMod val="320000"/>
              </a:schemeClr>
            </a:gs>
            <a:gs pos="100000">
              <a:schemeClr val="tx1"/>
            </a:gs>
          </a:gsLst>
          <a:path path="circle">
            <a:fillToRect l="10000" t="110000" r="10000" b="100000"/>
          </a:path>
        </a:gra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123668" y="1762753"/>
            <a:ext cx="3792263" cy="2830844"/>
          </a:xfrm>
          <a:prstGeom prst="rect">
            <a:avLst/>
          </a:prstGeom>
        </p:spPr>
      </p:pic>
      <p:sp>
        <p:nvSpPr>
          <p:cNvPr id="3" name="2 Alt Başlık"/>
          <p:cNvSpPr>
            <a:spLocks noGrp="1"/>
          </p:cNvSpPr>
          <p:nvPr>
            <p:ph type="subTitle" idx="1"/>
          </p:nvPr>
        </p:nvSpPr>
        <p:spPr>
          <a:xfrm>
            <a:off x="1043608" y="1919017"/>
            <a:ext cx="2488520" cy="2518315"/>
          </a:xfrm>
        </p:spPr>
        <p:txBody>
          <a:bodyPr>
            <a:noAutofit/>
          </a:bodyPr>
          <a:lstStyle/>
          <a:p>
            <a:pPr marR="0"/>
            <a:r>
              <a:rPr lang="tr-TR" dirty="0" smtClean="0">
                <a:solidFill>
                  <a:schemeClr val="bg1"/>
                </a:solidFill>
                <a:latin typeface="Cambria Math" pitchFamily="18" charset="0"/>
                <a:ea typeface="Cambria Math" pitchFamily="18" charset="0"/>
              </a:rPr>
              <a:t>1.</a:t>
            </a:r>
            <a:r>
              <a:rPr lang="tr-TR" dirty="0" smtClean="0">
                <a:latin typeface="Cambria Math" pitchFamily="18" charset="0"/>
                <a:ea typeface="Cambria Math" pitchFamily="18" charset="0"/>
              </a:rPr>
              <a:t> Proje Genel Tanıtımı</a:t>
            </a:r>
          </a:p>
          <a:p>
            <a:pPr marL="514350" marR="0" indent="-514350">
              <a:buFont typeface="Wingdings 2" pitchFamily="18" charset="2"/>
              <a:buAutoNum type="arabicPeriod"/>
            </a:pPr>
            <a:endParaRPr lang="tr-TR" dirty="0" smtClean="0">
              <a:latin typeface="Cambria Math" pitchFamily="18" charset="0"/>
              <a:ea typeface="Cambria Math" pitchFamily="18" charset="0"/>
            </a:endParaRPr>
          </a:p>
          <a:p>
            <a:pPr marR="0"/>
            <a:r>
              <a:rPr lang="tr-TR" dirty="0" smtClean="0">
                <a:solidFill>
                  <a:schemeClr val="bg1"/>
                </a:solidFill>
                <a:latin typeface="Cambria Math" pitchFamily="18" charset="0"/>
                <a:ea typeface="Cambria Math" pitchFamily="18" charset="0"/>
              </a:rPr>
              <a:t>2.</a:t>
            </a:r>
            <a:r>
              <a:rPr lang="tr-TR" dirty="0" smtClean="0">
                <a:latin typeface="Cambria Math" pitchFamily="18" charset="0"/>
                <a:ea typeface="Cambria Math" pitchFamily="18" charset="0"/>
              </a:rPr>
              <a:t> Uygulama Süreci İle İlgili </a:t>
            </a:r>
            <a:r>
              <a:rPr lang="tr-TR" dirty="0">
                <a:latin typeface="Cambria Math" pitchFamily="18" charset="0"/>
                <a:ea typeface="Cambria Math" pitchFamily="18" charset="0"/>
              </a:rPr>
              <a:t>B</a:t>
            </a:r>
            <a:r>
              <a:rPr lang="tr-TR" dirty="0" smtClean="0">
                <a:latin typeface="Cambria Math" pitchFamily="18" charset="0"/>
                <a:ea typeface="Cambria Math" pitchFamily="18" charset="0"/>
              </a:rPr>
              <a:t>ilgiler</a:t>
            </a:r>
          </a:p>
        </p:txBody>
      </p:sp>
      <p:sp>
        <p:nvSpPr>
          <p:cNvPr id="5"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6" name="Rectangle 7"/>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Altbilgi Yer Tutucusu 8"/>
          <p:cNvSpPr>
            <a:spLocks noGrp="1"/>
          </p:cNvSpPr>
          <p:nvPr>
            <p:ph type="ftr" sz="quarter" idx="11"/>
          </p:nvPr>
        </p:nvSpPr>
        <p:spPr/>
        <p:txBody>
          <a:bodyPr/>
          <a:lstStyle/>
          <a:p>
            <a:pPr>
              <a:defRPr/>
            </a:pPr>
            <a:r>
              <a:rPr lang="tr-TR" dirty="0" smtClean="0"/>
              <a:t>"Fidanlar Çınarların İzinde..." Projesi 2013-2014</a:t>
            </a:r>
            <a:endParaRPr lang="tr-TR" dirty="0"/>
          </a:p>
        </p:txBody>
      </p:sp>
    </p:spTree>
    <p:extLst>
      <p:ext uri="{BB962C8B-B14F-4D97-AF65-F5344CB8AC3E}">
        <p14:creationId xmlns:p14="http://schemas.microsoft.com/office/powerpoint/2010/main" val="2036927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3265678"/>
            <a:ext cx="4114800" cy="3090672"/>
          </a:xfrm>
          <a:prstGeom prst="rect">
            <a:avLst/>
          </a:prstGeom>
        </p:spPr>
      </p:pic>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
        <p:nvSpPr>
          <p:cNvPr id="12" name="2 İçerik Yer Tutucusu"/>
          <p:cNvSpPr txBox="1">
            <a:spLocks/>
          </p:cNvSpPr>
          <p:nvPr/>
        </p:nvSpPr>
        <p:spPr bwMode="auto">
          <a:xfrm>
            <a:off x="467544" y="1484784"/>
            <a:ext cx="7488832" cy="26418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Clr>
                <a:schemeClr val="accent3"/>
              </a:buClr>
              <a:buNone/>
              <a:defRPr/>
            </a:pPr>
            <a:r>
              <a:rPr lang="tr-TR" dirty="0" smtClean="0"/>
              <a:t>2.1.8. </a:t>
            </a:r>
            <a:r>
              <a:rPr lang="tr-TR" dirty="0"/>
              <a:t>Okul Proje Kurullarınca, öğrencilerin hazırladığı eserler değerlendirilerek dil ve anlatım yönünden daha güçlü olan eser 1. olarak seçilir. </a:t>
            </a:r>
            <a:endParaRPr lang="tr-TR" dirty="0" smtClean="0"/>
          </a:p>
          <a:p>
            <a:pPr marL="0" indent="0" fontAlgn="auto">
              <a:spcAft>
                <a:spcPts val="0"/>
              </a:spcAft>
              <a:buClr>
                <a:schemeClr val="accent3"/>
              </a:buClr>
              <a:buNone/>
              <a:defRPr/>
            </a:pPr>
            <a:endParaRPr lang="tr-TR" dirty="0"/>
          </a:p>
          <a:p>
            <a:pPr marL="0" indent="0" fontAlgn="auto">
              <a:spcAft>
                <a:spcPts val="0"/>
              </a:spcAft>
              <a:buClr>
                <a:schemeClr val="accent3"/>
              </a:buClr>
              <a:buNone/>
              <a:defRPr/>
            </a:pPr>
            <a:r>
              <a:rPr lang="tr-TR" dirty="0" smtClean="0"/>
              <a:t>(İlgili </a:t>
            </a:r>
            <a:r>
              <a:rPr lang="tr-TR" dirty="0"/>
              <a:t>eserin sahibi olan grup üyesi öğrencilere de basın </a:t>
            </a:r>
            <a:r>
              <a:rPr lang="tr-TR" dirty="0" smtClean="0"/>
              <a:t>huzurunda </a:t>
            </a:r>
            <a:r>
              <a:rPr lang="tr-TR" dirty="0"/>
              <a:t>ödüller takdim edilir</a:t>
            </a:r>
            <a:r>
              <a:rPr lang="tr-TR" dirty="0" smtClean="0"/>
              <a:t>.) </a:t>
            </a:r>
          </a:p>
        </p:txBody>
      </p:sp>
    </p:spTree>
    <p:extLst>
      <p:ext uri="{BB962C8B-B14F-4D97-AF65-F5344CB8AC3E}">
        <p14:creationId xmlns:p14="http://schemas.microsoft.com/office/powerpoint/2010/main" val="3761558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87624" y="816637"/>
            <a:ext cx="6274841" cy="5539713"/>
          </a:xfrm>
          <a:prstGeom prst="rect">
            <a:avLst/>
          </a:prstGeom>
        </p:spPr>
      </p:pic>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
        <p:nvSpPr>
          <p:cNvPr id="12" name="2 İçerik Yer Tutucusu"/>
          <p:cNvSpPr txBox="1">
            <a:spLocks/>
          </p:cNvSpPr>
          <p:nvPr/>
        </p:nvSpPr>
        <p:spPr bwMode="auto">
          <a:xfrm>
            <a:off x="1355068" y="2833043"/>
            <a:ext cx="5976664" cy="3888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Clr>
                <a:schemeClr val="accent3"/>
              </a:buClr>
              <a:buNone/>
              <a:defRPr/>
            </a:pPr>
            <a:r>
              <a:rPr lang="tr-TR" dirty="0" smtClean="0"/>
              <a:t>2.1.9. </a:t>
            </a:r>
            <a:r>
              <a:rPr lang="tr-TR" dirty="0"/>
              <a:t>Okullarında birinci gelen eser sahibi gruplar, okul proje yürütme kurullarınca, proje internet sitesine üye yapılır. Eser sahibi öğrenciler tarafından eserlerin proje internet sitesine yüklenmesi sağlanır. </a:t>
            </a:r>
            <a:endParaRPr lang="tr-TR" dirty="0" smtClean="0"/>
          </a:p>
        </p:txBody>
      </p:sp>
    </p:spTree>
    <p:extLst>
      <p:ext uri="{BB962C8B-B14F-4D97-AF65-F5344CB8AC3E}">
        <p14:creationId xmlns:p14="http://schemas.microsoft.com/office/powerpoint/2010/main" val="2326032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
        <p:nvSpPr>
          <p:cNvPr id="4" name="1 Başlık"/>
          <p:cNvSpPr txBox="1">
            <a:spLocks/>
          </p:cNvSpPr>
          <p:nvPr/>
        </p:nvSpPr>
        <p:spPr bwMode="auto">
          <a:xfrm>
            <a:off x="432098" y="1196752"/>
            <a:ext cx="86868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tr-TR" dirty="0" smtClean="0"/>
              <a:t>2.2.Hatay Halk Edebiyatı Yarışması İkinci Aşama Süreci</a:t>
            </a:r>
          </a:p>
        </p:txBody>
      </p:sp>
      <p:pic>
        <p:nvPicPr>
          <p:cNvPr id="6" name="Resim 5"/>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778578" y="2347406"/>
            <a:ext cx="3241222" cy="3241222"/>
          </a:xfrm>
          <a:prstGeom prst="rect">
            <a:avLst/>
          </a:prstGeom>
        </p:spPr>
      </p:pic>
      <p:sp>
        <p:nvSpPr>
          <p:cNvPr id="7" name="1 Başlık"/>
          <p:cNvSpPr txBox="1">
            <a:spLocks/>
          </p:cNvSpPr>
          <p:nvPr/>
        </p:nvSpPr>
        <p:spPr bwMode="auto">
          <a:xfrm>
            <a:off x="107504" y="5694322"/>
            <a:ext cx="8686800" cy="654374"/>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tr-TR" dirty="0" smtClean="0"/>
              <a:t>(I. Dede Korkut Ödülü)</a:t>
            </a:r>
          </a:p>
        </p:txBody>
      </p:sp>
    </p:spTree>
    <p:extLst>
      <p:ext uri="{BB962C8B-B14F-4D97-AF65-F5344CB8AC3E}">
        <p14:creationId xmlns:p14="http://schemas.microsoft.com/office/powerpoint/2010/main" val="1412516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
        <p:nvSpPr>
          <p:cNvPr id="12" name="2 İçerik Yer Tutucusu"/>
          <p:cNvSpPr txBox="1">
            <a:spLocks/>
          </p:cNvSpPr>
          <p:nvPr/>
        </p:nvSpPr>
        <p:spPr bwMode="auto">
          <a:xfrm>
            <a:off x="1187624" y="1772816"/>
            <a:ext cx="7488832" cy="26418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Clr>
                <a:schemeClr val="accent3"/>
              </a:buClr>
              <a:buNone/>
              <a:defRPr/>
            </a:pPr>
            <a:r>
              <a:rPr lang="tr-TR" dirty="0" smtClean="0"/>
              <a:t>2.2.1.</a:t>
            </a:r>
            <a:r>
              <a:rPr lang="tr-TR" dirty="0"/>
              <a:t> Proje internet sitesine yüklenen bütün okul birincilerinin eserleri </a:t>
            </a:r>
            <a:r>
              <a:rPr lang="tr-TR" dirty="0" smtClean="0"/>
              <a:t>jüriye </a:t>
            </a:r>
            <a:r>
              <a:rPr lang="tr-TR" dirty="0"/>
              <a:t>iletilir ve jüri de il genelinde ilk 5’e giren eseri belirler</a:t>
            </a:r>
            <a:r>
              <a:rPr lang="tr-TR" dirty="0" smtClean="0"/>
              <a:t>.</a:t>
            </a:r>
          </a:p>
          <a:p>
            <a:pPr marL="0" indent="0" fontAlgn="auto">
              <a:spcAft>
                <a:spcPts val="0"/>
              </a:spcAft>
              <a:buClr>
                <a:schemeClr val="accent3"/>
              </a:buClr>
              <a:buNone/>
              <a:defRPr/>
            </a:pPr>
            <a:endParaRPr lang="tr-TR" dirty="0" smtClean="0"/>
          </a:p>
          <a:p>
            <a:pPr marL="0" indent="0" fontAlgn="auto">
              <a:spcAft>
                <a:spcPts val="0"/>
              </a:spcAft>
              <a:buClr>
                <a:schemeClr val="accent3"/>
              </a:buClr>
              <a:buNone/>
              <a:defRPr/>
            </a:pPr>
            <a:r>
              <a:rPr lang="tr-TR" dirty="0" smtClean="0"/>
              <a:t>2.2.2. </a:t>
            </a:r>
            <a:r>
              <a:rPr lang="tr-TR" dirty="0"/>
              <a:t>Yarışmada il genelinde ilk 5’e giren eserlerin bütün </a:t>
            </a:r>
            <a:r>
              <a:rPr lang="tr-TR" dirty="0" smtClean="0"/>
              <a:t>“</a:t>
            </a:r>
            <a:r>
              <a:rPr lang="tr-TR" dirty="0"/>
              <a:t>Hatay’ın Yöresel Halk </a:t>
            </a:r>
            <a:r>
              <a:rPr lang="tr-TR" dirty="0" smtClean="0"/>
              <a:t>Hikâyelerinden, </a:t>
            </a:r>
            <a:r>
              <a:rPr lang="tr-TR" dirty="0"/>
              <a:t>Mani, Ninni Ve Tekerlemelerinden Seçmeler” adlı bir kitap oluşturmak üzere veriler, sanal ortamda toplanır.</a:t>
            </a:r>
            <a:r>
              <a:rPr lang="tr-TR" dirty="0" smtClean="0"/>
              <a:t> </a:t>
            </a:r>
          </a:p>
        </p:txBody>
      </p:sp>
    </p:spTree>
    <p:extLst>
      <p:ext uri="{BB962C8B-B14F-4D97-AF65-F5344CB8AC3E}">
        <p14:creationId xmlns:p14="http://schemas.microsoft.com/office/powerpoint/2010/main" val="3160393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
        <p:nvSpPr>
          <p:cNvPr id="12" name="2 İçerik Yer Tutucusu"/>
          <p:cNvSpPr txBox="1">
            <a:spLocks/>
          </p:cNvSpPr>
          <p:nvPr/>
        </p:nvSpPr>
        <p:spPr bwMode="auto">
          <a:xfrm>
            <a:off x="1000622" y="2276872"/>
            <a:ext cx="7488832" cy="26418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Clr>
                <a:schemeClr val="accent3"/>
              </a:buClr>
              <a:buNone/>
              <a:defRPr/>
            </a:pPr>
            <a:r>
              <a:rPr lang="tr-TR" dirty="0" smtClean="0"/>
              <a:t>2.2.3.</a:t>
            </a:r>
            <a:r>
              <a:rPr lang="tr-TR" dirty="0"/>
              <a:t> İl genelinde dereceye giren eserler internet sitesi yolu ile ilan edilir. </a:t>
            </a:r>
            <a:endParaRPr lang="tr-TR" dirty="0" smtClean="0"/>
          </a:p>
          <a:p>
            <a:pPr marL="0" indent="0" fontAlgn="auto">
              <a:spcAft>
                <a:spcPts val="0"/>
              </a:spcAft>
              <a:buClr>
                <a:schemeClr val="accent3"/>
              </a:buClr>
              <a:buNone/>
              <a:defRPr/>
            </a:pPr>
            <a:endParaRPr lang="tr-TR" dirty="0"/>
          </a:p>
          <a:p>
            <a:pPr marL="0" indent="0" fontAlgn="auto">
              <a:spcAft>
                <a:spcPts val="0"/>
              </a:spcAft>
              <a:buClr>
                <a:schemeClr val="accent3"/>
              </a:buClr>
              <a:buNone/>
              <a:defRPr/>
            </a:pPr>
            <a:endParaRPr lang="tr-TR" dirty="0" smtClean="0"/>
          </a:p>
          <a:p>
            <a:pPr marL="0" indent="0" fontAlgn="auto">
              <a:spcAft>
                <a:spcPts val="0"/>
              </a:spcAft>
              <a:buClr>
                <a:schemeClr val="accent3"/>
              </a:buClr>
              <a:buNone/>
              <a:defRPr/>
            </a:pPr>
            <a:r>
              <a:rPr lang="tr-TR" dirty="0" smtClean="0"/>
              <a:t>2.2.4. </a:t>
            </a:r>
            <a:r>
              <a:rPr lang="tr-TR" dirty="0"/>
              <a:t>İl genelinde dereceye giren eserlerin sahibi olan grup üyelerine ödülleri basın </a:t>
            </a:r>
            <a:r>
              <a:rPr lang="tr-TR" dirty="0" smtClean="0"/>
              <a:t>ve kamuoyu huzurunda törenle takdim edilir.</a:t>
            </a:r>
          </a:p>
        </p:txBody>
      </p:sp>
    </p:spTree>
    <p:extLst>
      <p:ext uri="{BB962C8B-B14F-4D97-AF65-F5344CB8AC3E}">
        <p14:creationId xmlns:p14="http://schemas.microsoft.com/office/powerpoint/2010/main" val="2215105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5338" y="4980448"/>
            <a:ext cx="2508662" cy="1877552"/>
          </a:xfrm>
          <a:prstGeom prst="rect">
            <a:avLst/>
          </a:prstGeom>
        </p:spPr>
      </p:pic>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
        <p:nvSpPr>
          <p:cNvPr id="12" name="2 İçerik Yer Tutucusu"/>
          <p:cNvSpPr txBox="1">
            <a:spLocks/>
          </p:cNvSpPr>
          <p:nvPr/>
        </p:nvSpPr>
        <p:spPr bwMode="auto">
          <a:xfrm>
            <a:off x="975892" y="1772816"/>
            <a:ext cx="7488832" cy="26418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lvl="0" indent="0">
              <a:buNone/>
            </a:pPr>
            <a:r>
              <a:rPr lang="tr-TR" dirty="0" smtClean="0"/>
              <a:t>2.3.1. </a:t>
            </a:r>
            <a:r>
              <a:rPr lang="tr-TR" dirty="0"/>
              <a:t>Eserleri seçilen öğrencilerle telif sözleşmesi </a:t>
            </a:r>
            <a:r>
              <a:rPr lang="tr-TR" dirty="0" smtClean="0"/>
              <a:t>yapılır.</a:t>
            </a:r>
          </a:p>
          <a:p>
            <a:pPr marL="0" lvl="0" indent="0">
              <a:buNone/>
            </a:pPr>
            <a:endParaRPr lang="tr-TR" dirty="0" smtClean="0"/>
          </a:p>
          <a:p>
            <a:pPr marL="0" lvl="0" indent="0">
              <a:buNone/>
            </a:pPr>
            <a:r>
              <a:rPr lang="tr-TR" dirty="0" smtClean="0"/>
              <a:t>2.3.2. Kitap </a:t>
            </a:r>
            <a:r>
              <a:rPr lang="tr-TR" dirty="0"/>
              <a:t>için seçilen hikâyeler, çizilen resimler, öğrencilerin kendi isimleri, okul isimleri, vesikalık fotoğrafları ve derleme çalışması sürecinde gerçekleştirilen ziyaretlerle ilgili fotoğraflarla birlikte dizgi ve tasarımdan geçirilerek basıma hazır hale getirilir</a:t>
            </a:r>
            <a:r>
              <a:rPr lang="tr-TR" dirty="0" smtClean="0"/>
              <a:t>.</a:t>
            </a:r>
          </a:p>
          <a:p>
            <a:pPr marL="0" lvl="0" indent="0">
              <a:buNone/>
            </a:pPr>
            <a:r>
              <a:rPr lang="tr-TR" dirty="0" smtClean="0"/>
              <a:t>                                 (</a:t>
            </a:r>
            <a:r>
              <a:rPr lang="tr-TR" dirty="0"/>
              <a:t>İlk </a:t>
            </a:r>
            <a:r>
              <a:rPr lang="tr-TR" dirty="0" smtClean="0"/>
              <a:t>baskı proje bütçesinden...)</a:t>
            </a:r>
          </a:p>
        </p:txBody>
      </p:sp>
      <p:sp>
        <p:nvSpPr>
          <p:cNvPr id="4" name="1 Başlık"/>
          <p:cNvSpPr txBox="1">
            <a:spLocks/>
          </p:cNvSpPr>
          <p:nvPr/>
        </p:nvSpPr>
        <p:spPr bwMode="auto">
          <a:xfrm>
            <a:off x="323528" y="485800"/>
            <a:ext cx="86868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tr-TR" dirty="0" smtClean="0"/>
              <a:t>2.3. Yayımlama Faaliyetleri Süreci</a:t>
            </a:r>
          </a:p>
        </p:txBody>
      </p:sp>
    </p:spTree>
    <p:extLst>
      <p:ext uri="{BB962C8B-B14F-4D97-AF65-F5344CB8AC3E}">
        <p14:creationId xmlns:p14="http://schemas.microsoft.com/office/powerpoint/2010/main" val="706895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11560" y="791419"/>
            <a:ext cx="7640409" cy="5733363"/>
          </a:xfrm>
          <a:prstGeom prst="rect">
            <a:avLst/>
          </a:prstGeom>
        </p:spPr>
      </p:pic>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
        <p:nvSpPr>
          <p:cNvPr id="12" name="2 İçerik Yer Tutucusu"/>
          <p:cNvSpPr txBox="1">
            <a:spLocks/>
          </p:cNvSpPr>
          <p:nvPr/>
        </p:nvSpPr>
        <p:spPr bwMode="auto">
          <a:xfrm>
            <a:off x="539552" y="1412776"/>
            <a:ext cx="8604448" cy="26418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lvl="0" indent="0">
              <a:buNone/>
            </a:pPr>
            <a:r>
              <a:rPr lang="tr-TR" dirty="0" smtClean="0"/>
              <a:t>2.3.3. Kitap </a:t>
            </a:r>
            <a:r>
              <a:rPr lang="tr-TR" dirty="0"/>
              <a:t>için Kültür ve Turizm Bakanlığına ISBN numarası başvurusu yapılarak kitap basılmadan bu numaraların temini sağlanır. </a:t>
            </a:r>
            <a:endParaRPr lang="tr-TR" dirty="0" smtClean="0"/>
          </a:p>
          <a:p>
            <a:pPr marL="0" lvl="0" indent="0">
              <a:buNone/>
            </a:pPr>
            <a:endParaRPr lang="tr-TR" dirty="0"/>
          </a:p>
          <a:p>
            <a:pPr marL="0" lvl="0" indent="0">
              <a:buNone/>
            </a:pPr>
            <a:r>
              <a:rPr lang="tr-TR" dirty="0" smtClean="0"/>
              <a:t>2.3.4. Baskıya </a:t>
            </a:r>
            <a:r>
              <a:rPr lang="tr-TR" dirty="0"/>
              <a:t>hazır hale getirilen </a:t>
            </a:r>
            <a:r>
              <a:rPr lang="tr-TR" dirty="0" smtClean="0"/>
              <a:t>kitabın dağıtım yeri ile ilgili tespit çalışmaları yapılır.</a:t>
            </a:r>
          </a:p>
          <a:p>
            <a:pPr marL="0" lvl="0" indent="0">
              <a:buNone/>
            </a:pPr>
            <a:endParaRPr lang="tr-TR" dirty="0"/>
          </a:p>
          <a:p>
            <a:pPr marL="0" lvl="0" indent="0">
              <a:buNone/>
            </a:pPr>
            <a:r>
              <a:rPr lang="tr-TR" dirty="0" smtClean="0"/>
              <a:t>2.3.5. Kitap </a:t>
            </a:r>
            <a:r>
              <a:rPr lang="tr-TR" dirty="0"/>
              <a:t>dağıtımı gerçekleştirilir</a:t>
            </a:r>
            <a:r>
              <a:rPr lang="tr-TR" dirty="0" smtClean="0"/>
              <a:t>.</a:t>
            </a:r>
            <a:endParaRPr lang="tr-TR" dirty="0"/>
          </a:p>
        </p:txBody>
      </p:sp>
    </p:spTree>
    <p:extLst>
      <p:ext uri="{BB962C8B-B14F-4D97-AF65-F5344CB8AC3E}">
        <p14:creationId xmlns:p14="http://schemas.microsoft.com/office/powerpoint/2010/main" val="1624239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796136" y="1412776"/>
            <a:ext cx="2376264" cy="1780466"/>
          </a:xfrm>
          <a:prstGeom prst="rect">
            <a:avLst/>
          </a:prstGeom>
        </p:spPr>
      </p:pic>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
        <p:nvSpPr>
          <p:cNvPr id="12" name="2 İçerik Yer Tutucusu"/>
          <p:cNvSpPr txBox="1">
            <a:spLocks/>
          </p:cNvSpPr>
          <p:nvPr/>
        </p:nvSpPr>
        <p:spPr bwMode="auto">
          <a:xfrm>
            <a:off x="1043608" y="980729"/>
            <a:ext cx="3744416" cy="35158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tr-TR" dirty="0" smtClean="0"/>
              <a:t>2.3.6. İmza </a:t>
            </a:r>
            <a:r>
              <a:rPr lang="tr-TR" dirty="0"/>
              <a:t>Töreni tertiplenir</a:t>
            </a:r>
            <a:r>
              <a:rPr lang="tr-TR" dirty="0" smtClean="0"/>
              <a:t>.</a:t>
            </a:r>
          </a:p>
          <a:p>
            <a:pPr marL="0" lvl="0" indent="0">
              <a:buNone/>
            </a:pPr>
            <a:endParaRPr lang="tr-TR" dirty="0" smtClean="0"/>
          </a:p>
          <a:p>
            <a:pPr marL="0" lvl="0" indent="0">
              <a:buNone/>
            </a:pPr>
            <a:r>
              <a:rPr lang="tr-TR" dirty="0" smtClean="0"/>
              <a:t>2.3.7. </a:t>
            </a:r>
            <a:r>
              <a:rPr lang="tr-TR" dirty="0"/>
              <a:t>Kitabın Ülke Geneline Yayılması </a:t>
            </a:r>
            <a:endParaRPr lang="tr-TR" dirty="0" smtClean="0"/>
          </a:p>
          <a:p>
            <a:pPr marL="0" lvl="0" indent="0">
              <a:buNone/>
            </a:pPr>
            <a:endParaRPr lang="tr-TR" dirty="0"/>
          </a:p>
          <a:p>
            <a:pPr marL="0" lvl="0" indent="0">
              <a:buNone/>
            </a:pPr>
            <a:r>
              <a:rPr lang="tr-TR" dirty="0" smtClean="0"/>
              <a:t>2.3.8. Yayınevleri </a:t>
            </a:r>
            <a:r>
              <a:rPr lang="tr-TR" dirty="0"/>
              <a:t>ile irtibat kurularak. Kitabın ülke genelinde yayınlanması için teklif alınır. </a:t>
            </a:r>
            <a:endParaRPr lang="tr-TR" dirty="0" smtClean="0"/>
          </a:p>
          <a:p>
            <a:pPr marL="0" indent="0">
              <a:buNone/>
            </a:pPr>
            <a:endParaRPr lang="tr-TR" dirty="0"/>
          </a:p>
          <a:p>
            <a:pPr marL="0" lvl="0" indent="0">
              <a:buNone/>
            </a:pPr>
            <a:endParaRPr lang="tr-TR" dirty="0" smtClean="0"/>
          </a:p>
        </p:txBody>
      </p:sp>
      <p:pic>
        <p:nvPicPr>
          <p:cNvPr id="4" name="Resim 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796136" y="3717032"/>
            <a:ext cx="2564740" cy="1921686"/>
          </a:xfrm>
          <a:prstGeom prst="rect">
            <a:avLst/>
          </a:prstGeom>
        </p:spPr>
      </p:pic>
    </p:spTree>
    <p:extLst>
      <p:ext uri="{BB962C8B-B14F-4D97-AF65-F5344CB8AC3E}">
        <p14:creationId xmlns:p14="http://schemas.microsoft.com/office/powerpoint/2010/main" val="3114355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
        <p:nvSpPr>
          <p:cNvPr id="12" name="2 İçerik Yer Tutucusu"/>
          <p:cNvSpPr txBox="1">
            <a:spLocks/>
          </p:cNvSpPr>
          <p:nvPr/>
        </p:nvSpPr>
        <p:spPr bwMode="auto">
          <a:xfrm>
            <a:off x="539552" y="1291233"/>
            <a:ext cx="8604448" cy="26418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lvl="0" indent="0">
              <a:buNone/>
            </a:pPr>
            <a:r>
              <a:rPr lang="tr-TR" dirty="0" smtClean="0"/>
              <a:t>2.3.9. </a:t>
            </a:r>
            <a:r>
              <a:rPr lang="tr-TR" dirty="0"/>
              <a:t>Kitapta eseri olan </a:t>
            </a:r>
            <a:r>
              <a:rPr lang="tr-TR" sz="4000" dirty="0"/>
              <a:t>öğrencilerle birlikte </a:t>
            </a:r>
            <a:r>
              <a:rPr lang="tr-TR" dirty="0"/>
              <a:t>en iyi teklif veren yayıneviyle irtibat kurulur. (Bu görüşme için ilgili resmi işlemler(izinler vs.) Proje Takip ve Koordinasyon Kurulunca yerine getirilir</a:t>
            </a:r>
            <a:r>
              <a:rPr lang="tr-TR" dirty="0" smtClean="0"/>
              <a:t>.)</a:t>
            </a:r>
          </a:p>
          <a:p>
            <a:pPr marL="0" lvl="0" indent="0">
              <a:buNone/>
            </a:pPr>
            <a:endParaRPr lang="tr-TR" dirty="0"/>
          </a:p>
          <a:p>
            <a:pPr marL="0" lvl="0" indent="0">
              <a:buNone/>
            </a:pPr>
            <a:r>
              <a:rPr lang="tr-TR" dirty="0" smtClean="0"/>
              <a:t>2.3.10. Gerekli </a:t>
            </a:r>
            <a:r>
              <a:rPr lang="tr-TR" dirty="0"/>
              <a:t>resmi işlemler ile birlikte kitap, yayın evi aracılığıyla bir mukavele ile ülke geneline yayılır.(18 yaşından küçük öğrenciler adına mukaveleyi velileri imzalar.) </a:t>
            </a:r>
          </a:p>
          <a:p>
            <a:pPr marL="0" lvl="0" indent="0">
              <a:buNone/>
            </a:pPr>
            <a:endParaRPr lang="tr-TR" dirty="0"/>
          </a:p>
          <a:p>
            <a:pPr marL="0" indent="0">
              <a:buNone/>
            </a:pPr>
            <a:endParaRPr lang="tr-TR" dirty="0"/>
          </a:p>
          <a:p>
            <a:pPr marL="0" lvl="0" indent="0">
              <a:buNone/>
            </a:pPr>
            <a:endParaRPr lang="tr-TR" dirty="0" smtClean="0"/>
          </a:p>
        </p:txBody>
      </p:sp>
    </p:spTree>
    <p:extLst>
      <p:ext uri="{BB962C8B-B14F-4D97-AF65-F5344CB8AC3E}">
        <p14:creationId xmlns:p14="http://schemas.microsoft.com/office/powerpoint/2010/main" val="1760387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8982" y="5674015"/>
            <a:ext cx="1572432" cy="1041797"/>
          </a:xfrm>
          <a:prstGeom prst="rect">
            <a:avLst/>
          </a:prstGeom>
        </p:spPr>
      </p:pic>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
        <p:nvSpPr>
          <p:cNvPr id="4" name="1 Başlık"/>
          <p:cNvSpPr txBox="1">
            <a:spLocks/>
          </p:cNvSpPr>
          <p:nvPr/>
        </p:nvSpPr>
        <p:spPr bwMode="auto">
          <a:xfrm>
            <a:off x="302276" y="1675765"/>
            <a:ext cx="86868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marL="0" lvl="1" algn="ctr"/>
            <a:r>
              <a:rPr lang="tr-TR" sz="2600" dirty="0" smtClean="0"/>
              <a:t>2.4. </a:t>
            </a:r>
            <a:r>
              <a:rPr lang="tr-TR" sz="2600" b="1" dirty="0"/>
              <a:t>Konya-Bursa-Çanakkale- İstanbul Kültür-Sanat-Tarih Gezisi</a:t>
            </a:r>
          </a:p>
          <a:p>
            <a:pPr algn="ctr"/>
            <a:endParaRPr lang="tr-TR" dirty="0" smtClean="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570116"/>
            <a:ext cx="3590925" cy="1276350"/>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974" y="4192865"/>
            <a:ext cx="2466975" cy="1847850"/>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19443">
            <a:off x="6138634" y="3635302"/>
            <a:ext cx="2619375" cy="1743075"/>
          </a:xfrm>
          <a:prstGeom prst="rect">
            <a:avLst/>
          </a:prstGeom>
        </p:spPr>
      </p:pic>
      <p:pic>
        <p:nvPicPr>
          <p:cNvPr id="9" name="Resi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08108">
            <a:off x="569386" y="3590290"/>
            <a:ext cx="2286000" cy="1714500"/>
          </a:xfrm>
          <a:prstGeom prst="rect">
            <a:avLst/>
          </a:prstGeom>
        </p:spPr>
      </p:pic>
    </p:spTree>
    <p:extLst>
      <p:ext uri="{BB962C8B-B14F-4D97-AF65-F5344CB8AC3E}">
        <p14:creationId xmlns:p14="http://schemas.microsoft.com/office/powerpoint/2010/main" val="2899721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duotone>
              <a:prstClr val="black"/>
              <a:srgbClr val="D9C3A5">
                <a:tint val="50000"/>
                <a:satMod val="180000"/>
              </a:srgbClr>
            </a:duotone>
          </a:blip>
          <a:stretch>
            <a:fillRect/>
          </a:stretch>
        </p:blipFill>
        <p:spPr>
          <a:xfrm>
            <a:off x="983129" y="2196199"/>
            <a:ext cx="7070657" cy="3880783"/>
          </a:xfrm>
          <a:prstGeom prst="rect">
            <a:avLst/>
          </a:prstGeom>
        </p:spPr>
      </p:pic>
      <p:sp>
        <p:nvSpPr>
          <p:cNvPr id="2" name="1 Başlık"/>
          <p:cNvSpPr>
            <a:spLocks noGrp="1"/>
          </p:cNvSpPr>
          <p:nvPr>
            <p:ph type="ctrTitle"/>
          </p:nvPr>
        </p:nvSpPr>
        <p:spPr>
          <a:xfrm>
            <a:off x="1196590" y="1108783"/>
            <a:ext cx="6643734" cy="947732"/>
          </a:xfrm>
        </p:spPr>
        <p:txBody>
          <a:bodyPr>
            <a:normAutofit fontScale="90000"/>
          </a:bodyPr>
          <a:lstStyle/>
          <a:p>
            <a:pPr algn="ctr" fontAlgn="auto">
              <a:spcAft>
                <a:spcPts val="0"/>
              </a:spcAft>
              <a:defRPr/>
            </a:pPr>
            <a:r>
              <a:rPr lang="tr-TR" dirty="0" smtClean="0">
                <a:latin typeface="Cambria Math" pitchFamily="18" charset="0"/>
                <a:ea typeface="Cambria Math" pitchFamily="18" charset="0"/>
              </a:rPr>
              <a:t>1. «Proje Genel Tanıtımı</a:t>
            </a:r>
            <a:endParaRPr lang="tr-TR" dirty="0">
              <a:latin typeface="Cambria Math" pitchFamily="18" charset="0"/>
              <a:ea typeface="Cambria Math" pitchFamily="18" charset="0"/>
            </a:endParaRPr>
          </a:p>
        </p:txBody>
      </p:sp>
      <p:sp>
        <p:nvSpPr>
          <p:cNvPr id="3" name="Altbilgi Yer Tutucusu 2"/>
          <p:cNvSpPr>
            <a:spLocks noGrp="1"/>
          </p:cNvSpPr>
          <p:nvPr>
            <p:ph type="ftr" sz="quarter" idx="11"/>
          </p:nvPr>
        </p:nvSpPr>
        <p:spPr/>
        <p:txBody>
          <a:bodyPr/>
          <a:lstStyle/>
          <a:p>
            <a:pPr>
              <a:defRPr/>
            </a:pPr>
            <a:r>
              <a:rPr lang="tr-TR" smtClean="0"/>
              <a:t>"Fidanlar Çınarların İzinde..." Projesi 2013-2014</a:t>
            </a:r>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
        <p:nvSpPr>
          <p:cNvPr id="6" name="1 Başlık"/>
          <p:cNvSpPr txBox="1">
            <a:spLocks/>
          </p:cNvSpPr>
          <p:nvPr/>
        </p:nvSpPr>
        <p:spPr bwMode="auto">
          <a:xfrm>
            <a:off x="4287" y="2204864"/>
            <a:ext cx="86868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marL="0" lvl="1" algn="ctr"/>
            <a:r>
              <a:rPr lang="tr-TR" dirty="0" smtClean="0"/>
              <a:t>2.5. Proje Kapanışı</a:t>
            </a:r>
            <a:endParaRPr lang="tr-TR" sz="5400" b="1" dirty="0"/>
          </a:p>
          <a:p>
            <a:pPr algn="ctr"/>
            <a:endParaRPr lang="tr-TR" dirty="0" smtClean="0"/>
          </a:p>
        </p:txBody>
      </p:sp>
      <p:sp>
        <p:nvSpPr>
          <p:cNvPr id="7" name="2 İçerik Yer Tutucusu"/>
          <p:cNvSpPr txBox="1">
            <a:spLocks/>
          </p:cNvSpPr>
          <p:nvPr/>
        </p:nvSpPr>
        <p:spPr bwMode="auto">
          <a:xfrm>
            <a:off x="539552" y="3555963"/>
            <a:ext cx="8604448"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lvl="0" indent="0">
              <a:buNone/>
            </a:pPr>
            <a:r>
              <a:rPr lang="tr-TR" dirty="0" smtClean="0"/>
              <a:t>2.5.1. Kapanış toplantısı ve proje sonrası anketi uygulanır. </a:t>
            </a:r>
            <a:endParaRPr lang="tr-TR" dirty="0"/>
          </a:p>
          <a:p>
            <a:pPr marL="0" lvl="0" indent="0">
              <a:buNone/>
            </a:pPr>
            <a:endParaRPr lang="tr-TR" dirty="0"/>
          </a:p>
          <a:p>
            <a:pPr marL="0" indent="0">
              <a:buNone/>
            </a:pPr>
            <a:endParaRPr lang="tr-TR" dirty="0"/>
          </a:p>
          <a:p>
            <a:pPr marL="0" lvl="0" indent="0">
              <a:buNone/>
            </a:pPr>
            <a:endParaRPr lang="tr-TR" dirty="0" smtClean="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288" y="4476925"/>
            <a:ext cx="2286000" cy="1524000"/>
          </a:xfrm>
          <a:prstGeom prst="rect">
            <a:avLst/>
          </a:prstGeom>
        </p:spPr>
      </p:pic>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4324758"/>
            <a:ext cx="3200400" cy="2121408"/>
          </a:xfrm>
          <a:prstGeom prst="rect">
            <a:avLst/>
          </a:prstGeom>
        </p:spPr>
      </p:pic>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65" y="4191000"/>
            <a:ext cx="2466975" cy="1847850"/>
          </a:xfrm>
          <a:prstGeom prst="rect">
            <a:avLst/>
          </a:prstGeom>
        </p:spPr>
      </p:pic>
    </p:spTree>
    <p:extLst>
      <p:ext uri="{BB962C8B-B14F-4D97-AF65-F5344CB8AC3E}">
        <p14:creationId xmlns:p14="http://schemas.microsoft.com/office/powerpoint/2010/main" val="755136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285852" y="1071547"/>
            <a:ext cx="6643734" cy="1428759"/>
          </a:xfrm>
        </p:spPr>
        <p:txBody>
          <a:bodyPr>
            <a:normAutofit fontScale="90000"/>
          </a:bodyPr>
          <a:lstStyle/>
          <a:p>
            <a:pPr algn="ctr" fontAlgn="auto">
              <a:spcAft>
                <a:spcPts val="0"/>
              </a:spcAft>
              <a:defRPr/>
            </a:pPr>
            <a:r>
              <a:rPr lang="tr-TR" smtClean="0">
                <a:latin typeface="Cambria Math" pitchFamily="18" charset="0"/>
                <a:ea typeface="Cambria Math" pitchFamily="18" charset="0"/>
              </a:rPr>
              <a:t>İLGİNİZ </a:t>
            </a:r>
            <a:r>
              <a:rPr lang="tr-TR" dirty="0" smtClean="0">
                <a:latin typeface="Cambria Math" pitchFamily="18" charset="0"/>
                <a:ea typeface="Cambria Math" pitchFamily="18" charset="0"/>
              </a:rPr>
              <a:t>İÇİN TEŞEKKÜR EDERİM.</a:t>
            </a:r>
            <a:endParaRPr lang="tr-TR" dirty="0">
              <a:latin typeface="Cambria Math" pitchFamily="18" charset="0"/>
              <a:ea typeface="Cambria Math" pitchFamily="18" charset="0"/>
            </a:endParaRPr>
          </a:p>
        </p:txBody>
      </p:sp>
      <p:sp>
        <p:nvSpPr>
          <p:cNvPr id="3" name="2 Alt Başlık"/>
          <p:cNvSpPr>
            <a:spLocks noGrp="1"/>
          </p:cNvSpPr>
          <p:nvPr>
            <p:ph type="subTitle" idx="1"/>
          </p:nvPr>
        </p:nvSpPr>
        <p:spPr>
          <a:xfrm>
            <a:off x="2928938" y="3286125"/>
            <a:ext cx="3643312" cy="2352675"/>
          </a:xfrm>
        </p:spPr>
        <p:txBody>
          <a:bodyPr>
            <a:normAutofit fontScale="92500"/>
          </a:bodyPr>
          <a:lstStyle/>
          <a:p>
            <a:pPr marR="0" algn="ctr">
              <a:lnSpc>
                <a:spcPct val="90000"/>
              </a:lnSpc>
            </a:pPr>
            <a:r>
              <a:rPr lang="tr-TR" dirty="0" smtClean="0"/>
              <a:t>Ahmet ŞANAL</a:t>
            </a:r>
          </a:p>
          <a:p>
            <a:pPr marR="0" algn="ctr">
              <a:lnSpc>
                <a:spcPct val="90000"/>
              </a:lnSpc>
            </a:pPr>
            <a:r>
              <a:rPr lang="tr-TR" dirty="0" smtClean="0"/>
              <a:t>Türkçe Öğretmeni / </a:t>
            </a:r>
          </a:p>
          <a:p>
            <a:pPr marR="0" algn="ctr">
              <a:lnSpc>
                <a:spcPct val="90000"/>
              </a:lnSpc>
            </a:pPr>
            <a:r>
              <a:rPr lang="tr-TR" dirty="0" smtClean="0"/>
              <a:t>Proje Genel Koordinatörü</a:t>
            </a:r>
          </a:p>
          <a:p>
            <a:pPr marR="0" algn="ctr">
              <a:lnSpc>
                <a:spcPct val="90000"/>
              </a:lnSpc>
            </a:pPr>
            <a:r>
              <a:rPr lang="tr-TR" dirty="0" smtClean="0"/>
              <a:t>İl Milli Eğitim Strateji Geliştirme Hizmetleri Bölümü</a:t>
            </a:r>
          </a:p>
        </p:txBody>
      </p:sp>
      <p:sp>
        <p:nvSpPr>
          <p:cNvPr id="4" name="Altbilgi Yer Tutucusu 3"/>
          <p:cNvSpPr>
            <a:spLocks noGrp="1"/>
          </p:cNvSpPr>
          <p:nvPr>
            <p:ph type="ftr" sz="quarter" idx="11"/>
          </p:nvPr>
        </p:nvSpPr>
        <p:spPr/>
        <p:txBody>
          <a:bodyPr/>
          <a:lstStyle/>
          <a:p>
            <a:pPr>
              <a:defRPr/>
            </a:pPr>
            <a:r>
              <a:rPr lang="tr-TR" smtClean="0"/>
              <a:t>"Fidanlar Çınarların İzinde..." Projesi 2013-2014</a:t>
            </a:r>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Başlık"/>
          <p:cNvSpPr>
            <a:spLocks noGrp="1"/>
          </p:cNvSpPr>
          <p:nvPr>
            <p:ph type="title"/>
          </p:nvPr>
        </p:nvSpPr>
        <p:spPr>
          <a:xfrm>
            <a:off x="582960" y="3016092"/>
            <a:ext cx="8229600" cy="1143000"/>
          </a:xfrm>
        </p:spPr>
        <p:txBody>
          <a:bodyPr/>
          <a:lstStyle/>
          <a:p>
            <a:pPr algn="ctr"/>
            <a:r>
              <a:rPr lang="tr-TR" dirty="0" smtClean="0"/>
              <a:t>1.1. 1 Temmuz 2013 tarihi itibariyle yürürlüğe giren </a:t>
            </a:r>
            <a:br>
              <a:rPr lang="tr-TR" dirty="0" smtClean="0"/>
            </a:br>
            <a:r>
              <a:rPr lang="tr-TR" dirty="0" smtClean="0"/>
              <a:t>projenin süresi; 8 Aydır.</a:t>
            </a:r>
          </a:p>
        </p:txBody>
      </p:sp>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
        <p:nvSpPr>
          <p:cNvPr id="4" name="Dikdörtgen 3"/>
          <p:cNvSpPr/>
          <p:nvPr/>
        </p:nvSpPr>
        <p:spPr>
          <a:xfrm>
            <a:off x="2411760" y="4653136"/>
            <a:ext cx="4572000" cy="1477328"/>
          </a:xfrm>
          <a:prstGeom prst="rect">
            <a:avLst/>
          </a:prstGeom>
        </p:spPr>
        <p:txBody>
          <a:bodyPr>
            <a:spAutoFit/>
          </a:bodyPr>
          <a:lstStyle/>
          <a:p>
            <a:pPr lvl="0"/>
            <a:r>
              <a:rPr lang="tr-TR" i="1" dirty="0" smtClean="0"/>
              <a:t>(</a:t>
            </a:r>
            <a:r>
              <a:rPr lang="tr-TR" i="1" dirty="0"/>
              <a:t>Bu süre, proje kapsamındaki yarışmaları da kapsayan bütün iş ve işlemlerin genel süresidir. Yarışmaların başvuru, ilan vs. gibi süreleri özel/farklı olup ayrıca yarışma şartnamelerinde bildirilmektedir.) </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2060848"/>
            <a:ext cx="6059016" cy="3857625"/>
          </a:xfrm>
        </p:spPr>
        <p:txBody>
          <a:bodyPr>
            <a:noAutofit/>
          </a:bodyPr>
          <a:lstStyle/>
          <a:p>
            <a:pPr algn="ctr"/>
            <a:r>
              <a:rPr lang="tr-TR" b="1" dirty="0"/>
              <a:t>Genelde:</a:t>
            </a:r>
            <a:r>
              <a:rPr lang="tr-TR" dirty="0"/>
              <a:t> Bu proje kapsamında gerçekleşecek yarışmanın ilk aşamasında kendi okullarında/kurumlarında dereceye giren 14-19 yaş arası 340 öğrenci</a:t>
            </a:r>
          </a:p>
          <a:p>
            <a:pPr algn="ctr"/>
            <a:r>
              <a:rPr lang="tr-TR" b="1" dirty="0"/>
              <a:t>Özelde: </a:t>
            </a:r>
            <a:r>
              <a:rPr lang="tr-TR" dirty="0"/>
              <a:t>Bu proje kapsamında gerçekleşecek yarışmanın ikinci aşamasında il genelinde dereceye giren 14-19 yaş arası 20 öğrenci</a:t>
            </a:r>
          </a:p>
        </p:txBody>
      </p:sp>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
        <p:nvSpPr>
          <p:cNvPr id="4" name="Başlık 3"/>
          <p:cNvSpPr>
            <a:spLocks noGrp="1"/>
          </p:cNvSpPr>
          <p:nvPr>
            <p:ph type="title"/>
          </p:nvPr>
        </p:nvSpPr>
        <p:spPr/>
        <p:txBody>
          <a:bodyPr/>
          <a:lstStyle/>
          <a:p>
            <a:r>
              <a:rPr lang="tr-TR" dirty="0" smtClean="0"/>
              <a:t>1.2. Proje Hedef Kitlesi</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000251"/>
            <a:ext cx="7571184" cy="708670"/>
          </a:xfrm>
        </p:spPr>
        <p:txBody>
          <a:bodyPr>
            <a:noAutofit/>
          </a:bodyPr>
          <a:lstStyle/>
          <a:p>
            <a:pPr marL="274320" indent="-274320" fontAlgn="auto">
              <a:spcAft>
                <a:spcPts val="0"/>
              </a:spcAft>
              <a:buClr>
                <a:schemeClr val="accent3"/>
              </a:buClr>
              <a:buFont typeface="Wingdings 2"/>
              <a:buChar char=""/>
              <a:defRPr/>
            </a:pPr>
            <a:r>
              <a:rPr lang="tr-TR" dirty="0" smtClean="0"/>
              <a:t>Proje üç temel hedef üzerinde şekillenmektedir:</a:t>
            </a:r>
            <a:endParaRPr lang="tr-TR" dirty="0"/>
          </a:p>
        </p:txBody>
      </p:sp>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
        <p:nvSpPr>
          <p:cNvPr id="4" name="Başlık 3"/>
          <p:cNvSpPr>
            <a:spLocks noGrp="1"/>
          </p:cNvSpPr>
          <p:nvPr>
            <p:ph type="title"/>
          </p:nvPr>
        </p:nvSpPr>
        <p:spPr/>
        <p:txBody>
          <a:bodyPr/>
          <a:lstStyle/>
          <a:p>
            <a:r>
              <a:rPr lang="tr-TR" dirty="0" smtClean="0"/>
              <a:t>1.3. Proje Hakkında</a:t>
            </a:r>
            <a:endParaRPr lang="tr-TR" dirty="0"/>
          </a:p>
        </p:txBody>
      </p:sp>
      <p:sp>
        <p:nvSpPr>
          <p:cNvPr id="5" name="2 İçerik Yer Tutucusu"/>
          <p:cNvSpPr txBox="1">
            <a:spLocks/>
          </p:cNvSpPr>
          <p:nvPr/>
        </p:nvSpPr>
        <p:spPr bwMode="auto">
          <a:xfrm>
            <a:off x="1043608" y="3019425"/>
            <a:ext cx="6984776" cy="26418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Clr>
                <a:schemeClr val="accent3"/>
              </a:buClr>
              <a:buNone/>
              <a:defRPr/>
            </a:pPr>
            <a:r>
              <a:rPr lang="tr-TR" dirty="0" smtClean="0"/>
              <a:t>1.3.1. </a:t>
            </a:r>
            <a:r>
              <a:rPr lang="tr-TR" dirty="0"/>
              <a:t>Dede ve nineleri ile Halk Edebiyatı ile ilgili röportaj yapması sağlanan gençlerin örf adet ve göreneklerini yaşayan kaynaklarından öğrenmeleri benimsemeleri, en azından bu zenginlikleri fark etmelerini sağlamak  böylelikle de yaşadıkları kuşak çatışmasını en asgari düzeye indirmek</a:t>
            </a:r>
            <a:endParaRPr lang="tr-TR" dirty="0" smtClean="0"/>
          </a:p>
        </p:txBody>
      </p:sp>
    </p:spTree>
    <p:extLst>
      <p:ext uri="{BB962C8B-B14F-4D97-AF65-F5344CB8AC3E}">
        <p14:creationId xmlns:p14="http://schemas.microsoft.com/office/powerpoint/2010/main" val="3206799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a:defRPr/>
            </a:pPr>
            <a:r>
              <a:rPr lang="tr-TR" smtClean="0"/>
              <a:t>"Fidanlar Çınarların İzinde..." Projesi 2013-2014</a:t>
            </a:r>
            <a:endParaRPr lang="tr-TR"/>
          </a:p>
        </p:txBody>
      </p:sp>
      <p:sp>
        <p:nvSpPr>
          <p:cNvPr id="8" name="2 İçerik Yer Tutucusu"/>
          <p:cNvSpPr txBox="1">
            <a:spLocks/>
          </p:cNvSpPr>
          <p:nvPr/>
        </p:nvSpPr>
        <p:spPr bwMode="auto">
          <a:xfrm>
            <a:off x="1043608" y="3019425"/>
            <a:ext cx="6984776" cy="26418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Clr>
                <a:schemeClr val="accent3"/>
              </a:buClr>
              <a:buNone/>
              <a:defRPr/>
            </a:pPr>
            <a:r>
              <a:rPr lang="tr-TR" dirty="0" smtClean="0"/>
              <a:t>1.3.2. </a:t>
            </a:r>
            <a:r>
              <a:rPr lang="tr-TR" dirty="0"/>
              <a:t>Unutulmaya yüz tutmuş Halk Edebiyatı ürünlerinin derlenmesini sağlamak </a:t>
            </a:r>
            <a:endParaRPr lang="tr-T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a:defRPr/>
            </a:pPr>
            <a:r>
              <a:rPr lang="tr-TR" smtClean="0"/>
              <a:t>"Fidanlar Çınarların İzinde..." Projesi 2013-2014</a:t>
            </a:r>
            <a:endParaRPr lang="tr-TR"/>
          </a:p>
        </p:txBody>
      </p:sp>
      <p:sp>
        <p:nvSpPr>
          <p:cNvPr id="8" name="2 İçerik Yer Tutucusu"/>
          <p:cNvSpPr txBox="1">
            <a:spLocks/>
          </p:cNvSpPr>
          <p:nvPr/>
        </p:nvSpPr>
        <p:spPr bwMode="auto">
          <a:xfrm>
            <a:off x="1043608" y="3019425"/>
            <a:ext cx="6984776" cy="26418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Clr>
                <a:schemeClr val="accent3"/>
              </a:buClr>
              <a:buNone/>
              <a:defRPr/>
            </a:pPr>
            <a:r>
              <a:rPr lang="tr-TR" dirty="0" smtClean="0"/>
              <a:t>1.3.3. </a:t>
            </a:r>
            <a:r>
              <a:rPr lang="tr-TR" dirty="0"/>
              <a:t>Geleceğin sahibi gençlerin </a:t>
            </a:r>
            <a:r>
              <a:rPr lang="tr-TR" dirty="0" err="1"/>
              <a:t>toplumsallaşmalarına,girişimci</a:t>
            </a:r>
            <a:r>
              <a:rPr lang="tr-TR"/>
              <a:t> ruh kazanmalarına katkı sağlamak, onlara sanat alanında bilhassa yazarlıkta fırsat vermek</a:t>
            </a:r>
            <a:endParaRPr lang="tr-TR" dirty="0" smtClean="0"/>
          </a:p>
        </p:txBody>
      </p:sp>
    </p:spTree>
    <p:extLst>
      <p:ext uri="{BB962C8B-B14F-4D97-AF65-F5344CB8AC3E}">
        <p14:creationId xmlns:p14="http://schemas.microsoft.com/office/powerpoint/2010/main" val="2798578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pPr>
              <a:defRPr/>
            </a:pPr>
            <a:r>
              <a:rPr lang="tr-TR" smtClean="0"/>
              <a:t>"Fidanlar Çınarların İzinde..." Projesi 2013-2014</a:t>
            </a:r>
            <a:endParaRPr lang="tr-TR"/>
          </a:p>
        </p:txBody>
      </p:sp>
      <p:sp>
        <p:nvSpPr>
          <p:cNvPr id="8" name="Başlık 3"/>
          <p:cNvSpPr>
            <a:spLocks noGrp="1"/>
          </p:cNvSpPr>
          <p:nvPr>
            <p:ph type="title"/>
          </p:nvPr>
        </p:nvSpPr>
        <p:spPr>
          <a:xfrm>
            <a:off x="755576" y="1052736"/>
            <a:ext cx="4546848" cy="1143000"/>
          </a:xfrm>
        </p:spPr>
        <p:txBody>
          <a:bodyPr/>
          <a:lstStyle/>
          <a:p>
            <a:r>
              <a:rPr lang="tr-TR" dirty="0" smtClean="0"/>
              <a:t>1.4. Proje Bütçesi</a:t>
            </a:r>
            <a:endParaRPr lang="tr-TR" dirty="0"/>
          </a:p>
        </p:txBody>
      </p:sp>
      <p:sp>
        <p:nvSpPr>
          <p:cNvPr id="5" name="Dikdörtgen 4"/>
          <p:cNvSpPr/>
          <p:nvPr/>
        </p:nvSpPr>
        <p:spPr>
          <a:xfrm>
            <a:off x="2286000" y="2690336"/>
            <a:ext cx="4572000" cy="2893100"/>
          </a:xfrm>
          <a:prstGeom prst="rect">
            <a:avLst/>
          </a:prstGeom>
        </p:spPr>
        <p:txBody>
          <a:bodyPr>
            <a:spAutoFit/>
          </a:bodyPr>
          <a:lstStyle/>
          <a:p>
            <a:r>
              <a:rPr lang="tr-TR" sz="2600" dirty="0">
                <a:latin typeface="Cambria Math" pitchFamily="18" charset="0"/>
                <a:ea typeface="Cambria Math" pitchFamily="18" charset="0"/>
              </a:rPr>
              <a:t>Proje bütçesi 45.090,00 TL’dir. Bu bütçenin tamamı T.C. Gençlik ve Spor Bakanlığı tarafından İl Milli Eğitim Müdürlüğüne bu proje kapsamında kullanmak üzere hibe edilecektir.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549</TotalTime>
  <Words>1315</Words>
  <Application>Microsoft Office PowerPoint</Application>
  <PresentationFormat>Ekran Gösterisi (4:3)</PresentationFormat>
  <Paragraphs>125</Paragraphs>
  <Slides>31</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31</vt:i4>
      </vt:variant>
    </vt:vector>
  </HeadingPairs>
  <TitlesOfParts>
    <vt:vector size="39" baseType="lpstr">
      <vt:lpstr>Arial</vt:lpstr>
      <vt:lpstr>Calibri</vt:lpstr>
      <vt:lpstr>Cambria</vt:lpstr>
      <vt:lpstr>Cambria Math</vt:lpstr>
      <vt:lpstr>Constantia</vt:lpstr>
      <vt:lpstr>Times New Roman</vt:lpstr>
      <vt:lpstr>Wingdings 2</vt:lpstr>
      <vt:lpstr>Akış</vt:lpstr>
      <vt:lpstr>«Fidanlar Çınarların İzinde» Projesi</vt:lpstr>
      <vt:lpstr>PowerPoint Sunusu</vt:lpstr>
      <vt:lpstr>1. «Proje Genel Tanıtımı</vt:lpstr>
      <vt:lpstr>1.1. 1 Temmuz 2013 tarihi itibariyle yürürlüğe giren  projenin süresi; 8 Aydır.</vt:lpstr>
      <vt:lpstr>1.2. Proje Hedef Kitlesi</vt:lpstr>
      <vt:lpstr>1.3. Proje Hakkında</vt:lpstr>
      <vt:lpstr>PowerPoint Sunusu</vt:lpstr>
      <vt:lpstr>PowerPoint Sunusu</vt:lpstr>
      <vt:lpstr>1.4. Proje Bütçesi</vt:lpstr>
      <vt:lpstr>1.5. Öne Çıkan Sosyal Faaliyetler</vt:lpstr>
      <vt:lpstr>PowerPoint Sunusu</vt:lpstr>
      <vt:lpstr>1.6. Proje Ekibi</vt:lpstr>
      <vt:lpstr>2. Uygulama Süreci İle İlgili Bilgiler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İLGİNİZ İÇİN TEŞEKKÜR EDERİM.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MANGALA</dc:title>
  <cp:lastModifiedBy>Ahmet ŞANAL</cp:lastModifiedBy>
  <cp:revision>69</cp:revision>
  <dcterms:modified xsi:type="dcterms:W3CDTF">2013-12-09T14:26:59Z</dcterms:modified>
</cp:coreProperties>
</file>